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8" r:id="rId2"/>
    <p:sldId id="259" r:id="rId3"/>
    <p:sldId id="257" r:id="rId4"/>
    <p:sldId id="260" r:id="rId5"/>
    <p:sldId id="261" r:id="rId6"/>
    <p:sldId id="264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68" d="100"/>
          <a:sy n="68" d="100"/>
        </p:scale>
        <p:origin x="90" y="1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B7545B-F3E5-45B2-AE67-D775349D3B4F}" type="datetimeFigureOut">
              <a:rPr lang="en-GB" smtClean="0"/>
              <a:t>10/05/2022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27DA4FD-F8A5-4DA0-AB55-2B4B0B1A2D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77539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40C8CB-AC27-4438-B7CB-267BC8CB192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66128B-A6C1-4E74-970A-AAFDB0D4923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1D5589-E817-4708-82F9-F497617FC9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74DDA5-467C-4F3C-8126-F848F5E3D33E}" type="datetimeFigureOut">
              <a:rPr lang="en-GB" smtClean="0"/>
              <a:t>10/05/2022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2DDF5A-79F3-471D-9EA1-863D1D8008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E91546-B969-4164-856C-B0B28A1C27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6D5005-A2D6-42E3-B1AF-6DEE029FA8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05553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BE8E0F-B667-49C6-BCBD-84B30AEC67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4DE6F0-8CA8-41E1-8711-7FDC1D2C4E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649CC0-1AC1-474D-A936-6DEC0AB6BF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74DDA5-467C-4F3C-8126-F848F5E3D33E}" type="datetimeFigureOut">
              <a:rPr lang="en-GB" smtClean="0"/>
              <a:t>10/05/2022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7C0941-E9AF-4841-B522-0F05E2E26B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04F9B7-0A3D-41EC-8FBF-34FF75D32C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6D5005-A2D6-42E3-B1AF-6DEE029FA8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41126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E96EC0-53A1-4324-8542-DD7D9BF47B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B83ECE-1B60-4E23-97E0-BBFE54460D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E0A891-84D3-4B37-9699-DD75F031A8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74DDA5-467C-4F3C-8126-F848F5E3D33E}" type="datetimeFigureOut">
              <a:rPr lang="en-GB" smtClean="0"/>
              <a:t>10/05/2022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D90112-4E03-40E5-868A-80BF637716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C92DBB-AC27-4C74-BB3F-33858B0FEB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6D5005-A2D6-42E3-B1AF-6DEE029FA8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01342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2FFD5-DE50-4127-8631-7A71DC6B82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C6443D-DDB1-4108-87BB-77EA20C6F32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C453CE-8697-48E4-A2AF-DD82360A8D4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AF5304-745F-4A3E-AE98-2A2CCBCEC1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74DDA5-467C-4F3C-8126-F848F5E3D33E}" type="datetimeFigureOut">
              <a:rPr lang="en-GB" smtClean="0"/>
              <a:t>10/05/2022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35C3E2C-9188-42ED-BF51-EB2188BA9A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1ADD45-C9F5-46BC-BABE-06D223FEBD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6D5005-A2D6-42E3-B1AF-6DEE029FA8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63164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0940F1-9C64-4A9B-9E8F-D4E1A167A0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B8357E-A320-425C-88CC-3FFCC731A7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45F345-52BA-4246-89A0-17C56F47E76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17D4C45-DBE0-4629-A1A3-BEA6A6F7D8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BE5289C-214A-4166-9C1A-74C364DE6B4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3D180F9-6E96-49B0-9A70-A9A49E8A00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74DDA5-467C-4F3C-8126-F848F5E3D33E}" type="datetimeFigureOut">
              <a:rPr lang="en-GB" smtClean="0"/>
              <a:t>10/05/2022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29010D5-A1F4-4CF8-A2D8-924A111205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6DDD3FB-0176-4F17-9A70-D6F81EFB97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6D5005-A2D6-42E3-B1AF-6DEE029FA8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33149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D10CF5-4C0C-4495-BDFE-A746EA20C6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40E3D38-C2D6-49EC-B919-9EFA14AB12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74DDA5-467C-4F3C-8126-F848F5E3D33E}" type="datetimeFigureOut">
              <a:rPr lang="en-GB" smtClean="0"/>
              <a:t>10/05/2022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58EE999-7A00-4E1A-85B8-409C7B3F10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97E7A7D-2C2E-4BF2-AA44-7C52F42140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6D5005-A2D6-42E3-B1AF-6DEE029FA8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67792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F060F93-F88D-409A-86A1-217156D752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74DDA5-467C-4F3C-8126-F848F5E3D33E}" type="datetimeFigureOut">
              <a:rPr lang="en-GB" smtClean="0"/>
              <a:t>10/05/2022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612FE58-22E7-48B0-AFCF-37EDE4DDAF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BEC37E7-256E-4D1E-9E89-23B47E5C41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6D5005-A2D6-42E3-B1AF-6DEE029FA8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68361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06EE1F-C9C0-4E9D-851D-B8CB73771D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2CDDCA-20DF-4EE1-B34E-F2F8674E8D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FE4714-63B2-4690-92E5-B5B560626BB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F09B03B-AA6B-4895-83E2-7DB0FBAB98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74DDA5-467C-4F3C-8126-F848F5E3D33E}" type="datetimeFigureOut">
              <a:rPr lang="en-GB" smtClean="0"/>
              <a:t>10/05/2022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FAF86E9-3A78-4448-B259-429F502872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3ADA367-20CE-4A2B-87BF-1B59969429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6D5005-A2D6-42E3-B1AF-6DEE029FA8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87927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7471B1-E626-4542-9A42-0EDBEA4AB1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94DDCA3-06D3-4406-BF3F-3ACCF9DC8E5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C917B9D-5FB7-45DA-B713-4091224DE1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F24A436-F690-4851-8D3F-411843F92E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74DDA5-467C-4F3C-8126-F848F5E3D33E}" type="datetimeFigureOut">
              <a:rPr lang="en-GB" smtClean="0"/>
              <a:t>10/05/2022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75F582-8E9C-47A3-9083-4D2038CF96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34C671-9E15-4E56-A923-28E6752AEA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6D5005-A2D6-42E3-B1AF-6DEE029FA8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23838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34A601-4CD4-4908-A3FA-9D87CA738E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BFFAB4B-1EEF-4B21-AA99-A2E342C7098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4B5D27-A63A-4191-842D-E70592AA45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74DDA5-467C-4F3C-8126-F848F5E3D33E}" type="datetimeFigureOut">
              <a:rPr lang="en-GB" smtClean="0"/>
              <a:t>10/05/2022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C28992-1C2F-4362-8E15-BAD7DCE57F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AC5BC5-8338-4FE0-AA6B-D0EC074547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6D5005-A2D6-42E3-B1AF-6DEE029FA8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08990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1E79358-336C-4DB4-A6C5-B2BAEB84104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37ED06F-3F9E-456A-AE3D-D2F0CCEE83D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A0A8D0-8EEE-40DC-A8DE-2983E4DEF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74DDA5-467C-4F3C-8126-F848F5E3D33E}" type="datetimeFigureOut">
              <a:rPr lang="en-GB" smtClean="0"/>
              <a:t>10/05/2022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888056-01BC-446E-8B0A-21806A013D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A5A928-7364-4F77-B610-5BEEF5EAC7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6D5005-A2D6-42E3-B1AF-6DEE029FA8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33817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B244CFA-ACDD-4204-86DE-4809E8E618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6ADA419-EAA2-4F75-A510-50937CD6A64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2FF794-AA4A-42F4-885A-7E6F3A79D59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74DDA5-467C-4F3C-8126-F848F5E3D33E}" type="datetimeFigureOut">
              <a:rPr lang="en-GB" smtClean="0"/>
              <a:t>10/05/2022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6562D7-F22F-42FC-B42D-7FC2294E6FB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F4CFCF-528A-4B0C-9635-9D770131B5B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6D5005-A2D6-42E3-B1AF-6DEE029FA8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10659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astforward.org.uk/general-youth-work-resources/" TargetMode="External"/><Relationship Id="rId7" Type="http://schemas.openxmlformats.org/officeDocument/2006/relationships/hyperlink" Target="https://sparkaction.org/" TargetMode="External"/><Relationship Id="rId2" Type="http://schemas.openxmlformats.org/officeDocument/2006/relationships/hyperlink" Target="https://empowerweb.org/youth-development-tool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parentcenterhub.org/priority-selfadvocacy/" TargetMode="External"/><Relationship Id="rId5" Type="http://schemas.openxmlformats.org/officeDocument/2006/relationships/hyperlink" Target="http://www.freechild.org/YouthVoice/environments.htm" TargetMode="External"/><Relationship Id="rId4" Type="http://schemas.openxmlformats.org/officeDocument/2006/relationships/hyperlink" Target="https://4-h.org/wp-content/uploads/2016/02/YouthAdultPartnershipsinCommunityDecisionMaking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Hexagon 4">
            <a:extLst>
              <a:ext uri="{FF2B5EF4-FFF2-40B4-BE49-F238E27FC236}">
                <a16:creationId xmlns:a16="http://schemas.microsoft.com/office/drawing/2014/main" id="{3ECD2798-EC5C-4019-B8E2-7DB1011313C7}"/>
              </a:ext>
            </a:extLst>
          </p:cNvPr>
          <p:cNvSpPr/>
          <p:nvPr/>
        </p:nvSpPr>
        <p:spPr>
          <a:xfrm>
            <a:off x="0" y="463826"/>
            <a:ext cx="7540487" cy="6081019"/>
          </a:xfrm>
          <a:prstGeom prst="hexagon">
            <a:avLst/>
          </a:prstGeom>
          <a:gradFill>
            <a:gsLst>
              <a:gs pos="32708">
                <a:srgbClr val="D5DFF1"/>
              </a:gs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noFill/>
          </a:ln>
          <a:effectLst>
            <a:outerShdw blurRad="50800" dist="50800" dir="5400000" algn="ctr" rotWithShape="0">
              <a:srgbClr val="000000"/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4968D6-CAEE-4353-88E8-F923F02A2F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842203"/>
            <a:ext cx="11913704" cy="4524928"/>
          </a:xfrm>
        </p:spPr>
        <p:txBody>
          <a:bodyPr>
            <a:normAutofit/>
          </a:bodyPr>
          <a:lstStyle/>
          <a:p>
            <a:pPr algn="ctr">
              <a:lnSpc>
                <a:spcPct val="150000"/>
              </a:lnSpc>
            </a:pPr>
            <a:r>
              <a:rPr lang="en-GB" sz="6000" b="1" dirty="0"/>
              <a:t>The Skills, Tools &amp; </a:t>
            </a:r>
            <a:br>
              <a:rPr lang="en-GB" sz="6000" b="1" dirty="0"/>
            </a:br>
            <a:r>
              <a:rPr lang="en-GB" sz="6000" b="1" dirty="0"/>
              <a:t>Approaches Required For Effective Practise With Young People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6374AD6-1C10-4CAF-802C-0C4F7ECDDC77}"/>
              </a:ext>
            </a:extLst>
          </p:cNvPr>
          <p:cNvSpPr txBox="1"/>
          <p:nvPr/>
        </p:nvSpPr>
        <p:spPr>
          <a:xfrm>
            <a:off x="9090991" y="6175513"/>
            <a:ext cx="28227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Hayley England - 2114256</a:t>
            </a:r>
          </a:p>
        </p:txBody>
      </p:sp>
    </p:spTree>
    <p:extLst>
      <p:ext uri="{BB962C8B-B14F-4D97-AF65-F5344CB8AC3E}">
        <p14:creationId xmlns:p14="http://schemas.microsoft.com/office/powerpoint/2010/main" val="42845112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98D79A5D-0FF1-48D2-BC8E-880E47089CCA}"/>
              </a:ext>
            </a:extLst>
          </p:cNvPr>
          <p:cNvSpPr/>
          <p:nvPr/>
        </p:nvSpPr>
        <p:spPr>
          <a:xfrm>
            <a:off x="8751261" y="662199"/>
            <a:ext cx="3121870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3200" b="0" i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</a:rPr>
              <a:t>Active listening</a:t>
            </a:r>
            <a:endParaRPr lang="en-GB" sz="32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1F2BA19-9F91-4942-A2A3-BAADA30DC10C}"/>
              </a:ext>
            </a:extLst>
          </p:cNvPr>
          <p:cNvSpPr/>
          <p:nvPr/>
        </p:nvSpPr>
        <p:spPr>
          <a:xfrm>
            <a:off x="3400403" y="5968157"/>
            <a:ext cx="7149714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b="1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Adapting your communication style</a:t>
            </a:r>
            <a:endParaRPr lang="en-US" sz="32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5973C50-7C9F-4957-B2C0-1FCAC288F217}"/>
              </a:ext>
            </a:extLst>
          </p:cNvPr>
          <p:cNvSpPr/>
          <p:nvPr/>
        </p:nvSpPr>
        <p:spPr>
          <a:xfrm>
            <a:off x="5096796" y="1405369"/>
            <a:ext cx="2369559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b="1" cap="none" spc="0" dirty="0">
                <a:ln w="0"/>
                <a:solidFill>
                  <a:srgbClr val="202124"/>
                </a:solidFill>
                <a:latin typeface="arial" panose="020B0604020202020204" pitchFamily="34" charset="0"/>
              </a:rPr>
              <a:t>Knowledge</a:t>
            </a:r>
            <a:endParaRPr lang="en-US" sz="32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95B3860-2A10-43B2-87D2-1D05B2DFAB99}"/>
              </a:ext>
            </a:extLst>
          </p:cNvPr>
          <p:cNvSpPr/>
          <p:nvPr/>
        </p:nvSpPr>
        <p:spPr>
          <a:xfrm>
            <a:off x="9458687" y="4090720"/>
            <a:ext cx="2414444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b="1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Confidence</a:t>
            </a:r>
            <a:endParaRPr lang="en-US" sz="32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47F02C2-74F2-4C25-8018-E433F7B21B27}"/>
              </a:ext>
            </a:extLst>
          </p:cNvPr>
          <p:cNvSpPr/>
          <p:nvPr/>
        </p:nvSpPr>
        <p:spPr>
          <a:xfrm>
            <a:off x="0" y="305068"/>
            <a:ext cx="5827236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b="1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Offering and taking feedback</a:t>
            </a:r>
            <a:endParaRPr lang="en-US" sz="32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5E14AB-EF2A-40D2-A304-5CEAAB9CDCC5}"/>
              </a:ext>
            </a:extLst>
          </p:cNvPr>
          <p:cNvSpPr/>
          <p:nvPr/>
        </p:nvSpPr>
        <p:spPr>
          <a:xfrm>
            <a:off x="131518" y="4672307"/>
            <a:ext cx="3797835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b="1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Volume and clarity</a:t>
            </a:r>
            <a:endParaRPr lang="en-US" sz="32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B3E041E-5BC5-47E0-BFD9-762DC63DA432}"/>
              </a:ext>
            </a:extLst>
          </p:cNvPr>
          <p:cNvSpPr/>
          <p:nvPr/>
        </p:nvSpPr>
        <p:spPr>
          <a:xfrm>
            <a:off x="6096000" y="4303577"/>
            <a:ext cx="1915909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b="1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Empathy</a:t>
            </a:r>
            <a:endParaRPr lang="en-US" sz="32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9D22C73-9EFF-44F8-9D9C-66FB24A0D661}"/>
              </a:ext>
            </a:extLst>
          </p:cNvPr>
          <p:cNvSpPr/>
          <p:nvPr/>
        </p:nvSpPr>
        <p:spPr>
          <a:xfrm>
            <a:off x="1875856" y="2634497"/>
            <a:ext cx="8436340" cy="1428633"/>
          </a:xfrm>
          <a:prstGeom prst="rect">
            <a:avLst/>
          </a:prstGeom>
          <a:gradFill>
            <a:gsLst>
              <a:gs pos="32708">
                <a:srgbClr val="D5DFF1"/>
              </a:gs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effectLst>
            <a:outerShdw blurRad="50800" dist="50800" dir="5400000" algn="ctr" rotWithShape="0">
              <a:srgbClr val="00000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411004E-3A1F-49FC-8DA3-B540A82CFF33}"/>
              </a:ext>
            </a:extLst>
          </p:cNvPr>
          <p:cNvSpPr/>
          <p:nvPr/>
        </p:nvSpPr>
        <p:spPr>
          <a:xfrm>
            <a:off x="252384" y="1965770"/>
            <a:ext cx="177805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l"/>
            <a:r>
              <a:rPr lang="en-US" sz="3200" b="1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Respect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8FF72CBA-ED6F-4E9B-BCF4-710657E079DE}"/>
              </a:ext>
            </a:extLst>
          </p:cNvPr>
          <p:cNvSpPr/>
          <p:nvPr/>
        </p:nvSpPr>
        <p:spPr>
          <a:xfrm>
            <a:off x="2037422" y="2505670"/>
            <a:ext cx="8117159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9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Communication</a:t>
            </a:r>
          </a:p>
        </p:txBody>
      </p:sp>
    </p:spTree>
    <p:extLst>
      <p:ext uri="{BB962C8B-B14F-4D97-AF65-F5344CB8AC3E}">
        <p14:creationId xmlns:p14="http://schemas.microsoft.com/office/powerpoint/2010/main" val="27702676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D15E932E-9D82-4549-96D5-7CF1B5F34BF0}"/>
              </a:ext>
            </a:extLst>
          </p:cNvPr>
          <p:cNvSpPr/>
          <p:nvPr/>
        </p:nvSpPr>
        <p:spPr>
          <a:xfrm>
            <a:off x="3169493" y="0"/>
            <a:ext cx="606505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US" sz="54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Salt &amp; Pepper Game!</a:t>
            </a:r>
            <a:endParaRPr lang="en-US" sz="5400" b="1" cap="none" spc="0" dirty="0">
              <a:ln/>
              <a:solidFill>
                <a:schemeClr val="accent3"/>
              </a:solidFill>
              <a:effectLst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62BFED3-18C7-403E-8343-AF0A639504FA}"/>
              </a:ext>
            </a:extLst>
          </p:cNvPr>
          <p:cNvSpPr txBox="1"/>
          <p:nvPr/>
        </p:nvSpPr>
        <p:spPr>
          <a:xfrm rot="20964633">
            <a:off x="9964541" y="4153687"/>
            <a:ext cx="12942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Am I Human?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3F59F16-91C9-4E9F-8AA8-DEDD38F6860A}"/>
              </a:ext>
            </a:extLst>
          </p:cNvPr>
          <p:cNvSpPr txBox="1"/>
          <p:nvPr/>
        </p:nvSpPr>
        <p:spPr>
          <a:xfrm rot="1207814">
            <a:off x="9988062" y="5506610"/>
            <a:ext cx="177252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Am I </a:t>
            </a:r>
          </a:p>
          <a:p>
            <a:pPr algn="ctr"/>
            <a:r>
              <a:rPr lang="en-GB" sz="2400" dirty="0"/>
              <a:t>Edible?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AE1F71A-01E2-4E92-8618-85632724EC3A}"/>
              </a:ext>
            </a:extLst>
          </p:cNvPr>
          <p:cNvSpPr txBox="1"/>
          <p:nvPr/>
        </p:nvSpPr>
        <p:spPr>
          <a:xfrm rot="20500367">
            <a:off x="337625" y="5528603"/>
            <a:ext cx="240557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Am I </a:t>
            </a:r>
          </a:p>
          <a:p>
            <a:pPr algn="ctr"/>
            <a:r>
              <a:rPr lang="en-GB" sz="2400" dirty="0"/>
              <a:t>famous?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4CE550A-E550-4B58-8432-7169765B3B29}"/>
              </a:ext>
            </a:extLst>
          </p:cNvPr>
          <p:cNvSpPr txBox="1"/>
          <p:nvPr/>
        </p:nvSpPr>
        <p:spPr>
          <a:xfrm rot="801600">
            <a:off x="653173" y="3735881"/>
            <a:ext cx="27535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Am I </a:t>
            </a:r>
          </a:p>
          <a:p>
            <a:pPr algn="ctr"/>
            <a:r>
              <a:rPr lang="en-GB" sz="2400" dirty="0"/>
              <a:t>an animal?</a:t>
            </a:r>
          </a:p>
        </p:txBody>
      </p:sp>
      <p:sp>
        <p:nvSpPr>
          <p:cNvPr id="9" name="Flowchart: Alternate Process 8">
            <a:extLst>
              <a:ext uri="{FF2B5EF4-FFF2-40B4-BE49-F238E27FC236}">
                <a16:creationId xmlns:a16="http://schemas.microsoft.com/office/drawing/2014/main" id="{62903FCB-5903-4E66-9B6F-31DA8F8E32A1}"/>
              </a:ext>
            </a:extLst>
          </p:cNvPr>
          <p:cNvSpPr/>
          <p:nvPr/>
        </p:nvSpPr>
        <p:spPr>
          <a:xfrm>
            <a:off x="4923693" y="4262511"/>
            <a:ext cx="2307102" cy="2354727"/>
          </a:xfrm>
          <a:prstGeom prst="flowChartAlternateProcess">
            <a:avLst/>
          </a:prstGeom>
          <a:gradFill>
            <a:gsLst>
              <a:gs pos="32708">
                <a:srgbClr val="D5DFF1"/>
              </a:gs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effectLst>
            <a:outerShdw blurRad="50800" dist="50800" dir="5400000" algn="ctr" rotWithShape="0">
              <a:srgbClr val="000000">
                <a:alpha val="46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07C0246-B825-499E-B1BB-967152A37E10}"/>
              </a:ext>
            </a:extLst>
          </p:cNvPr>
          <p:cNvSpPr txBox="1"/>
          <p:nvPr/>
        </p:nvSpPr>
        <p:spPr>
          <a:xfrm>
            <a:off x="3446687" y="1225686"/>
            <a:ext cx="5261113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Lets Start Off With A Group Activity ! 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Ask Questions To Work Out What Or Who You Are.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MUST ANSWER </a:t>
            </a:r>
            <a:r>
              <a:rPr lang="en-GB" b="1" dirty="0"/>
              <a:t>YES </a:t>
            </a:r>
            <a:r>
              <a:rPr lang="en-GB" dirty="0"/>
              <a:t>OR</a:t>
            </a:r>
            <a:r>
              <a:rPr lang="en-GB" b="1" dirty="0"/>
              <a:t> NO </a:t>
            </a:r>
            <a:r>
              <a:rPr lang="en-GB" dirty="0"/>
              <a:t>ONLY ! 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The Aim Of The Game Is To Find Your Matching Pair.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For Example….</a:t>
            </a:r>
          </a:p>
          <a:p>
            <a:pPr algn="ctr">
              <a:lnSpc>
                <a:spcPct val="150000"/>
              </a:lnSpc>
            </a:pPr>
            <a:endParaRPr lang="en-GB" sz="2400" b="1" dirty="0">
              <a:solidFill>
                <a:schemeClr val="accent1">
                  <a:lumMod val="50000"/>
                </a:schemeClr>
              </a:solidFill>
            </a:endParaRPr>
          </a:p>
          <a:p>
            <a:pPr algn="ctr">
              <a:lnSpc>
                <a:spcPct val="150000"/>
              </a:lnSpc>
            </a:pPr>
            <a:r>
              <a:rPr lang="en-GB" sz="2400" b="1" dirty="0">
                <a:solidFill>
                  <a:schemeClr val="accent1">
                    <a:lumMod val="50000"/>
                  </a:schemeClr>
                </a:solidFill>
              </a:rPr>
              <a:t>Salt &amp; Pepper</a:t>
            </a:r>
          </a:p>
          <a:p>
            <a:pPr algn="ctr">
              <a:lnSpc>
                <a:spcPct val="150000"/>
              </a:lnSpc>
            </a:pPr>
            <a:r>
              <a:rPr lang="en-GB" sz="2400" b="1" dirty="0">
                <a:solidFill>
                  <a:schemeClr val="accent1">
                    <a:lumMod val="50000"/>
                  </a:schemeClr>
                </a:solidFill>
              </a:rPr>
              <a:t>Chalk &amp; Cheese </a:t>
            </a:r>
          </a:p>
          <a:p>
            <a:pPr algn="ctr">
              <a:lnSpc>
                <a:spcPct val="150000"/>
              </a:lnSpc>
            </a:pPr>
            <a:r>
              <a:rPr lang="en-GB" sz="2400" b="1" dirty="0">
                <a:solidFill>
                  <a:schemeClr val="accent1">
                    <a:lumMod val="50000"/>
                  </a:schemeClr>
                </a:solidFill>
              </a:rPr>
              <a:t>Tom &amp; Jerry</a:t>
            </a:r>
          </a:p>
          <a:p>
            <a:pPr algn="ctr">
              <a:lnSpc>
                <a:spcPct val="150000"/>
              </a:lnSpc>
            </a:pPr>
            <a:r>
              <a:rPr lang="en-GB" sz="2400" b="1" dirty="0">
                <a:solidFill>
                  <a:schemeClr val="accent1">
                    <a:lumMod val="50000"/>
                  </a:schemeClr>
                </a:solidFill>
              </a:rPr>
              <a:t>Dark &amp; Light </a:t>
            </a: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01336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>
            <a:extLst>
              <a:ext uri="{FF2B5EF4-FFF2-40B4-BE49-F238E27FC236}">
                <a16:creationId xmlns:a16="http://schemas.microsoft.com/office/drawing/2014/main" id="{33D89563-AAF8-4984-AD3A-CA939A817C3B}"/>
              </a:ext>
            </a:extLst>
          </p:cNvPr>
          <p:cNvSpPr txBox="1"/>
          <p:nvPr/>
        </p:nvSpPr>
        <p:spPr>
          <a:xfrm>
            <a:off x="220394" y="1177730"/>
            <a:ext cx="364353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200000"/>
              </a:lnSpc>
            </a:pPr>
            <a:r>
              <a:rPr lang="en-GB" sz="2400" b="1" dirty="0"/>
              <a:t>Youth Councils</a:t>
            </a:r>
          </a:p>
          <a:p>
            <a:pPr algn="ctr">
              <a:lnSpc>
                <a:spcPct val="200000"/>
              </a:lnSpc>
            </a:pPr>
            <a:r>
              <a:rPr lang="en-GB" sz="2400" b="1" dirty="0"/>
              <a:t>Youth Voice</a:t>
            </a:r>
          </a:p>
          <a:p>
            <a:pPr algn="ctr">
              <a:lnSpc>
                <a:spcPct val="200000"/>
              </a:lnSpc>
            </a:pPr>
            <a:r>
              <a:rPr lang="en-GB" sz="2400" b="1" dirty="0"/>
              <a:t>Youth Advocacy </a:t>
            </a:r>
          </a:p>
          <a:p>
            <a:endParaRPr lang="en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3211D20-4839-435D-A839-4C2F99558A60}"/>
              </a:ext>
            </a:extLst>
          </p:cNvPr>
          <p:cNvSpPr txBox="1"/>
          <p:nvPr/>
        </p:nvSpPr>
        <p:spPr>
          <a:xfrm>
            <a:off x="-300111" y="3429000"/>
            <a:ext cx="4684543" cy="29435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200000"/>
              </a:lnSpc>
            </a:pPr>
            <a:r>
              <a:rPr lang="en-GB" sz="2400" b="1" dirty="0"/>
              <a:t>Youth Centres</a:t>
            </a:r>
          </a:p>
          <a:p>
            <a:pPr algn="ctr">
              <a:lnSpc>
                <a:spcPct val="200000"/>
              </a:lnSpc>
            </a:pPr>
            <a:r>
              <a:rPr lang="en-GB" sz="2400" b="1" dirty="0"/>
              <a:t>Outreach Projects</a:t>
            </a:r>
          </a:p>
          <a:p>
            <a:pPr algn="ctr">
              <a:lnSpc>
                <a:spcPct val="200000"/>
              </a:lnSpc>
            </a:pPr>
            <a:r>
              <a:rPr lang="en-GB" sz="2400" b="1" dirty="0"/>
              <a:t>Cooking Classes </a:t>
            </a:r>
          </a:p>
          <a:p>
            <a:pPr algn="ctr">
              <a:lnSpc>
                <a:spcPct val="200000"/>
              </a:lnSpc>
            </a:pPr>
            <a:r>
              <a:rPr lang="en-GB" sz="2400" b="1" dirty="0"/>
              <a:t>Young Mum / Father Groups </a:t>
            </a: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2A672BE8-00D1-4DDA-ACF8-11EE81E58D0D}"/>
              </a:ext>
            </a:extLst>
          </p:cNvPr>
          <p:cNvSpPr/>
          <p:nvPr/>
        </p:nvSpPr>
        <p:spPr>
          <a:xfrm>
            <a:off x="5931877" y="3228152"/>
            <a:ext cx="6260123" cy="3566599"/>
          </a:xfrm>
          <a:prstGeom prst="ellipse">
            <a:avLst/>
          </a:prstGeom>
          <a:gradFill>
            <a:gsLst>
              <a:gs pos="32708">
                <a:srgbClr val="D5DFF1"/>
              </a:gs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effectLst>
            <a:outerShdw blurRad="50800" dist="50800" dir="5400000" algn="ctr" rotWithShape="0">
              <a:srgbClr val="00000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8E1173B-DDFD-44D5-A51A-80EB75451E60}"/>
              </a:ext>
            </a:extLst>
          </p:cNvPr>
          <p:cNvSpPr txBox="1"/>
          <p:nvPr/>
        </p:nvSpPr>
        <p:spPr>
          <a:xfrm>
            <a:off x="3671668" y="276889"/>
            <a:ext cx="7723163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400" dirty="0">
                <a:solidFill>
                  <a:srgbClr val="444444"/>
                </a:solidFill>
                <a:latin typeface="Roboto" panose="02000000000000000000" pitchFamily="2" charset="0"/>
              </a:rPr>
              <a:t>So many</a:t>
            </a:r>
            <a:r>
              <a:rPr lang="en-US" sz="2400" b="0" i="0" dirty="0">
                <a:solidFill>
                  <a:srgbClr val="444444"/>
                </a:solidFill>
                <a:effectLst/>
                <a:latin typeface="Roboto" panose="02000000000000000000" pitchFamily="2" charset="0"/>
              </a:rPr>
              <a:t> sets of tools and resources</a:t>
            </a:r>
            <a:r>
              <a:rPr lang="en-US" sz="2400" dirty="0">
                <a:solidFill>
                  <a:srgbClr val="444444"/>
                </a:solidFill>
                <a:latin typeface="Roboto" panose="02000000000000000000" pitchFamily="2" charset="0"/>
              </a:rPr>
              <a:t> available to</a:t>
            </a:r>
            <a:r>
              <a:rPr lang="en-US" sz="2400" b="0" i="0" dirty="0">
                <a:solidFill>
                  <a:srgbClr val="444444"/>
                </a:solidFill>
                <a:effectLst/>
                <a:latin typeface="Roboto" panose="02000000000000000000" pitchFamily="2" charset="0"/>
              </a:rPr>
              <a:t> provide a range of guidance, activities and materials that can be adapted across different cultures and age groups</a:t>
            </a:r>
            <a:endParaRPr lang="en-GB" sz="2400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52F05F7-2E87-4DC6-AE37-43F16AB81815}"/>
              </a:ext>
            </a:extLst>
          </p:cNvPr>
          <p:cNvSpPr txBox="1"/>
          <p:nvPr/>
        </p:nvSpPr>
        <p:spPr>
          <a:xfrm>
            <a:off x="6588370" y="4226621"/>
            <a:ext cx="5223802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base"/>
            <a:r>
              <a:rPr lang="en-US" sz="3200" b="0" i="1" dirty="0">
                <a:effectLst/>
                <a:latin typeface="inherit"/>
              </a:rPr>
              <a:t>Only through action do words take meaning.</a:t>
            </a:r>
            <a:endParaRPr lang="en-US" sz="3200" b="0" i="0" dirty="0">
              <a:effectLst/>
              <a:latin typeface="Roboto Slab"/>
            </a:endParaRPr>
          </a:p>
          <a:p>
            <a:pPr algn="ctr"/>
            <a:r>
              <a:rPr lang="en-US" sz="3200" b="0" i="1" dirty="0">
                <a:effectLst/>
                <a:latin typeface="inherit"/>
              </a:rPr>
              <a:t>— </a:t>
            </a:r>
            <a:r>
              <a:rPr lang="en-US" sz="3200" b="0" i="1" dirty="0" err="1">
                <a:effectLst/>
                <a:latin typeface="inherit"/>
              </a:rPr>
              <a:t>Freechild</a:t>
            </a:r>
            <a:r>
              <a:rPr lang="en-US" sz="3200" b="0" i="1" dirty="0">
                <a:effectLst/>
                <a:latin typeface="inherit"/>
              </a:rPr>
              <a:t> Institute motto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4579933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A0FC2B42-2A51-439C-9D19-46EBE9F8EDC9}"/>
              </a:ext>
            </a:extLst>
          </p:cNvPr>
          <p:cNvSpPr txBox="1"/>
          <p:nvPr/>
        </p:nvSpPr>
        <p:spPr>
          <a:xfrm>
            <a:off x="1" y="548640"/>
            <a:ext cx="12192000" cy="443653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4400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How do you inspire young people?</a:t>
            </a:r>
          </a:p>
          <a:p>
            <a:pPr algn="ctr"/>
            <a:endParaRPr lang="en-US" sz="4400" b="0" i="0" dirty="0">
              <a:solidFill>
                <a:srgbClr val="202124"/>
              </a:solidFill>
              <a:effectLst/>
              <a:latin typeface="arial" panose="020B0604020202020204" pitchFamily="34" charset="0"/>
            </a:endParaRPr>
          </a:p>
          <a:p>
            <a:pPr algn="ctr"/>
            <a:r>
              <a:rPr lang="en-US" b="1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Here are a few ways you can motivate the youth to dream big and reach for their goal.</a:t>
            </a:r>
          </a:p>
          <a:p>
            <a:pPr algn="ctr">
              <a:lnSpc>
                <a:spcPct val="150000"/>
              </a:lnSpc>
            </a:pPr>
            <a:endParaRPr lang="en-US" sz="2000" b="0" i="0" dirty="0">
              <a:solidFill>
                <a:srgbClr val="202124"/>
              </a:solidFill>
              <a:effectLst/>
              <a:latin typeface="arial" panose="020B0604020202020204" pitchFamily="34" charset="0"/>
            </a:endParaRPr>
          </a:p>
          <a:p>
            <a:pPr algn="ctr">
              <a:lnSpc>
                <a:spcPct val="150000"/>
              </a:lnSpc>
              <a:buFont typeface="+mj-lt"/>
              <a:buAutoNum type="arabicPeriod"/>
            </a:pPr>
            <a:r>
              <a:rPr lang="en-US" sz="2000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 Helping them set goals. </a:t>
            </a:r>
          </a:p>
          <a:p>
            <a:pPr algn="ctr">
              <a:lnSpc>
                <a:spcPct val="150000"/>
              </a:lnSpc>
              <a:buFont typeface="+mj-lt"/>
              <a:buAutoNum type="arabicPeriod"/>
            </a:pPr>
            <a:r>
              <a:rPr lang="en-US" sz="2000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 Mentoring and Building Trust. </a:t>
            </a:r>
          </a:p>
          <a:p>
            <a:pPr algn="ctr">
              <a:lnSpc>
                <a:spcPct val="150000"/>
              </a:lnSpc>
              <a:buFont typeface="+mj-lt"/>
              <a:buAutoNum type="arabicPeriod"/>
            </a:pPr>
            <a:r>
              <a:rPr lang="en-US" sz="2000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 Providing Opportunities. </a:t>
            </a:r>
          </a:p>
          <a:p>
            <a:pPr algn="ctr">
              <a:lnSpc>
                <a:spcPct val="150000"/>
              </a:lnSpc>
              <a:buFont typeface="+mj-lt"/>
              <a:buAutoNum type="arabicPeriod"/>
            </a:pPr>
            <a:r>
              <a:rPr lang="en-US" sz="2000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 Instilling Self-Determination and Self-care</a:t>
            </a:r>
          </a:p>
          <a:p>
            <a:pPr algn="ctr">
              <a:lnSpc>
                <a:spcPct val="150000"/>
              </a:lnSpc>
              <a:buFont typeface="+mj-lt"/>
              <a:buAutoNum type="arabicPeriod"/>
            </a:pPr>
            <a:r>
              <a:rPr lang="en-US" sz="2000" dirty="0">
                <a:solidFill>
                  <a:srgbClr val="202124"/>
                </a:solidFill>
                <a:latin typeface="arial" panose="020B0604020202020204" pitchFamily="34" charset="0"/>
              </a:rPr>
              <a:t> Respecting them as a equal</a:t>
            </a:r>
            <a:endParaRPr lang="en-US" sz="2000" b="0" i="0" dirty="0">
              <a:solidFill>
                <a:srgbClr val="202124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5703F3C-0E2D-4931-9292-A61C990CF4F6}"/>
              </a:ext>
            </a:extLst>
          </p:cNvPr>
          <p:cNvSpPr txBox="1"/>
          <p:nvPr/>
        </p:nvSpPr>
        <p:spPr>
          <a:xfrm>
            <a:off x="5679831" y="6211669"/>
            <a:ext cx="609834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US" b="1" i="0" dirty="0">
                <a:solidFill>
                  <a:srgbClr val="363F48"/>
                </a:solidFill>
                <a:effectLst/>
                <a:latin typeface="Lato" panose="020B0604020202020204" pitchFamily="34" charset="0"/>
              </a:rPr>
              <a:t>“When you know better you do better.” – Maya Angelou</a:t>
            </a:r>
          </a:p>
        </p:txBody>
      </p:sp>
      <p:sp>
        <p:nvSpPr>
          <p:cNvPr id="8" name="Half Frame 7">
            <a:extLst>
              <a:ext uri="{FF2B5EF4-FFF2-40B4-BE49-F238E27FC236}">
                <a16:creationId xmlns:a16="http://schemas.microsoft.com/office/drawing/2014/main" id="{48D0F52E-C3B0-477E-9746-37274D30AC78}"/>
              </a:ext>
            </a:extLst>
          </p:cNvPr>
          <p:cNvSpPr/>
          <p:nvPr/>
        </p:nvSpPr>
        <p:spPr>
          <a:xfrm>
            <a:off x="0" y="0"/>
            <a:ext cx="3953022" cy="1997612"/>
          </a:xfrm>
          <a:prstGeom prst="halfFrame">
            <a:avLst/>
          </a:prstGeom>
          <a:gradFill>
            <a:gsLst>
              <a:gs pos="32708">
                <a:srgbClr val="D5DFF1"/>
              </a:gs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effectLst>
            <a:outerShdw blurRad="50800" dist="50800" dir="5400000" algn="ctr" rotWithShape="0">
              <a:srgbClr val="000000">
                <a:alpha val="1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53458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: Diagonal Corners Snipped 10">
            <a:extLst>
              <a:ext uri="{FF2B5EF4-FFF2-40B4-BE49-F238E27FC236}">
                <a16:creationId xmlns:a16="http://schemas.microsoft.com/office/drawing/2014/main" id="{C11D822B-509A-4756-8F48-F2A5A137D4E7}"/>
              </a:ext>
            </a:extLst>
          </p:cNvPr>
          <p:cNvSpPr/>
          <p:nvPr/>
        </p:nvSpPr>
        <p:spPr>
          <a:xfrm>
            <a:off x="829993" y="4313534"/>
            <a:ext cx="2672862" cy="801858"/>
          </a:xfrm>
          <a:prstGeom prst="snip2DiagRect">
            <a:avLst/>
          </a:prstGeom>
          <a:gradFill>
            <a:gsLst>
              <a:gs pos="32708">
                <a:srgbClr val="D5DFF1"/>
              </a:gs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effectLst>
            <a:outerShdw blurRad="50800" dist="50800" dir="5400000" algn="ctr" rotWithShape="0">
              <a:srgbClr val="000000">
                <a:alpha val="4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CF295D1-BD39-4A10-BDC7-5BB8567CA5B8}"/>
              </a:ext>
            </a:extLst>
          </p:cNvPr>
          <p:cNvSpPr/>
          <p:nvPr/>
        </p:nvSpPr>
        <p:spPr>
          <a:xfrm>
            <a:off x="3502855" y="2629710"/>
            <a:ext cx="3924599" cy="110799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600" b="1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Empathy</a:t>
            </a:r>
          </a:p>
        </p:txBody>
      </p:sp>
      <p:sp>
        <p:nvSpPr>
          <p:cNvPr id="9" name="Rectangle: Diagonal Corners Snipped 8">
            <a:extLst>
              <a:ext uri="{FF2B5EF4-FFF2-40B4-BE49-F238E27FC236}">
                <a16:creationId xmlns:a16="http://schemas.microsoft.com/office/drawing/2014/main" id="{C2450A36-5251-4E03-94D8-55746C20E2C3}"/>
              </a:ext>
            </a:extLst>
          </p:cNvPr>
          <p:cNvSpPr/>
          <p:nvPr/>
        </p:nvSpPr>
        <p:spPr>
          <a:xfrm>
            <a:off x="7807569" y="1419107"/>
            <a:ext cx="1856936" cy="801858"/>
          </a:xfrm>
          <a:prstGeom prst="snip2DiagRect">
            <a:avLst/>
          </a:prstGeom>
          <a:gradFill>
            <a:gsLst>
              <a:gs pos="32708">
                <a:srgbClr val="D5DFF1"/>
              </a:gs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effectLst>
            <a:outerShdw blurRad="50800" dist="50800" dir="5400000" algn="ctr" rotWithShape="0">
              <a:srgbClr val="000000">
                <a:alpha val="4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67ED38A-80E0-4655-95B6-368DC35074F1}"/>
              </a:ext>
            </a:extLst>
          </p:cNvPr>
          <p:cNvSpPr txBox="1"/>
          <p:nvPr/>
        </p:nvSpPr>
        <p:spPr>
          <a:xfrm>
            <a:off x="8032653" y="1635424"/>
            <a:ext cx="30526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Uses of….</a:t>
            </a:r>
          </a:p>
        </p:txBody>
      </p:sp>
      <p:sp>
        <p:nvSpPr>
          <p:cNvPr id="10" name="Rectangle: Diagonal Corners Snipped 9">
            <a:extLst>
              <a:ext uri="{FF2B5EF4-FFF2-40B4-BE49-F238E27FC236}">
                <a16:creationId xmlns:a16="http://schemas.microsoft.com/office/drawing/2014/main" id="{75044364-49D2-4204-9C72-71CCF6F8730A}"/>
              </a:ext>
            </a:extLst>
          </p:cNvPr>
          <p:cNvSpPr/>
          <p:nvPr/>
        </p:nvSpPr>
        <p:spPr>
          <a:xfrm>
            <a:off x="7638757" y="4313534"/>
            <a:ext cx="2194560" cy="801858"/>
          </a:xfrm>
          <a:prstGeom prst="snip2DiagRect">
            <a:avLst/>
          </a:prstGeom>
          <a:gradFill>
            <a:gsLst>
              <a:gs pos="32708">
                <a:srgbClr val="D5DFF1"/>
              </a:gs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effectLst>
            <a:outerShdw blurRad="50800" dist="50800" dir="5400000" algn="ctr" rotWithShape="0">
              <a:srgbClr val="000000">
                <a:alpha val="4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4B4559C-47C7-47F6-AED9-314E404E0EC4}"/>
              </a:ext>
            </a:extLst>
          </p:cNvPr>
          <p:cNvSpPr txBox="1"/>
          <p:nvPr/>
        </p:nvSpPr>
        <p:spPr>
          <a:xfrm>
            <a:off x="7807569" y="4529797"/>
            <a:ext cx="30526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Benefits of ….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8474C28-CDFE-40A7-B95A-26499B5E79B3}"/>
              </a:ext>
            </a:extLst>
          </p:cNvPr>
          <p:cNvSpPr txBox="1"/>
          <p:nvPr/>
        </p:nvSpPr>
        <p:spPr>
          <a:xfrm>
            <a:off x="900332" y="4529797"/>
            <a:ext cx="27994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cause and effect of….</a:t>
            </a:r>
          </a:p>
        </p:txBody>
      </p:sp>
      <p:sp>
        <p:nvSpPr>
          <p:cNvPr id="12" name="Rectangle: Diagonal Corners Snipped 11">
            <a:extLst>
              <a:ext uri="{FF2B5EF4-FFF2-40B4-BE49-F238E27FC236}">
                <a16:creationId xmlns:a16="http://schemas.microsoft.com/office/drawing/2014/main" id="{DDA1E091-1A36-49E8-B5ED-780388600CF6}"/>
              </a:ext>
            </a:extLst>
          </p:cNvPr>
          <p:cNvSpPr/>
          <p:nvPr/>
        </p:nvSpPr>
        <p:spPr>
          <a:xfrm>
            <a:off x="1645917" y="1395327"/>
            <a:ext cx="2504051" cy="801858"/>
          </a:xfrm>
          <a:prstGeom prst="snip2DiagRect">
            <a:avLst/>
          </a:prstGeom>
          <a:gradFill>
            <a:gsLst>
              <a:gs pos="32708">
                <a:srgbClr val="D5DFF1"/>
              </a:gs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effectLst>
            <a:outerShdw blurRad="50800" dist="50800" dir="5400000" algn="ctr" rotWithShape="0">
              <a:srgbClr val="000000">
                <a:alpha val="4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4FB8D4E-315D-4ECC-A624-24B0787B2FA1}"/>
              </a:ext>
            </a:extLst>
          </p:cNvPr>
          <p:cNvSpPr txBox="1"/>
          <p:nvPr/>
        </p:nvSpPr>
        <p:spPr>
          <a:xfrm>
            <a:off x="1871002" y="1635370"/>
            <a:ext cx="22789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Importance of….</a:t>
            </a:r>
          </a:p>
        </p:txBody>
      </p:sp>
    </p:spTree>
    <p:extLst>
      <p:ext uri="{BB962C8B-B14F-4D97-AF65-F5344CB8AC3E}">
        <p14:creationId xmlns:p14="http://schemas.microsoft.com/office/powerpoint/2010/main" val="35813832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58F087-F1A0-4834-8B1B-06A4D79B85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2B8308-CC4D-4BFF-8EC5-9ADD6DD2BF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Youth Development Tools  |  </a:t>
            </a:r>
            <a:r>
              <a:rPr lang="en-US" dirty="0" err="1">
                <a:hlinkClick r:id="rId2"/>
              </a:rPr>
              <a:t>EMpower</a:t>
            </a:r>
            <a:r>
              <a:rPr lang="en-US" dirty="0">
                <a:hlinkClick r:id="rId2"/>
              </a:rPr>
              <a:t> (empowerweb.org)</a:t>
            </a:r>
            <a:endParaRPr lang="en-US" dirty="0"/>
          </a:p>
          <a:p>
            <a:r>
              <a:rPr lang="en-US" dirty="0">
                <a:hlinkClick r:id="rId3"/>
              </a:rPr>
              <a:t>General Youth Work Resources - Fast Forward</a:t>
            </a:r>
            <a:endParaRPr lang="en-US" dirty="0"/>
          </a:p>
          <a:p>
            <a:r>
              <a:rPr lang="en-GB" sz="1800" u="sng" dirty="0">
                <a:solidFill>
                  <a:srgbClr val="AE1E22"/>
                </a:solidFill>
                <a:effectLst/>
                <a:latin typeface="Helvetica" panose="020B0604020202020204" pitchFamily="34" charset="0"/>
                <a:ea typeface="Calibri" panose="020F0502020204030204" pitchFamily="34" charset="0"/>
                <a:hlinkClick r:id="rId4"/>
              </a:rPr>
              <a:t>Youth-Adult Partnerships in Community Decision Making: What Does It Take to Engage Adults in the Practice?</a:t>
            </a:r>
            <a:r>
              <a:rPr lang="en-GB" sz="1800" dirty="0">
                <a:solidFill>
                  <a:srgbClr val="666666"/>
                </a:solidFill>
                <a:effectLst/>
                <a:latin typeface="Helvetica" panose="020B0604020202020204" pitchFamily="34" charset="0"/>
                <a:ea typeface="Calibri" panose="020F0502020204030204" pitchFamily="34" charset="0"/>
              </a:rPr>
              <a:t> (PDF, 52 pages) — </a:t>
            </a:r>
            <a:r>
              <a:rPr lang="en-GB" sz="1800" i="1" dirty="0">
                <a:solidFill>
                  <a:srgbClr val="666666"/>
                </a:solidFill>
                <a:effectLst/>
                <a:latin typeface="Helvetica" panose="020B0604020202020204" pitchFamily="34" charset="0"/>
                <a:ea typeface="Calibri" panose="020F0502020204030204" pitchFamily="34" charset="0"/>
              </a:rPr>
              <a:t>from 4-H</a:t>
            </a:r>
          </a:p>
          <a:p>
            <a:r>
              <a:rPr lang="en-GB" sz="1800" u="none" strike="noStrike" dirty="0">
                <a:solidFill>
                  <a:srgbClr val="AE1E22"/>
                </a:solidFill>
                <a:effectLst/>
                <a:latin typeface="Helvetica" panose="020B0604020202020204" pitchFamily="34" charset="0"/>
                <a:ea typeface="Times New Roman" panose="02020603050405020304" pitchFamily="18" charset="0"/>
                <a:hlinkClick r:id="rId5"/>
              </a:rPr>
              <a:t>Youth Voice Toolbox</a:t>
            </a:r>
            <a:r>
              <a:rPr lang="en-GB" sz="1800" dirty="0">
                <a:solidFill>
                  <a:srgbClr val="666666"/>
                </a:solidFill>
                <a:effectLst/>
                <a:latin typeface="Helvetica" panose="020B0604020202020204" pitchFamily="34" charset="0"/>
                <a:ea typeface="Times New Roman" panose="02020603050405020304" pitchFamily="18" charset="0"/>
              </a:rPr>
              <a:t> — </a:t>
            </a:r>
            <a:r>
              <a:rPr lang="en-GB" sz="1800" i="1" dirty="0">
                <a:solidFill>
                  <a:srgbClr val="666666"/>
                </a:solidFill>
                <a:effectLst/>
                <a:latin typeface="Helvetica" panose="020B0604020202020204" pitchFamily="34" charset="0"/>
                <a:ea typeface="Times New Roman" panose="02020603050405020304" pitchFamily="18" charset="0"/>
              </a:rPr>
              <a:t>from </a:t>
            </a:r>
            <a:r>
              <a:rPr lang="en-GB" sz="1800" i="1" dirty="0" err="1">
                <a:solidFill>
                  <a:srgbClr val="666666"/>
                </a:solidFill>
                <a:effectLst/>
                <a:latin typeface="Helvetica" panose="020B0604020202020204" pitchFamily="34" charset="0"/>
                <a:ea typeface="Times New Roman" panose="02020603050405020304" pitchFamily="18" charset="0"/>
              </a:rPr>
              <a:t>Freechild</a:t>
            </a:r>
            <a:r>
              <a:rPr lang="en-GB" sz="1800" i="1" dirty="0">
                <a:solidFill>
                  <a:srgbClr val="666666"/>
                </a:solidFill>
                <a:effectLst/>
                <a:latin typeface="Helvetica" panose="020B0604020202020204" pitchFamily="34" charset="0"/>
                <a:ea typeface="Times New Roman" panose="02020603050405020304" pitchFamily="18" charset="0"/>
              </a:rPr>
              <a:t> Institute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u="sng" dirty="0">
                <a:solidFill>
                  <a:srgbClr val="AE1E22"/>
                </a:solidFill>
                <a:effectLst/>
                <a:latin typeface="Helvetica" panose="020B0604020202020204" pitchFamily="34" charset="0"/>
                <a:ea typeface="Calibri" panose="020F0502020204030204" pitchFamily="34" charset="0"/>
                <a:hlinkClick r:id="rId6"/>
              </a:rPr>
              <a:t>Best Practices in Self-Advocacy Skill Building</a:t>
            </a:r>
            <a:r>
              <a:rPr lang="en-GB" sz="1800" dirty="0">
                <a:solidFill>
                  <a:srgbClr val="666666"/>
                </a:solidFill>
                <a:effectLst/>
                <a:latin typeface="Helvetica" panose="020B0604020202020204" pitchFamily="34" charset="0"/>
                <a:ea typeface="Calibri" panose="020F0502020204030204" pitchFamily="34" charset="0"/>
              </a:rPr>
              <a:t> — </a:t>
            </a:r>
            <a:r>
              <a:rPr lang="en-GB" sz="1800" i="1" dirty="0">
                <a:solidFill>
                  <a:srgbClr val="666666"/>
                </a:solidFill>
                <a:effectLst/>
                <a:latin typeface="Helvetica" panose="020B0604020202020204" pitchFamily="34" charset="0"/>
                <a:ea typeface="Calibri" panose="020F0502020204030204" pitchFamily="34" charset="0"/>
              </a:rPr>
              <a:t>from </a:t>
            </a:r>
            <a:r>
              <a:rPr lang="en-GB" sz="1800" i="1" dirty="0" err="1">
                <a:solidFill>
                  <a:srgbClr val="666666"/>
                </a:solidFill>
                <a:effectLst/>
                <a:latin typeface="Helvetica" panose="020B0604020202020204" pitchFamily="34" charset="0"/>
                <a:ea typeface="Calibri" panose="020F0502020204030204" pitchFamily="34" charset="0"/>
              </a:rPr>
              <a:t>Center</a:t>
            </a:r>
            <a:r>
              <a:rPr lang="en-GB" sz="1800" i="1" dirty="0">
                <a:solidFill>
                  <a:srgbClr val="666666"/>
                </a:solidFill>
                <a:effectLst/>
                <a:latin typeface="Helvetica" panose="020B0604020202020204" pitchFamily="34" charset="0"/>
                <a:ea typeface="Calibri" panose="020F0502020204030204" pitchFamily="34" charset="0"/>
              </a:rPr>
              <a:t> for Parent Information and Resources</a:t>
            </a:r>
          </a:p>
          <a:p>
            <a:r>
              <a:rPr lang="en-GB" dirty="0" err="1">
                <a:hlinkClick r:id="rId7"/>
              </a:rPr>
              <a:t>SparkAction</a:t>
            </a:r>
            <a:r>
              <a:rPr lang="en-GB" dirty="0">
                <a:hlinkClick r:id="rId7"/>
              </a:rPr>
              <a:t> – Connect. Act. Impact.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530983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681</TotalTime>
  <Words>327</Words>
  <Application>Microsoft Office PowerPoint</Application>
  <PresentationFormat>Widescreen</PresentationFormat>
  <Paragraphs>65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8" baseType="lpstr">
      <vt:lpstr>Arial</vt:lpstr>
      <vt:lpstr>Arial</vt:lpstr>
      <vt:lpstr>Calibri</vt:lpstr>
      <vt:lpstr>Calibri Light</vt:lpstr>
      <vt:lpstr>Helvetica</vt:lpstr>
      <vt:lpstr>inherit</vt:lpstr>
      <vt:lpstr>Lato</vt:lpstr>
      <vt:lpstr>Roboto</vt:lpstr>
      <vt:lpstr>Roboto Slab</vt:lpstr>
      <vt:lpstr>Times New Roman</vt:lpstr>
      <vt:lpstr>Office Theme</vt:lpstr>
      <vt:lpstr>The Skills, Tools &amp;  Approaches Required For Effective Practise With Young People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Tom Smythe</dc:creator>
  <cp:lastModifiedBy>Tom Smythe</cp:lastModifiedBy>
  <cp:revision>4</cp:revision>
  <dcterms:created xsi:type="dcterms:W3CDTF">2022-05-09T20:18:55Z</dcterms:created>
  <dcterms:modified xsi:type="dcterms:W3CDTF">2022-05-10T20:04:32Z</dcterms:modified>
</cp:coreProperties>
</file>