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Open Sauce" panose="020B0604020202020204" charset="0"/>
      <p:regular r:id="rId13"/>
    </p:embeddedFont>
    <p:embeddedFont>
      <p:font typeface="Open Sauce Bold" panose="020B0604020202020204" charset="0"/>
      <p:regular r:id="rId14"/>
    </p:embeddedFont>
    <p:embeddedFont>
      <p:font typeface="Open Sauce Bold Italics" panose="020B0604020202020204" charset="0"/>
      <p:regular r:id="rId15"/>
    </p:embeddedFont>
    <p:embeddedFont>
      <p:font typeface="Open Sauce Light"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4" d="100"/>
          <a:sy n="54" d="100"/>
        </p:scale>
        <p:origin x="609" y="8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2.sv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svg"/><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5.sv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hyperlink" Target="https://doi.org/10.3389/fpsyg.2023.1193449" TargetMode="External"/><Relationship Id="rId2" Type="http://schemas.openxmlformats.org/officeDocument/2006/relationships/image" Target="../media/image3.svg"/><Relationship Id="rId1" Type="http://schemas.openxmlformats.org/officeDocument/2006/relationships/slideLayout" Target="../slideLayouts/slideLayout7.xml"/><Relationship Id="rId6" Type="http://schemas.openxmlformats.org/officeDocument/2006/relationships/hyperlink" Target="https://dx.doi.org/10.5040/9781805014775.ch-009" TargetMode="External"/><Relationship Id="rId5" Type="http://schemas.openxmlformats.org/officeDocument/2006/relationships/hyperlink" Target="https://doi-org.uwtsd.idm.oclc.org/10.1177/0963721413480170" TargetMode="External"/><Relationship Id="rId4" Type="http://schemas.openxmlformats.org/officeDocument/2006/relationships/hyperlink" Target="https://ia601807.us.archive.org/14/items/BanduraSocialLearningTheory/Bandura_SocialLearningTheory_text.pdf"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unicef.org.uk/wp-content/uploads/2016/08/unicef-convention-rights-child-uncrc.pdf" TargetMode="External"/><Relationship Id="rId3" Type="http://schemas.openxmlformats.org/officeDocument/2006/relationships/image" Target="../media/image2.svg"/><Relationship Id="rId7" Type="http://schemas.openxmlformats.org/officeDocument/2006/relationships/hyperlink" Target="https://www.who.int/news-room/questions-and-answers/item/adolescent-health-and-development" TargetMode="External"/><Relationship Id="rId2" Type="http://schemas.openxmlformats.org/officeDocument/2006/relationships/image" Target="../media/image3.svg"/><Relationship Id="rId1" Type="http://schemas.openxmlformats.org/officeDocument/2006/relationships/slideLayout" Target="../slideLayouts/slideLayout7.xml"/><Relationship Id="rId6" Type="http://schemas.openxmlformats.org/officeDocument/2006/relationships/hyperlink" Target="https://streetdoctors.org/about-streetdoctors/our-purpose/" TargetMode="External"/><Relationship Id="rId5" Type="http://schemas.openxmlformats.org/officeDocument/2006/relationships/hyperlink" Target="https://www-oxfordreference-com.uwtsd.idm.oclc.org/view/10.1093/acref/9780199571123.001.0001/m_en_gb0009330" TargetMode="External"/><Relationship Id="rId4" Type="http://schemas.openxmlformats.org/officeDocument/2006/relationships/hyperlink" Target="https://doi.org/10.1037/0022-3514.57.6.10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09A99"/>
        </a:solidFill>
        <a:effectLst/>
      </p:bgPr>
    </p:bg>
    <p:spTree>
      <p:nvGrpSpPr>
        <p:cNvPr id="1" name=""/>
        <p:cNvGrpSpPr/>
        <p:nvPr/>
      </p:nvGrpSpPr>
      <p:grpSpPr>
        <a:xfrm>
          <a:off x="0" y="0"/>
          <a:ext cx="0" cy="0"/>
          <a:chOff x="0" y="0"/>
          <a:chExt cx="0" cy="0"/>
        </a:xfrm>
      </p:grpSpPr>
      <p:sp>
        <p:nvSpPr>
          <p:cNvPr id="2" name="Freeform 2"/>
          <p:cNvSpPr/>
          <p:nvPr/>
        </p:nvSpPr>
        <p:spPr>
          <a:xfrm flipH="1" flipV="1">
            <a:off x="9981853" y="-63938"/>
            <a:ext cx="8412711" cy="8412711"/>
          </a:xfrm>
          <a:custGeom>
            <a:avLst/>
            <a:gdLst/>
            <a:ahLst/>
            <a:cxnLst/>
            <a:rect l="l" t="t" r="r" b="b"/>
            <a:pathLst>
              <a:path w="8412711" h="8412711">
                <a:moveTo>
                  <a:pt x="8412711" y="8412710"/>
                </a:moveTo>
                <a:lnTo>
                  <a:pt x="0" y="8412710"/>
                </a:lnTo>
                <a:lnTo>
                  <a:pt x="0" y="0"/>
                </a:lnTo>
                <a:lnTo>
                  <a:pt x="8412711" y="0"/>
                </a:lnTo>
                <a:lnTo>
                  <a:pt x="8412711" y="8412710"/>
                </a:lnTo>
                <a:close/>
              </a:path>
            </a:pathLst>
          </a:custGeom>
          <a:blipFill>
            <a:blip>
              <a:alphaModFix amt="6999"/>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1487324" y="-861377"/>
            <a:ext cx="3806190" cy="4114800"/>
          </a:xfrm>
          <a:custGeom>
            <a:avLst/>
            <a:gdLst/>
            <a:ahLst/>
            <a:cxnLst/>
            <a:rect l="l" t="t" r="r" b="b"/>
            <a:pathLst>
              <a:path w="3806190" h="4114800">
                <a:moveTo>
                  <a:pt x="0" y="0"/>
                </a:moveTo>
                <a:lnTo>
                  <a:pt x="3806190" y="0"/>
                </a:lnTo>
                <a:lnTo>
                  <a:pt x="3806190" y="4114800"/>
                </a:lnTo>
                <a:lnTo>
                  <a:pt x="0" y="4114800"/>
                </a:lnTo>
                <a:lnTo>
                  <a:pt x="0" y="0"/>
                </a:lnTo>
                <a:close/>
              </a:path>
            </a:pathLst>
          </a:custGeom>
          <a:blipFill>
            <a:blip>
              <a:alphaModFix amt="17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028700" y="2615818"/>
            <a:ext cx="14245048" cy="5513095"/>
          </a:xfrm>
          <a:prstGeom prst="rect">
            <a:avLst/>
          </a:prstGeom>
        </p:spPr>
        <p:txBody>
          <a:bodyPr lIns="0" tIns="0" rIns="0" bIns="0" rtlCol="0" anchor="t">
            <a:spAutoFit/>
          </a:bodyPr>
          <a:lstStyle/>
          <a:p>
            <a:pPr algn="l">
              <a:lnSpc>
                <a:spcPts val="22153"/>
              </a:lnSpc>
            </a:pPr>
            <a:r>
              <a:rPr lang="en-US" sz="15824" b="1" spc="-1202">
                <a:solidFill>
                  <a:srgbClr val="FFFAF1"/>
                </a:solidFill>
                <a:latin typeface="Open Sauce Bold"/>
                <a:ea typeface="Open Sauce Bold"/>
                <a:cs typeface="Open Sauce Bold"/>
                <a:sym typeface="Open Sauce Bold"/>
              </a:rPr>
              <a:t>Supporting young minds </a:t>
            </a:r>
          </a:p>
        </p:txBody>
      </p:sp>
      <p:sp>
        <p:nvSpPr>
          <p:cNvPr id="5" name="TextBox 5"/>
          <p:cNvSpPr txBox="1"/>
          <p:nvPr/>
        </p:nvSpPr>
        <p:spPr>
          <a:xfrm>
            <a:off x="1028700" y="8158272"/>
            <a:ext cx="14901203" cy="1761022"/>
          </a:xfrm>
          <a:prstGeom prst="rect">
            <a:avLst/>
          </a:prstGeom>
        </p:spPr>
        <p:txBody>
          <a:bodyPr lIns="0" tIns="0" rIns="0" bIns="0" rtlCol="0" anchor="t">
            <a:spAutoFit/>
          </a:bodyPr>
          <a:lstStyle/>
          <a:p>
            <a:pPr algn="l">
              <a:lnSpc>
                <a:spcPts val="14487"/>
              </a:lnSpc>
            </a:pPr>
            <a:r>
              <a:rPr lang="en-US" sz="10348" spc="-786">
                <a:solidFill>
                  <a:srgbClr val="FFFAF1"/>
                </a:solidFill>
                <a:latin typeface="Open Sauce Light"/>
                <a:ea typeface="Open Sauce Light"/>
                <a:cs typeface="Open Sauce Light"/>
                <a:sym typeface="Open Sauce Light"/>
              </a:rPr>
              <a:t>Through significant change</a:t>
            </a:r>
          </a:p>
        </p:txBody>
      </p:sp>
      <p:sp>
        <p:nvSpPr>
          <p:cNvPr id="6" name="TextBox 6"/>
          <p:cNvSpPr txBox="1"/>
          <p:nvPr/>
        </p:nvSpPr>
        <p:spPr>
          <a:xfrm>
            <a:off x="14412780" y="1148398"/>
            <a:ext cx="4190894" cy="1243965"/>
          </a:xfrm>
          <a:prstGeom prst="rect">
            <a:avLst/>
          </a:prstGeom>
        </p:spPr>
        <p:txBody>
          <a:bodyPr lIns="0" tIns="0" rIns="0" bIns="0" rtlCol="0" anchor="t">
            <a:spAutoFit/>
          </a:bodyPr>
          <a:lstStyle/>
          <a:p>
            <a:pPr algn="l">
              <a:lnSpc>
                <a:spcPts val="3359"/>
              </a:lnSpc>
            </a:pPr>
            <a:r>
              <a:rPr lang="en-US" sz="2399" b="1" spc="-182">
                <a:solidFill>
                  <a:srgbClr val="FFFAF1"/>
                </a:solidFill>
                <a:latin typeface="Open Sauce Bold"/>
                <a:ea typeface="Open Sauce Bold"/>
                <a:cs typeface="Open Sauce Bold"/>
                <a:sym typeface="Open Sauce Bold"/>
              </a:rPr>
              <a:t>Student number: 2520868</a:t>
            </a:r>
          </a:p>
          <a:p>
            <a:pPr algn="l">
              <a:lnSpc>
                <a:spcPts val="3359"/>
              </a:lnSpc>
            </a:pPr>
            <a:r>
              <a:rPr lang="en-US" sz="2399" b="1" spc="-182">
                <a:solidFill>
                  <a:srgbClr val="FFFAF1"/>
                </a:solidFill>
                <a:latin typeface="Open Sauce Bold"/>
                <a:ea typeface="Open Sauce Bold"/>
                <a:cs typeface="Open Sauce Bold"/>
                <a:sym typeface="Open Sauce Bold"/>
              </a:rPr>
              <a:t>Module code: ECYW4012</a:t>
            </a:r>
          </a:p>
          <a:p>
            <a:pPr algn="l">
              <a:lnSpc>
                <a:spcPts val="3359"/>
              </a:lnSpc>
            </a:pPr>
            <a:endParaRPr lang="en-US" sz="2399" b="1" spc="-182">
              <a:solidFill>
                <a:srgbClr val="FFFAF1"/>
              </a:solidFill>
              <a:latin typeface="Open Sauce Bold"/>
              <a:ea typeface="Open Sauce Bold"/>
              <a:cs typeface="Open Sauce Bold"/>
              <a:sym typeface="Open Sauce Bold"/>
            </a:endParaRPr>
          </a:p>
        </p:txBody>
      </p:sp>
      <p:sp>
        <p:nvSpPr>
          <p:cNvPr id="7" name="TextBox 7"/>
          <p:cNvSpPr txBox="1"/>
          <p:nvPr/>
        </p:nvSpPr>
        <p:spPr>
          <a:xfrm>
            <a:off x="14412780" y="323214"/>
            <a:ext cx="4190894" cy="738506"/>
          </a:xfrm>
          <a:prstGeom prst="rect">
            <a:avLst/>
          </a:prstGeom>
        </p:spPr>
        <p:txBody>
          <a:bodyPr lIns="0" tIns="0" rIns="0" bIns="0" rtlCol="0" anchor="t">
            <a:spAutoFit/>
          </a:bodyPr>
          <a:lstStyle/>
          <a:p>
            <a:pPr algn="l">
              <a:lnSpc>
                <a:spcPts val="6019"/>
              </a:lnSpc>
            </a:pPr>
            <a:r>
              <a:rPr lang="en-US" sz="4299" b="1" spc="-326">
                <a:solidFill>
                  <a:srgbClr val="FFFAF1"/>
                </a:solidFill>
                <a:latin typeface="Open Sauce Bold"/>
                <a:ea typeface="Open Sauce Bold"/>
                <a:cs typeface="Open Sauce Bold"/>
                <a:sym typeface="Open Sauce Bold"/>
              </a:rPr>
              <a:t>Abbie Roberts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AF1"/>
        </a:solidFill>
        <a:effectLst/>
      </p:bgPr>
    </p:bg>
    <p:spTree>
      <p:nvGrpSpPr>
        <p:cNvPr id="1" name=""/>
        <p:cNvGrpSpPr/>
        <p:nvPr/>
      </p:nvGrpSpPr>
      <p:grpSpPr>
        <a:xfrm>
          <a:off x="0" y="0"/>
          <a:ext cx="0" cy="0"/>
          <a:chOff x="0" y="0"/>
          <a:chExt cx="0" cy="0"/>
        </a:xfrm>
      </p:grpSpPr>
      <p:sp>
        <p:nvSpPr>
          <p:cNvPr id="2" name="Freeform 2"/>
          <p:cNvSpPr/>
          <p:nvPr/>
        </p:nvSpPr>
        <p:spPr>
          <a:xfrm>
            <a:off x="-1487324" y="-861377"/>
            <a:ext cx="3806190" cy="4114800"/>
          </a:xfrm>
          <a:custGeom>
            <a:avLst/>
            <a:gdLst/>
            <a:ahLst/>
            <a:cxnLst/>
            <a:rect l="l" t="t" r="r" b="b"/>
            <a:pathLst>
              <a:path w="3806190" h="4114800">
                <a:moveTo>
                  <a:pt x="0" y="0"/>
                </a:moveTo>
                <a:lnTo>
                  <a:pt x="3806190" y="0"/>
                </a:lnTo>
                <a:lnTo>
                  <a:pt x="3806190" y="4114800"/>
                </a:lnTo>
                <a:lnTo>
                  <a:pt x="0" y="4114800"/>
                </a:lnTo>
                <a:lnTo>
                  <a:pt x="0" y="0"/>
                </a:lnTo>
                <a:close/>
              </a:path>
            </a:pathLst>
          </a:custGeom>
          <a:blipFill>
            <a:blip>
              <a:alphaModFix amt="9999"/>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flipH="1" flipV="1">
            <a:off x="9981853" y="-63938"/>
            <a:ext cx="8412711" cy="8412711"/>
          </a:xfrm>
          <a:custGeom>
            <a:avLst/>
            <a:gdLst/>
            <a:ahLst/>
            <a:cxnLst/>
            <a:rect l="l" t="t" r="r" b="b"/>
            <a:pathLst>
              <a:path w="8412711" h="8412711">
                <a:moveTo>
                  <a:pt x="8412711" y="8412710"/>
                </a:moveTo>
                <a:lnTo>
                  <a:pt x="0" y="8412710"/>
                </a:lnTo>
                <a:lnTo>
                  <a:pt x="0" y="0"/>
                </a:lnTo>
                <a:lnTo>
                  <a:pt x="8412711" y="0"/>
                </a:lnTo>
                <a:lnTo>
                  <a:pt x="8412711" y="8412710"/>
                </a:lnTo>
                <a:close/>
              </a:path>
            </a:pathLst>
          </a:custGeom>
          <a:blipFill>
            <a:blip>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167434" y="1024573"/>
            <a:ext cx="21558309" cy="1582743"/>
          </a:xfrm>
          <a:prstGeom prst="rect">
            <a:avLst/>
          </a:prstGeom>
        </p:spPr>
        <p:txBody>
          <a:bodyPr lIns="0" tIns="0" rIns="0" bIns="0" rtlCol="0" anchor="t">
            <a:spAutoFit/>
          </a:bodyPr>
          <a:lstStyle/>
          <a:p>
            <a:pPr algn="l">
              <a:lnSpc>
                <a:spcPts val="13037"/>
              </a:lnSpc>
            </a:pPr>
            <a:r>
              <a:rPr lang="en-US" sz="9312" b="1" spc="-707">
                <a:solidFill>
                  <a:srgbClr val="677271"/>
                </a:solidFill>
                <a:latin typeface="Open Sauce Bold"/>
                <a:ea typeface="Open Sauce Bold"/>
                <a:cs typeface="Open Sauce Bold"/>
                <a:sym typeface="Open Sauce Bold"/>
              </a:rPr>
              <a:t>What is ‘adolescent transition’?</a:t>
            </a:r>
          </a:p>
        </p:txBody>
      </p:sp>
      <p:sp>
        <p:nvSpPr>
          <p:cNvPr id="5" name="TextBox 5"/>
          <p:cNvSpPr txBox="1"/>
          <p:nvPr/>
        </p:nvSpPr>
        <p:spPr>
          <a:xfrm>
            <a:off x="1412850" y="3419836"/>
            <a:ext cx="15462299" cy="5688550"/>
          </a:xfrm>
          <a:prstGeom prst="rect">
            <a:avLst/>
          </a:prstGeom>
        </p:spPr>
        <p:txBody>
          <a:bodyPr lIns="0" tIns="0" rIns="0" bIns="0" rtlCol="0" anchor="t">
            <a:spAutoFit/>
          </a:bodyPr>
          <a:lstStyle/>
          <a:p>
            <a:pPr algn="l">
              <a:lnSpc>
                <a:spcPts val="5652"/>
              </a:lnSpc>
            </a:pPr>
            <a:r>
              <a:rPr lang="en-US" sz="4347" b="1" spc="-156">
                <a:solidFill>
                  <a:srgbClr val="677271"/>
                </a:solidFill>
                <a:latin typeface="Open Sauce Bold"/>
                <a:ea typeface="Open Sauce Bold"/>
                <a:cs typeface="Open Sauce Bold"/>
                <a:sym typeface="Open Sauce Bold"/>
              </a:rPr>
              <a:t>According to the Oxford English Dictionary Adolescence is: </a:t>
            </a:r>
          </a:p>
          <a:p>
            <a:pPr algn="l">
              <a:lnSpc>
                <a:spcPts val="5652"/>
              </a:lnSpc>
            </a:pPr>
            <a:endParaRPr lang="en-US" sz="4347" b="1" spc="-156">
              <a:solidFill>
                <a:srgbClr val="677271"/>
              </a:solidFill>
              <a:latin typeface="Open Sauce Bold"/>
              <a:ea typeface="Open Sauce Bold"/>
              <a:cs typeface="Open Sauce Bold"/>
              <a:sym typeface="Open Sauce Bold"/>
            </a:endParaRPr>
          </a:p>
          <a:p>
            <a:pPr algn="l">
              <a:lnSpc>
                <a:spcPts val="5652"/>
              </a:lnSpc>
            </a:pPr>
            <a:r>
              <a:rPr lang="en-US" sz="4347" b="1" i="1" spc="-156">
                <a:solidFill>
                  <a:srgbClr val="677271"/>
                </a:solidFill>
                <a:latin typeface="Open Sauce Bold Italics"/>
                <a:ea typeface="Open Sauce Bold Italics"/>
                <a:cs typeface="Open Sauce Bold Italics"/>
                <a:sym typeface="Open Sauce Bold Italics"/>
              </a:rPr>
              <a:t>“</a:t>
            </a:r>
            <a:r>
              <a:rPr lang="en-US" sz="4347" b="1" spc="-156">
                <a:solidFill>
                  <a:srgbClr val="677271"/>
                </a:solidFill>
                <a:latin typeface="Open Sauce Bold"/>
                <a:ea typeface="Open Sauce Bold"/>
                <a:cs typeface="Open Sauce Bold"/>
                <a:sym typeface="Open Sauce Bold"/>
              </a:rPr>
              <a:t>the period following the onset of puberty during which a young person develops from a child into an adult” (Stevenson, 2010, p52).</a:t>
            </a:r>
          </a:p>
          <a:p>
            <a:pPr algn="l">
              <a:lnSpc>
                <a:spcPts val="5652"/>
              </a:lnSpc>
            </a:pPr>
            <a:endParaRPr lang="en-US" sz="4347" b="1" spc="-156">
              <a:solidFill>
                <a:srgbClr val="677271"/>
              </a:solidFill>
              <a:latin typeface="Open Sauce Bold"/>
              <a:ea typeface="Open Sauce Bold"/>
              <a:cs typeface="Open Sauce Bold"/>
              <a:sym typeface="Open Sauce Bold"/>
            </a:endParaRPr>
          </a:p>
          <a:p>
            <a:pPr algn="l">
              <a:lnSpc>
                <a:spcPts val="5652"/>
              </a:lnSpc>
            </a:pPr>
            <a:r>
              <a:rPr lang="en-US" sz="4347" b="1" spc="-156">
                <a:solidFill>
                  <a:srgbClr val="677271"/>
                </a:solidFill>
                <a:latin typeface="Open Sauce Bold"/>
                <a:ea typeface="Open Sauce Bold"/>
                <a:cs typeface="Open Sauce Bold"/>
                <a:sym typeface="Open Sauce Bold"/>
              </a:rPr>
              <a:t>Adolescent transition = the process of becoming an adult</a:t>
            </a:r>
          </a:p>
          <a:p>
            <a:pPr algn="l">
              <a:lnSpc>
                <a:spcPts val="5652"/>
              </a:lnSpc>
            </a:pPr>
            <a:endParaRPr lang="en-US" sz="4347" b="1" spc="-156">
              <a:solidFill>
                <a:srgbClr val="677271"/>
              </a:solidFill>
              <a:latin typeface="Open Sauce Bold"/>
              <a:ea typeface="Open Sauce Bold"/>
              <a:cs typeface="Open Sauce Bold"/>
              <a:sym typeface="Open Sauce Bold"/>
            </a:endParaRPr>
          </a:p>
        </p:txBody>
      </p:sp>
      <p:grpSp>
        <p:nvGrpSpPr>
          <p:cNvPr id="6" name="Group 6"/>
          <p:cNvGrpSpPr/>
          <p:nvPr/>
        </p:nvGrpSpPr>
        <p:grpSpPr>
          <a:xfrm>
            <a:off x="-69338" y="9396932"/>
            <a:ext cx="970218" cy="942483"/>
            <a:chOff x="0" y="0"/>
            <a:chExt cx="332206" cy="322709"/>
          </a:xfrm>
        </p:grpSpPr>
        <p:sp>
          <p:nvSpPr>
            <p:cNvPr id="7" name="Freeform 7"/>
            <p:cNvSpPr/>
            <p:nvPr/>
          </p:nvSpPr>
          <p:spPr>
            <a:xfrm>
              <a:off x="0" y="0"/>
              <a:ext cx="332206" cy="322709"/>
            </a:xfrm>
            <a:custGeom>
              <a:avLst/>
              <a:gdLst/>
              <a:ahLst/>
              <a:cxnLst/>
              <a:rect l="l" t="t" r="r" b="b"/>
              <a:pathLst>
                <a:path w="332206" h="322709">
                  <a:moveTo>
                    <a:pt x="0" y="0"/>
                  </a:moveTo>
                  <a:lnTo>
                    <a:pt x="332206" y="0"/>
                  </a:lnTo>
                  <a:lnTo>
                    <a:pt x="332206" y="322709"/>
                  </a:lnTo>
                  <a:lnTo>
                    <a:pt x="0" y="322709"/>
                  </a:lnTo>
                  <a:close/>
                </a:path>
              </a:pathLst>
            </a:custGeom>
            <a:ln w="9525" cap="sq">
              <a:solidFill>
                <a:srgbClr val="809A99"/>
              </a:solidFill>
              <a:prstDash val="solid"/>
              <a:miter/>
            </a:ln>
          </p:spPr>
          <p:txBody>
            <a:bodyPr/>
            <a:lstStyle/>
            <a:p>
              <a:endParaRPr lang="en-GB"/>
            </a:p>
          </p:txBody>
        </p:sp>
        <p:sp>
          <p:nvSpPr>
            <p:cNvPr id="8" name="TextBox 8"/>
            <p:cNvSpPr txBox="1"/>
            <p:nvPr/>
          </p:nvSpPr>
          <p:spPr>
            <a:xfrm>
              <a:off x="0" y="-38100"/>
              <a:ext cx="332206" cy="360809"/>
            </a:xfrm>
            <a:prstGeom prst="rect">
              <a:avLst/>
            </a:prstGeom>
          </p:spPr>
          <p:txBody>
            <a:bodyPr lIns="50800" tIns="50800" rIns="50800" bIns="50800" rtlCol="0" anchor="ctr"/>
            <a:lstStyle/>
            <a:p>
              <a:pPr algn="ctr">
                <a:lnSpc>
                  <a:spcPts val="3079"/>
                </a:lnSpc>
              </a:pPr>
              <a:endParaRPr/>
            </a:p>
          </p:txBody>
        </p:sp>
      </p:grpSp>
      <p:sp>
        <p:nvSpPr>
          <p:cNvPr id="9" name="Freeform 9"/>
          <p:cNvSpPr/>
          <p:nvPr/>
        </p:nvSpPr>
        <p:spPr>
          <a:xfrm>
            <a:off x="17124992" y="9258300"/>
            <a:ext cx="268616" cy="270987"/>
          </a:xfrm>
          <a:custGeom>
            <a:avLst/>
            <a:gdLst/>
            <a:ahLst/>
            <a:cxnLst/>
            <a:rect l="l" t="t" r="r" b="b"/>
            <a:pathLst>
              <a:path w="268616" h="270987">
                <a:moveTo>
                  <a:pt x="0" y="0"/>
                </a:moveTo>
                <a:lnTo>
                  <a:pt x="268616" y="0"/>
                </a:lnTo>
                <a:lnTo>
                  <a:pt x="268616" y="270987"/>
                </a:lnTo>
                <a:lnTo>
                  <a:pt x="0" y="2709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V="1">
            <a:off x="127905" y="9580307"/>
            <a:ext cx="575733" cy="575733"/>
          </a:xfrm>
          <a:custGeom>
            <a:avLst/>
            <a:gdLst/>
            <a:ahLst/>
            <a:cxnLst/>
            <a:rect l="l" t="t" r="r" b="b"/>
            <a:pathLst>
              <a:path w="575733" h="575733">
                <a:moveTo>
                  <a:pt x="0" y="575733"/>
                </a:moveTo>
                <a:lnTo>
                  <a:pt x="575733" y="575733"/>
                </a:lnTo>
                <a:lnTo>
                  <a:pt x="575733" y="0"/>
                </a:lnTo>
                <a:lnTo>
                  <a:pt x="0" y="0"/>
                </a:lnTo>
                <a:lnTo>
                  <a:pt x="0" y="575733"/>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809A99"/>
        </a:solidFill>
        <a:effectLst/>
      </p:bgPr>
    </p:bg>
    <p:spTree>
      <p:nvGrpSpPr>
        <p:cNvPr id="1" name=""/>
        <p:cNvGrpSpPr/>
        <p:nvPr/>
      </p:nvGrpSpPr>
      <p:grpSpPr>
        <a:xfrm>
          <a:off x="0" y="0"/>
          <a:ext cx="0" cy="0"/>
          <a:chOff x="0" y="0"/>
          <a:chExt cx="0" cy="0"/>
        </a:xfrm>
      </p:grpSpPr>
      <p:grpSp>
        <p:nvGrpSpPr>
          <p:cNvPr id="2" name="Group 2"/>
          <p:cNvGrpSpPr/>
          <p:nvPr/>
        </p:nvGrpSpPr>
        <p:grpSpPr>
          <a:xfrm>
            <a:off x="-69338" y="9396932"/>
            <a:ext cx="970218" cy="942483"/>
            <a:chOff x="0" y="0"/>
            <a:chExt cx="332206" cy="322709"/>
          </a:xfrm>
        </p:grpSpPr>
        <p:sp>
          <p:nvSpPr>
            <p:cNvPr id="3" name="Freeform 3"/>
            <p:cNvSpPr/>
            <p:nvPr/>
          </p:nvSpPr>
          <p:spPr>
            <a:xfrm>
              <a:off x="0" y="0"/>
              <a:ext cx="332206" cy="322709"/>
            </a:xfrm>
            <a:custGeom>
              <a:avLst/>
              <a:gdLst/>
              <a:ahLst/>
              <a:cxnLst/>
              <a:rect l="l" t="t" r="r" b="b"/>
              <a:pathLst>
                <a:path w="332206" h="322709">
                  <a:moveTo>
                    <a:pt x="0" y="0"/>
                  </a:moveTo>
                  <a:lnTo>
                    <a:pt x="332206" y="0"/>
                  </a:lnTo>
                  <a:lnTo>
                    <a:pt x="332206" y="322709"/>
                  </a:lnTo>
                  <a:lnTo>
                    <a:pt x="0" y="322709"/>
                  </a:lnTo>
                  <a:close/>
                </a:path>
              </a:pathLst>
            </a:custGeom>
            <a:ln w="9525" cap="sq">
              <a:solidFill>
                <a:srgbClr val="EBE4D8"/>
              </a:solidFill>
              <a:prstDash val="solid"/>
              <a:miter/>
            </a:ln>
          </p:spPr>
          <p:txBody>
            <a:bodyPr/>
            <a:lstStyle/>
            <a:p>
              <a:endParaRPr lang="en-GB"/>
            </a:p>
          </p:txBody>
        </p:sp>
        <p:sp>
          <p:nvSpPr>
            <p:cNvPr id="4" name="TextBox 4"/>
            <p:cNvSpPr txBox="1"/>
            <p:nvPr/>
          </p:nvSpPr>
          <p:spPr>
            <a:xfrm>
              <a:off x="0" y="-38100"/>
              <a:ext cx="332206" cy="360809"/>
            </a:xfrm>
            <a:prstGeom prst="rect">
              <a:avLst/>
            </a:prstGeom>
          </p:spPr>
          <p:txBody>
            <a:bodyPr lIns="50800" tIns="50800" rIns="50800" bIns="50800" rtlCol="0" anchor="ctr"/>
            <a:lstStyle/>
            <a:p>
              <a:pPr algn="ctr">
                <a:lnSpc>
                  <a:spcPts val="3079"/>
                </a:lnSpc>
              </a:pPr>
              <a:endParaRPr/>
            </a:p>
          </p:txBody>
        </p:sp>
      </p:grpSp>
      <p:sp>
        <p:nvSpPr>
          <p:cNvPr id="5" name="Freeform 5"/>
          <p:cNvSpPr/>
          <p:nvPr/>
        </p:nvSpPr>
        <p:spPr>
          <a:xfrm flipH="1" flipV="1">
            <a:off x="9981853" y="-63938"/>
            <a:ext cx="8412711" cy="8412711"/>
          </a:xfrm>
          <a:custGeom>
            <a:avLst/>
            <a:gdLst/>
            <a:ahLst/>
            <a:cxnLst/>
            <a:rect l="l" t="t" r="r" b="b"/>
            <a:pathLst>
              <a:path w="8412711" h="8412711">
                <a:moveTo>
                  <a:pt x="8412711" y="8412710"/>
                </a:moveTo>
                <a:lnTo>
                  <a:pt x="0" y="8412710"/>
                </a:lnTo>
                <a:lnTo>
                  <a:pt x="0" y="0"/>
                </a:lnTo>
                <a:lnTo>
                  <a:pt x="8412711" y="0"/>
                </a:lnTo>
                <a:lnTo>
                  <a:pt x="8412711" y="8412710"/>
                </a:lnTo>
                <a:close/>
              </a:path>
            </a:pathLst>
          </a:custGeom>
          <a:blipFill>
            <a:blip>
              <a:alphaModFix amt="4000"/>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TextBox 6"/>
          <p:cNvSpPr txBox="1"/>
          <p:nvPr/>
        </p:nvSpPr>
        <p:spPr>
          <a:xfrm>
            <a:off x="1028700" y="809625"/>
            <a:ext cx="16525070" cy="1965027"/>
          </a:xfrm>
          <a:prstGeom prst="rect">
            <a:avLst/>
          </a:prstGeom>
        </p:spPr>
        <p:txBody>
          <a:bodyPr lIns="0" tIns="0" rIns="0" bIns="0" rtlCol="0" anchor="t">
            <a:spAutoFit/>
          </a:bodyPr>
          <a:lstStyle/>
          <a:p>
            <a:pPr algn="l">
              <a:lnSpc>
                <a:spcPts val="16116"/>
              </a:lnSpc>
            </a:pPr>
            <a:r>
              <a:rPr lang="en-US" sz="11511" b="1" spc="-874">
                <a:solidFill>
                  <a:srgbClr val="FFFAF1"/>
                </a:solidFill>
                <a:latin typeface="Open Sauce Bold"/>
                <a:ea typeface="Open Sauce Bold"/>
                <a:cs typeface="Open Sauce Bold"/>
                <a:sym typeface="Open Sauce Bold"/>
              </a:rPr>
              <a:t>Psychological wellbeing </a:t>
            </a:r>
          </a:p>
        </p:txBody>
      </p:sp>
      <p:sp>
        <p:nvSpPr>
          <p:cNvPr id="7" name="TextBox 7"/>
          <p:cNvSpPr txBox="1"/>
          <p:nvPr/>
        </p:nvSpPr>
        <p:spPr>
          <a:xfrm>
            <a:off x="1028700" y="3989921"/>
            <a:ext cx="14030929" cy="4358852"/>
          </a:xfrm>
          <a:prstGeom prst="rect">
            <a:avLst/>
          </a:prstGeom>
        </p:spPr>
        <p:txBody>
          <a:bodyPr lIns="0" tIns="0" rIns="0" bIns="0" rtlCol="0" anchor="t">
            <a:spAutoFit/>
          </a:bodyPr>
          <a:lstStyle/>
          <a:p>
            <a:pPr algn="l">
              <a:lnSpc>
                <a:spcPts val="3837"/>
              </a:lnSpc>
            </a:pPr>
            <a:r>
              <a:rPr lang="en-US" sz="2951" spc="-106">
                <a:solidFill>
                  <a:srgbClr val="FFFAF1"/>
                </a:solidFill>
                <a:latin typeface="Open Sauce Light"/>
                <a:ea typeface="Open Sauce Light"/>
                <a:cs typeface="Open Sauce Light"/>
                <a:sym typeface="Open Sauce Light"/>
              </a:rPr>
              <a:t>The World Health Organization describes human development to be accelerated during adolescence (World Health Organization, 2020). </a:t>
            </a:r>
          </a:p>
          <a:p>
            <a:pPr algn="l">
              <a:lnSpc>
                <a:spcPts val="3837"/>
              </a:lnSpc>
            </a:pPr>
            <a:endParaRPr lang="en-US" sz="2951" spc="-106">
              <a:solidFill>
                <a:srgbClr val="FFFAF1"/>
              </a:solidFill>
              <a:latin typeface="Open Sauce Light"/>
              <a:ea typeface="Open Sauce Light"/>
              <a:cs typeface="Open Sauce Light"/>
              <a:sym typeface="Open Sauce Light"/>
            </a:endParaRPr>
          </a:p>
          <a:p>
            <a:pPr algn="l">
              <a:lnSpc>
                <a:spcPts val="3837"/>
              </a:lnSpc>
            </a:pPr>
            <a:r>
              <a:rPr lang="en-US" sz="2951" spc="-106">
                <a:solidFill>
                  <a:srgbClr val="FFFAF1"/>
                </a:solidFill>
                <a:latin typeface="Open Sauce Light"/>
                <a:ea typeface="Open Sauce Light"/>
                <a:cs typeface="Open Sauce Light"/>
                <a:sym typeface="Open Sauce Light"/>
              </a:rPr>
              <a:t>During this period young people develop…</a:t>
            </a:r>
          </a:p>
          <a:p>
            <a:pPr algn="l">
              <a:lnSpc>
                <a:spcPts val="3837"/>
              </a:lnSpc>
            </a:pPr>
            <a:endParaRPr lang="en-US" sz="2951" spc="-106">
              <a:solidFill>
                <a:srgbClr val="FFFAF1"/>
              </a:solidFill>
              <a:latin typeface="Open Sauce Light"/>
              <a:ea typeface="Open Sauce Light"/>
              <a:cs typeface="Open Sauce Light"/>
              <a:sym typeface="Open Sauce Light"/>
            </a:endParaRPr>
          </a:p>
          <a:p>
            <a:pPr marL="637334" lvl="1" indent="-318667" algn="l">
              <a:lnSpc>
                <a:spcPts val="3837"/>
              </a:lnSpc>
              <a:buFont typeface="Arial"/>
              <a:buChar char="•"/>
            </a:pPr>
            <a:r>
              <a:rPr lang="en-US" sz="2951" spc="-106">
                <a:solidFill>
                  <a:srgbClr val="FFFAF1"/>
                </a:solidFill>
                <a:latin typeface="Open Sauce Light"/>
                <a:ea typeface="Open Sauce Light"/>
                <a:cs typeface="Open Sauce Light"/>
                <a:sym typeface="Open Sauce Light"/>
              </a:rPr>
              <a:t>Socially</a:t>
            </a:r>
          </a:p>
          <a:p>
            <a:pPr marL="637334" lvl="1" indent="-318667" algn="l">
              <a:lnSpc>
                <a:spcPts val="3837"/>
              </a:lnSpc>
              <a:buFont typeface="Arial"/>
              <a:buChar char="•"/>
            </a:pPr>
            <a:r>
              <a:rPr lang="en-US" sz="2951" spc="-106">
                <a:solidFill>
                  <a:srgbClr val="FFFAF1"/>
                </a:solidFill>
                <a:latin typeface="Open Sauce Light"/>
                <a:ea typeface="Open Sauce Light"/>
                <a:cs typeface="Open Sauce Light"/>
                <a:sym typeface="Open Sauce Light"/>
              </a:rPr>
              <a:t>Biologically </a:t>
            </a:r>
          </a:p>
          <a:p>
            <a:pPr marL="637334" lvl="1" indent="-318667" algn="l">
              <a:lnSpc>
                <a:spcPts val="3837"/>
              </a:lnSpc>
              <a:buFont typeface="Arial"/>
              <a:buChar char="•"/>
            </a:pPr>
            <a:r>
              <a:rPr lang="en-US" sz="2951" spc="-106">
                <a:solidFill>
                  <a:srgbClr val="FFFAF1"/>
                </a:solidFill>
                <a:latin typeface="Open Sauce Light"/>
                <a:ea typeface="Open Sauce Light"/>
                <a:cs typeface="Open Sauce Light"/>
                <a:sym typeface="Open Sauce Light"/>
              </a:rPr>
              <a:t>Cognitively.</a:t>
            </a:r>
          </a:p>
          <a:p>
            <a:pPr algn="l">
              <a:lnSpc>
                <a:spcPts val="3837"/>
              </a:lnSpc>
            </a:pPr>
            <a:endParaRPr lang="en-US" sz="2951" spc="-106">
              <a:solidFill>
                <a:srgbClr val="FFFAF1"/>
              </a:solidFill>
              <a:latin typeface="Open Sauce Light"/>
              <a:ea typeface="Open Sauce Light"/>
              <a:cs typeface="Open Sauce Light"/>
              <a:sym typeface="Open Sauce Light"/>
            </a:endParaRPr>
          </a:p>
        </p:txBody>
      </p:sp>
      <p:grpSp>
        <p:nvGrpSpPr>
          <p:cNvPr id="8" name="Group 8"/>
          <p:cNvGrpSpPr/>
          <p:nvPr/>
        </p:nvGrpSpPr>
        <p:grpSpPr>
          <a:xfrm>
            <a:off x="1028700" y="3481787"/>
            <a:ext cx="1323654" cy="126244"/>
            <a:chOff x="0" y="0"/>
            <a:chExt cx="348617" cy="33249"/>
          </a:xfrm>
        </p:grpSpPr>
        <p:sp>
          <p:nvSpPr>
            <p:cNvPr id="9" name="Freeform 9"/>
            <p:cNvSpPr/>
            <p:nvPr/>
          </p:nvSpPr>
          <p:spPr>
            <a:xfrm>
              <a:off x="0" y="0"/>
              <a:ext cx="348617" cy="33249"/>
            </a:xfrm>
            <a:custGeom>
              <a:avLst/>
              <a:gdLst/>
              <a:ahLst/>
              <a:cxnLst/>
              <a:rect l="l" t="t" r="r" b="b"/>
              <a:pathLst>
                <a:path w="348617" h="33249">
                  <a:moveTo>
                    <a:pt x="0" y="0"/>
                  </a:moveTo>
                  <a:lnTo>
                    <a:pt x="348617" y="0"/>
                  </a:lnTo>
                  <a:lnTo>
                    <a:pt x="348617" y="33249"/>
                  </a:lnTo>
                  <a:lnTo>
                    <a:pt x="0" y="33249"/>
                  </a:lnTo>
                  <a:close/>
                </a:path>
              </a:pathLst>
            </a:custGeom>
            <a:solidFill>
              <a:srgbClr val="FFFAF1"/>
            </a:solidFill>
          </p:spPr>
          <p:txBody>
            <a:bodyPr/>
            <a:lstStyle/>
            <a:p>
              <a:endParaRPr lang="en-GB"/>
            </a:p>
          </p:txBody>
        </p:sp>
        <p:sp>
          <p:nvSpPr>
            <p:cNvPr id="10" name="TextBox 10"/>
            <p:cNvSpPr txBox="1"/>
            <p:nvPr/>
          </p:nvSpPr>
          <p:spPr>
            <a:xfrm>
              <a:off x="0" y="-38100"/>
              <a:ext cx="348617" cy="71349"/>
            </a:xfrm>
            <a:prstGeom prst="rect">
              <a:avLst/>
            </a:prstGeom>
          </p:spPr>
          <p:txBody>
            <a:bodyPr lIns="50800" tIns="50800" rIns="50800" bIns="50800" rtlCol="0" anchor="ctr"/>
            <a:lstStyle/>
            <a:p>
              <a:pPr algn="ctr">
                <a:lnSpc>
                  <a:spcPts val="3079"/>
                </a:lnSpc>
              </a:pPr>
              <a:endParaRPr/>
            </a:p>
          </p:txBody>
        </p:sp>
      </p:grpSp>
      <p:sp>
        <p:nvSpPr>
          <p:cNvPr id="11" name="Freeform 11"/>
          <p:cNvSpPr/>
          <p:nvPr/>
        </p:nvSpPr>
        <p:spPr>
          <a:xfrm>
            <a:off x="17124992" y="9258300"/>
            <a:ext cx="268616" cy="270987"/>
          </a:xfrm>
          <a:custGeom>
            <a:avLst/>
            <a:gdLst/>
            <a:ahLst/>
            <a:cxnLst/>
            <a:rect l="l" t="t" r="r" b="b"/>
            <a:pathLst>
              <a:path w="268616" h="270987">
                <a:moveTo>
                  <a:pt x="0" y="0"/>
                </a:moveTo>
                <a:lnTo>
                  <a:pt x="268616" y="0"/>
                </a:lnTo>
                <a:lnTo>
                  <a:pt x="268616" y="270987"/>
                </a:lnTo>
                <a:lnTo>
                  <a:pt x="0" y="2709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flipV="1">
            <a:off x="127905" y="9580307"/>
            <a:ext cx="575733" cy="575733"/>
          </a:xfrm>
          <a:custGeom>
            <a:avLst/>
            <a:gdLst/>
            <a:ahLst/>
            <a:cxnLst/>
            <a:rect l="l" t="t" r="r" b="b"/>
            <a:pathLst>
              <a:path w="575733" h="575733">
                <a:moveTo>
                  <a:pt x="0" y="575733"/>
                </a:moveTo>
                <a:lnTo>
                  <a:pt x="575733" y="575733"/>
                </a:lnTo>
                <a:lnTo>
                  <a:pt x="575733" y="0"/>
                </a:lnTo>
                <a:lnTo>
                  <a:pt x="0" y="0"/>
                </a:lnTo>
                <a:lnTo>
                  <a:pt x="0" y="575733"/>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703638" y="8584314"/>
            <a:ext cx="19970654" cy="673986"/>
          </a:xfrm>
          <a:prstGeom prst="rect">
            <a:avLst/>
          </a:prstGeom>
        </p:spPr>
        <p:txBody>
          <a:bodyPr lIns="0" tIns="0" rIns="0" bIns="0" rtlCol="0" anchor="t">
            <a:spAutoFit/>
          </a:bodyPr>
          <a:lstStyle/>
          <a:p>
            <a:pPr algn="l">
              <a:lnSpc>
                <a:spcPts val="5462"/>
              </a:lnSpc>
            </a:pPr>
            <a:r>
              <a:rPr lang="en-US" sz="4201" spc="-151">
                <a:solidFill>
                  <a:srgbClr val="FFFAF1"/>
                </a:solidFill>
                <a:latin typeface="Open Sauce Light"/>
                <a:ea typeface="Open Sauce Light"/>
                <a:cs typeface="Open Sauce Light"/>
                <a:sym typeface="Open Sauce Light"/>
              </a:rPr>
              <a:t>‘Psychological wellbeing’ is more than just being happy (Ryff, 1989)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809A99"/>
        </a:solidFill>
        <a:effectLst/>
      </p:bgPr>
    </p:bg>
    <p:spTree>
      <p:nvGrpSpPr>
        <p:cNvPr id="1" name=""/>
        <p:cNvGrpSpPr/>
        <p:nvPr/>
      </p:nvGrpSpPr>
      <p:grpSpPr>
        <a:xfrm>
          <a:off x="0" y="0"/>
          <a:ext cx="0" cy="0"/>
          <a:chOff x="0" y="0"/>
          <a:chExt cx="0" cy="0"/>
        </a:xfrm>
      </p:grpSpPr>
      <p:grpSp>
        <p:nvGrpSpPr>
          <p:cNvPr id="2" name="Group 2"/>
          <p:cNvGrpSpPr/>
          <p:nvPr/>
        </p:nvGrpSpPr>
        <p:grpSpPr>
          <a:xfrm>
            <a:off x="-69338" y="9396932"/>
            <a:ext cx="970218" cy="942483"/>
            <a:chOff x="0" y="0"/>
            <a:chExt cx="332206" cy="322709"/>
          </a:xfrm>
        </p:grpSpPr>
        <p:sp>
          <p:nvSpPr>
            <p:cNvPr id="3" name="Freeform 3"/>
            <p:cNvSpPr/>
            <p:nvPr/>
          </p:nvSpPr>
          <p:spPr>
            <a:xfrm>
              <a:off x="0" y="0"/>
              <a:ext cx="332206" cy="322709"/>
            </a:xfrm>
            <a:custGeom>
              <a:avLst/>
              <a:gdLst/>
              <a:ahLst/>
              <a:cxnLst/>
              <a:rect l="l" t="t" r="r" b="b"/>
              <a:pathLst>
                <a:path w="332206" h="322709">
                  <a:moveTo>
                    <a:pt x="0" y="0"/>
                  </a:moveTo>
                  <a:lnTo>
                    <a:pt x="332206" y="0"/>
                  </a:lnTo>
                  <a:lnTo>
                    <a:pt x="332206" y="322709"/>
                  </a:lnTo>
                  <a:lnTo>
                    <a:pt x="0" y="322709"/>
                  </a:lnTo>
                  <a:close/>
                </a:path>
              </a:pathLst>
            </a:custGeom>
            <a:ln w="9525" cap="sq">
              <a:solidFill>
                <a:srgbClr val="EBE4D8"/>
              </a:solidFill>
              <a:prstDash val="solid"/>
              <a:miter/>
            </a:ln>
          </p:spPr>
          <p:txBody>
            <a:bodyPr/>
            <a:lstStyle/>
            <a:p>
              <a:endParaRPr lang="en-GB"/>
            </a:p>
          </p:txBody>
        </p:sp>
        <p:sp>
          <p:nvSpPr>
            <p:cNvPr id="4" name="TextBox 4"/>
            <p:cNvSpPr txBox="1"/>
            <p:nvPr/>
          </p:nvSpPr>
          <p:spPr>
            <a:xfrm>
              <a:off x="0" y="-38100"/>
              <a:ext cx="332206" cy="360809"/>
            </a:xfrm>
            <a:prstGeom prst="rect">
              <a:avLst/>
            </a:prstGeom>
          </p:spPr>
          <p:txBody>
            <a:bodyPr lIns="50800" tIns="50800" rIns="50800" bIns="50800" rtlCol="0" anchor="ctr"/>
            <a:lstStyle/>
            <a:p>
              <a:pPr algn="ctr">
                <a:lnSpc>
                  <a:spcPts val="3079"/>
                </a:lnSpc>
              </a:pPr>
              <a:endParaRPr/>
            </a:p>
          </p:txBody>
        </p:sp>
      </p:grpSp>
      <p:sp>
        <p:nvSpPr>
          <p:cNvPr id="5" name="Freeform 5"/>
          <p:cNvSpPr/>
          <p:nvPr/>
        </p:nvSpPr>
        <p:spPr>
          <a:xfrm flipH="1" flipV="1">
            <a:off x="9981853" y="-63938"/>
            <a:ext cx="8412711" cy="8412711"/>
          </a:xfrm>
          <a:custGeom>
            <a:avLst/>
            <a:gdLst/>
            <a:ahLst/>
            <a:cxnLst/>
            <a:rect l="l" t="t" r="r" b="b"/>
            <a:pathLst>
              <a:path w="8412711" h="8412711">
                <a:moveTo>
                  <a:pt x="8412711" y="8412710"/>
                </a:moveTo>
                <a:lnTo>
                  <a:pt x="0" y="8412710"/>
                </a:lnTo>
                <a:lnTo>
                  <a:pt x="0" y="0"/>
                </a:lnTo>
                <a:lnTo>
                  <a:pt x="8412711" y="0"/>
                </a:lnTo>
                <a:lnTo>
                  <a:pt x="8412711" y="8412710"/>
                </a:lnTo>
                <a:close/>
              </a:path>
            </a:pathLst>
          </a:custGeom>
          <a:blipFill>
            <a:blip>
              <a:alphaModFix amt="4000"/>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a:off x="17124992" y="9258300"/>
            <a:ext cx="268616" cy="270987"/>
          </a:xfrm>
          <a:custGeom>
            <a:avLst/>
            <a:gdLst/>
            <a:ahLst/>
            <a:cxnLst/>
            <a:rect l="l" t="t" r="r" b="b"/>
            <a:pathLst>
              <a:path w="268616" h="270987">
                <a:moveTo>
                  <a:pt x="0" y="0"/>
                </a:moveTo>
                <a:lnTo>
                  <a:pt x="268616" y="0"/>
                </a:lnTo>
                <a:lnTo>
                  <a:pt x="268616" y="270987"/>
                </a:lnTo>
                <a:lnTo>
                  <a:pt x="0" y="2709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7" name="Group 7"/>
          <p:cNvGrpSpPr/>
          <p:nvPr/>
        </p:nvGrpSpPr>
        <p:grpSpPr>
          <a:xfrm>
            <a:off x="8134547" y="2018099"/>
            <a:ext cx="9124753" cy="7850074"/>
            <a:chOff x="0" y="0"/>
            <a:chExt cx="2403227" cy="2067509"/>
          </a:xfrm>
        </p:grpSpPr>
        <p:sp>
          <p:nvSpPr>
            <p:cNvPr id="8" name="Freeform 8"/>
            <p:cNvSpPr/>
            <p:nvPr/>
          </p:nvSpPr>
          <p:spPr>
            <a:xfrm>
              <a:off x="0" y="0"/>
              <a:ext cx="2403227" cy="2067509"/>
            </a:xfrm>
            <a:custGeom>
              <a:avLst/>
              <a:gdLst/>
              <a:ahLst/>
              <a:cxnLst/>
              <a:rect l="l" t="t" r="r" b="b"/>
              <a:pathLst>
                <a:path w="2403227" h="2067509">
                  <a:moveTo>
                    <a:pt x="0" y="0"/>
                  </a:moveTo>
                  <a:lnTo>
                    <a:pt x="2403227" y="0"/>
                  </a:lnTo>
                  <a:lnTo>
                    <a:pt x="2403227" y="2067509"/>
                  </a:lnTo>
                  <a:lnTo>
                    <a:pt x="0" y="2067509"/>
                  </a:lnTo>
                  <a:close/>
                </a:path>
              </a:pathLst>
            </a:custGeom>
            <a:solidFill>
              <a:srgbClr val="FFFAF1"/>
            </a:solidFill>
          </p:spPr>
          <p:txBody>
            <a:bodyPr/>
            <a:lstStyle/>
            <a:p>
              <a:endParaRPr lang="en-GB"/>
            </a:p>
          </p:txBody>
        </p:sp>
        <p:sp>
          <p:nvSpPr>
            <p:cNvPr id="9" name="TextBox 9"/>
            <p:cNvSpPr txBox="1"/>
            <p:nvPr/>
          </p:nvSpPr>
          <p:spPr>
            <a:xfrm>
              <a:off x="0" y="-38100"/>
              <a:ext cx="2403227" cy="2105609"/>
            </a:xfrm>
            <a:prstGeom prst="rect">
              <a:avLst/>
            </a:prstGeom>
          </p:spPr>
          <p:txBody>
            <a:bodyPr lIns="50800" tIns="50800" rIns="50800" bIns="50800" rtlCol="0" anchor="ctr"/>
            <a:lstStyle/>
            <a:p>
              <a:pPr algn="ctr">
                <a:lnSpc>
                  <a:spcPts val="3079"/>
                </a:lnSpc>
              </a:pPr>
              <a:endParaRPr/>
            </a:p>
          </p:txBody>
        </p:sp>
      </p:grpSp>
      <p:sp>
        <p:nvSpPr>
          <p:cNvPr id="10" name="Freeform 10"/>
          <p:cNvSpPr/>
          <p:nvPr/>
        </p:nvSpPr>
        <p:spPr>
          <a:xfrm flipV="1">
            <a:off x="127905" y="9580307"/>
            <a:ext cx="575733" cy="575733"/>
          </a:xfrm>
          <a:custGeom>
            <a:avLst/>
            <a:gdLst/>
            <a:ahLst/>
            <a:cxnLst/>
            <a:rect l="l" t="t" r="r" b="b"/>
            <a:pathLst>
              <a:path w="575733" h="575733">
                <a:moveTo>
                  <a:pt x="0" y="575733"/>
                </a:moveTo>
                <a:lnTo>
                  <a:pt x="575733" y="575733"/>
                </a:lnTo>
                <a:lnTo>
                  <a:pt x="575733" y="0"/>
                </a:lnTo>
                <a:lnTo>
                  <a:pt x="0" y="0"/>
                </a:lnTo>
                <a:lnTo>
                  <a:pt x="0" y="575733"/>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1028700" y="3885736"/>
            <a:ext cx="5309419" cy="4114800"/>
          </a:xfrm>
          <a:custGeom>
            <a:avLst/>
            <a:gdLst/>
            <a:ahLst/>
            <a:cxnLst/>
            <a:rect l="l" t="t" r="r" b="b"/>
            <a:pathLst>
              <a:path w="5309419" h="4114800">
                <a:moveTo>
                  <a:pt x="0" y="0"/>
                </a:moveTo>
                <a:lnTo>
                  <a:pt x="5309419" y="0"/>
                </a:lnTo>
                <a:lnTo>
                  <a:pt x="5309419"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3316875" y="-292538"/>
            <a:ext cx="14076733" cy="2056863"/>
          </a:xfrm>
          <a:prstGeom prst="rect">
            <a:avLst/>
          </a:prstGeom>
        </p:spPr>
        <p:txBody>
          <a:bodyPr lIns="0" tIns="0" rIns="0" bIns="0" rtlCol="0" anchor="t">
            <a:spAutoFit/>
          </a:bodyPr>
          <a:lstStyle/>
          <a:p>
            <a:pPr algn="r">
              <a:lnSpc>
                <a:spcPts val="16829"/>
              </a:lnSpc>
            </a:pPr>
            <a:r>
              <a:rPr lang="en-US" sz="12021" b="1" spc="-913">
                <a:solidFill>
                  <a:srgbClr val="FFFAF1"/>
                </a:solidFill>
                <a:latin typeface="Open Sauce Bold"/>
                <a:ea typeface="Open Sauce Bold"/>
                <a:cs typeface="Open Sauce Bold"/>
                <a:sym typeface="Open Sauce Bold"/>
              </a:rPr>
              <a:t>Social development</a:t>
            </a:r>
          </a:p>
        </p:txBody>
      </p:sp>
      <p:sp>
        <p:nvSpPr>
          <p:cNvPr id="13" name="TextBox 13"/>
          <p:cNvSpPr txBox="1"/>
          <p:nvPr/>
        </p:nvSpPr>
        <p:spPr>
          <a:xfrm>
            <a:off x="8510289" y="2157156"/>
            <a:ext cx="8614703" cy="7423151"/>
          </a:xfrm>
          <a:prstGeom prst="rect">
            <a:avLst/>
          </a:prstGeom>
        </p:spPr>
        <p:txBody>
          <a:bodyPr lIns="0" tIns="0" rIns="0" bIns="0" rtlCol="0" anchor="t">
            <a:spAutoFit/>
          </a:bodyPr>
          <a:lstStyle/>
          <a:p>
            <a:pPr marL="755639" lvl="1" indent="-377820" algn="l">
              <a:lnSpc>
                <a:spcPts val="4549"/>
              </a:lnSpc>
              <a:buFont typeface="Arial"/>
              <a:buChar char="•"/>
            </a:pPr>
            <a:r>
              <a:rPr lang="en-US" sz="3499" b="1" spc="-125">
                <a:solidFill>
                  <a:srgbClr val="677271"/>
                </a:solidFill>
                <a:latin typeface="Open Sauce Bold"/>
                <a:ea typeface="Open Sauce Bold"/>
                <a:cs typeface="Open Sauce Bold"/>
                <a:sym typeface="Open Sauce Bold"/>
              </a:rPr>
              <a:t>Building and maintaining relationships</a:t>
            </a:r>
          </a:p>
          <a:p>
            <a:pPr marL="755639" lvl="1" indent="-377820" algn="l">
              <a:lnSpc>
                <a:spcPts val="4549"/>
              </a:lnSpc>
              <a:buFont typeface="Arial"/>
              <a:buChar char="•"/>
            </a:pPr>
            <a:r>
              <a:rPr lang="en-US" sz="3499" b="1" spc="-125">
                <a:solidFill>
                  <a:srgbClr val="677271"/>
                </a:solidFill>
                <a:latin typeface="Open Sauce Bold"/>
                <a:ea typeface="Open Sauce Bold"/>
                <a:cs typeface="Open Sauce Bold"/>
                <a:sym typeface="Open Sauce Bold"/>
              </a:rPr>
              <a:t>Independence </a:t>
            </a:r>
          </a:p>
          <a:p>
            <a:pPr marL="755639" lvl="1" indent="-377820" algn="l">
              <a:lnSpc>
                <a:spcPts val="4549"/>
              </a:lnSpc>
              <a:buFont typeface="Arial"/>
              <a:buChar char="•"/>
            </a:pPr>
            <a:r>
              <a:rPr lang="en-US" sz="3499" b="1" spc="-125">
                <a:solidFill>
                  <a:srgbClr val="677271"/>
                </a:solidFill>
                <a:latin typeface="Open Sauce Bold"/>
                <a:ea typeface="Open Sauce Bold"/>
                <a:cs typeface="Open Sauce Bold"/>
                <a:sym typeface="Open Sauce Bold"/>
              </a:rPr>
              <a:t>Identity</a:t>
            </a:r>
          </a:p>
          <a:p>
            <a:pPr algn="l">
              <a:lnSpc>
                <a:spcPts val="4549"/>
              </a:lnSpc>
            </a:pPr>
            <a:endParaRPr lang="en-US" sz="3499" b="1" spc="-125">
              <a:solidFill>
                <a:srgbClr val="677271"/>
              </a:solidFill>
              <a:latin typeface="Open Sauce Bold"/>
              <a:ea typeface="Open Sauce Bold"/>
              <a:cs typeface="Open Sauce Bold"/>
              <a:sym typeface="Open Sauce Bold"/>
            </a:endParaRPr>
          </a:p>
          <a:p>
            <a:pPr algn="l">
              <a:lnSpc>
                <a:spcPts val="4549"/>
              </a:lnSpc>
            </a:pPr>
            <a:r>
              <a:rPr lang="en-US" sz="3499" b="1" spc="-125">
                <a:solidFill>
                  <a:srgbClr val="677271"/>
                </a:solidFill>
                <a:latin typeface="Open Sauce Bold"/>
                <a:ea typeface="Open Sauce Bold"/>
                <a:cs typeface="Open Sauce Bold"/>
                <a:sym typeface="Open Sauce Bold"/>
              </a:rPr>
              <a:t>Young people who have good relationships with their parents have better outcomes (Ratliff et al., 2023).</a:t>
            </a:r>
          </a:p>
          <a:p>
            <a:pPr algn="l">
              <a:lnSpc>
                <a:spcPts val="4549"/>
              </a:lnSpc>
            </a:pPr>
            <a:endParaRPr lang="en-US" sz="3499" b="1" spc="-125">
              <a:solidFill>
                <a:srgbClr val="677271"/>
              </a:solidFill>
              <a:latin typeface="Open Sauce Bold"/>
              <a:ea typeface="Open Sauce Bold"/>
              <a:cs typeface="Open Sauce Bold"/>
              <a:sym typeface="Open Sauce Bold"/>
            </a:endParaRPr>
          </a:p>
          <a:p>
            <a:pPr algn="l">
              <a:lnSpc>
                <a:spcPts val="4549"/>
              </a:lnSpc>
            </a:pPr>
            <a:r>
              <a:rPr lang="en-US" sz="3499" b="1" spc="-125">
                <a:solidFill>
                  <a:srgbClr val="677271"/>
                </a:solidFill>
                <a:latin typeface="Open Sauce Bold"/>
                <a:ea typeface="Open Sauce Bold"/>
                <a:cs typeface="Open Sauce Bold"/>
                <a:sym typeface="Open Sauce Bold"/>
              </a:rPr>
              <a:t> One of the values of youth work - “personal, social and political development” (CLD Standards Council Scotland, 2019 cited in CLD Standards Council Scotland, 2023, p.21)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AF1"/>
        </a:solidFill>
        <a:effectLst/>
      </p:bgPr>
    </p:bg>
    <p:spTree>
      <p:nvGrpSpPr>
        <p:cNvPr id="1" name=""/>
        <p:cNvGrpSpPr/>
        <p:nvPr/>
      </p:nvGrpSpPr>
      <p:grpSpPr>
        <a:xfrm>
          <a:off x="0" y="0"/>
          <a:ext cx="0" cy="0"/>
          <a:chOff x="0" y="0"/>
          <a:chExt cx="0" cy="0"/>
        </a:xfrm>
      </p:grpSpPr>
      <p:sp>
        <p:nvSpPr>
          <p:cNvPr id="2" name="Freeform 2"/>
          <p:cNvSpPr/>
          <p:nvPr/>
        </p:nvSpPr>
        <p:spPr>
          <a:xfrm>
            <a:off x="-1487324" y="-861377"/>
            <a:ext cx="3806190" cy="4114800"/>
          </a:xfrm>
          <a:custGeom>
            <a:avLst/>
            <a:gdLst/>
            <a:ahLst/>
            <a:cxnLst/>
            <a:rect l="l" t="t" r="r" b="b"/>
            <a:pathLst>
              <a:path w="3806190" h="4114800">
                <a:moveTo>
                  <a:pt x="0" y="0"/>
                </a:moveTo>
                <a:lnTo>
                  <a:pt x="3806190" y="0"/>
                </a:lnTo>
                <a:lnTo>
                  <a:pt x="3806190" y="4114800"/>
                </a:lnTo>
                <a:lnTo>
                  <a:pt x="0" y="4114800"/>
                </a:lnTo>
                <a:lnTo>
                  <a:pt x="0" y="0"/>
                </a:lnTo>
                <a:close/>
              </a:path>
            </a:pathLst>
          </a:custGeom>
          <a:blipFill>
            <a:blip>
              <a:alphaModFix amt="9999"/>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69338" y="9396932"/>
            <a:ext cx="970218" cy="942483"/>
            <a:chOff x="0" y="0"/>
            <a:chExt cx="332206" cy="322709"/>
          </a:xfrm>
        </p:grpSpPr>
        <p:sp>
          <p:nvSpPr>
            <p:cNvPr id="4" name="Freeform 4"/>
            <p:cNvSpPr/>
            <p:nvPr/>
          </p:nvSpPr>
          <p:spPr>
            <a:xfrm>
              <a:off x="0" y="0"/>
              <a:ext cx="332206" cy="322709"/>
            </a:xfrm>
            <a:custGeom>
              <a:avLst/>
              <a:gdLst/>
              <a:ahLst/>
              <a:cxnLst/>
              <a:rect l="l" t="t" r="r" b="b"/>
              <a:pathLst>
                <a:path w="332206" h="322709">
                  <a:moveTo>
                    <a:pt x="0" y="0"/>
                  </a:moveTo>
                  <a:lnTo>
                    <a:pt x="332206" y="0"/>
                  </a:lnTo>
                  <a:lnTo>
                    <a:pt x="332206" y="322709"/>
                  </a:lnTo>
                  <a:lnTo>
                    <a:pt x="0" y="322709"/>
                  </a:lnTo>
                  <a:close/>
                </a:path>
              </a:pathLst>
            </a:custGeom>
            <a:ln w="9525" cap="sq">
              <a:solidFill>
                <a:srgbClr val="809A99"/>
              </a:solidFill>
              <a:prstDash val="solid"/>
              <a:miter/>
            </a:ln>
          </p:spPr>
          <p:txBody>
            <a:bodyPr/>
            <a:lstStyle/>
            <a:p>
              <a:endParaRPr lang="en-GB"/>
            </a:p>
          </p:txBody>
        </p:sp>
        <p:sp>
          <p:nvSpPr>
            <p:cNvPr id="5" name="TextBox 5"/>
            <p:cNvSpPr txBox="1"/>
            <p:nvPr/>
          </p:nvSpPr>
          <p:spPr>
            <a:xfrm>
              <a:off x="0" y="-38100"/>
              <a:ext cx="332206" cy="360809"/>
            </a:xfrm>
            <a:prstGeom prst="rect">
              <a:avLst/>
            </a:prstGeom>
          </p:spPr>
          <p:txBody>
            <a:bodyPr lIns="50800" tIns="50800" rIns="50800" bIns="50800" rtlCol="0" anchor="ctr"/>
            <a:lstStyle/>
            <a:p>
              <a:pPr algn="ctr">
                <a:lnSpc>
                  <a:spcPts val="3079"/>
                </a:lnSpc>
              </a:pPr>
              <a:endParaRPr/>
            </a:p>
          </p:txBody>
        </p:sp>
      </p:grpSp>
      <p:grpSp>
        <p:nvGrpSpPr>
          <p:cNvPr id="6" name="Group 6"/>
          <p:cNvGrpSpPr/>
          <p:nvPr/>
        </p:nvGrpSpPr>
        <p:grpSpPr>
          <a:xfrm>
            <a:off x="10225919" y="0"/>
            <a:ext cx="8202202" cy="10698853"/>
            <a:chOff x="0" y="0"/>
            <a:chExt cx="2160251" cy="2817805"/>
          </a:xfrm>
        </p:grpSpPr>
        <p:sp>
          <p:nvSpPr>
            <p:cNvPr id="7" name="Freeform 7"/>
            <p:cNvSpPr/>
            <p:nvPr/>
          </p:nvSpPr>
          <p:spPr>
            <a:xfrm>
              <a:off x="0" y="0"/>
              <a:ext cx="2160251" cy="2817805"/>
            </a:xfrm>
            <a:custGeom>
              <a:avLst/>
              <a:gdLst/>
              <a:ahLst/>
              <a:cxnLst/>
              <a:rect l="l" t="t" r="r" b="b"/>
              <a:pathLst>
                <a:path w="2160251" h="2817805">
                  <a:moveTo>
                    <a:pt x="0" y="0"/>
                  </a:moveTo>
                  <a:lnTo>
                    <a:pt x="2160251" y="0"/>
                  </a:lnTo>
                  <a:lnTo>
                    <a:pt x="2160251" y="2817805"/>
                  </a:lnTo>
                  <a:lnTo>
                    <a:pt x="0" y="2817805"/>
                  </a:lnTo>
                  <a:close/>
                </a:path>
              </a:pathLst>
            </a:custGeom>
            <a:solidFill>
              <a:srgbClr val="809A99"/>
            </a:solidFill>
          </p:spPr>
          <p:txBody>
            <a:bodyPr/>
            <a:lstStyle/>
            <a:p>
              <a:endParaRPr lang="en-GB"/>
            </a:p>
          </p:txBody>
        </p:sp>
        <p:sp>
          <p:nvSpPr>
            <p:cNvPr id="8" name="TextBox 8"/>
            <p:cNvSpPr txBox="1"/>
            <p:nvPr/>
          </p:nvSpPr>
          <p:spPr>
            <a:xfrm>
              <a:off x="0" y="-38100"/>
              <a:ext cx="2160251" cy="2855905"/>
            </a:xfrm>
            <a:prstGeom prst="rect">
              <a:avLst/>
            </a:prstGeom>
          </p:spPr>
          <p:txBody>
            <a:bodyPr lIns="50800" tIns="50800" rIns="50800" bIns="50800" rtlCol="0" anchor="ctr"/>
            <a:lstStyle/>
            <a:p>
              <a:pPr algn="ctr">
                <a:lnSpc>
                  <a:spcPts val="3079"/>
                </a:lnSpc>
              </a:pPr>
              <a:endParaRPr/>
            </a:p>
          </p:txBody>
        </p:sp>
      </p:grpSp>
      <p:sp>
        <p:nvSpPr>
          <p:cNvPr id="9" name="Freeform 9"/>
          <p:cNvSpPr/>
          <p:nvPr/>
        </p:nvSpPr>
        <p:spPr>
          <a:xfrm flipH="1" flipV="1">
            <a:off x="10225919" y="-734587"/>
            <a:ext cx="8412711" cy="8412711"/>
          </a:xfrm>
          <a:custGeom>
            <a:avLst/>
            <a:gdLst/>
            <a:ahLst/>
            <a:cxnLst/>
            <a:rect l="l" t="t" r="r" b="b"/>
            <a:pathLst>
              <a:path w="8412711" h="8412711">
                <a:moveTo>
                  <a:pt x="8412711" y="8412711"/>
                </a:moveTo>
                <a:lnTo>
                  <a:pt x="0" y="8412711"/>
                </a:lnTo>
                <a:lnTo>
                  <a:pt x="0" y="0"/>
                </a:lnTo>
                <a:lnTo>
                  <a:pt x="8412711" y="0"/>
                </a:lnTo>
                <a:lnTo>
                  <a:pt x="8412711" y="8412711"/>
                </a:lnTo>
                <a:close/>
              </a:path>
            </a:pathLst>
          </a:custGeom>
          <a:blipFill>
            <a:blip>
              <a:alphaModFix amt="4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flipV="1">
            <a:off x="127905" y="9580307"/>
            <a:ext cx="575733" cy="575733"/>
          </a:xfrm>
          <a:custGeom>
            <a:avLst/>
            <a:gdLst/>
            <a:ahLst/>
            <a:cxnLst/>
            <a:rect l="l" t="t" r="r" b="b"/>
            <a:pathLst>
              <a:path w="575733" h="575733">
                <a:moveTo>
                  <a:pt x="0" y="575733"/>
                </a:moveTo>
                <a:lnTo>
                  <a:pt x="575733" y="575733"/>
                </a:lnTo>
                <a:lnTo>
                  <a:pt x="575733" y="0"/>
                </a:lnTo>
                <a:lnTo>
                  <a:pt x="0" y="0"/>
                </a:lnTo>
                <a:lnTo>
                  <a:pt x="0" y="575733"/>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a:off x="13431718" y="6188045"/>
            <a:ext cx="3270407" cy="2980159"/>
          </a:xfrm>
          <a:custGeom>
            <a:avLst/>
            <a:gdLst/>
            <a:ahLst/>
            <a:cxnLst/>
            <a:rect l="l" t="t" r="r" b="b"/>
            <a:pathLst>
              <a:path w="3270407" h="2980159">
                <a:moveTo>
                  <a:pt x="0" y="0"/>
                </a:moveTo>
                <a:lnTo>
                  <a:pt x="3270407" y="0"/>
                </a:lnTo>
                <a:lnTo>
                  <a:pt x="3270407" y="2980158"/>
                </a:lnTo>
                <a:lnTo>
                  <a:pt x="0" y="298015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415771" y="40151"/>
            <a:ext cx="8013043" cy="3213272"/>
          </a:xfrm>
          <a:prstGeom prst="rect">
            <a:avLst/>
          </a:prstGeom>
        </p:spPr>
        <p:txBody>
          <a:bodyPr lIns="0" tIns="0" rIns="0" bIns="0" rtlCol="0" anchor="t">
            <a:spAutoFit/>
          </a:bodyPr>
          <a:lstStyle/>
          <a:p>
            <a:pPr algn="l">
              <a:lnSpc>
                <a:spcPts val="12896"/>
              </a:lnSpc>
            </a:pPr>
            <a:r>
              <a:rPr lang="en-US" sz="9212" b="1" spc="-700">
                <a:solidFill>
                  <a:srgbClr val="677271"/>
                </a:solidFill>
                <a:latin typeface="Open Sauce Bold"/>
                <a:ea typeface="Open Sauce Bold"/>
                <a:cs typeface="Open Sauce Bold"/>
                <a:sym typeface="Open Sauce Bold"/>
              </a:rPr>
              <a:t>Biological development</a:t>
            </a:r>
          </a:p>
        </p:txBody>
      </p:sp>
      <p:sp>
        <p:nvSpPr>
          <p:cNvPr id="13" name="TextBox 13"/>
          <p:cNvSpPr txBox="1"/>
          <p:nvPr/>
        </p:nvSpPr>
        <p:spPr>
          <a:xfrm>
            <a:off x="415771" y="4297915"/>
            <a:ext cx="8243120" cy="2656584"/>
          </a:xfrm>
          <a:prstGeom prst="rect">
            <a:avLst/>
          </a:prstGeom>
        </p:spPr>
        <p:txBody>
          <a:bodyPr lIns="0" tIns="0" rIns="0" bIns="0" rtlCol="0" anchor="t">
            <a:spAutoFit/>
          </a:bodyPr>
          <a:lstStyle/>
          <a:p>
            <a:pPr algn="l">
              <a:lnSpc>
                <a:spcPts val="3016"/>
              </a:lnSpc>
            </a:pPr>
            <a:r>
              <a:rPr lang="en-US" sz="2320" b="1" spc="-83">
                <a:solidFill>
                  <a:srgbClr val="677271"/>
                </a:solidFill>
                <a:latin typeface="Open Sauce Bold"/>
                <a:ea typeface="Open Sauce Bold"/>
                <a:cs typeface="Open Sauce Bold"/>
                <a:sym typeface="Open Sauce Bold"/>
              </a:rPr>
              <a:t>All young people will experience similar changes to their body however, when these occur and the effect they have on their wellbeing is entirely individual.</a:t>
            </a:r>
          </a:p>
          <a:p>
            <a:pPr algn="l">
              <a:lnSpc>
                <a:spcPts val="3016"/>
              </a:lnSpc>
            </a:pPr>
            <a:endParaRPr lang="en-US" sz="2320" b="1" spc="-83">
              <a:solidFill>
                <a:srgbClr val="677271"/>
              </a:solidFill>
              <a:latin typeface="Open Sauce Bold"/>
              <a:ea typeface="Open Sauce Bold"/>
              <a:cs typeface="Open Sauce Bold"/>
              <a:sym typeface="Open Sauce Bold"/>
            </a:endParaRPr>
          </a:p>
          <a:p>
            <a:pPr algn="l">
              <a:lnSpc>
                <a:spcPts val="3016"/>
              </a:lnSpc>
            </a:pPr>
            <a:endParaRPr lang="en-US" sz="2320" b="1" spc="-83">
              <a:solidFill>
                <a:srgbClr val="677271"/>
              </a:solidFill>
              <a:latin typeface="Open Sauce Bold"/>
              <a:ea typeface="Open Sauce Bold"/>
              <a:cs typeface="Open Sauce Bold"/>
              <a:sym typeface="Open Sauce Bold"/>
            </a:endParaRPr>
          </a:p>
          <a:p>
            <a:pPr algn="l">
              <a:lnSpc>
                <a:spcPts val="3016"/>
              </a:lnSpc>
            </a:pPr>
            <a:endParaRPr lang="en-US" sz="2320" b="1" spc="-83">
              <a:solidFill>
                <a:srgbClr val="677271"/>
              </a:solidFill>
              <a:latin typeface="Open Sauce Bold"/>
              <a:ea typeface="Open Sauce Bold"/>
              <a:cs typeface="Open Sauce Bold"/>
              <a:sym typeface="Open Sauce Bold"/>
            </a:endParaRPr>
          </a:p>
          <a:p>
            <a:pPr algn="l">
              <a:lnSpc>
                <a:spcPts val="3016"/>
              </a:lnSpc>
            </a:pPr>
            <a:endParaRPr lang="en-US" sz="2320" b="1" spc="-83">
              <a:solidFill>
                <a:srgbClr val="677271"/>
              </a:solidFill>
              <a:latin typeface="Open Sauce Bold"/>
              <a:ea typeface="Open Sauce Bold"/>
              <a:cs typeface="Open Sauce Bold"/>
              <a:sym typeface="Open Sauce Bold"/>
            </a:endParaRPr>
          </a:p>
        </p:txBody>
      </p:sp>
      <p:sp>
        <p:nvSpPr>
          <p:cNvPr id="14" name="TextBox 14"/>
          <p:cNvSpPr txBox="1"/>
          <p:nvPr/>
        </p:nvSpPr>
        <p:spPr>
          <a:xfrm>
            <a:off x="10514266" y="475093"/>
            <a:ext cx="17430530" cy="1257419"/>
          </a:xfrm>
          <a:prstGeom prst="rect">
            <a:avLst/>
          </a:prstGeom>
        </p:spPr>
        <p:txBody>
          <a:bodyPr lIns="0" tIns="0" rIns="0" bIns="0" rtlCol="0" anchor="t">
            <a:spAutoFit/>
          </a:bodyPr>
          <a:lstStyle/>
          <a:p>
            <a:pPr algn="l">
              <a:lnSpc>
                <a:spcPts val="5025"/>
              </a:lnSpc>
            </a:pPr>
            <a:r>
              <a:rPr lang="en-US" sz="3866" b="1" spc="-139">
                <a:solidFill>
                  <a:srgbClr val="FFFAF1"/>
                </a:solidFill>
                <a:latin typeface="Open Sauce Bold"/>
                <a:ea typeface="Open Sauce Bold"/>
                <a:cs typeface="Open Sauce Bold"/>
                <a:sym typeface="Open Sauce Bold"/>
              </a:rPr>
              <a:t>Physical changes:</a:t>
            </a:r>
          </a:p>
          <a:p>
            <a:pPr algn="l">
              <a:lnSpc>
                <a:spcPts val="5025"/>
              </a:lnSpc>
            </a:pPr>
            <a:endParaRPr lang="en-US" sz="3866" b="1" spc="-139">
              <a:solidFill>
                <a:srgbClr val="FFFAF1"/>
              </a:solidFill>
              <a:latin typeface="Open Sauce Bold"/>
              <a:ea typeface="Open Sauce Bold"/>
              <a:cs typeface="Open Sauce Bold"/>
              <a:sym typeface="Open Sauce Bold"/>
            </a:endParaRPr>
          </a:p>
        </p:txBody>
      </p:sp>
      <p:sp>
        <p:nvSpPr>
          <p:cNvPr id="15" name="TextBox 15"/>
          <p:cNvSpPr txBox="1"/>
          <p:nvPr/>
        </p:nvSpPr>
        <p:spPr>
          <a:xfrm>
            <a:off x="10514266" y="1996004"/>
            <a:ext cx="17430530" cy="3160047"/>
          </a:xfrm>
          <a:prstGeom prst="rect">
            <a:avLst/>
          </a:prstGeom>
        </p:spPr>
        <p:txBody>
          <a:bodyPr lIns="0" tIns="0" rIns="0" bIns="0" rtlCol="0" anchor="t">
            <a:spAutoFit/>
          </a:bodyPr>
          <a:lstStyle/>
          <a:p>
            <a:pPr marL="834701" lvl="1" indent="-417351" algn="l">
              <a:lnSpc>
                <a:spcPts val="5025"/>
              </a:lnSpc>
              <a:buFont typeface="Arial"/>
              <a:buChar char="•"/>
            </a:pPr>
            <a:r>
              <a:rPr lang="en-US" sz="3866" b="1" spc="-139">
                <a:solidFill>
                  <a:srgbClr val="FFFAF1"/>
                </a:solidFill>
                <a:latin typeface="Open Sauce Bold"/>
                <a:ea typeface="Open Sauce Bold"/>
                <a:cs typeface="Open Sauce Bold"/>
                <a:sym typeface="Open Sauce Bold"/>
              </a:rPr>
              <a:t>Menstruation</a:t>
            </a:r>
          </a:p>
          <a:p>
            <a:pPr marL="834701" lvl="1" indent="-417351" algn="l">
              <a:lnSpc>
                <a:spcPts val="5025"/>
              </a:lnSpc>
              <a:buFont typeface="Arial"/>
              <a:buChar char="•"/>
            </a:pPr>
            <a:r>
              <a:rPr lang="en-US" sz="3866" b="1" spc="-139">
                <a:solidFill>
                  <a:srgbClr val="FFFAF1"/>
                </a:solidFill>
                <a:latin typeface="Open Sauce Bold"/>
                <a:ea typeface="Open Sauce Bold"/>
                <a:cs typeface="Open Sauce Bold"/>
                <a:sym typeface="Open Sauce Bold"/>
              </a:rPr>
              <a:t>Growth spurts </a:t>
            </a:r>
          </a:p>
          <a:p>
            <a:pPr marL="834701" lvl="1" indent="-417351" algn="l">
              <a:lnSpc>
                <a:spcPts val="5025"/>
              </a:lnSpc>
              <a:buFont typeface="Arial"/>
              <a:buChar char="•"/>
            </a:pPr>
            <a:r>
              <a:rPr lang="en-US" sz="3866" b="1" spc="-139">
                <a:solidFill>
                  <a:srgbClr val="FFFAF1"/>
                </a:solidFill>
                <a:latin typeface="Open Sauce Bold"/>
                <a:ea typeface="Open Sauce Bold"/>
                <a:cs typeface="Open Sauce Bold"/>
                <a:sym typeface="Open Sauce Bold"/>
              </a:rPr>
              <a:t>Voice changes </a:t>
            </a:r>
          </a:p>
          <a:p>
            <a:pPr marL="834701" lvl="1" indent="-417351" algn="l">
              <a:lnSpc>
                <a:spcPts val="5025"/>
              </a:lnSpc>
              <a:buFont typeface="Arial"/>
              <a:buChar char="•"/>
            </a:pPr>
            <a:r>
              <a:rPr lang="en-US" sz="3866" b="1" spc="-139">
                <a:solidFill>
                  <a:srgbClr val="FFFAF1"/>
                </a:solidFill>
                <a:latin typeface="Open Sauce Bold"/>
                <a:ea typeface="Open Sauce Bold"/>
                <a:cs typeface="Open Sauce Bold"/>
                <a:sym typeface="Open Sauce Bold"/>
              </a:rPr>
              <a:t>Weight gain </a:t>
            </a:r>
          </a:p>
          <a:p>
            <a:pPr marL="834701" lvl="1" indent="-417351" algn="l">
              <a:lnSpc>
                <a:spcPts val="5025"/>
              </a:lnSpc>
              <a:buFont typeface="Arial"/>
              <a:buChar char="•"/>
            </a:pPr>
            <a:r>
              <a:rPr lang="en-US" sz="3866" b="1" spc="-139">
                <a:solidFill>
                  <a:srgbClr val="FFFAF1"/>
                </a:solidFill>
                <a:latin typeface="Open Sauce Bold"/>
                <a:ea typeface="Open Sauce Bold"/>
                <a:cs typeface="Open Sauce Bold"/>
                <a:sym typeface="Open Sauce Bold"/>
              </a:rPr>
              <a:t>Hair growth </a:t>
            </a:r>
          </a:p>
        </p:txBody>
      </p:sp>
      <p:sp>
        <p:nvSpPr>
          <p:cNvPr id="16" name="TextBox 16"/>
          <p:cNvSpPr txBox="1"/>
          <p:nvPr/>
        </p:nvSpPr>
        <p:spPr>
          <a:xfrm>
            <a:off x="415771" y="6721307"/>
            <a:ext cx="8243120" cy="1894584"/>
          </a:xfrm>
          <a:prstGeom prst="rect">
            <a:avLst/>
          </a:prstGeom>
        </p:spPr>
        <p:txBody>
          <a:bodyPr lIns="0" tIns="0" rIns="0" bIns="0" rtlCol="0" anchor="t">
            <a:spAutoFit/>
          </a:bodyPr>
          <a:lstStyle/>
          <a:p>
            <a:pPr algn="l">
              <a:lnSpc>
                <a:spcPts val="3016"/>
              </a:lnSpc>
            </a:pPr>
            <a:r>
              <a:rPr lang="en-US" sz="2320" b="1" spc="-83">
                <a:solidFill>
                  <a:srgbClr val="677271"/>
                </a:solidFill>
                <a:latin typeface="Open Sauce Bold"/>
                <a:ea typeface="Open Sauce Bold"/>
                <a:cs typeface="Open Sauce Bold"/>
                <a:sym typeface="Open Sauce Bold"/>
              </a:rPr>
              <a:t>Some young people struggle with physical changes, especially when exposed to unhealthy ideas of weight, shapes and sizes at home, increasing the risk of issues like anorexia (Barker &amp; Oldman, cited in Laver‑Bradbury et al.,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AF1"/>
        </a:solidFill>
        <a:effectLst/>
      </p:bgPr>
    </p:bg>
    <p:spTree>
      <p:nvGrpSpPr>
        <p:cNvPr id="1" name=""/>
        <p:cNvGrpSpPr/>
        <p:nvPr/>
      </p:nvGrpSpPr>
      <p:grpSpPr>
        <a:xfrm>
          <a:off x="0" y="0"/>
          <a:ext cx="0" cy="0"/>
          <a:chOff x="0" y="0"/>
          <a:chExt cx="0" cy="0"/>
        </a:xfrm>
      </p:grpSpPr>
      <p:sp>
        <p:nvSpPr>
          <p:cNvPr id="2" name="Freeform 2"/>
          <p:cNvSpPr/>
          <p:nvPr/>
        </p:nvSpPr>
        <p:spPr>
          <a:xfrm flipH="1" flipV="1">
            <a:off x="10046675" y="0"/>
            <a:ext cx="8412711" cy="8412711"/>
          </a:xfrm>
          <a:custGeom>
            <a:avLst/>
            <a:gdLst/>
            <a:ahLst/>
            <a:cxnLst/>
            <a:rect l="l" t="t" r="r" b="b"/>
            <a:pathLst>
              <a:path w="8412711" h="8412711">
                <a:moveTo>
                  <a:pt x="8412710" y="8412711"/>
                </a:moveTo>
                <a:lnTo>
                  <a:pt x="0" y="8412711"/>
                </a:lnTo>
                <a:lnTo>
                  <a:pt x="0" y="0"/>
                </a:lnTo>
                <a:lnTo>
                  <a:pt x="8412710" y="0"/>
                </a:lnTo>
                <a:lnTo>
                  <a:pt x="8412710" y="8412711"/>
                </a:lnTo>
                <a:close/>
              </a:path>
            </a:pathLst>
          </a:custGeom>
          <a:blipFill>
            <a:blip>
              <a:alphaModFix amt="5000"/>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1487324" y="-861377"/>
            <a:ext cx="3806190" cy="4114800"/>
          </a:xfrm>
          <a:custGeom>
            <a:avLst/>
            <a:gdLst/>
            <a:ahLst/>
            <a:cxnLst/>
            <a:rect l="l" t="t" r="r" b="b"/>
            <a:pathLst>
              <a:path w="3806190" h="4114800">
                <a:moveTo>
                  <a:pt x="0" y="0"/>
                </a:moveTo>
                <a:lnTo>
                  <a:pt x="3806190" y="0"/>
                </a:lnTo>
                <a:lnTo>
                  <a:pt x="3806190" y="4114800"/>
                </a:lnTo>
                <a:lnTo>
                  <a:pt x="0" y="4114800"/>
                </a:lnTo>
                <a:lnTo>
                  <a:pt x="0" y="0"/>
                </a:lnTo>
                <a:close/>
              </a:path>
            </a:pathLst>
          </a:custGeom>
          <a:blipFill>
            <a:blip>
              <a:alphaModFix amt="9999"/>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69338" y="9396932"/>
            <a:ext cx="970218" cy="942483"/>
            <a:chOff x="0" y="0"/>
            <a:chExt cx="332206" cy="322709"/>
          </a:xfrm>
        </p:grpSpPr>
        <p:sp>
          <p:nvSpPr>
            <p:cNvPr id="5" name="Freeform 5"/>
            <p:cNvSpPr/>
            <p:nvPr/>
          </p:nvSpPr>
          <p:spPr>
            <a:xfrm>
              <a:off x="0" y="0"/>
              <a:ext cx="332206" cy="322709"/>
            </a:xfrm>
            <a:custGeom>
              <a:avLst/>
              <a:gdLst/>
              <a:ahLst/>
              <a:cxnLst/>
              <a:rect l="l" t="t" r="r" b="b"/>
              <a:pathLst>
                <a:path w="332206" h="322709">
                  <a:moveTo>
                    <a:pt x="0" y="0"/>
                  </a:moveTo>
                  <a:lnTo>
                    <a:pt x="332206" y="0"/>
                  </a:lnTo>
                  <a:lnTo>
                    <a:pt x="332206" y="322709"/>
                  </a:lnTo>
                  <a:lnTo>
                    <a:pt x="0" y="322709"/>
                  </a:lnTo>
                  <a:close/>
                </a:path>
              </a:pathLst>
            </a:custGeom>
            <a:ln w="9525" cap="sq">
              <a:solidFill>
                <a:srgbClr val="809A99"/>
              </a:solidFill>
              <a:prstDash val="solid"/>
              <a:miter/>
            </a:ln>
          </p:spPr>
          <p:txBody>
            <a:bodyPr/>
            <a:lstStyle/>
            <a:p>
              <a:endParaRPr lang="en-GB"/>
            </a:p>
          </p:txBody>
        </p:sp>
        <p:sp>
          <p:nvSpPr>
            <p:cNvPr id="6" name="TextBox 6"/>
            <p:cNvSpPr txBox="1"/>
            <p:nvPr/>
          </p:nvSpPr>
          <p:spPr>
            <a:xfrm>
              <a:off x="0" y="-38100"/>
              <a:ext cx="332206" cy="360809"/>
            </a:xfrm>
            <a:prstGeom prst="rect">
              <a:avLst/>
            </a:prstGeom>
          </p:spPr>
          <p:txBody>
            <a:bodyPr lIns="50800" tIns="50800" rIns="50800" bIns="50800" rtlCol="0" anchor="ctr"/>
            <a:lstStyle/>
            <a:p>
              <a:pPr algn="ctr">
                <a:lnSpc>
                  <a:spcPts val="3079"/>
                </a:lnSpc>
              </a:pPr>
              <a:endParaRPr/>
            </a:p>
          </p:txBody>
        </p:sp>
      </p:grpSp>
      <p:grpSp>
        <p:nvGrpSpPr>
          <p:cNvPr id="7" name="Group 7"/>
          <p:cNvGrpSpPr/>
          <p:nvPr/>
        </p:nvGrpSpPr>
        <p:grpSpPr>
          <a:xfrm>
            <a:off x="8839104" y="3615816"/>
            <a:ext cx="9853934" cy="8088172"/>
            <a:chOff x="0" y="0"/>
            <a:chExt cx="2595275" cy="2130218"/>
          </a:xfrm>
        </p:grpSpPr>
        <p:sp>
          <p:nvSpPr>
            <p:cNvPr id="8" name="Freeform 8"/>
            <p:cNvSpPr/>
            <p:nvPr/>
          </p:nvSpPr>
          <p:spPr>
            <a:xfrm>
              <a:off x="0" y="0"/>
              <a:ext cx="2595275" cy="2130218"/>
            </a:xfrm>
            <a:custGeom>
              <a:avLst/>
              <a:gdLst/>
              <a:ahLst/>
              <a:cxnLst/>
              <a:rect l="l" t="t" r="r" b="b"/>
              <a:pathLst>
                <a:path w="2595275" h="2130218">
                  <a:moveTo>
                    <a:pt x="0" y="0"/>
                  </a:moveTo>
                  <a:lnTo>
                    <a:pt x="2595275" y="0"/>
                  </a:lnTo>
                  <a:lnTo>
                    <a:pt x="2595275" y="2130218"/>
                  </a:lnTo>
                  <a:lnTo>
                    <a:pt x="0" y="2130218"/>
                  </a:lnTo>
                  <a:close/>
                </a:path>
              </a:pathLst>
            </a:custGeom>
            <a:solidFill>
              <a:srgbClr val="809A99"/>
            </a:solidFill>
          </p:spPr>
          <p:txBody>
            <a:bodyPr/>
            <a:lstStyle/>
            <a:p>
              <a:endParaRPr lang="en-GB"/>
            </a:p>
          </p:txBody>
        </p:sp>
        <p:sp>
          <p:nvSpPr>
            <p:cNvPr id="9" name="TextBox 9"/>
            <p:cNvSpPr txBox="1"/>
            <p:nvPr/>
          </p:nvSpPr>
          <p:spPr>
            <a:xfrm>
              <a:off x="0" y="-38100"/>
              <a:ext cx="2595275" cy="2168318"/>
            </a:xfrm>
            <a:prstGeom prst="rect">
              <a:avLst/>
            </a:prstGeom>
          </p:spPr>
          <p:txBody>
            <a:bodyPr lIns="50800" tIns="50800" rIns="50800" bIns="50800" rtlCol="0" anchor="ctr"/>
            <a:lstStyle/>
            <a:p>
              <a:pPr algn="ctr">
                <a:lnSpc>
                  <a:spcPts val="3079"/>
                </a:lnSpc>
              </a:pPr>
              <a:endParaRPr/>
            </a:p>
          </p:txBody>
        </p:sp>
      </p:grpSp>
      <p:sp>
        <p:nvSpPr>
          <p:cNvPr id="10" name="Freeform 10"/>
          <p:cNvSpPr/>
          <p:nvPr/>
        </p:nvSpPr>
        <p:spPr>
          <a:xfrm>
            <a:off x="17124992" y="9258300"/>
            <a:ext cx="268616" cy="270987"/>
          </a:xfrm>
          <a:custGeom>
            <a:avLst/>
            <a:gdLst/>
            <a:ahLst/>
            <a:cxnLst/>
            <a:rect l="l" t="t" r="r" b="b"/>
            <a:pathLst>
              <a:path w="268616" h="270987">
                <a:moveTo>
                  <a:pt x="0" y="0"/>
                </a:moveTo>
                <a:lnTo>
                  <a:pt x="268616" y="0"/>
                </a:lnTo>
                <a:lnTo>
                  <a:pt x="268616" y="270987"/>
                </a:lnTo>
                <a:lnTo>
                  <a:pt x="0" y="27098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TextBox 11"/>
          <p:cNvSpPr txBox="1"/>
          <p:nvPr/>
        </p:nvSpPr>
        <p:spPr>
          <a:xfrm>
            <a:off x="8839104" y="632371"/>
            <a:ext cx="9281682" cy="2621051"/>
          </a:xfrm>
          <a:prstGeom prst="rect">
            <a:avLst/>
          </a:prstGeom>
        </p:spPr>
        <p:txBody>
          <a:bodyPr lIns="0" tIns="0" rIns="0" bIns="0" rtlCol="0" anchor="t">
            <a:spAutoFit/>
          </a:bodyPr>
          <a:lstStyle/>
          <a:p>
            <a:pPr algn="l">
              <a:lnSpc>
                <a:spcPts val="10152"/>
              </a:lnSpc>
            </a:pPr>
            <a:r>
              <a:rPr lang="en-US" sz="10152" b="1" spc="-771">
                <a:solidFill>
                  <a:srgbClr val="677271"/>
                </a:solidFill>
                <a:latin typeface="Open Sauce Bold"/>
                <a:ea typeface="Open Sauce Bold"/>
                <a:cs typeface="Open Sauce Bold"/>
                <a:sym typeface="Open Sauce Bold"/>
              </a:rPr>
              <a:t>Cognitive development </a:t>
            </a:r>
          </a:p>
        </p:txBody>
      </p:sp>
      <p:sp>
        <p:nvSpPr>
          <p:cNvPr id="12" name="TextBox 12"/>
          <p:cNvSpPr txBox="1"/>
          <p:nvPr/>
        </p:nvSpPr>
        <p:spPr>
          <a:xfrm>
            <a:off x="41445" y="7018971"/>
            <a:ext cx="8544329" cy="1054824"/>
          </a:xfrm>
          <a:prstGeom prst="rect">
            <a:avLst/>
          </a:prstGeom>
        </p:spPr>
        <p:txBody>
          <a:bodyPr lIns="0" tIns="0" rIns="0" bIns="0" rtlCol="0" anchor="t">
            <a:spAutoFit/>
          </a:bodyPr>
          <a:lstStyle/>
          <a:p>
            <a:pPr algn="ctr">
              <a:lnSpc>
                <a:spcPts val="4247"/>
              </a:lnSpc>
            </a:pPr>
            <a:r>
              <a:rPr lang="en-US" sz="3267" b="1" spc="-117">
                <a:solidFill>
                  <a:srgbClr val="677271"/>
                </a:solidFill>
                <a:latin typeface="Open Sauce Bold"/>
                <a:ea typeface="Open Sauce Bold"/>
                <a:cs typeface="Open Sauce Bold"/>
                <a:sym typeface="Open Sauce Bold"/>
              </a:rPr>
              <a:t>Young people develop the ability to think for themselves</a:t>
            </a:r>
          </a:p>
        </p:txBody>
      </p:sp>
      <p:sp>
        <p:nvSpPr>
          <p:cNvPr id="13" name="TextBox 13"/>
          <p:cNvSpPr txBox="1"/>
          <p:nvPr/>
        </p:nvSpPr>
        <p:spPr>
          <a:xfrm>
            <a:off x="9051560" y="3702433"/>
            <a:ext cx="9069227" cy="6366510"/>
          </a:xfrm>
          <a:prstGeom prst="rect">
            <a:avLst/>
          </a:prstGeom>
        </p:spPr>
        <p:txBody>
          <a:bodyPr lIns="0" tIns="0" rIns="0" bIns="0" rtlCol="0" anchor="t">
            <a:spAutoFit/>
          </a:bodyPr>
          <a:lstStyle/>
          <a:p>
            <a:pPr marL="777238" lvl="1" indent="-388619" algn="l">
              <a:lnSpc>
                <a:spcPts val="5039"/>
              </a:lnSpc>
              <a:buFont typeface="Arial"/>
              <a:buChar char="•"/>
            </a:pPr>
            <a:r>
              <a:rPr lang="en-US" sz="3599" b="1" spc="-273">
                <a:solidFill>
                  <a:srgbClr val="FFFAF1"/>
                </a:solidFill>
                <a:latin typeface="Open Sauce Bold"/>
                <a:ea typeface="Open Sauce Bold"/>
                <a:cs typeface="Open Sauce Bold"/>
                <a:sym typeface="Open Sauce Bold"/>
              </a:rPr>
              <a:t>Learning through observing  (Bandura, 1971)</a:t>
            </a:r>
          </a:p>
          <a:p>
            <a:pPr marL="777238" lvl="1" indent="-388619" algn="l">
              <a:lnSpc>
                <a:spcPts val="5039"/>
              </a:lnSpc>
              <a:buFont typeface="Arial"/>
              <a:buChar char="•"/>
            </a:pPr>
            <a:r>
              <a:rPr lang="en-US" sz="3599" b="1" spc="-273">
                <a:solidFill>
                  <a:srgbClr val="FFFAF1"/>
                </a:solidFill>
                <a:latin typeface="Open Sauce Bold"/>
                <a:ea typeface="Open Sauce Bold"/>
                <a:cs typeface="Open Sauce Bold"/>
                <a:sym typeface="Open Sauce Bold"/>
              </a:rPr>
              <a:t>Peer presence (Kingsley, 2020)</a:t>
            </a:r>
          </a:p>
          <a:p>
            <a:pPr marL="777238" lvl="1" indent="-388619" algn="l">
              <a:lnSpc>
                <a:spcPts val="5039"/>
              </a:lnSpc>
              <a:buFont typeface="Arial"/>
              <a:buChar char="•"/>
            </a:pPr>
            <a:r>
              <a:rPr lang="en-US" sz="3599" b="1" spc="-273">
                <a:solidFill>
                  <a:srgbClr val="FFFAF1"/>
                </a:solidFill>
                <a:latin typeface="Open Sauce Bold"/>
                <a:ea typeface="Open Sauce Bold"/>
                <a:cs typeface="Open Sauce Bold"/>
                <a:sym typeface="Open Sauce Bold"/>
              </a:rPr>
              <a:t>Building up an immune system (Kingsley, 2020)</a:t>
            </a:r>
          </a:p>
          <a:p>
            <a:pPr algn="l">
              <a:lnSpc>
                <a:spcPts val="5039"/>
              </a:lnSpc>
            </a:pPr>
            <a:endParaRPr lang="en-US" sz="3599" b="1" spc="-273">
              <a:solidFill>
                <a:srgbClr val="FFFAF1"/>
              </a:solidFill>
              <a:latin typeface="Open Sauce Bold"/>
              <a:ea typeface="Open Sauce Bold"/>
              <a:cs typeface="Open Sauce Bold"/>
              <a:sym typeface="Open Sauce Bold"/>
            </a:endParaRPr>
          </a:p>
          <a:p>
            <a:pPr algn="l">
              <a:lnSpc>
                <a:spcPts val="5039"/>
              </a:lnSpc>
            </a:pPr>
            <a:r>
              <a:rPr lang="en-US" sz="3599" b="1" spc="-273">
                <a:solidFill>
                  <a:srgbClr val="FFFAF1"/>
                </a:solidFill>
                <a:latin typeface="Open Sauce Bold"/>
                <a:ea typeface="Open Sauce Bold"/>
                <a:cs typeface="Open Sauce Bold"/>
                <a:sym typeface="Open Sauce Bold"/>
              </a:rPr>
              <a:t>The scary side of risk taking behaviour:</a:t>
            </a:r>
          </a:p>
          <a:p>
            <a:pPr algn="l">
              <a:lnSpc>
                <a:spcPts val="5039"/>
              </a:lnSpc>
            </a:pPr>
            <a:r>
              <a:rPr lang="en-US" sz="3599" b="1" spc="-273">
                <a:solidFill>
                  <a:srgbClr val="FFFAF1"/>
                </a:solidFill>
                <a:latin typeface="Open Sauce Bold"/>
                <a:ea typeface="Open Sauce Bold"/>
                <a:cs typeface="Open Sauce Bold"/>
                <a:sym typeface="Open Sauce Bold"/>
              </a:rPr>
              <a:t>Chance of death increased by 200% during adolescence.</a:t>
            </a:r>
          </a:p>
          <a:p>
            <a:pPr algn="l">
              <a:lnSpc>
                <a:spcPts val="5039"/>
              </a:lnSpc>
            </a:pPr>
            <a:r>
              <a:rPr lang="en-US" sz="3599" b="1" spc="-273">
                <a:solidFill>
                  <a:srgbClr val="FFFAF1"/>
                </a:solidFill>
                <a:latin typeface="Open Sauce Bold"/>
                <a:ea typeface="Open Sauce Bold"/>
                <a:cs typeface="Open Sauce Bold"/>
                <a:sym typeface="Open Sauce Bold"/>
              </a:rPr>
              <a:t>(Dahl , cited in Casey and Caudle, 2013) .</a:t>
            </a:r>
          </a:p>
        </p:txBody>
      </p:sp>
      <p:sp>
        <p:nvSpPr>
          <p:cNvPr id="14" name="Freeform 14"/>
          <p:cNvSpPr/>
          <p:nvPr/>
        </p:nvSpPr>
        <p:spPr>
          <a:xfrm flipV="1">
            <a:off x="127905" y="9580307"/>
            <a:ext cx="575733" cy="575733"/>
          </a:xfrm>
          <a:custGeom>
            <a:avLst/>
            <a:gdLst/>
            <a:ahLst/>
            <a:cxnLst/>
            <a:rect l="l" t="t" r="r" b="b"/>
            <a:pathLst>
              <a:path w="575733" h="575733">
                <a:moveTo>
                  <a:pt x="0" y="575733"/>
                </a:moveTo>
                <a:lnTo>
                  <a:pt x="575733" y="575733"/>
                </a:lnTo>
                <a:lnTo>
                  <a:pt x="575733" y="0"/>
                </a:lnTo>
                <a:lnTo>
                  <a:pt x="0" y="0"/>
                </a:lnTo>
                <a:lnTo>
                  <a:pt x="0" y="575733"/>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a:off x="2318866" y="1196023"/>
            <a:ext cx="3682746" cy="4114800"/>
          </a:xfrm>
          <a:custGeom>
            <a:avLst/>
            <a:gdLst/>
            <a:ahLst/>
            <a:cxnLst/>
            <a:rect l="l" t="t" r="r" b="b"/>
            <a:pathLst>
              <a:path w="3682746" h="4114800">
                <a:moveTo>
                  <a:pt x="0" y="0"/>
                </a:moveTo>
                <a:lnTo>
                  <a:pt x="3682746" y="0"/>
                </a:lnTo>
                <a:lnTo>
                  <a:pt x="3682746"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809A99"/>
        </a:solidFill>
        <a:effectLst/>
      </p:bgPr>
    </p:bg>
    <p:spTree>
      <p:nvGrpSpPr>
        <p:cNvPr id="1" name=""/>
        <p:cNvGrpSpPr/>
        <p:nvPr/>
      </p:nvGrpSpPr>
      <p:grpSpPr>
        <a:xfrm>
          <a:off x="0" y="0"/>
          <a:ext cx="0" cy="0"/>
          <a:chOff x="0" y="0"/>
          <a:chExt cx="0" cy="0"/>
        </a:xfrm>
      </p:grpSpPr>
      <p:sp>
        <p:nvSpPr>
          <p:cNvPr id="2" name="Freeform 2"/>
          <p:cNvSpPr/>
          <p:nvPr/>
        </p:nvSpPr>
        <p:spPr>
          <a:xfrm flipH="1" flipV="1">
            <a:off x="9875289" y="0"/>
            <a:ext cx="8412711" cy="8412711"/>
          </a:xfrm>
          <a:custGeom>
            <a:avLst/>
            <a:gdLst/>
            <a:ahLst/>
            <a:cxnLst/>
            <a:rect l="l" t="t" r="r" b="b"/>
            <a:pathLst>
              <a:path w="8412711" h="8412711">
                <a:moveTo>
                  <a:pt x="8412711" y="8412711"/>
                </a:moveTo>
                <a:lnTo>
                  <a:pt x="0" y="8412711"/>
                </a:lnTo>
                <a:lnTo>
                  <a:pt x="0" y="0"/>
                </a:lnTo>
                <a:lnTo>
                  <a:pt x="8412711" y="0"/>
                </a:lnTo>
                <a:lnTo>
                  <a:pt x="8412711" y="8412711"/>
                </a:lnTo>
                <a:close/>
              </a:path>
            </a:pathLst>
          </a:custGeom>
          <a:blipFill>
            <a:blip>
              <a:alphaModFix amt="4000"/>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69338" y="9396932"/>
            <a:ext cx="970218" cy="942483"/>
            <a:chOff x="0" y="0"/>
            <a:chExt cx="332206" cy="322709"/>
          </a:xfrm>
        </p:grpSpPr>
        <p:sp>
          <p:nvSpPr>
            <p:cNvPr id="4" name="Freeform 4"/>
            <p:cNvSpPr/>
            <p:nvPr/>
          </p:nvSpPr>
          <p:spPr>
            <a:xfrm>
              <a:off x="0" y="0"/>
              <a:ext cx="332206" cy="322709"/>
            </a:xfrm>
            <a:custGeom>
              <a:avLst/>
              <a:gdLst/>
              <a:ahLst/>
              <a:cxnLst/>
              <a:rect l="l" t="t" r="r" b="b"/>
              <a:pathLst>
                <a:path w="332206" h="322709">
                  <a:moveTo>
                    <a:pt x="0" y="0"/>
                  </a:moveTo>
                  <a:lnTo>
                    <a:pt x="332206" y="0"/>
                  </a:lnTo>
                  <a:lnTo>
                    <a:pt x="332206" y="322709"/>
                  </a:lnTo>
                  <a:lnTo>
                    <a:pt x="0" y="322709"/>
                  </a:lnTo>
                  <a:close/>
                </a:path>
              </a:pathLst>
            </a:custGeom>
            <a:ln w="9525" cap="sq">
              <a:solidFill>
                <a:srgbClr val="EBE4D8"/>
              </a:solidFill>
              <a:prstDash val="solid"/>
              <a:miter/>
            </a:ln>
          </p:spPr>
          <p:txBody>
            <a:bodyPr/>
            <a:lstStyle/>
            <a:p>
              <a:endParaRPr lang="en-GB"/>
            </a:p>
          </p:txBody>
        </p:sp>
        <p:sp>
          <p:nvSpPr>
            <p:cNvPr id="5" name="TextBox 5"/>
            <p:cNvSpPr txBox="1"/>
            <p:nvPr/>
          </p:nvSpPr>
          <p:spPr>
            <a:xfrm>
              <a:off x="0" y="-38100"/>
              <a:ext cx="332206" cy="360809"/>
            </a:xfrm>
            <a:prstGeom prst="rect">
              <a:avLst/>
            </a:prstGeom>
          </p:spPr>
          <p:txBody>
            <a:bodyPr lIns="50800" tIns="50800" rIns="50800" bIns="50800" rtlCol="0" anchor="ctr"/>
            <a:lstStyle/>
            <a:p>
              <a:pPr algn="ctr">
                <a:lnSpc>
                  <a:spcPts val="3079"/>
                </a:lnSpc>
              </a:pPr>
              <a:endParaRPr/>
            </a:p>
          </p:txBody>
        </p:sp>
      </p:grpSp>
      <p:grpSp>
        <p:nvGrpSpPr>
          <p:cNvPr id="6" name="Group 6"/>
          <p:cNvGrpSpPr/>
          <p:nvPr/>
        </p:nvGrpSpPr>
        <p:grpSpPr>
          <a:xfrm>
            <a:off x="639216" y="3582304"/>
            <a:ext cx="17009567" cy="5403780"/>
            <a:chOff x="0" y="0"/>
            <a:chExt cx="5557408" cy="1765537"/>
          </a:xfrm>
        </p:grpSpPr>
        <p:sp>
          <p:nvSpPr>
            <p:cNvPr id="7" name="Freeform 7"/>
            <p:cNvSpPr/>
            <p:nvPr/>
          </p:nvSpPr>
          <p:spPr>
            <a:xfrm>
              <a:off x="0" y="0"/>
              <a:ext cx="5557408" cy="1765537"/>
            </a:xfrm>
            <a:custGeom>
              <a:avLst/>
              <a:gdLst/>
              <a:ahLst/>
              <a:cxnLst/>
              <a:rect l="l" t="t" r="r" b="b"/>
              <a:pathLst>
                <a:path w="5557408" h="1765537">
                  <a:moveTo>
                    <a:pt x="0" y="0"/>
                  </a:moveTo>
                  <a:lnTo>
                    <a:pt x="5557408" y="0"/>
                  </a:lnTo>
                  <a:lnTo>
                    <a:pt x="5557408" y="1765537"/>
                  </a:lnTo>
                  <a:lnTo>
                    <a:pt x="0" y="1765537"/>
                  </a:lnTo>
                  <a:close/>
                </a:path>
              </a:pathLst>
            </a:custGeom>
            <a:ln w="9525" cap="sq">
              <a:solidFill>
                <a:srgbClr val="EBE4D8"/>
              </a:solidFill>
              <a:prstDash val="solid"/>
              <a:miter/>
            </a:ln>
          </p:spPr>
          <p:txBody>
            <a:bodyPr/>
            <a:lstStyle/>
            <a:p>
              <a:endParaRPr lang="en-GB"/>
            </a:p>
          </p:txBody>
        </p:sp>
        <p:sp>
          <p:nvSpPr>
            <p:cNvPr id="8" name="TextBox 8"/>
            <p:cNvSpPr txBox="1"/>
            <p:nvPr/>
          </p:nvSpPr>
          <p:spPr>
            <a:xfrm>
              <a:off x="0" y="-38100"/>
              <a:ext cx="5557408" cy="1803637"/>
            </a:xfrm>
            <a:prstGeom prst="rect">
              <a:avLst/>
            </a:prstGeom>
          </p:spPr>
          <p:txBody>
            <a:bodyPr lIns="50800" tIns="50800" rIns="50800" bIns="50800" rtlCol="0" anchor="ctr"/>
            <a:lstStyle/>
            <a:p>
              <a:pPr algn="ctr">
                <a:lnSpc>
                  <a:spcPts val="3079"/>
                </a:lnSpc>
              </a:pPr>
              <a:endParaRPr/>
            </a:p>
          </p:txBody>
        </p:sp>
      </p:grpSp>
      <p:sp>
        <p:nvSpPr>
          <p:cNvPr id="9" name="TextBox 9"/>
          <p:cNvSpPr txBox="1"/>
          <p:nvPr/>
        </p:nvSpPr>
        <p:spPr>
          <a:xfrm>
            <a:off x="900880" y="126136"/>
            <a:ext cx="15158659" cy="3234315"/>
          </a:xfrm>
          <a:prstGeom prst="rect">
            <a:avLst/>
          </a:prstGeom>
        </p:spPr>
        <p:txBody>
          <a:bodyPr lIns="0" tIns="0" rIns="0" bIns="0" rtlCol="0" anchor="t">
            <a:spAutoFit/>
          </a:bodyPr>
          <a:lstStyle/>
          <a:p>
            <a:pPr algn="l">
              <a:lnSpc>
                <a:spcPts val="13029"/>
              </a:lnSpc>
            </a:pPr>
            <a:r>
              <a:rPr lang="en-US" sz="9306" b="1" spc="-707">
                <a:solidFill>
                  <a:srgbClr val="FFFAF1"/>
                </a:solidFill>
                <a:latin typeface="Open Sauce Bold"/>
                <a:ea typeface="Open Sauce Bold"/>
                <a:cs typeface="Open Sauce Bold"/>
                <a:sym typeface="Open Sauce Bold"/>
              </a:rPr>
              <a:t> Supporting young people during this time </a:t>
            </a:r>
          </a:p>
        </p:txBody>
      </p:sp>
      <p:sp>
        <p:nvSpPr>
          <p:cNvPr id="10" name="TextBox 10"/>
          <p:cNvSpPr txBox="1"/>
          <p:nvPr/>
        </p:nvSpPr>
        <p:spPr>
          <a:xfrm>
            <a:off x="775543" y="3801277"/>
            <a:ext cx="16281247" cy="6066896"/>
          </a:xfrm>
          <a:prstGeom prst="rect">
            <a:avLst/>
          </a:prstGeom>
        </p:spPr>
        <p:txBody>
          <a:bodyPr lIns="0" tIns="0" rIns="0" bIns="0" rtlCol="0" anchor="t">
            <a:spAutoFit/>
          </a:bodyPr>
          <a:lstStyle/>
          <a:p>
            <a:pPr algn="l">
              <a:lnSpc>
                <a:spcPts val="3269"/>
              </a:lnSpc>
            </a:pPr>
            <a:r>
              <a:rPr lang="en-US" sz="2515" b="1" spc="-90">
                <a:solidFill>
                  <a:srgbClr val="FFFAF1"/>
                </a:solidFill>
                <a:latin typeface="Open Sauce Bold"/>
                <a:ea typeface="Open Sauce Bold"/>
                <a:cs typeface="Open Sauce Bold"/>
                <a:sym typeface="Open Sauce Bold"/>
              </a:rPr>
              <a:t>The purpose of youth work is to “enable young people to develop holistically”</a:t>
            </a:r>
          </a:p>
          <a:p>
            <a:pPr algn="l">
              <a:lnSpc>
                <a:spcPts val="3269"/>
              </a:lnSpc>
            </a:pPr>
            <a:r>
              <a:rPr lang="en-US" sz="2515" b="1" spc="-90">
                <a:solidFill>
                  <a:srgbClr val="FFFAF1"/>
                </a:solidFill>
                <a:latin typeface="Open Sauce Bold"/>
                <a:ea typeface="Open Sauce Bold"/>
                <a:cs typeface="Open Sauce Bold"/>
                <a:sym typeface="Open Sauce Bold"/>
              </a:rPr>
              <a:t> (CLD Standards Council Scotland, 2023, p7). </a:t>
            </a:r>
          </a:p>
          <a:p>
            <a:pPr algn="l">
              <a:lnSpc>
                <a:spcPts val="3269"/>
              </a:lnSpc>
            </a:pPr>
            <a:endParaRPr lang="en-US" sz="2515" b="1" spc="-90">
              <a:solidFill>
                <a:srgbClr val="FFFAF1"/>
              </a:solidFill>
              <a:latin typeface="Open Sauce Bold"/>
              <a:ea typeface="Open Sauce Bold"/>
              <a:cs typeface="Open Sauce Bold"/>
              <a:sym typeface="Open Sauce Bold"/>
            </a:endParaRPr>
          </a:p>
          <a:p>
            <a:pPr marL="543023" lvl="1" indent="-271512" algn="l">
              <a:lnSpc>
                <a:spcPts val="3269"/>
              </a:lnSpc>
              <a:buFont typeface="Arial"/>
              <a:buChar char="•"/>
            </a:pPr>
            <a:r>
              <a:rPr lang="en-US" sz="2515" b="1" spc="-90">
                <a:solidFill>
                  <a:srgbClr val="FFFAF1"/>
                </a:solidFill>
                <a:latin typeface="Open Sauce Bold"/>
                <a:ea typeface="Open Sauce Bold"/>
                <a:cs typeface="Open Sauce Bold"/>
                <a:sym typeface="Open Sauce Bold"/>
              </a:rPr>
              <a:t>Safe spaces</a:t>
            </a:r>
          </a:p>
          <a:p>
            <a:pPr marL="543023" lvl="1" indent="-271512" algn="l">
              <a:lnSpc>
                <a:spcPts val="3269"/>
              </a:lnSpc>
              <a:buFont typeface="Arial"/>
              <a:buChar char="•"/>
            </a:pPr>
            <a:r>
              <a:rPr lang="en-US" sz="2515" b="1" spc="-90">
                <a:solidFill>
                  <a:srgbClr val="FFFAF1"/>
                </a:solidFill>
                <a:latin typeface="Open Sauce Bold"/>
                <a:ea typeface="Open Sauce Bold"/>
                <a:cs typeface="Open Sauce Bold"/>
                <a:sym typeface="Open Sauce Bold"/>
              </a:rPr>
              <a:t>Safeguarding </a:t>
            </a:r>
          </a:p>
          <a:p>
            <a:pPr marL="543023" lvl="1" indent="-271512" algn="l">
              <a:lnSpc>
                <a:spcPts val="3269"/>
              </a:lnSpc>
              <a:buFont typeface="Arial"/>
              <a:buChar char="•"/>
            </a:pPr>
            <a:r>
              <a:rPr lang="en-US" sz="2515" b="1" spc="-90">
                <a:solidFill>
                  <a:srgbClr val="FFFAF1"/>
                </a:solidFill>
                <a:latin typeface="Open Sauce Bold"/>
                <a:ea typeface="Open Sauce Bold"/>
                <a:cs typeface="Open Sauce Bold"/>
                <a:sym typeface="Open Sauce Bold"/>
              </a:rPr>
              <a:t>Providing opportunities and education </a:t>
            </a:r>
          </a:p>
          <a:p>
            <a:pPr marL="543023" lvl="1" indent="-271512" algn="l">
              <a:lnSpc>
                <a:spcPts val="3269"/>
              </a:lnSpc>
              <a:buFont typeface="Arial"/>
              <a:buChar char="•"/>
            </a:pPr>
            <a:r>
              <a:rPr lang="en-US" sz="2515" b="1" spc="-90">
                <a:solidFill>
                  <a:srgbClr val="FFFAF1"/>
                </a:solidFill>
                <a:latin typeface="Open Sauce Bold"/>
                <a:ea typeface="Open Sauce Bold"/>
                <a:cs typeface="Open Sauce Bold"/>
                <a:sym typeface="Open Sauce Bold"/>
              </a:rPr>
              <a:t>Advocating for and with young people</a:t>
            </a:r>
          </a:p>
          <a:p>
            <a:pPr marL="543023" lvl="1" indent="-271512" algn="l">
              <a:lnSpc>
                <a:spcPts val="3269"/>
              </a:lnSpc>
              <a:buFont typeface="Arial"/>
              <a:buChar char="•"/>
            </a:pPr>
            <a:r>
              <a:rPr lang="en-US" sz="2515" b="1" spc="-90">
                <a:solidFill>
                  <a:srgbClr val="FFFAF1"/>
                </a:solidFill>
                <a:latin typeface="Open Sauce Bold"/>
                <a:ea typeface="Open Sauce Bold"/>
                <a:cs typeface="Open Sauce Bold"/>
                <a:sym typeface="Open Sauce Bold"/>
              </a:rPr>
              <a:t>Consistently listening  to young people </a:t>
            </a:r>
          </a:p>
          <a:p>
            <a:pPr algn="l">
              <a:lnSpc>
                <a:spcPts val="3269"/>
              </a:lnSpc>
            </a:pPr>
            <a:r>
              <a:rPr lang="en-US" sz="2515" b="1" spc="-90">
                <a:solidFill>
                  <a:srgbClr val="FFFAF1"/>
                </a:solidFill>
                <a:latin typeface="Open Sauce Bold"/>
                <a:ea typeface="Open Sauce Bold"/>
                <a:cs typeface="Open Sauce Bold"/>
                <a:sym typeface="Open Sauce Bold"/>
              </a:rPr>
              <a:t>      (CLD Standards Council Scotland, 2023)</a:t>
            </a:r>
          </a:p>
          <a:p>
            <a:pPr algn="l">
              <a:lnSpc>
                <a:spcPts val="3269"/>
              </a:lnSpc>
            </a:pPr>
            <a:endParaRPr lang="en-US" sz="2515" b="1" spc="-90">
              <a:solidFill>
                <a:srgbClr val="FFFAF1"/>
              </a:solidFill>
              <a:latin typeface="Open Sauce Bold"/>
              <a:ea typeface="Open Sauce Bold"/>
              <a:cs typeface="Open Sauce Bold"/>
              <a:sym typeface="Open Sauce Bold"/>
            </a:endParaRPr>
          </a:p>
          <a:p>
            <a:pPr algn="l">
              <a:lnSpc>
                <a:spcPts val="3269"/>
              </a:lnSpc>
            </a:pPr>
            <a:r>
              <a:rPr lang="en-US" sz="2515" b="1" spc="-90">
                <a:solidFill>
                  <a:srgbClr val="FFFAF1"/>
                </a:solidFill>
                <a:latin typeface="Open Sauce Bold"/>
                <a:ea typeface="Open Sauce Bold"/>
                <a:cs typeface="Open Sauce Bold"/>
                <a:sym typeface="Open Sauce Bold"/>
              </a:rPr>
              <a:t>One of the intentions of Youth Work is to support young people through considerable change (Youth Work in Wales Review Group, 2022).</a:t>
            </a:r>
          </a:p>
          <a:p>
            <a:pPr algn="l">
              <a:lnSpc>
                <a:spcPts val="3133"/>
              </a:lnSpc>
            </a:pPr>
            <a:endParaRPr lang="en-US" sz="2515" b="1" spc="-90">
              <a:solidFill>
                <a:srgbClr val="FFFAF1"/>
              </a:solidFill>
              <a:latin typeface="Open Sauce Bold"/>
              <a:ea typeface="Open Sauce Bold"/>
              <a:cs typeface="Open Sauce Bold"/>
              <a:sym typeface="Open Sauce Bold"/>
            </a:endParaRPr>
          </a:p>
          <a:p>
            <a:pPr algn="l">
              <a:lnSpc>
                <a:spcPts val="3133"/>
              </a:lnSpc>
            </a:pPr>
            <a:endParaRPr lang="en-US" sz="2515" b="1" spc="-90">
              <a:solidFill>
                <a:srgbClr val="FFFAF1"/>
              </a:solidFill>
              <a:latin typeface="Open Sauce Bold"/>
              <a:ea typeface="Open Sauce Bold"/>
              <a:cs typeface="Open Sauce Bold"/>
              <a:sym typeface="Open Sauce Bold"/>
            </a:endParaRPr>
          </a:p>
          <a:p>
            <a:pPr algn="l">
              <a:lnSpc>
                <a:spcPts val="3133"/>
              </a:lnSpc>
            </a:pPr>
            <a:endParaRPr lang="en-US" sz="2515" b="1" spc="-90">
              <a:solidFill>
                <a:srgbClr val="FFFAF1"/>
              </a:solidFill>
              <a:latin typeface="Open Sauce Bold"/>
              <a:ea typeface="Open Sauce Bold"/>
              <a:cs typeface="Open Sauce Bold"/>
              <a:sym typeface="Open Sauce Bold"/>
            </a:endParaRPr>
          </a:p>
        </p:txBody>
      </p:sp>
      <p:sp>
        <p:nvSpPr>
          <p:cNvPr id="11" name="Freeform 11"/>
          <p:cNvSpPr/>
          <p:nvPr/>
        </p:nvSpPr>
        <p:spPr>
          <a:xfrm flipV="1">
            <a:off x="127905" y="9580307"/>
            <a:ext cx="575733" cy="575733"/>
          </a:xfrm>
          <a:custGeom>
            <a:avLst/>
            <a:gdLst/>
            <a:ahLst/>
            <a:cxnLst/>
            <a:rect l="l" t="t" r="r" b="b"/>
            <a:pathLst>
              <a:path w="575733" h="575733">
                <a:moveTo>
                  <a:pt x="0" y="575733"/>
                </a:moveTo>
                <a:lnTo>
                  <a:pt x="575733" y="575733"/>
                </a:lnTo>
                <a:lnTo>
                  <a:pt x="575733" y="0"/>
                </a:lnTo>
                <a:lnTo>
                  <a:pt x="0" y="0"/>
                </a:lnTo>
                <a:lnTo>
                  <a:pt x="0" y="575733"/>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809A99"/>
        </a:solidFill>
        <a:effectLst/>
      </p:bgPr>
    </p:bg>
    <p:spTree>
      <p:nvGrpSpPr>
        <p:cNvPr id="1" name=""/>
        <p:cNvGrpSpPr/>
        <p:nvPr/>
      </p:nvGrpSpPr>
      <p:grpSpPr>
        <a:xfrm>
          <a:off x="0" y="0"/>
          <a:ext cx="0" cy="0"/>
          <a:chOff x="0" y="0"/>
          <a:chExt cx="0" cy="0"/>
        </a:xfrm>
      </p:grpSpPr>
      <p:grpSp>
        <p:nvGrpSpPr>
          <p:cNvPr id="2" name="Group 2"/>
          <p:cNvGrpSpPr/>
          <p:nvPr/>
        </p:nvGrpSpPr>
        <p:grpSpPr>
          <a:xfrm>
            <a:off x="-69338" y="9396932"/>
            <a:ext cx="970218" cy="942483"/>
            <a:chOff x="0" y="0"/>
            <a:chExt cx="332206" cy="322709"/>
          </a:xfrm>
        </p:grpSpPr>
        <p:sp>
          <p:nvSpPr>
            <p:cNvPr id="3" name="Freeform 3"/>
            <p:cNvSpPr/>
            <p:nvPr/>
          </p:nvSpPr>
          <p:spPr>
            <a:xfrm>
              <a:off x="0" y="0"/>
              <a:ext cx="332206" cy="322709"/>
            </a:xfrm>
            <a:custGeom>
              <a:avLst/>
              <a:gdLst/>
              <a:ahLst/>
              <a:cxnLst/>
              <a:rect l="l" t="t" r="r" b="b"/>
              <a:pathLst>
                <a:path w="332206" h="322709">
                  <a:moveTo>
                    <a:pt x="0" y="0"/>
                  </a:moveTo>
                  <a:lnTo>
                    <a:pt x="332206" y="0"/>
                  </a:lnTo>
                  <a:lnTo>
                    <a:pt x="332206" y="322709"/>
                  </a:lnTo>
                  <a:lnTo>
                    <a:pt x="0" y="322709"/>
                  </a:lnTo>
                  <a:close/>
                </a:path>
              </a:pathLst>
            </a:custGeom>
            <a:ln w="9525" cap="sq">
              <a:solidFill>
                <a:srgbClr val="EBE4D8"/>
              </a:solidFill>
              <a:prstDash val="solid"/>
              <a:miter/>
            </a:ln>
          </p:spPr>
          <p:txBody>
            <a:bodyPr/>
            <a:lstStyle/>
            <a:p>
              <a:endParaRPr lang="en-GB"/>
            </a:p>
          </p:txBody>
        </p:sp>
        <p:sp>
          <p:nvSpPr>
            <p:cNvPr id="4" name="TextBox 4"/>
            <p:cNvSpPr txBox="1"/>
            <p:nvPr/>
          </p:nvSpPr>
          <p:spPr>
            <a:xfrm>
              <a:off x="0" y="-38100"/>
              <a:ext cx="332206" cy="360809"/>
            </a:xfrm>
            <a:prstGeom prst="rect">
              <a:avLst/>
            </a:prstGeom>
          </p:spPr>
          <p:txBody>
            <a:bodyPr lIns="50800" tIns="50800" rIns="50800" bIns="50800" rtlCol="0" anchor="ctr"/>
            <a:lstStyle/>
            <a:p>
              <a:pPr algn="ctr">
                <a:lnSpc>
                  <a:spcPts val="3079"/>
                </a:lnSpc>
              </a:pPr>
              <a:endParaRPr/>
            </a:p>
          </p:txBody>
        </p:sp>
      </p:grpSp>
      <p:grpSp>
        <p:nvGrpSpPr>
          <p:cNvPr id="5" name="Group 5"/>
          <p:cNvGrpSpPr/>
          <p:nvPr/>
        </p:nvGrpSpPr>
        <p:grpSpPr>
          <a:xfrm>
            <a:off x="900880" y="-1493950"/>
            <a:ext cx="8121710" cy="13548857"/>
            <a:chOff x="0" y="0"/>
            <a:chExt cx="2139051" cy="3568423"/>
          </a:xfrm>
        </p:grpSpPr>
        <p:sp>
          <p:nvSpPr>
            <p:cNvPr id="6" name="Freeform 6"/>
            <p:cNvSpPr/>
            <p:nvPr/>
          </p:nvSpPr>
          <p:spPr>
            <a:xfrm>
              <a:off x="0" y="0"/>
              <a:ext cx="2139051" cy="3568423"/>
            </a:xfrm>
            <a:custGeom>
              <a:avLst/>
              <a:gdLst/>
              <a:ahLst/>
              <a:cxnLst/>
              <a:rect l="l" t="t" r="r" b="b"/>
              <a:pathLst>
                <a:path w="2139051" h="3568423">
                  <a:moveTo>
                    <a:pt x="0" y="0"/>
                  </a:moveTo>
                  <a:lnTo>
                    <a:pt x="2139051" y="0"/>
                  </a:lnTo>
                  <a:lnTo>
                    <a:pt x="2139051" y="3568423"/>
                  </a:lnTo>
                  <a:lnTo>
                    <a:pt x="0" y="3568423"/>
                  </a:lnTo>
                  <a:close/>
                </a:path>
              </a:pathLst>
            </a:custGeom>
            <a:solidFill>
              <a:srgbClr val="FFFAF1"/>
            </a:solidFill>
          </p:spPr>
          <p:txBody>
            <a:bodyPr/>
            <a:lstStyle/>
            <a:p>
              <a:endParaRPr lang="en-GB"/>
            </a:p>
          </p:txBody>
        </p:sp>
        <p:sp>
          <p:nvSpPr>
            <p:cNvPr id="7" name="TextBox 7"/>
            <p:cNvSpPr txBox="1"/>
            <p:nvPr/>
          </p:nvSpPr>
          <p:spPr>
            <a:xfrm>
              <a:off x="0" y="-38100"/>
              <a:ext cx="2139051" cy="3606523"/>
            </a:xfrm>
            <a:prstGeom prst="rect">
              <a:avLst/>
            </a:prstGeom>
          </p:spPr>
          <p:txBody>
            <a:bodyPr lIns="50800" tIns="50800" rIns="50800" bIns="50800" rtlCol="0" anchor="ctr"/>
            <a:lstStyle/>
            <a:p>
              <a:pPr algn="ctr">
                <a:lnSpc>
                  <a:spcPts val="3079"/>
                </a:lnSpc>
              </a:pPr>
              <a:endParaRPr/>
            </a:p>
          </p:txBody>
        </p:sp>
      </p:grpSp>
      <p:sp>
        <p:nvSpPr>
          <p:cNvPr id="8" name="Freeform 8"/>
          <p:cNvSpPr/>
          <p:nvPr/>
        </p:nvSpPr>
        <p:spPr>
          <a:xfrm flipH="1" flipV="1">
            <a:off x="10574943" y="-594475"/>
            <a:ext cx="8412711" cy="8412711"/>
          </a:xfrm>
          <a:custGeom>
            <a:avLst/>
            <a:gdLst/>
            <a:ahLst/>
            <a:cxnLst/>
            <a:rect l="l" t="t" r="r" b="b"/>
            <a:pathLst>
              <a:path w="8412711" h="8412711">
                <a:moveTo>
                  <a:pt x="8412711" y="8412710"/>
                </a:moveTo>
                <a:lnTo>
                  <a:pt x="0" y="8412710"/>
                </a:lnTo>
                <a:lnTo>
                  <a:pt x="0" y="0"/>
                </a:lnTo>
                <a:lnTo>
                  <a:pt x="8412711" y="0"/>
                </a:lnTo>
                <a:lnTo>
                  <a:pt x="8412711" y="8412710"/>
                </a:lnTo>
                <a:close/>
              </a:path>
            </a:pathLst>
          </a:custGeom>
          <a:blipFill>
            <a:blip>
              <a:alphaModFix amt="4000"/>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9" name="Group 9"/>
          <p:cNvGrpSpPr/>
          <p:nvPr/>
        </p:nvGrpSpPr>
        <p:grpSpPr>
          <a:xfrm>
            <a:off x="9251638" y="4236692"/>
            <a:ext cx="1323654" cy="126244"/>
            <a:chOff x="0" y="0"/>
            <a:chExt cx="348617" cy="33249"/>
          </a:xfrm>
        </p:grpSpPr>
        <p:sp>
          <p:nvSpPr>
            <p:cNvPr id="10" name="Freeform 10"/>
            <p:cNvSpPr/>
            <p:nvPr/>
          </p:nvSpPr>
          <p:spPr>
            <a:xfrm>
              <a:off x="0" y="0"/>
              <a:ext cx="348617" cy="33249"/>
            </a:xfrm>
            <a:custGeom>
              <a:avLst/>
              <a:gdLst/>
              <a:ahLst/>
              <a:cxnLst/>
              <a:rect l="l" t="t" r="r" b="b"/>
              <a:pathLst>
                <a:path w="348617" h="33249">
                  <a:moveTo>
                    <a:pt x="0" y="0"/>
                  </a:moveTo>
                  <a:lnTo>
                    <a:pt x="348617" y="0"/>
                  </a:lnTo>
                  <a:lnTo>
                    <a:pt x="348617" y="33249"/>
                  </a:lnTo>
                  <a:lnTo>
                    <a:pt x="0" y="33249"/>
                  </a:lnTo>
                  <a:close/>
                </a:path>
              </a:pathLst>
            </a:custGeom>
            <a:solidFill>
              <a:srgbClr val="FFFAF1"/>
            </a:solidFill>
          </p:spPr>
          <p:txBody>
            <a:bodyPr/>
            <a:lstStyle/>
            <a:p>
              <a:endParaRPr lang="en-GB"/>
            </a:p>
          </p:txBody>
        </p:sp>
        <p:sp>
          <p:nvSpPr>
            <p:cNvPr id="11" name="TextBox 11"/>
            <p:cNvSpPr txBox="1"/>
            <p:nvPr/>
          </p:nvSpPr>
          <p:spPr>
            <a:xfrm>
              <a:off x="0" y="-38100"/>
              <a:ext cx="348617" cy="71349"/>
            </a:xfrm>
            <a:prstGeom prst="rect">
              <a:avLst/>
            </a:prstGeom>
          </p:spPr>
          <p:txBody>
            <a:bodyPr lIns="50800" tIns="50800" rIns="50800" bIns="50800" rtlCol="0" anchor="ctr"/>
            <a:lstStyle/>
            <a:p>
              <a:pPr algn="ctr">
                <a:lnSpc>
                  <a:spcPts val="3079"/>
                </a:lnSpc>
              </a:pPr>
              <a:endParaRPr/>
            </a:p>
          </p:txBody>
        </p:sp>
      </p:grpSp>
      <p:sp>
        <p:nvSpPr>
          <p:cNvPr id="12" name="Freeform 12"/>
          <p:cNvSpPr/>
          <p:nvPr/>
        </p:nvSpPr>
        <p:spPr>
          <a:xfrm>
            <a:off x="17124992" y="9258300"/>
            <a:ext cx="268616" cy="270987"/>
          </a:xfrm>
          <a:custGeom>
            <a:avLst/>
            <a:gdLst/>
            <a:ahLst/>
            <a:cxnLst/>
            <a:rect l="l" t="t" r="r" b="b"/>
            <a:pathLst>
              <a:path w="268616" h="270987">
                <a:moveTo>
                  <a:pt x="0" y="0"/>
                </a:moveTo>
                <a:lnTo>
                  <a:pt x="268616" y="0"/>
                </a:lnTo>
                <a:lnTo>
                  <a:pt x="268616" y="270987"/>
                </a:lnTo>
                <a:lnTo>
                  <a:pt x="0" y="2709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Freeform 13"/>
          <p:cNvSpPr/>
          <p:nvPr/>
        </p:nvSpPr>
        <p:spPr>
          <a:xfrm flipV="1">
            <a:off x="127905" y="9580307"/>
            <a:ext cx="575733" cy="575733"/>
          </a:xfrm>
          <a:custGeom>
            <a:avLst/>
            <a:gdLst/>
            <a:ahLst/>
            <a:cxnLst/>
            <a:rect l="l" t="t" r="r" b="b"/>
            <a:pathLst>
              <a:path w="575733" h="575733">
                <a:moveTo>
                  <a:pt x="0" y="575733"/>
                </a:moveTo>
                <a:lnTo>
                  <a:pt x="575733" y="575733"/>
                </a:lnTo>
                <a:lnTo>
                  <a:pt x="575733" y="0"/>
                </a:lnTo>
                <a:lnTo>
                  <a:pt x="0" y="0"/>
                </a:lnTo>
                <a:lnTo>
                  <a:pt x="0" y="575733"/>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Freeform 14"/>
          <p:cNvSpPr/>
          <p:nvPr/>
        </p:nvSpPr>
        <p:spPr>
          <a:xfrm>
            <a:off x="2093626" y="1740342"/>
            <a:ext cx="5736218" cy="6791466"/>
          </a:xfrm>
          <a:custGeom>
            <a:avLst/>
            <a:gdLst/>
            <a:ahLst/>
            <a:cxnLst/>
            <a:rect l="l" t="t" r="r" b="b"/>
            <a:pathLst>
              <a:path w="5736218" h="6791466">
                <a:moveTo>
                  <a:pt x="0" y="0"/>
                </a:moveTo>
                <a:lnTo>
                  <a:pt x="5736218" y="0"/>
                </a:lnTo>
                <a:lnTo>
                  <a:pt x="5736218" y="6791465"/>
                </a:lnTo>
                <a:lnTo>
                  <a:pt x="0" y="6791465"/>
                </a:lnTo>
                <a:lnTo>
                  <a:pt x="0" y="0"/>
                </a:lnTo>
                <a:close/>
              </a:path>
            </a:pathLst>
          </a:custGeom>
          <a:blipFill>
            <a:blip r:embed="rId5"/>
            <a:stretch>
              <a:fillRect/>
            </a:stretch>
          </a:blipFill>
        </p:spPr>
        <p:txBody>
          <a:bodyPr/>
          <a:lstStyle/>
          <a:p>
            <a:endParaRPr lang="en-GB"/>
          </a:p>
        </p:txBody>
      </p:sp>
      <p:sp>
        <p:nvSpPr>
          <p:cNvPr id="15" name="TextBox 15"/>
          <p:cNvSpPr txBox="1"/>
          <p:nvPr/>
        </p:nvSpPr>
        <p:spPr>
          <a:xfrm>
            <a:off x="9679573" y="-219075"/>
            <a:ext cx="11036847" cy="1959417"/>
          </a:xfrm>
          <a:prstGeom prst="rect">
            <a:avLst/>
          </a:prstGeom>
        </p:spPr>
        <p:txBody>
          <a:bodyPr lIns="0" tIns="0" rIns="0" bIns="0" rtlCol="0" anchor="t">
            <a:spAutoFit/>
          </a:bodyPr>
          <a:lstStyle/>
          <a:p>
            <a:pPr algn="l">
              <a:lnSpc>
                <a:spcPts val="16036"/>
              </a:lnSpc>
            </a:pPr>
            <a:r>
              <a:rPr lang="en-US" sz="11454" b="1" spc="-870">
                <a:solidFill>
                  <a:srgbClr val="FFFAF1"/>
                </a:solidFill>
                <a:latin typeface="Open Sauce Bold"/>
                <a:ea typeface="Open Sauce Bold"/>
                <a:cs typeface="Open Sauce Bold"/>
                <a:sym typeface="Open Sauce Bold"/>
              </a:rPr>
              <a:t>Case study </a:t>
            </a:r>
          </a:p>
        </p:txBody>
      </p:sp>
      <p:sp>
        <p:nvSpPr>
          <p:cNvPr id="16" name="TextBox 16"/>
          <p:cNvSpPr txBox="1"/>
          <p:nvPr/>
        </p:nvSpPr>
        <p:spPr>
          <a:xfrm>
            <a:off x="9251289" y="5261428"/>
            <a:ext cx="8517906" cy="3442721"/>
          </a:xfrm>
          <a:prstGeom prst="rect">
            <a:avLst/>
          </a:prstGeom>
        </p:spPr>
        <p:txBody>
          <a:bodyPr lIns="0" tIns="0" rIns="0" bIns="0" rtlCol="0" anchor="t">
            <a:spAutoFit/>
          </a:bodyPr>
          <a:lstStyle/>
          <a:p>
            <a:pPr algn="l">
              <a:lnSpc>
                <a:spcPts val="3424"/>
              </a:lnSpc>
            </a:pPr>
            <a:r>
              <a:rPr lang="en-US" sz="2634" spc="-94">
                <a:solidFill>
                  <a:srgbClr val="FFFAF1"/>
                </a:solidFill>
                <a:latin typeface="Open Sauce Light"/>
                <a:ea typeface="Open Sauce Light"/>
                <a:cs typeface="Open Sauce Light"/>
                <a:sym typeface="Open Sauce Light"/>
              </a:rPr>
              <a:t>Support I would offer:</a:t>
            </a:r>
          </a:p>
          <a:p>
            <a:pPr algn="l">
              <a:lnSpc>
                <a:spcPts val="3424"/>
              </a:lnSpc>
            </a:pPr>
            <a:endParaRPr lang="en-US" sz="2634" spc="-94">
              <a:solidFill>
                <a:srgbClr val="FFFAF1"/>
              </a:solidFill>
              <a:latin typeface="Open Sauce Light"/>
              <a:ea typeface="Open Sauce Light"/>
              <a:cs typeface="Open Sauce Light"/>
              <a:sym typeface="Open Sauce Light"/>
            </a:endParaRPr>
          </a:p>
          <a:p>
            <a:pPr marL="568753" lvl="1" indent="-284377" algn="l">
              <a:lnSpc>
                <a:spcPts val="3424"/>
              </a:lnSpc>
              <a:buFont typeface="Arial"/>
              <a:buChar char="•"/>
            </a:pPr>
            <a:r>
              <a:rPr lang="en-US" sz="2634" spc="-94">
                <a:solidFill>
                  <a:srgbClr val="FFFAF1"/>
                </a:solidFill>
                <a:latin typeface="Open Sauce Light"/>
                <a:ea typeface="Open Sauce Light"/>
                <a:cs typeface="Open Sauce Light"/>
                <a:sym typeface="Open Sauce Light"/>
              </a:rPr>
              <a:t>Article 36 - protect from exploitation (United Nations, 1989) </a:t>
            </a:r>
          </a:p>
          <a:p>
            <a:pPr marL="568753" lvl="1" indent="-284377" algn="l">
              <a:lnSpc>
                <a:spcPts val="3424"/>
              </a:lnSpc>
              <a:buFont typeface="Arial"/>
              <a:buChar char="•"/>
            </a:pPr>
            <a:r>
              <a:rPr lang="en-US" sz="2634" spc="-94">
                <a:solidFill>
                  <a:srgbClr val="FFFAF1"/>
                </a:solidFill>
                <a:latin typeface="Open Sauce Light"/>
                <a:ea typeface="Open Sauce Light"/>
                <a:cs typeface="Open Sauce Light"/>
                <a:sym typeface="Open Sauce Light"/>
              </a:rPr>
              <a:t>Include Trife in the safeguarding process</a:t>
            </a:r>
          </a:p>
          <a:p>
            <a:pPr marL="568753" lvl="1" indent="-284377" algn="l">
              <a:lnSpc>
                <a:spcPts val="3424"/>
              </a:lnSpc>
              <a:buFont typeface="Arial"/>
              <a:buChar char="•"/>
            </a:pPr>
            <a:r>
              <a:rPr lang="en-US" sz="2634" spc="-94">
                <a:solidFill>
                  <a:srgbClr val="FFFAF1"/>
                </a:solidFill>
                <a:latin typeface="Open Sauce Light"/>
                <a:ea typeface="Open Sauce Light"/>
                <a:cs typeface="Open Sauce Light"/>
                <a:sym typeface="Open Sauce Light"/>
              </a:rPr>
              <a:t>Informal education on healthy role models (Bandura, 1971)</a:t>
            </a:r>
          </a:p>
          <a:p>
            <a:pPr marL="568753" lvl="1" indent="-284377" algn="l">
              <a:lnSpc>
                <a:spcPts val="3424"/>
              </a:lnSpc>
              <a:buFont typeface="Arial"/>
              <a:buChar char="•"/>
            </a:pPr>
            <a:r>
              <a:rPr lang="en-US" sz="2634" spc="-94">
                <a:solidFill>
                  <a:srgbClr val="FFFAF1"/>
                </a:solidFill>
                <a:latin typeface="Open Sauce Light"/>
                <a:ea typeface="Open Sauce Light"/>
                <a:cs typeface="Open Sauce Light"/>
                <a:sym typeface="Open Sauce Light"/>
              </a:rPr>
              <a:t>Street Doctors First Aid Training (Street Doctors, n.d)</a:t>
            </a:r>
          </a:p>
        </p:txBody>
      </p:sp>
      <p:sp>
        <p:nvSpPr>
          <p:cNvPr id="17" name="TextBox 17"/>
          <p:cNvSpPr txBox="1"/>
          <p:nvPr/>
        </p:nvSpPr>
        <p:spPr>
          <a:xfrm>
            <a:off x="9361113" y="1862255"/>
            <a:ext cx="8926887" cy="1473400"/>
          </a:xfrm>
          <a:prstGeom prst="rect">
            <a:avLst/>
          </a:prstGeom>
        </p:spPr>
        <p:txBody>
          <a:bodyPr lIns="0" tIns="0" rIns="0" bIns="0" rtlCol="0" anchor="t">
            <a:spAutoFit/>
          </a:bodyPr>
          <a:lstStyle/>
          <a:p>
            <a:pPr algn="l">
              <a:lnSpc>
                <a:spcPts val="2938"/>
              </a:lnSpc>
            </a:pPr>
            <a:r>
              <a:rPr lang="en-US" sz="2260" spc="-81">
                <a:solidFill>
                  <a:srgbClr val="FFFAF1"/>
                </a:solidFill>
                <a:latin typeface="Open Sauce"/>
                <a:ea typeface="Open Sauce"/>
                <a:cs typeface="Open Sauce"/>
                <a:sym typeface="Open Sauce"/>
              </a:rPr>
              <a:t>Name: Trife</a:t>
            </a:r>
          </a:p>
          <a:p>
            <a:pPr algn="l">
              <a:lnSpc>
                <a:spcPts val="2938"/>
              </a:lnSpc>
            </a:pPr>
            <a:r>
              <a:rPr lang="en-US" sz="2260" spc="-81">
                <a:solidFill>
                  <a:srgbClr val="FFFAF1"/>
                </a:solidFill>
                <a:latin typeface="Open Sauce"/>
                <a:ea typeface="Open Sauce"/>
                <a:cs typeface="Open Sauce"/>
                <a:sym typeface="Open Sauce"/>
              </a:rPr>
              <a:t>Age: 15</a:t>
            </a:r>
          </a:p>
          <a:p>
            <a:pPr algn="l">
              <a:lnSpc>
                <a:spcPts val="2938"/>
              </a:lnSpc>
            </a:pPr>
            <a:r>
              <a:rPr lang="en-US" sz="2260" spc="-81">
                <a:solidFill>
                  <a:srgbClr val="FFFAF1"/>
                </a:solidFill>
                <a:latin typeface="Open Sauce"/>
                <a:ea typeface="Open Sauce"/>
                <a:cs typeface="Open Sauce"/>
                <a:sym typeface="Open Sauce"/>
              </a:rPr>
              <a:t>Area: London </a:t>
            </a:r>
          </a:p>
          <a:p>
            <a:pPr algn="l">
              <a:lnSpc>
                <a:spcPts val="2938"/>
              </a:lnSpc>
            </a:pPr>
            <a:r>
              <a:rPr lang="en-US" sz="2260" spc="-81">
                <a:solidFill>
                  <a:srgbClr val="FFFAF1"/>
                </a:solidFill>
                <a:latin typeface="Open Sauce"/>
                <a:ea typeface="Open Sauce"/>
                <a:cs typeface="Open Sauce"/>
                <a:sym typeface="Open Sauce"/>
              </a:rPr>
              <a:t>Issue: Exploited </a:t>
            </a:r>
          </a:p>
        </p:txBody>
      </p:sp>
      <p:sp>
        <p:nvSpPr>
          <p:cNvPr id="18" name="TextBox 18"/>
          <p:cNvSpPr txBox="1"/>
          <p:nvPr/>
        </p:nvSpPr>
        <p:spPr>
          <a:xfrm>
            <a:off x="9251289" y="3592830"/>
            <a:ext cx="9074188" cy="366754"/>
          </a:xfrm>
          <a:prstGeom prst="rect">
            <a:avLst/>
          </a:prstGeom>
        </p:spPr>
        <p:txBody>
          <a:bodyPr lIns="0" tIns="0" rIns="0" bIns="0" rtlCol="0" anchor="t">
            <a:spAutoFit/>
          </a:bodyPr>
          <a:lstStyle/>
          <a:p>
            <a:pPr algn="l">
              <a:lnSpc>
                <a:spcPts val="2986"/>
              </a:lnSpc>
            </a:pPr>
            <a:r>
              <a:rPr lang="en-US" sz="2297" spc="-82">
                <a:solidFill>
                  <a:srgbClr val="FFFAF1"/>
                </a:solidFill>
                <a:latin typeface="Open Sauce Light"/>
                <a:ea typeface="Open Sauce Light"/>
                <a:cs typeface="Open Sauce Light"/>
                <a:sym typeface="Open Sauce Light"/>
              </a:rPr>
              <a:t> (Kidulthood, 2006)</a:t>
            </a:r>
          </a:p>
        </p:txBody>
      </p:sp>
      <p:sp>
        <p:nvSpPr>
          <p:cNvPr id="19" name="TextBox 19"/>
          <p:cNvSpPr txBox="1"/>
          <p:nvPr/>
        </p:nvSpPr>
        <p:spPr>
          <a:xfrm>
            <a:off x="2093626" y="8685099"/>
            <a:ext cx="9074188" cy="366754"/>
          </a:xfrm>
          <a:prstGeom prst="rect">
            <a:avLst/>
          </a:prstGeom>
        </p:spPr>
        <p:txBody>
          <a:bodyPr lIns="0" tIns="0" rIns="0" bIns="0" rtlCol="0" anchor="t">
            <a:spAutoFit/>
          </a:bodyPr>
          <a:lstStyle/>
          <a:p>
            <a:pPr algn="l">
              <a:lnSpc>
                <a:spcPts val="2986"/>
              </a:lnSpc>
            </a:pPr>
            <a:r>
              <a:rPr lang="en-US" sz="2297" spc="-82">
                <a:solidFill>
                  <a:srgbClr val="677271"/>
                </a:solidFill>
                <a:latin typeface="Open Sauce Light"/>
                <a:ea typeface="Open Sauce Light"/>
                <a:cs typeface="Open Sauce Light"/>
                <a:sym typeface="Open Sauce Light"/>
              </a:rPr>
              <a:t> (Kidulthood, 2006)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809A99"/>
        </a:solidFill>
        <a:effectLst/>
      </p:bgPr>
    </p:bg>
    <p:spTree>
      <p:nvGrpSpPr>
        <p:cNvPr id="1" name=""/>
        <p:cNvGrpSpPr/>
        <p:nvPr/>
      </p:nvGrpSpPr>
      <p:grpSpPr>
        <a:xfrm>
          <a:off x="0" y="0"/>
          <a:ext cx="0" cy="0"/>
          <a:chOff x="0" y="0"/>
          <a:chExt cx="0" cy="0"/>
        </a:xfrm>
      </p:grpSpPr>
      <p:grpSp>
        <p:nvGrpSpPr>
          <p:cNvPr id="2" name="Group 2"/>
          <p:cNvGrpSpPr/>
          <p:nvPr/>
        </p:nvGrpSpPr>
        <p:grpSpPr>
          <a:xfrm>
            <a:off x="-69338" y="9396932"/>
            <a:ext cx="970218" cy="942483"/>
            <a:chOff x="0" y="0"/>
            <a:chExt cx="332206" cy="322709"/>
          </a:xfrm>
        </p:grpSpPr>
        <p:sp>
          <p:nvSpPr>
            <p:cNvPr id="3" name="Freeform 3"/>
            <p:cNvSpPr/>
            <p:nvPr/>
          </p:nvSpPr>
          <p:spPr>
            <a:xfrm>
              <a:off x="0" y="0"/>
              <a:ext cx="332206" cy="322709"/>
            </a:xfrm>
            <a:custGeom>
              <a:avLst/>
              <a:gdLst/>
              <a:ahLst/>
              <a:cxnLst/>
              <a:rect l="l" t="t" r="r" b="b"/>
              <a:pathLst>
                <a:path w="332206" h="322709">
                  <a:moveTo>
                    <a:pt x="0" y="0"/>
                  </a:moveTo>
                  <a:lnTo>
                    <a:pt x="332206" y="0"/>
                  </a:lnTo>
                  <a:lnTo>
                    <a:pt x="332206" y="322709"/>
                  </a:lnTo>
                  <a:lnTo>
                    <a:pt x="0" y="322709"/>
                  </a:lnTo>
                  <a:close/>
                </a:path>
              </a:pathLst>
            </a:custGeom>
            <a:ln w="9525" cap="sq">
              <a:solidFill>
                <a:srgbClr val="EBE4D8"/>
              </a:solidFill>
              <a:prstDash val="solid"/>
              <a:miter/>
            </a:ln>
          </p:spPr>
          <p:txBody>
            <a:bodyPr/>
            <a:lstStyle/>
            <a:p>
              <a:endParaRPr lang="en-GB"/>
            </a:p>
          </p:txBody>
        </p:sp>
        <p:sp>
          <p:nvSpPr>
            <p:cNvPr id="4" name="TextBox 4"/>
            <p:cNvSpPr txBox="1"/>
            <p:nvPr/>
          </p:nvSpPr>
          <p:spPr>
            <a:xfrm>
              <a:off x="0" y="-38100"/>
              <a:ext cx="332206" cy="360809"/>
            </a:xfrm>
            <a:prstGeom prst="rect">
              <a:avLst/>
            </a:prstGeom>
          </p:spPr>
          <p:txBody>
            <a:bodyPr lIns="50800" tIns="50800" rIns="50800" bIns="50800" rtlCol="0" anchor="ctr"/>
            <a:lstStyle/>
            <a:p>
              <a:pPr algn="ctr">
                <a:lnSpc>
                  <a:spcPts val="3079"/>
                </a:lnSpc>
              </a:pPr>
              <a:endParaRPr/>
            </a:p>
          </p:txBody>
        </p:sp>
      </p:grpSp>
      <p:sp>
        <p:nvSpPr>
          <p:cNvPr id="5" name="Freeform 5"/>
          <p:cNvSpPr/>
          <p:nvPr/>
        </p:nvSpPr>
        <p:spPr>
          <a:xfrm flipH="1" flipV="1">
            <a:off x="9981853" y="-63938"/>
            <a:ext cx="8412711" cy="8412711"/>
          </a:xfrm>
          <a:custGeom>
            <a:avLst/>
            <a:gdLst/>
            <a:ahLst/>
            <a:cxnLst/>
            <a:rect l="l" t="t" r="r" b="b"/>
            <a:pathLst>
              <a:path w="8412711" h="8412711">
                <a:moveTo>
                  <a:pt x="8412711" y="8412710"/>
                </a:moveTo>
                <a:lnTo>
                  <a:pt x="0" y="8412710"/>
                </a:lnTo>
                <a:lnTo>
                  <a:pt x="0" y="0"/>
                </a:lnTo>
                <a:lnTo>
                  <a:pt x="8412711" y="0"/>
                </a:lnTo>
                <a:lnTo>
                  <a:pt x="8412711" y="8412710"/>
                </a:lnTo>
                <a:close/>
              </a:path>
            </a:pathLst>
          </a:custGeom>
          <a:blipFill>
            <a:blip>
              <a:alphaModFix amt="4000"/>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a:off x="17124992" y="9258300"/>
            <a:ext cx="268616" cy="270987"/>
          </a:xfrm>
          <a:custGeom>
            <a:avLst/>
            <a:gdLst/>
            <a:ahLst/>
            <a:cxnLst/>
            <a:rect l="l" t="t" r="r" b="b"/>
            <a:pathLst>
              <a:path w="268616" h="270987">
                <a:moveTo>
                  <a:pt x="0" y="0"/>
                </a:moveTo>
                <a:lnTo>
                  <a:pt x="268616" y="0"/>
                </a:lnTo>
                <a:lnTo>
                  <a:pt x="268616" y="270987"/>
                </a:lnTo>
                <a:lnTo>
                  <a:pt x="0" y="2709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7" name="Group 7"/>
          <p:cNvGrpSpPr/>
          <p:nvPr/>
        </p:nvGrpSpPr>
        <p:grpSpPr>
          <a:xfrm>
            <a:off x="1813441" y="4142417"/>
            <a:ext cx="15580167" cy="3841480"/>
            <a:chOff x="0" y="0"/>
            <a:chExt cx="4103418" cy="1011748"/>
          </a:xfrm>
        </p:grpSpPr>
        <p:sp>
          <p:nvSpPr>
            <p:cNvPr id="8" name="Freeform 8"/>
            <p:cNvSpPr/>
            <p:nvPr/>
          </p:nvSpPr>
          <p:spPr>
            <a:xfrm>
              <a:off x="0" y="0"/>
              <a:ext cx="4103419" cy="1011748"/>
            </a:xfrm>
            <a:custGeom>
              <a:avLst/>
              <a:gdLst/>
              <a:ahLst/>
              <a:cxnLst/>
              <a:rect l="l" t="t" r="r" b="b"/>
              <a:pathLst>
                <a:path w="4103419" h="1011748">
                  <a:moveTo>
                    <a:pt x="0" y="0"/>
                  </a:moveTo>
                  <a:lnTo>
                    <a:pt x="4103419" y="0"/>
                  </a:lnTo>
                  <a:lnTo>
                    <a:pt x="4103419" y="1011748"/>
                  </a:lnTo>
                  <a:lnTo>
                    <a:pt x="0" y="1011748"/>
                  </a:lnTo>
                  <a:close/>
                </a:path>
              </a:pathLst>
            </a:custGeom>
            <a:solidFill>
              <a:srgbClr val="FFFAF1"/>
            </a:solidFill>
          </p:spPr>
          <p:txBody>
            <a:bodyPr/>
            <a:lstStyle/>
            <a:p>
              <a:endParaRPr lang="en-GB"/>
            </a:p>
          </p:txBody>
        </p:sp>
        <p:sp>
          <p:nvSpPr>
            <p:cNvPr id="9" name="TextBox 9"/>
            <p:cNvSpPr txBox="1"/>
            <p:nvPr/>
          </p:nvSpPr>
          <p:spPr>
            <a:xfrm>
              <a:off x="0" y="-38100"/>
              <a:ext cx="4103418" cy="1049848"/>
            </a:xfrm>
            <a:prstGeom prst="rect">
              <a:avLst/>
            </a:prstGeom>
          </p:spPr>
          <p:txBody>
            <a:bodyPr lIns="50800" tIns="50800" rIns="50800" bIns="50800" rtlCol="0" anchor="ctr"/>
            <a:lstStyle/>
            <a:p>
              <a:pPr algn="ctr">
                <a:lnSpc>
                  <a:spcPts val="3079"/>
                </a:lnSpc>
              </a:pPr>
              <a:endParaRPr/>
            </a:p>
          </p:txBody>
        </p:sp>
      </p:grpSp>
      <p:sp>
        <p:nvSpPr>
          <p:cNvPr id="10" name="TextBox 10"/>
          <p:cNvSpPr txBox="1"/>
          <p:nvPr/>
        </p:nvSpPr>
        <p:spPr>
          <a:xfrm>
            <a:off x="4920859" y="1047022"/>
            <a:ext cx="8446282" cy="2286038"/>
          </a:xfrm>
          <a:prstGeom prst="rect">
            <a:avLst/>
          </a:prstGeom>
        </p:spPr>
        <p:txBody>
          <a:bodyPr lIns="0" tIns="0" rIns="0" bIns="0" rtlCol="0" anchor="t">
            <a:spAutoFit/>
          </a:bodyPr>
          <a:lstStyle/>
          <a:p>
            <a:pPr algn="l">
              <a:lnSpc>
                <a:spcPts val="18705"/>
              </a:lnSpc>
            </a:pPr>
            <a:r>
              <a:rPr lang="en-US" sz="13361" b="1" spc="-1015">
                <a:solidFill>
                  <a:srgbClr val="FFFAF1"/>
                </a:solidFill>
                <a:latin typeface="Open Sauce Bold"/>
                <a:ea typeface="Open Sauce Bold"/>
                <a:cs typeface="Open Sauce Bold"/>
                <a:sym typeface="Open Sauce Bold"/>
              </a:rPr>
              <a:t>Conclusion</a:t>
            </a:r>
          </a:p>
        </p:txBody>
      </p:sp>
      <p:sp>
        <p:nvSpPr>
          <p:cNvPr id="11" name="TextBox 11"/>
          <p:cNvSpPr txBox="1"/>
          <p:nvPr/>
        </p:nvSpPr>
        <p:spPr>
          <a:xfrm>
            <a:off x="2125431" y="4866705"/>
            <a:ext cx="14485690" cy="2354804"/>
          </a:xfrm>
          <a:prstGeom prst="rect">
            <a:avLst/>
          </a:prstGeom>
        </p:spPr>
        <p:txBody>
          <a:bodyPr lIns="0" tIns="0" rIns="0" bIns="0" rtlCol="0" anchor="t">
            <a:spAutoFit/>
          </a:bodyPr>
          <a:lstStyle/>
          <a:p>
            <a:pPr algn="ctr">
              <a:lnSpc>
                <a:spcPts val="4657"/>
              </a:lnSpc>
            </a:pPr>
            <a:r>
              <a:rPr lang="en-US" sz="3582" b="1" spc="-128">
                <a:solidFill>
                  <a:srgbClr val="677271"/>
                </a:solidFill>
                <a:latin typeface="Open Sauce Bold"/>
                <a:ea typeface="Open Sauce Bold"/>
                <a:cs typeface="Open Sauce Bold"/>
                <a:sym typeface="Open Sauce Bold"/>
              </a:rPr>
              <a:t>The experiences young people have during their adolescent development shapes the rest of their lives which is why it is vital youth workers have the knowledge and skills to offer robust support during this time. </a:t>
            </a:r>
          </a:p>
        </p:txBody>
      </p:sp>
      <p:sp>
        <p:nvSpPr>
          <p:cNvPr id="12" name="Freeform 12"/>
          <p:cNvSpPr/>
          <p:nvPr/>
        </p:nvSpPr>
        <p:spPr>
          <a:xfrm flipV="1">
            <a:off x="127905" y="9580307"/>
            <a:ext cx="575733" cy="575733"/>
          </a:xfrm>
          <a:custGeom>
            <a:avLst/>
            <a:gdLst/>
            <a:ahLst/>
            <a:cxnLst/>
            <a:rect l="l" t="t" r="r" b="b"/>
            <a:pathLst>
              <a:path w="575733" h="575733">
                <a:moveTo>
                  <a:pt x="0" y="575733"/>
                </a:moveTo>
                <a:lnTo>
                  <a:pt x="575733" y="575733"/>
                </a:lnTo>
                <a:lnTo>
                  <a:pt x="575733" y="0"/>
                </a:lnTo>
                <a:lnTo>
                  <a:pt x="0" y="0"/>
                </a:lnTo>
                <a:lnTo>
                  <a:pt x="0" y="575733"/>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7254435" y="8177322"/>
            <a:ext cx="3779130" cy="1584485"/>
          </a:xfrm>
          <a:prstGeom prst="rect">
            <a:avLst/>
          </a:prstGeom>
        </p:spPr>
        <p:txBody>
          <a:bodyPr lIns="0" tIns="0" rIns="0" bIns="0" rtlCol="0" anchor="t">
            <a:spAutoFit/>
          </a:bodyPr>
          <a:lstStyle/>
          <a:p>
            <a:pPr algn="l">
              <a:lnSpc>
                <a:spcPts val="13027"/>
              </a:lnSpc>
            </a:pPr>
            <a:r>
              <a:rPr lang="en-US" sz="9305" b="1" spc="-707">
                <a:solidFill>
                  <a:srgbClr val="FFFAF1"/>
                </a:solidFill>
                <a:latin typeface="Open Sauce Bold"/>
                <a:ea typeface="Open Sauce Bold"/>
                <a:cs typeface="Open Sauce Bold"/>
                <a:sym typeface="Open Sauce Bold"/>
              </a:rPr>
              <a:t>Diolch.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AF1"/>
        </a:solidFill>
        <a:effectLst/>
      </p:bgPr>
    </p:bg>
    <p:spTree>
      <p:nvGrpSpPr>
        <p:cNvPr id="1" name=""/>
        <p:cNvGrpSpPr/>
        <p:nvPr/>
      </p:nvGrpSpPr>
      <p:grpSpPr>
        <a:xfrm>
          <a:off x="0" y="0"/>
          <a:ext cx="0" cy="0"/>
          <a:chOff x="0" y="0"/>
          <a:chExt cx="0" cy="0"/>
        </a:xfrm>
      </p:grpSpPr>
      <p:sp>
        <p:nvSpPr>
          <p:cNvPr id="2" name="Freeform 2"/>
          <p:cNvSpPr/>
          <p:nvPr/>
        </p:nvSpPr>
        <p:spPr>
          <a:xfrm flipH="1" flipV="1">
            <a:off x="10957115" y="-1967440"/>
            <a:ext cx="8412711" cy="8412711"/>
          </a:xfrm>
          <a:custGeom>
            <a:avLst/>
            <a:gdLst/>
            <a:ahLst/>
            <a:cxnLst/>
            <a:rect l="l" t="t" r="r" b="b"/>
            <a:pathLst>
              <a:path w="8412711" h="8412711">
                <a:moveTo>
                  <a:pt x="8412711" y="8412711"/>
                </a:moveTo>
                <a:lnTo>
                  <a:pt x="0" y="8412711"/>
                </a:lnTo>
                <a:lnTo>
                  <a:pt x="0" y="0"/>
                </a:lnTo>
                <a:lnTo>
                  <a:pt x="8412711" y="0"/>
                </a:lnTo>
                <a:lnTo>
                  <a:pt x="8412711" y="8412711"/>
                </a:lnTo>
                <a:close/>
              </a:path>
            </a:pathLst>
          </a:custGeom>
          <a:blipFill>
            <a:blip>
              <a:alphaModFix amt="5000"/>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TextBox 3"/>
          <p:cNvSpPr txBox="1"/>
          <p:nvPr/>
        </p:nvSpPr>
        <p:spPr>
          <a:xfrm>
            <a:off x="7010605" y="370210"/>
            <a:ext cx="4266790" cy="819725"/>
          </a:xfrm>
          <a:prstGeom prst="rect">
            <a:avLst/>
          </a:prstGeom>
        </p:spPr>
        <p:txBody>
          <a:bodyPr lIns="0" tIns="0" rIns="0" bIns="0" rtlCol="0" anchor="t">
            <a:spAutoFit/>
          </a:bodyPr>
          <a:lstStyle/>
          <a:p>
            <a:pPr algn="l">
              <a:lnSpc>
                <a:spcPts val="6793"/>
              </a:lnSpc>
            </a:pPr>
            <a:r>
              <a:rPr lang="en-US" sz="4852" b="1" u="sng" spc="-368">
                <a:solidFill>
                  <a:srgbClr val="677271"/>
                </a:solidFill>
                <a:latin typeface="Open Sauce Bold"/>
                <a:ea typeface="Open Sauce Bold"/>
                <a:cs typeface="Open Sauce Bold"/>
                <a:sym typeface="Open Sauce Bold"/>
              </a:rPr>
              <a:t>Reference list</a:t>
            </a:r>
          </a:p>
        </p:txBody>
      </p:sp>
      <p:sp>
        <p:nvSpPr>
          <p:cNvPr id="4" name="Freeform 4"/>
          <p:cNvSpPr/>
          <p:nvPr/>
        </p:nvSpPr>
        <p:spPr>
          <a:xfrm>
            <a:off x="-1972433" y="-867465"/>
            <a:ext cx="3806190" cy="4114800"/>
          </a:xfrm>
          <a:custGeom>
            <a:avLst/>
            <a:gdLst/>
            <a:ahLst/>
            <a:cxnLst/>
            <a:rect l="l" t="t" r="r" b="b"/>
            <a:pathLst>
              <a:path w="3806190" h="4114800">
                <a:moveTo>
                  <a:pt x="0" y="0"/>
                </a:moveTo>
                <a:lnTo>
                  <a:pt x="3806190" y="0"/>
                </a:lnTo>
                <a:lnTo>
                  <a:pt x="3806190" y="4114800"/>
                </a:lnTo>
                <a:lnTo>
                  <a:pt x="0" y="4114800"/>
                </a:lnTo>
                <a:lnTo>
                  <a:pt x="0" y="0"/>
                </a:lnTo>
                <a:close/>
              </a:path>
            </a:pathLst>
          </a:custGeom>
          <a:blipFill>
            <a:blip>
              <a:alphaModFix amt="6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308688" y="1734132"/>
            <a:ext cx="17670624" cy="11981180"/>
          </a:xfrm>
          <a:prstGeom prst="rect">
            <a:avLst/>
          </a:prstGeom>
        </p:spPr>
        <p:txBody>
          <a:bodyPr lIns="0" tIns="0" rIns="0" bIns="0" rtlCol="0" anchor="t">
            <a:spAutoFit/>
          </a:bodyPr>
          <a:lstStyle/>
          <a:p>
            <a:pPr algn="l">
              <a:lnSpc>
                <a:spcPts val="3220"/>
              </a:lnSpc>
            </a:pPr>
            <a:r>
              <a:rPr lang="en-US" sz="2300" b="1" spc="-174">
                <a:solidFill>
                  <a:srgbClr val="677271"/>
                </a:solidFill>
                <a:latin typeface="Open Sauce Bold"/>
                <a:ea typeface="Open Sauce Bold"/>
                <a:cs typeface="Open Sauce Bold"/>
                <a:sym typeface="Open Sauce Bold"/>
              </a:rPr>
              <a:t>Bandura, A. (1971) Social Learning Theory. New York: General Learning Press. [Online] available at: </a:t>
            </a:r>
            <a:r>
              <a:rPr lang="en-US" sz="2300" b="1" spc="-174">
                <a:solidFill>
                  <a:srgbClr val="677271"/>
                </a:solidFill>
                <a:latin typeface="Open Sauce Bold"/>
                <a:ea typeface="Open Sauce Bold"/>
                <a:cs typeface="Open Sauce Bold"/>
                <a:sym typeface="Open Sauce Bold"/>
                <a:hlinkClick r:id="rId4" tooltip="https://ia601807.us.archive.org/14/items/BanduraSocialLearningTheory/Bandura_SocialLearningTheory_text.pdf"/>
              </a:rPr>
              <a:t>https://ia601807.us.archive.org/14/items/BanduraSocialLearningTheory/Bandura_SocialLearningTheory_text.pdf Theory</a:t>
            </a:r>
            <a:r>
              <a:rPr lang="en-US" sz="2300" b="1" spc="-174">
                <a:solidFill>
                  <a:srgbClr val="677271"/>
                </a:solidFill>
                <a:latin typeface="Open Sauce Bold"/>
                <a:ea typeface="Open Sauce Bold"/>
                <a:cs typeface="Open Sauce Bold"/>
                <a:sym typeface="Open Sauce Bold"/>
              </a:rPr>
              <a:t>. [Accessed: 9 May 2026].</a:t>
            </a: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r>
              <a:rPr lang="en-US" sz="2300" b="1" spc="-174">
                <a:solidFill>
                  <a:srgbClr val="677271"/>
                </a:solidFill>
                <a:latin typeface="Open Sauce Bold"/>
                <a:ea typeface="Open Sauce Bold"/>
                <a:cs typeface="Open Sauce Bold"/>
                <a:sym typeface="Open Sauce Bold"/>
              </a:rPr>
              <a:t>Casey, B.J. and Caudle, K. (2013) The Teenage Brain: Self-Control, Current Directions in Psychological Science, 22(2). [Online] available at: </a:t>
            </a:r>
            <a:r>
              <a:rPr lang="en-US" sz="2300" b="1" spc="-174">
                <a:solidFill>
                  <a:srgbClr val="677271"/>
                </a:solidFill>
                <a:latin typeface="Open Sauce Bold"/>
                <a:ea typeface="Open Sauce Bold"/>
                <a:cs typeface="Open Sauce Bold"/>
                <a:sym typeface="Open Sauce Bold"/>
                <a:hlinkClick r:id="rId5" tooltip="https://doi-org.uwtsd.idm.oclc.org/10.1177/0963721413480170"/>
              </a:rPr>
              <a:t>https://doi-org.uwtsd.idm.oclc.org/10.1177/0963721413480170</a:t>
            </a:r>
            <a:r>
              <a:rPr lang="en-US" sz="2300" b="1" spc="-174">
                <a:solidFill>
                  <a:srgbClr val="677271"/>
                </a:solidFill>
                <a:latin typeface="Open Sauce Bold"/>
                <a:ea typeface="Open Sauce Bold"/>
                <a:cs typeface="Open Sauce Bold"/>
                <a:sym typeface="Open Sauce Bold"/>
              </a:rPr>
              <a:t>. [Accessed: 13 May 2026].</a:t>
            </a: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r>
              <a:rPr lang="en-US" sz="2300" b="1" spc="-174">
                <a:solidFill>
                  <a:srgbClr val="677271"/>
                </a:solidFill>
                <a:latin typeface="Open Sauce Bold"/>
                <a:ea typeface="Open Sauce Bold"/>
                <a:cs typeface="Open Sauce Bold"/>
                <a:sym typeface="Open Sauce Bold"/>
              </a:rPr>
              <a:t>CLD Standards Council Scotland. (2023) Policy, practice and the National Occupational Standards. [Online] available at: https://nya.org.uk/wp-content/uploads/2025/05/Youth-Work-in-England-and-the-National-Occupational-Standards-May25.pdf. [Accessed: 09 May 2026].</a:t>
            </a: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r>
              <a:rPr lang="en-US" sz="2300" b="1" spc="-174">
                <a:solidFill>
                  <a:srgbClr val="677271"/>
                </a:solidFill>
                <a:latin typeface="Open Sauce Bold"/>
                <a:ea typeface="Open Sauce Bold"/>
                <a:cs typeface="Open Sauce Bold"/>
                <a:sym typeface="Open Sauce Bold"/>
              </a:rPr>
              <a:t>Kidulthood (2006), Directed by Menhaj Huda. United Kingdom: Cipher Films.</a:t>
            </a: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r>
              <a:rPr lang="en-US" sz="2300" b="1" spc="-174">
                <a:solidFill>
                  <a:srgbClr val="677271"/>
                </a:solidFill>
                <a:latin typeface="Open Sauce Bold"/>
                <a:ea typeface="Open Sauce Bold"/>
                <a:cs typeface="Open Sauce Bold"/>
                <a:sym typeface="Open Sauce Bold"/>
              </a:rPr>
              <a:t>Kingsley, J. (2020) Risk Taking and Resilience Making In The Incredible Teenage Brain: Everything You Need to Know to Unlock Your Teen’s Potential, pp. 162–182. London Publishers. [Online] available at:</a:t>
            </a:r>
            <a:r>
              <a:rPr lang="en-US" sz="2300" b="1" spc="-174">
                <a:solidFill>
                  <a:srgbClr val="677271"/>
                </a:solidFill>
                <a:latin typeface="Open Sauce Bold"/>
                <a:ea typeface="Open Sauce Bold"/>
                <a:cs typeface="Open Sauce Bold"/>
                <a:sym typeface="Open Sauce Bold"/>
                <a:hlinkClick r:id="rId6" tooltip="https://dx.doi.org/10.5040/9781805014775.ch-009"/>
              </a:rPr>
              <a:t> http://dx.doi.org/10.5040/9781805014775.ch-009</a:t>
            </a:r>
            <a:r>
              <a:rPr lang="en-US" sz="2300" b="1" spc="-174">
                <a:solidFill>
                  <a:srgbClr val="677271"/>
                </a:solidFill>
                <a:latin typeface="Open Sauce Bold"/>
                <a:ea typeface="Open Sauce Bold"/>
                <a:cs typeface="Open Sauce Bold"/>
                <a:sym typeface="Open Sauce Bold"/>
              </a:rPr>
              <a:t> [Accessed: 13 May 2026].</a:t>
            </a: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r>
              <a:rPr lang="en-US" sz="2300" b="1" spc="-174">
                <a:solidFill>
                  <a:srgbClr val="677271"/>
                </a:solidFill>
                <a:latin typeface="Open Sauce Bold"/>
                <a:ea typeface="Open Sauce Bold"/>
                <a:cs typeface="Open Sauce Bold"/>
                <a:sym typeface="Open Sauce Bold"/>
              </a:rPr>
              <a:t>Laver-Bradbury, C, Thompson, MJJ, Gale, C, &amp; Hooper, CM (eds). (2021) Child and Adolescent Mental Health : Theory and Practice, Taylor &amp; Francis Group, Oxford. [Online] available from: ProQuest Ebook Central. [Accessed: 12 May 2026]. </a:t>
            </a: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r>
              <a:rPr lang="en-US" sz="2300" b="1" spc="-174">
                <a:solidFill>
                  <a:srgbClr val="677271"/>
                </a:solidFill>
                <a:latin typeface="Open Sauce Bold"/>
                <a:ea typeface="Open Sauce Bold"/>
                <a:cs typeface="Open Sauce Bold"/>
                <a:sym typeface="Open Sauce Bold"/>
              </a:rPr>
              <a:t>Ratliff, E. L., Morris, A. S., Cui, L., Jespersen, J. E., Silk, J. S., &amp; Criss, M. M. (2023). Supportive parent-adolescent relationships as a foundation for adolescent emotion regulation and adjustment. Frontiers in Psychology, 14, 1193449. [Online] available at: </a:t>
            </a:r>
            <a:r>
              <a:rPr lang="en-US" sz="2300" b="1" spc="-174">
                <a:solidFill>
                  <a:srgbClr val="677271"/>
                </a:solidFill>
                <a:latin typeface="Open Sauce Bold"/>
                <a:ea typeface="Open Sauce Bold"/>
                <a:cs typeface="Open Sauce Bold"/>
                <a:sym typeface="Open Sauce Bold"/>
                <a:hlinkClick r:id="rId7" tooltip="https://doi.org/10.3389/fpsyg.2023.1193449"/>
              </a:rPr>
              <a:t>https://doi.org/10.3389/fpsyg.2023.1193449</a:t>
            </a:r>
            <a:r>
              <a:rPr lang="en-US" sz="2300" b="1" spc="-174">
                <a:solidFill>
                  <a:srgbClr val="677271"/>
                </a:solidFill>
                <a:latin typeface="Open Sauce Bold"/>
                <a:ea typeface="Open Sauce Bold"/>
                <a:cs typeface="Open Sauce Bold"/>
                <a:sym typeface="Open Sauce Bold"/>
              </a:rPr>
              <a:t>. [Accessed 13 May 2026].</a:t>
            </a: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endParaRPr lang="en-US" sz="2300" b="1" spc="-174">
              <a:solidFill>
                <a:srgbClr val="677271"/>
              </a:solidFill>
              <a:latin typeface="Open Sauce Bold"/>
              <a:ea typeface="Open Sauce Bold"/>
              <a:cs typeface="Open Sauce Bold"/>
              <a:sym typeface="Open Sauce Bold"/>
            </a:endParaRPr>
          </a:p>
          <a:p>
            <a:pPr algn="l">
              <a:lnSpc>
                <a:spcPts val="3220"/>
              </a:lnSpc>
            </a:pPr>
            <a:endParaRPr lang="en-US" sz="2300" b="1" spc="-174">
              <a:solidFill>
                <a:srgbClr val="677271"/>
              </a:solidFill>
              <a:latin typeface="Open Sauce Bold"/>
              <a:ea typeface="Open Sauce Bold"/>
              <a:cs typeface="Open Sauce Bold"/>
              <a:sym typeface="Open Sauce Bo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AF1"/>
        </a:solidFill>
        <a:effectLst/>
      </p:bgPr>
    </p:bg>
    <p:spTree>
      <p:nvGrpSpPr>
        <p:cNvPr id="1" name=""/>
        <p:cNvGrpSpPr/>
        <p:nvPr/>
      </p:nvGrpSpPr>
      <p:grpSpPr>
        <a:xfrm>
          <a:off x="0" y="0"/>
          <a:ext cx="0" cy="0"/>
          <a:chOff x="0" y="0"/>
          <a:chExt cx="0" cy="0"/>
        </a:xfrm>
      </p:grpSpPr>
      <p:sp>
        <p:nvSpPr>
          <p:cNvPr id="2" name="Freeform 2"/>
          <p:cNvSpPr/>
          <p:nvPr/>
        </p:nvSpPr>
        <p:spPr>
          <a:xfrm flipH="1" flipV="1">
            <a:off x="10957115" y="-1967440"/>
            <a:ext cx="8412711" cy="8412711"/>
          </a:xfrm>
          <a:custGeom>
            <a:avLst/>
            <a:gdLst/>
            <a:ahLst/>
            <a:cxnLst/>
            <a:rect l="l" t="t" r="r" b="b"/>
            <a:pathLst>
              <a:path w="8412711" h="8412711">
                <a:moveTo>
                  <a:pt x="8412711" y="8412711"/>
                </a:moveTo>
                <a:lnTo>
                  <a:pt x="0" y="8412711"/>
                </a:lnTo>
                <a:lnTo>
                  <a:pt x="0" y="0"/>
                </a:lnTo>
                <a:lnTo>
                  <a:pt x="8412711" y="0"/>
                </a:lnTo>
                <a:lnTo>
                  <a:pt x="8412711" y="8412711"/>
                </a:lnTo>
                <a:close/>
              </a:path>
            </a:pathLst>
          </a:custGeom>
          <a:blipFill>
            <a:blip>
              <a:alphaModFix amt="5000"/>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1972433" y="-867465"/>
            <a:ext cx="3806190" cy="4114800"/>
          </a:xfrm>
          <a:custGeom>
            <a:avLst/>
            <a:gdLst/>
            <a:ahLst/>
            <a:cxnLst/>
            <a:rect l="l" t="t" r="r" b="b"/>
            <a:pathLst>
              <a:path w="3806190" h="4114800">
                <a:moveTo>
                  <a:pt x="0" y="0"/>
                </a:moveTo>
                <a:lnTo>
                  <a:pt x="3806190" y="0"/>
                </a:lnTo>
                <a:lnTo>
                  <a:pt x="3806190" y="4114800"/>
                </a:lnTo>
                <a:lnTo>
                  <a:pt x="0" y="4114800"/>
                </a:lnTo>
                <a:lnTo>
                  <a:pt x="0" y="0"/>
                </a:lnTo>
                <a:close/>
              </a:path>
            </a:pathLst>
          </a:custGeom>
          <a:blipFill>
            <a:blip>
              <a:alphaModFix amt="6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5029200" y="9563100"/>
            <a:ext cx="8382000" cy="375552"/>
          </a:xfrm>
          <a:prstGeom prst="rect">
            <a:avLst/>
          </a:prstGeom>
        </p:spPr>
        <p:txBody>
          <a:bodyPr wrap="square" lIns="0" tIns="0" rIns="0" bIns="0" rtlCol="0" anchor="t">
            <a:spAutoFit/>
          </a:bodyPr>
          <a:lstStyle/>
          <a:p>
            <a:pPr algn="ctr">
              <a:lnSpc>
                <a:spcPts val="3220"/>
              </a:lnSpc>
              <a:spcBef>
                <a:spcPct val="0"/>
              </a:spcBef>
            </a:pPr>
            <a:r>
              <a:rPr lang="en-US" sz="2300" b="1" spc="-174" dirty="0">
                <a:solidFill>
                  <a:srgbClr val="000000"/>
                </a:solidFill>
                <a:latin typeface="Open Sauce Bold"/>
                <a:ea typeface="Open Sauce Bold"/>
                <a:cs typeface="Open Sauce Bold"/>
                <a:sym typeface="Open Sauce Bold"/>
              </a:rPr>
              <a:t>Unless otherwise stated, all images are licensed under Canva.</a:t>
            </a:r>
          </a:p>
        </p:txBody>
      </p:sp>
      <p:sp>
        <p:nvSpPr>
          <p:cNvPr id="5" name="TextBox 5"/>
          <p:cNvSpPr txBox="1"/>
          <p:nvPr/>
        </p:nvSpPr>
        <p:spPr>
          <a:xfrm>
            <a:off x="465962" y="1934210"/>
            <a:ext cx="17356076" cy="6380480"/>
          </a:xfrm>
          <a:prstGeom prst="rect">
            <a:avLst/>
          </a:prstGeom>
        </p:spPr>
        <p:txBody>
          <a:bodyPr lIns="0" tIns="0" rIns="0" bIns="0" rtlCol="0" anchor="t">
            <a:spAutoFit/>
          </a:bodyPr>
          <a:lstStyle/>
          <a:p>
            <a:pPr algn="l">
              <a:lnSpc>
                <a:spcPts val="3220"/>
              </a:lnSpc>
            </a:pPr>
            <a:r>
              <a:rPr lang="en-US" sz="2300" b="1" u="sng" spc="-174">
                <a:solidFill>
                  <a:srgbClr val="677271"/>
                </a:solidFill>
                <a:latin typeface="Open Sauce Bold"/>
                <a:ea typeface="Open Sauce Bold"/>
                <a:cs typeface="Open Sauce Bold"/>
                <a:sym typeface="Open Sauce Bold"/>
              </a:rPr>
              <a:t>Ryff, C. D. (1989). Happiness Is Everything, or Is It? Explorations on the Meaning of Psychological Well-Being. Journal of Personality and Social Psychology, 57(6), 1069–1081. [Online] available at: </a:t>
            </a:r>
            <a:r>
              <a:rPr lang="en-US" sz="2300" b="1" u="sng" spc="-174">
                <a:solidFill>
                  <a:srgbClr val="677271"/>
                </a:solidFill>
                <a:latin typeface="Open Sauce Bold"/>
                <a:ea typeface="Open Sauce Bold"/>
                <a:cs typeface="Open Sauce Bold"/>
                <a:sym typeface="Open Sauce Bold"/>
                <a:hlinkClick r:id="rId4" tooltip="https://doi.org/10.1037/0022-3514.57.6.1069"/>
              </a:rPr>
              <a:t>https://doi.org/10.1037/0022-3514.57.6.1069</a:t>
            </a:r>
            <a:r>
              <a:rPr lang="en-US" sz="2300" b="1" u="sng" spc="-174">
                <a:solidFill>
                  <a:srgbClr val="677271"/>
                </a:solidFill>
                <a:latin typeface="Open Sauce Bold"/>
                <a:ea typeface="Open Sauce Bold"/>
                <a:cs typeface="Open Sauce Bold"/>
                <a:sym typeface="Open Sauce Bold"/>
              </a:rPr>
              <a:t>. [Accessed 9 May 2026]</a:t>
            </a:r>
          </a:p>
          <a:p>
            <a:pPr algn="l">
              <a:lnSpc>
                <a:spcPts val="3220"/>
              </a:lnSpc>
            </a:pPr>
            <a:endParaRPr lang="en-US" sz="2300" b="1" u="sng" spc="-174">
              <a:solidFill>
                <a:srgbClr val="677271"/>
              </a:solidFill>
              <a:latin typeface="Open Sauce Bold"/>
              <a:ea typeface="Open Sauce Bold"/>
              <a:cs typeface="Open Sauce Bold"/>
              <a:sym typeface="Open Sauce Bold"/>
            </a:endParaRPr>
          </a:p>
          <a:p>
            <a:pPr algn="l">
              <a:lnSpc>
                <a:spcPts val="3220"/>
              </a:lnSpc>
            </a:pPr>
            <a:r>
              <a:rPr lang="en-US" sz="2300" b="1" u="sng" spc="-174">
                <a:solidFill>
                  <a:srgbClr val="677271"/>
                </a:solidFill>
                <a:latin typeface="Open Sauce Bold"/>
                <a:ea typeface="Open Sauce Bold"/>
                <a:cs typeface="Open Sauce Bold"/>
                <a:sym typeface="Open Sauce Bold"/>
              </a:rPr>
              <a:t>Stevenson, A. (2010) Oxford Dictionary of English. Oxford: Oxford University Press. [Online]. available at:</a:t>
            </a:r>
            <a:r>
              <a:rPr lang="en-US" sz="2300" b="1" u="sng" spc="-174">
                <a:solidFill>
                  <a:srgbClr val="677271"/>
                </a:solidFill>
                <a:latin typeface="Open Sauce Bold"/>
                <a:ea typeface="Open Sauce Bold"/>
                <a:cs typeface="Open Sauce Bold"/>
                <a:sym typeface="Open Sauce Bold"/>
                <a:hlinkClick r:id="rId5" tooltip="https://www-oxfordreference-com.uwtsd.idm.oclc.org/view/10.1093/acref/9780199571123.001.0001/m_en_gb0009330"/>
              </a:rPr>
              <a:t> https://www-oxfordreference-com.uwtsd.idm.oclc.org/view/10.1093/acref/9780199571123.001.0001/m_en_gb0009330</a:t>
            </a:r>
            <a:r>
              <a:rPr lang="en-US" sz="2300" b="1" u="sng" spc="-174">
                <a:solidFill>
                  <a:srgbClr val="677271"/>
                </a:solidFill>
                <a:latin typeface="Open Sauce Bold"/>
                <a:ea typeface="Open Sauce Bold"/>
                <a:cs typeface="Open Sauce Bold"/>
                <a:sym typeface="Open Sauce Bold"/>
              </a:rPr>
              <a:t>. [Accessed: 11 May 2026]. </a:t>
            </a:r>
          </a:p>
          <a:p>
            <a:pPr algn="l">
              <a:lnSpc>
                <a:spcPts val="3220"/>
              </a:lnSpc>
            </a:pPr>
            <a:endParaRPr lang="en-US" sz="2300" b="1" u="sng" spc="-174">
              <a:solidFill>
                <a:srgbClr val="677271"/>
              </a:solidFill>
              <a:latin typeface="Open Sauce Bold"/>
              <a:ea typeface="Open Sauce Bold"/>
              <a:cs typeface="Open Sauce Bold"/>
              <a:sym typeface="Open Sauce Bold"/>
            </a:endParaRPr>
          </a:p>
          <a:p>
            <a:pPr algn="l">
              <a:lnSpc>
                <a:spcPts val="3220"/>
              </a:lnSpc>
            </a:pPr>
            <a:r>
              <a:rPr lang="en-US" sz="2300" b="1" u="sng" spc="-174">
                <a:solidFill>
                  <a:srgbClr val="677271"/>
                </a:solidFill>
                <a:latin typeface="Open Sauce Bold"/>
                <a:ea typeface="Open Sauce Bold"/>
                <a:cs typeface="Open Sauce Bold"/>
                <a:sym typeface="Open Sauce Bold"/>
              </a:rPr>
              <a:t>Street Doctors. (n.d) Our Purpose. [Online] available at: </a:t>
            </a:r>
            <a:r>
              <a:rPr lang="en-US" sz="2300" b="1" u="sng" spc="-174">
                <a:solidFill>
                  <a:srgbClr val="677271"/>
                </a:solidFill>
                <a:latin typeface="Open Sauce Bold"/>
                <a:ea typeface="Open Sauce Bold"/>
                <a:cs typeface="Open Sauce Bold"/>
                <a:sym typeface="Open Sauce Bold"/>
                <a:hlinkClick r:id="rId6" tooltip="https://streetdoctors.org/about-streetdoctors/our-purpose/"/>
              </a:rPr>
              <a:t>https://streetdoctors.org/about-streetdoctors/our-purpose/</a:t>
            </a:r>
            <a:r>
              <a:rPr lang="en-US" sz="2300" b="1" u="sng" spc="-174">
                <a:solidFill>
                  <a:srgbClr val="677271"/>
                </a:solidFill>
                <a:latin typeface="Open Sauce Bold"/>
                <a:ea typeface="Open Sauce Bold"/>
                <a:cs typeface="Open Sauce Bold"/>
                <a:sym typeface="Open Sauce Bold"/>
              </a:rPr>
              <a:t>. [Accessed: 13 May 2026]</a:t>
            </a:r>
          </a:p>
          <a:p>
            <a:pPr algn="l">
              <a:lnSpc>
                <a:spcPts val="3220"/>
              </a:lnSpc>
            </a:pPr>
            <a:r>
              <a:rPr lang="en-US" sz="2300" b="1" u="sng" spc="-174">
                <a:solidFill>
                  <a:srgbClr val="677271"/>
                </a:solidFill>
                <a:latin typeface="Open Sauce Bold"/>
                <a:ea typeface="Open Sauce Bold"/>
                <a:cs typeface="Open Sauce Bold"/>
                <a:sym typeface="Open Sauce Bold"/>
              </a:rPr>
              <a:t>World Health Organization. (2020) Adolescent health and development. [Online] available at:</a:t>
            </a:r>
            <a:r>
              <a:rPr lang="en-US" sz="2300" b="1" u="sng" spc="-174">
                <a:solidFill>
                  <a:srgbClr val="677271"/>
                </a:solidFill>
                <a:latin typeface="Open Sauce Bold"/>
                <a:ea typeface="Open Sauce Bold"/>
                <a:cs typeface="Open Sauce Bold"/>
                <a:sym typeface="Open Sauce Bold"/>
                <a:hlinkClick r:id="rId7" tooltip="https://www.who.int/news-room/questions-and-answers/item/adolescent-health-and-development"/>
              </a:rPr>
              <a:t> https://www.who.int/news-room/questions-and-answers/item/adolescent-health-and-development</a:t>
            </a:r>
            <a:r>
              <a:rPr lang="en-US" sz="2300" b="1" u="sng" spc="-174">
                <a:solidFill>
                  <a:srgbClr val="677271"/>
                </a:solidFill>
                <a:latin typeface="Open Sauce Bold"/>
                <a:ea typeface="Open Sauce Bold"/>
                <a:cs typeface="Open Sauce Bold"/>
                <a:sym typeface="Open Sauce Bold"/>
              </a:rPr>
              <a:t>. [Accessed: 9 May 2026]. </a:t>
            </a:r>
          </a:p>
          <a:p>
            <a:pPr algn="l">
              <a:lnSpc>
                <a:spcPts val="3220"/>
              </a:lnSpc>
            </a:pPr>
            <a:endParaRPr lang="en-US" sz="2300" b="1" u="sng" spc="-174">
              <a:solidFill>
                <a:srgbClr val="677271"/>
              </a:solidFill>
              <a:latin typeface="Open Sauce Bold"/>
              <a:ea typeface="Open Sauce Bold"/>
              <a:cs typeface="Open Sauce Bold"/>
              <a:sym typeface="Open Sauce Bold"/>
            </a:endParaRPr>
          </a:p>
          <a:p>
            <a:pPr algn="l">
              <a:lnSpc>
                <a:spcPts val="3220"/>
              </a:lnSpc>
            </a:pPr>
            <a:r>
              <a:rPr lang="en-US" sz="2300" b="1" u="sng" spc="-174">
                <a:solidFill>
                  <a:srgbClr val="677271"/>
                </a:solidFill>
                <a:latin typeface="Open Sauce Bold"/>
                <a:ea typeface="Open Sauce Bold"/>
                <a:cs typeface="Open Sauce Bold"/>
                <a:sym typeface="Open Sauce Bold"/>
              </a:rPr>
              <a:t>United Nations. (1989). Convention on the Rights of the Child. [Online] available at: </a:t>
            </a:r>
            <a:r>
              <a:rPr lang="en-US" sz="2300" b="1" u="sng" spc="-174">
                <a:solidFill>
                  <a:srgbClr val="677271"/>
                </a:solidFill>
                <a:latin typeface="Open Sauce Bold"/>
                <a:ea typeface="Open Sauce Bold"/>
                <a:cs typeface="Open Sauce Bold"/>
                <a:sym typeface="Open Sauce Bold"/>
                <a:hlinkClick r:id="rId8" tooltip="https://www.unicef.org.uk/wp-content/uploads/2016/08/unicef-convention-rights-child-uncrc.pdf"/>
              </a:rPr>
              <a:t>https://www.unicef.org.uk/wp-content/uploads/2016/08/unicef-convention-rights-child-uncrc.pdf</a:t>
            </a:r>
            <a:r>
              <a:rPr lang="en-US" sz="2300" b="1" u="sng" spc="-174">
                <a:solidFill>
                  <a:srgbClr val="677271"/>
                </a:solidFill>
                <a:latin typeface="Open Sauce Bold"/>
                <a:ea typeface="Open Sauce Bold"/>
                <a:cs typeface="Open Sauce Bold"/>
                <a:sym typeface="Open Sauce Bold"/>
              </a:rPr>
              <a:t>. [Accessed: 10 May 2026]. </a:t>
            </a:r>
          </a:p>
          <a:p>
            <a:pPr algn="l">
              <a:lnSpc>
                <a:spcPts val="3220"/>
              </a:lnSpc>
            </a:pPr>
            <a:endParaRPr lang="en-US" sz="2300" b="1" u="sng" spc="-174">
              <a:solidFill>
                <a:srgbClr val="677271"/>
              </a:solidFill>
              <a:latin typeface="Open Sauce Bold"/>
              <a:ea typeface="Open Sauce Bold"/>
              <a:cs typeface="Open Sauce Bold"/>
              <a:sym typeface="Open Sauce Bold"/>
            </a:endParaRPr>
          </a:p>
          <a:p>
            <a:pPr algn="l">
              <a:lnSpc>
                <a:spcPts val="3220"/>
              </a:lnSpc>
            </a:pPr>
            <a:r>
              <a:rPr lang="en-US" sz="2300" b="1" u="sng" spc="-174">
                <a:solidFill>
                  <a:srgbClr val="677271"/>
                </a:solidFill>
                <a:latin typeface="Open Sauce Bold"/>
                <a:ea typeface="Open Sauce Bold"/>
                <a:cs typeface="Open Sauce Bold"/>
                <a:sym typeface="Open Sauce Bold"/>
              </a:rPr>
              <a:t>Youth Work in Wales Review Group (2022) Youth Work in Wales: Principles and Purposes. Cardiff: Welsh Government / CWVYS &amp; WLGA</a:t>
            </a:r>
          </a:p>
          <a:p>
            <a:pPr algn="l">
              <a:lnSpc>
                <a:spcPts val="3220"/>
              </a:lnSpc>
            </a:pPr>
            <a:endParaRPr lang="en-US" sz="2300" b="1" u="sng" spc="-174">
              <a:solidFill>
                <a:srgbClr val="677271"/>
              </a:solidFill>
              <a:latin typeface="Open Sauce Bold"/>
              <a:ea typeface="Open Sauce Bold"/>
              <a:cs typeface="Open Sauce Bold"/>
              <a:sym typeface="Open Sauce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1173</Words>
  <Application>Microsoft Office PowerPoint</Application>
  <PresentationFormat>Custom</PresentationFormat>
  <Paragraphs>109</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Open Sauce Light</vt:lpstr>
      <vt:lpstr>Open Sauce</vt:lpstr>
      <vt:lpstr>Arial</vt:lpstr>
      <vt:lpstr>Open Sauce Bold Italics</vt:lpstr>
      <vt:lpstr>Calibri</vt:lpstr>
      <vt:lpstr>Open Sauce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young minds through change</dc:title>
  <dc:creator>Abbie Roberts</dc:creator>
  <cp:lastModifiedBy>Abbie Roberts</cp:lastModifiedBy>
  <cp:revision>2</cp:revision>
  <dcterms:created xsi:type="dcterms:W3CDTF">2006-08-16T00:00:00Z</dcterms:created>
  <dcterms:modified xsi:type="dcterms:W3CDTF">2026-05-14T12:58:45Z</dcterms:modified>
  <dc:identifier>DAHJoC_E5HY</dc:identifier>
</cp:coreProperties>
</file>