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1"/>
  </p:notesMasterIdLst>
  <p:sldIdLst>
    <p:sldId id="364" r:id="rId2"/>
    <p:sldId id="383" r:id="rId3"/>
    <p:sldId id="387" r:id="rId4"/>
    <p:sldId id="394" r:id="rId5"/>
    <p:sldId id="395" r:id="rId6"/>
    <p:sldId id="402" r:id="rId7"/>
    <p:sldId id="398" r:id="rId8"/>
    <p:sldId id="399" r:id="rId9"/>
    <p:sldId id="400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E384BF5-86BA-473B-AEEA-AA2B8D545D6E}" v="4" dt="2026-02-04T13:29:10.3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689"/>
  </p:normalViewPr>
  <p:slideViewPr>
    <p:cSldViewPr snapToGrid="0" showGuides="1">
      <p:cViewPr varScale="1">
        <p:scale>
          <a:sx n="51" d="100"/>
          <a:sy n="51" d="100"/>
        </p:scale>
        <p:origin x="1232" y="26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8A51B4-AF82-4855-8906-CB46AD0CB3FC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184E17-309C-42F8-A414-7B069F367F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34477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184E17-309C-42F8-A414-7B069F367F4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58175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184E17-309C-42F8-A414-7B069F367F4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3389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16/03/2026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16/03/2026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16/03/2026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16/03/2026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16/03/2026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16/03/2026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16/03/2026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16/03/2026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16/03/2026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16/03/2026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16/03/2026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16/03/2026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gi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16/03/2026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052513"/>
            <a:ext cx="8229600" cy="4464050"/>
          </a:xfrm>
        </p:spPr>
        <p:txBody>
          <a:bodyPr/>
          <a:lstStyle/>
          <a:p>
            <a:r>
              <a:rPr lang="en-GB" altLang="en-US" dirty="0"/>
              <a:t>Module Title: </a:t>
            </a:r>
            <a:r>
              <a:rPr lang="en-GB" altLang="en-US" b="1" i="1" dirty="0"/>
              <a:t>Professional Career Development within H&amp;SC</a:t>
            </a:r>
          </a:p>
          <a:p>
            <a:r>
              <a:rPr lang="en-GB" altLang="en-US" u="sng" dirty="0"/>
              <a:t>Module Number</a:t>
            </a:r>
            <a:r>
              <a:rPr lang="en-GB" altLang="en-US" dirty="0"/>
              <a:t>: </a:t>
            </a:r>
            <a:r>
              <a:rPr lang="en-GB" altLang="en-US" b="1" i="1" dirty="0"/>
              <a:t>LCHS 4009 (LON)</a:t>
            </a:r>
          </a:p>
          <a:p>
            <a:r>
              <a:rPr lang="en-GB" altLang="en-US" u="sng" dirty="0"/>
              <a:t>Assignment No</a:t>
            </a:r>
            <a:r>
              <a:rPr lang="en-GB" altLang="en-US" b="1" i="1" dirty="0"/>
              <a:t>:     ASSIGNMENT 1</a:t>
            </a:r>
          </a:p>
          <a:p>
            <a:r>
              <a:rPr lang="en-GB" altLang="en-US" u="sng" dirty="0"/>
              <a:t>Student Name</a:t>
            </a:r>
            <a:r>
              <a:rPr lang="en-GB" altLang="en-US" b="1" i="1" dirty="0"/>
              <a:t>: Terhas Sultan</a:t>
            </a:r>
          </a:p>
          <a:p>
            <a:r>
              <a:rPr lang="en-GB" altLang="en-US" u="sng" dirty="0"/>
              <a:t>Student ID: 2442420</a:t>
            </a:r>
            <a:endParaRPr lang="en-GB" altLang="en-US" b="1" i="1" dirty="0"/>
          </a:p>
          <a:p>
            <a:r>
              <a:rPr lang="en-GB" altLang="en-US" u="sng" dirty="0"/>
              <a:t>Lecturer’s Name</a:t>
            </a:r>
            <a:r>
              <a:rPr lang="en-GB" altLang="en-US" b="1" i="1" dirty="0"/>
              <a:t>: Dr Christopher </a:t>
            </a:r>
            <a:r>
              <a:rPr lang="en-GB" altLang="en-US" b="1" i="1" dirty="0" err="1"/>
              <a:t>Mafuva</a:t>
            </a:r>
            <a:r>
              <a:rPr lang="en-GB" altLang="en-US" b="1" i="1" dirty="0"/>
              <a:t>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DAAE8-78AF-37D0-1EA1-6BE7641CF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Acknowledge use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D09FF-04AE-863D-9637-E0C72C8D8B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>
                <a:latin typeface="Abadi" panose="020B0604020104020204" pitchFamily="34" charset="0"/>
              </a:rPr>
              <a:t>For this assessment, I have used Generative AI Grammarly for proofreading purposes only in line with the permitted use stated in the assessment specification. All research, writing and content are my own work</a:t>
            </a:r>
            <a:r>
              <a:rPr lang="en-GB" dirty="0"/>
              <a:t>.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D42E4-AC46-C008-2447-7CBA08E08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16/03/2026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171439-ACFD-5D74-0A8F-A1BDCC81D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7151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6E993329-62CA-9A49-62A4-7E50E4557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2133" y="362321"/>
            <a:ext cx="8229600" cy="777875"/>
          </a:xfrm>
        </p:spPr>
        <p:txBody>
          <a:bodyPr/>
          <a:lstStyle/>
          <a:p>
            <a:r>
              <a:rPr lang="en-GB" altLang="en-US" sz="2800" dirty="0"/>
              <a:t>Introduction</a:t>
            </a:r>
            <a:endParaRPr lang="en-US" altLang="en-US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C891E3-BFF6-8AE0-6C9D-F65AD1EC637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 smtClean="0"/>
              <a:pPr>
                <a:defRPr/>
              </a:pPr>
              <a:t>16/03/2026</a:t>
            </a:fld>
            <a:endParaRPr lang="en-GB" altLang="en-US"/>
          </a:p>
        </p:txBody>
      </p:sp>
      <p:sp>
        <p:nvSpPr>
          <p:cNvPr id="18436" name="Slide Number Placeholder 4">
            <a:extLst>
              <a:ext uri="{FF2B5EF4-FFF2-40B4-BE49-F238E27FC236}">
                <a16:creationId xmlns:a16="http://schemas.microsoft.com/office/drawing/2014/main" id="{207505A2-3DCF-366C-F28C-EBE3358EDAD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09D677E-A245-6143-BFA3-B4B2737C38D0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2FCF950-4012-15F0-B279-1361A6BD7D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470818"/>
            <a:ext cx="8229600" cy="3916363"/>
          </a:xfrm>
        </p:spPr>
        <p:txBody>
          <a:bodyPr/>
          <a:lstStyle/>
          <a:p>
            <a:pPr>
              <a:defRPr/>
            </a:pPr>
            <a:r>
              <a:rPr lang="en-GB" altLang="en-US" sz="2400" b="1" i="1" dirty="0">
                <a:latin typeface="Abadi" panose="020B0604020104020204" pitchFamily="34" charset="0"/>
              </a:rPr>
              <a:t>Hello, my name is Terhas </a:t>
            </a:r>
          </a:p>
          <a:p>
            <a:pPr>
              <a:defRPr/>
            </a:pPr>
            <a:r>
              <a:rPr lang="en-GB" altLang="en-US" sz="2400" b="1" i="1" dirty="0">
                <a:latin typeface="Abadi" panose="020B0604020104020204" pitchFamily="34" charset="0"/>
              </a:rPr>
              <a:t>I am studying health and social care</a:t>
            </a:r>
          </a:p>
          <a:p>
            <a:pPr>
              <a:defRPr/>
            </a:pPr>
            <a:r>
              <a:rPr lang="en-GB" altLang="en-US" sz="2400" b="1" i="1" dirty="0">
                <a:latin typeface="Abadi" panose="020B0604020104020204" pitchFamily="34" charset="0"/>
              </a:rPr>
              <a:t>I want to work in health and social care </a:t>
            </a:r>
          </a:p>
          <a:p>
            <a:pPr>
              <a:defRPr/>
            </a:pPr>
            <a:r>
              <a:rPr lang="en-GB" altLang="en-US" sz="2400" b="1" i="1" dirty="0">
                <a:latin typeface="Abadi" panose="020B0604020104020204" pitchFamily="34" charset="0"/>
              </a:rPr>
              <a:t>I like helping others and understanding them  </a:t>
            </a:r>
          </a:p>
          <a:p>
            <a:pPr>
              <a:defRPr/>
            </a:pPr>
            <a:r>
              <a:rPr lang="en-GB" altLang="en-US" sz="2400" b="1" i="1" dirty="0">
                <a:latin typeface="Abadi" panose="020B0604020104020204" pitchFamily="34" charset="0"/>
              </a:rPr>
              <a:t>I am presenting teamwork skills</a:t>
            </a:r>
          </a:p>
          <a:p>
            <a:pPr marL="0" indent="0">
              <a:buNone/>
              <a:defRPr/>
            </a:pPr>
            <a:endParaRPr lang="en-GB" altLang="en-US" sz="2800" b="1" i="1" dirty="0"/>
          </a:p>
          <a:p>
            <a:pPr marL="0" indent="0">
              <a:buNone/>
              <a:defRPr/>
            </a:pPr>
            <a:endParaRPr lang="en-GB" altLang="en-US" sz="2800" dirty="0"/>
          </a:p>
          <a:p>
            <a:pPr marL="0" indent="0">
              <a:buNone/>
              <a:defRPr/>
            </a:pPr>
            <a:endParaRPr lang="en-GB" b="1" dirty="0"/>
          </a:p>
          <a:p>
            <a:pPr>
              <a:defRPr/>
            </a:pPr>
            <a:endParaRPr lang="en-GB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785" y="49764"/>
            <a:ext cx="8412497" cy="1068480"/>
          </a:xfrm>
        </p:spPr>
        <p:txBody>
          <a:bodyPr/>
          <a:lstStyle/>
          <a:p>
            <a:r>
              <a:rPr lang="en-GB" sz="3200" dirty="0"/>
              <a:t>What is teamworking </a:t>
            </a:r>
            <a:endParaRPr lang="en-GB" altLang="en-US" sz="3200" i="1" dirty="0">
              <a:solidFill>
                <a:srgbClr val="FF0000"/>
              </a:solidFill>
            </a:endParaRP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84786" y="2376653"/>
            <a:ext cx="6656990" cy="1507577"/>
          </a:xfrm>
        </p:spPr>
        <p:txBody>
          <a:bodyPr/>
          <a:lstStyle/>
          <a:p>
            <a:pPr marL="0" indent="0" algn="ctr">
              <a:buNone/>
              <a:defRPr/>
            </a:pPr>
            <a:endParaRPr lang="en-GB" altLang="en-US" b="1" dirty="0">
              <a:solidFill>
                <a:srgbClr val="000000"/>
              </a:solidFill>
            </a:endParaRPr>
          </a:p>
          <a:p>
            <a:pPr>
              <a:defRPr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16/03/2026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4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28FA0CD-6774-EDEB-7901-7CC84D67FB82}"/>
              </a:ext>
            </a:extLst>
          </p:cNvPr>
          <p:cNvSpPr txBox="1"/>
          <p:nvPr/>
        </p:nvSpPr>
        <p:spPr>
          <a:xfrm>
            <a:off x="291179" y="928315"/>
            <a:ext cx="11342915" cy="48936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/>
            <a:endParaRPr lang="en-GB" sz="2400" dirty="0"/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Abadi" panose="020B0604020104020204" pitchFamily="34" charset="0"/>
              </a:rPr>
              <a:t>Talking clearly with your team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Abadi" panose="020B0604020104020204" pitchFamily="34" charset="0"/>
              </a:rPr>
              <a:t>Sharing important information 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Abadi" panose="020B0604020104020204" pitchFamily="34" charset="0"/>
              </a:rPr>
              <a:t>Making decisions together and providing good care   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Abadi" panose="020B0604020104020204" pitchFamily="34" charset="0"/>
              </a:rPr>
              <a:t>Helping each other when it is busy 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Abadi" panose="020B0604020104020204" pitchFamily="34" charset="0"/>
              </a:rPr>
              <a:t>Respecting everyone’s jobs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Abadi" panose="020B0604020104020204" pitchFamily="34" charset="0"/>
              </a:rPr>
              <a:t>Working with carers and support staff 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Abadi" panose="020B0604020104020204" pitchFamily="34" charset="0"/>
              </a:rPr>
              <a:t>Training and placements 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Abadi" panose="020B0604020104020204" pitchFamily="34" charset="0"/>
              </a:rPr>
              <a:t>Doing group tasks and sharing jobs 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Abadi" panose="020B0604020104020204" pitchFamily="34" charset="0"/>
              </a:rPr>
              <a:t>(Zwarenstein,2011)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lvl="1"/>
            <a:endParaRPr lang="en-GB" sz="2400" dirty="0"/>
          </a:p>
          <a:p>
            <a:pPr lvl="1"/>
            <a:r>
              <a:rPr lang="en-GB" sz="2400" dirty="0"/>
              <a:t> 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876ACFDB-E404-A0CF-BA66-E5EC6A62D5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2217" y="735403"/>
            <a:ext cx="3485933" cy="4187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16/03/2026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4BA63B0-57B7-4749-A8AB-75E15FE4EF8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5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9833" y="-47007"/>
            <a:ext cx="9069654" cy="1086667"/>
          </a:xfrm>
        </p:spPr>
        <p:txBody>
          <a:bodyPr/>
          <a:lstStyle/>
          <a:p>
            <a:r>
              <a:rPr lang="en-GB" sz="2800" b="1" dirty="0"/>
              <a:t>Importance of teamwork in professional practice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32E3400-4CF7-D76F-91E6-1E97593C4D9A}"/>
              </a:ext>
            </a:extLst>
          </p:cNvPr>
          <p:cNvSpPr txBox="1"/>
          <p:nvPr/>
        </p:nvSpPr>
        <p:spPr>
          <a:xfrm>
            <a:off x="767443" y="938959"/>
            <a:ext cx="10657114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u="sng" dirty="0">
                <a:latin typeface="Abadi" panose="020B0604020104020204" pitchFamily="34" charset="0"/>
              </a:rPr>
              <a:t>Why is this skill essential for people working in health and social care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badi" panose="020B0604020104020204" pitchFamily="34" charset="0"/>
              </a:rPr>
              <a:t>Keep people safe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badi" panose="020B0604020104020204" pitchFamily="34" charset="0"/>
              </a:rPr>
              <a:t>Care is better and more organised 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badi" panose="020B0604020104020204" pitchFamily="34" charset="0"/>
              </a:rPr>
              <a:t>Staff can support each other 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badi" panose="020B0604020104020204" pitchFamily="34" charset="0"/>
              </a:rPr>
              <a:t>Good quality outcomes for service users.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badi" panose="020B0604020104020204" pitchFamily="34" charset="0"/>
              </a:rPr>
              <a:t> Feel safe and well cared for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badi" panose="020B0604020104020204" pitchFamily="34" charset="0"/>
              </a:rPr>
              <a:t>They can make choices about their care 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endParaRPr lang="en-GB" sz="2000" u="sng" dirty="0">
              <a:latin typeface="Abadi" panose="020B0604020104020204" pitchFamily="34" charset="0"/>
            </a:endParaRPr>
          </a:p>
          <a:p>
            <a:pPr lvl="1"/>
            <a:r>
              <a:rPr lang="en-GB" sz="2000" u="sng" dirty="0">
                <a:latin typeface="Abadi" panose="020B0604020104020204" pitchFamily="34" charset="0"/>
              </a:rPr>
              <a:t>Benefits of teamworking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badi" panose="020B0604020104020204" pitchFamily="34" charset="0"/>
              </a:rPr>
              <a:t> Teamwork creates confidence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badi" panose="020B0604020104020204" pitchFamily="34" charset="0"/>
              </a:rPr>
              <a:t>Care feels respected and supported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badi" panose="020B0604020104020204" pitchFamily="34" charset="0"/>
              </a:rPr>
              <a:t>Poor communication can lead to mistakes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badi" panose="020B0604020104020204" pitchFamily="34" charset="0"/>
              </a:rPr>
              <a:t>(Brookes, 2017)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Abadi" panose="020B0604020104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Abadi" panose="020B0604020104020204" pitchFamily="34" charset="0"/>
            </a:endParaRPr>
          </a:p>
          <a:p>
            <a:r>
              <a:rPr lang="en-GB" sz="2000" i="1" dirty="0"/>
              <a:t>).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1260" y="255476"/>
            <a:ext cx="8229600" cy="797260"/>
          </a:xfrm>
        </p:spPr>
        <p:txBody>
          <a:bodyPr/>
          <a:lstStyle/>
          <a:p>
            <a:r>
              <a:rPr lang="en-GB" sz="2800" b="1" dirty="0"/>
              <a:t>Turkman’s Theory of Team Dynamics</a:t>
            </a:r>
            <a:br>
              <a:rPr lang="en-GB" sz="2800" dirty="0"/>
            </a:br>
            <a:endParaRPr lang="en-GB" sz="2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9A12E-089F-65A6-1AAB-F01DB5F08F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6164" y="1849996"/>
            <a:ext cx="7954028" cy="4024495"/>
          </a:xfrm>
        </p:spPr>
        <p:txBody>
          <a:bodyPr/>
          <a:lstStyle/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16/03/2026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pic>
        <p:nvPicPr>
          <p:cNvPr id="8" name="Picture 4">
            <a:extLst>
              <a:ext uri="{FF2B5EF4-FFF2-40B4-BE49-F238E27FC236}">
                <a16:creationId xmlns:a16="http://schemas.microsoft.com/office/drawing/2014/main" id="{D3646E3F-DC85-4199-D2C8-8A4247D718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1549" y="751997"/>
            <a:ext cx="5200851" cy="4186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>
            <a:extLst>
              <a:ext uri="{FF2B5EF4-FFF2-40B4-BE49-F238E27FC236}">
                <a16:creationId xmlns:a16="http://schemas.microsoft.com/office/drawing/2014/main" id="{ADAD083F-E7CF-7BB1-F516-4FEDD6C112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4">
            <a:extLst>
              <a:ext uri="{FF2B5EF4-FFF2-40B4-BE49-F238E27FC236}">
                <a16:creationId xmlns:a16="http://schemas.microsoft.com/office/drawing/2014/main" id="{A72F7597-A860-7337-D2CC-3731BE4FC8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Message Copilot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C02F9C16-382D-7EEA-DE60-216A4391300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3322" y="969143"/>
            <a:ext cx="5902738" cy="3477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altLang="en-US" sz="2000" b="1" dirty="0">
                <a:latin typeface="Abadi" panose="020B0604020104020204" pitchFamily="34" charset="0"/>
              </a:rPr>
              <a:t>Forming teams meets and starts to understand roles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forming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 – Team meets and starts to understand roles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Norming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 – Trust grows, and the team becomes more </a:t>
            </a:r>
            <a:r>
              <a:rPr lang="en-US" altLang="en-US" sz="2000" dirty="0" err="1">
                <a:latin typeface="Abadi" panose="020B0604020104020204" pitchFamily="34" charset="0"/>
              </a:rPr>
              <a:t>organised</a:t>
            </a:r>
            <a:r>
              <a:rPr lang="en-US" altLang="en-US" sz="2000" dirty="0">
                <a:latin typeface="Abadi" panose="020B0604020104020204" pitchFamily="34" charset="0"/>
              </a:rPr>
              <a:t>.  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badi" panose="020B0604020104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Performing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 – Team works confidently and effectively together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Adjourning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 – Work is completed, and the team disbands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GB" sz="2000" dirty="0">
                <a:latin typeface="Abadi" panose="020B0604020104020204" pitchFamily="34" charset="0"/>
              </a:rPr>
              <a:t>( Magana,2024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 )</a:t>
            </a:r>
          </a:p>
        </p:txBody>
      </p: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3756" y="339726"/>
            <a:ext cx="8964488" cy="1217067"/>
          </a:xfrm>
        </p:spPr>
        <p:txBody>
          <a:bodyPr/>
          <a:lstStyle/>
          <a:p>
            <a:r>
              <a:rPr lang="en-GB" sz="2800" b="1" dirty="0"/>
              <a:t>How does this skill support my future career?</a:t>
            </a:r>
            <a:br>
              <a:rPr lang="en-GB" sz="2800" dirty="0"/>
            </a:br>
            <a:endParaRPr lang="en-GB" altLang="en-US" sz="2800" b="1" dirty="0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5127" y="1152569"/>
            <a:ext cx="6711699" cy="4947606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latin typeface="Abadi" panose="020B0604020104020204" pitchFamily="34" charset="0"/>
              </a:rPr>
              <a:t>Teamwork helps you get a job, and the role is 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latin typeface="Abadi" panose="020B0604020104020204" pitchFamily="34" charset="0"/>
              </a:rPr>
              <a:t>Help people stay healthy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latin typeface="Abadi" panose="020B0604020104020204" pitchFamily="34" charset="0"/>
              </a:rPr>
              <a:t>Communicate with patients and family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latin typeface="Abadi" panose="020B0604020104020204" pitchFamily="34" charset="0"/>
              </a:rPr>
              <a:t>Promote wellbeing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latin typeface="Abadi" panose="020B0604020104020204" pitchFamily="34" charset="0"/>
              </a:rPr>
              <a:t>Reflection on strengths and areas to develop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latin typeface="Abadi" panose="020B0604020104020204" pitchFamily="34" charset="0"/>
              </a:rPr>
              <a:t> Work well with others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latin typeface="Abadi" panose="020B0604020104020204" pitchFamily="34" charset="0"/>
              </a:rPr>
              <a:t>Solve problems together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latin typeface="Abadi" panose="020B0604020104020204" pitchFamily="34" charset="0"/>
              </a:rPr>
              <a:t>Can talk and listen to people clearly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latin typeface="Abadi" panose="020B0604020104020204" pitchFamily="34" charset="0"/>
              </a:rPr>
              <a:t> I want to get better skills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latin typeface="Abadi" panose="020B0604020104020204" pitchFamily="34" charset="0"/>
              </a:rPr>
              <a:t> Be more confident in making decisions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latin typeface="Abadi" panose="020B0604020104020204" pitchFamily="34" charset="0"/>
              </a:rPr>
              <a:t>(Blankemeyer,2015.)</a:t>
            </a:r>
          </a:p>
          <a:p>
            <a:pPr marL="0" indent="0">
              <a:buNone/>
            </a:pPr>
            <a:endParaRPr lang="en-GB" sz="2400" i="1" dirty="0"/>
          </a:p>
          <a:p>
            <a:pPr marL="0" indent="0">
              <a:buNone/>
            </a:pPr>
            <a:r>
              <a:rPr lang="en-GB" sz="2400" dirty="0"/>
              <a:t>.</a:t>
            </a:r>
          </a:p>
          <a:p>
            <a:pPr marL="0" indent="0" algn="ctr">
              <a:buNone/>
            </a:pPr>
            <a:endParaRPr lang="en-GB" alt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16/03/2026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7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9900" y="425885"/>
            <a:ext cx="6246834" cy="1460065"/>
          </a:xfrm>
        </p:spPr>
        <p:txBody>
          <a:bodyPr/>
          <a:lstStyle/>
          <a:p>
            <a:r>
              <a:rPr lang="en-GB" altLang="en-US" b="1" dirty="0"/>
              <a:t>Conclusion</a:t>
            </a:r>
            <a:endParaRPr lang="en-GB" altLang="en-US" b="1" i="1" dirty="0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3791" y="2166729"/>
            <a:ext cx="10356573" cy="2805321"/>
          </a:xfrm>
        </p:spPr>
        <p:txBody>
          <a:bodyPr/>
          <a:lstStyle/>
          <a:p>
            <a:r>
              <a:rPr lang="en-GB" altLang="en-US" sz="2400" dirty="0">
                <a:latin typeface="Abadi" panose="020B0604020104020204" pitchFamily="34" charset="0"/>
                <a:cs typeface="Aharoni" panose="02010803020104030203" pitchFamily="2" charset="-79"/>
              </a:rPr>
              <a:t>Teamwork is very important in health and social care because it helps staff work together to support people successfully </a:t>
            </a:r>
          </a:p>
          <a:p>
            <a:r>
              <a:rPr lang="en-GB" altLang="en-US" sz="2400" dirty="0">
                <a:latin typeface="Abadi" panose="020B0604020104020204" pitchFamily="34" charset="0"/>
                <a:cs typeface="Aharoni" panose="02010803020104030203" pitchFamily="2" charset="-79"/>
              </a:rPr>
              <a:t>It helps workers support people in the best way </a:t>
            </a:r>
          </a:p>
          <a:p>
            <a:r>
              <a:rPr lang="en-GB" altLang="en-US" sz="2400" dirty="0">
                <a:latin typeface="Abadi" panose="020B0604020104020204" pitchFamily="34" charset="0"/>
                <a:cs typeface="Aharoni" panose="02010803020104030203" pitchFamily="2" charset="-79"/>
              </a:rPr>
              <a:t>Working as a team allows staff to share their knowledge and skills </a:t>
            </a:r>
          </a:p>
          <a:p>
            <a:r>
              <a:rPr lang="en-GB" altLang="en-US" sz="2400" dirty="0">
                <a:latin typeface="Abadi" panose="020B0604020104020204" pitchFamily="34" charset="0"/>
                <a:cs typeface="Aharoni" panose="02010803020104030203" pitchFamily="2" charset="-79"/>
              </a:rPr>
              <a:t>Good communication helps staff understand each other  </a:t>
            </a:r>
          </a:p>
          <a:p>
            <a:r>
              <a:rPr lang="en-GB" altLang="en-US" sz="2400" dirty="0">
                <a:latin typeface="Abadi" panose="020B0604020104020204" pitchFamily="34" charset="0"/>
                <a:cs typeface="Aharoni" panose="02010803020104030203" pitchFamily="2" charset="-79"/>
              </a:rPr>
              <a:t> Good teamwork is also more positive in the workplace, </a:t>
            </a:r>
          </a:p>
          <a:p>
            <a:pPr algn="ctr"/>
            <a:r>
              <a:rPr lang="en-GB" altLang="en-US" dirty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br>
              <a:rPr lang="en-GB" altLang="en-US" dirty="0">
                <a:latin typeface="Aharoni" panose="02010803020104030203" pitchFamily="2" charset="-79"/>
                <a:cs typeface="Aharoni" panose="02010803020104030203" pitchFamily="2" charset="-79"/>
              </a:rPr>
            </a:br>
            <a:endParaRPr lang="en-GB" altLang="en-US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0" indent="0" algn="ctr">
              <a:buNone/>
            </a:pPr>
            <a:endParaRPr lang="en-GB" altLang="en-US" dirty="0"/>
          </a:p>
          <a:p>
            <a:pPr marL="0" indent="0" algn="ctr">
              <a:buNone/>
            </a:pPr>
            <a:endParaRPr lang="en-GB" altLang="en-US" dirty="0"/>
          </a:p>
          <a:p>
            <a:pPr marL="0" indent="0" algn="ctr">
              <a:buNone/>
            </a:pPr>
            <a:r>
              <a:rPr lang="en-GB" altLang="en-US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16/03/2026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8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400D63C0-868A-9288-0862-909D6190751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84667"/>
            <a:ext cx="40588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solidFill>
                  <a:srgbClr val="000000"/>
                </a:solidFill>
              </a:rPr>
              <a:t>References List</a:t>
            </a:r>
            <a:endParaRPr lang="en-GB" altLang="en-US" dirty="0">
              <a:solidFill>
                <a:srgbClr val="FF0000"/>
              </a:solidFill>
            </a:endParaRP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50070DAB-396E-DF77-4036-1E44F9E2C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1315234"/>
            <a:ext cx="10146082" cy="3820438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endParaRPr lang="en-GB" sz="2000" dirty="0">
              <a:latin typeface="Abadi" panose="020B0604020104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 err="1">
                <a:latin typeface="Abadi" panose="020B0604020104020204" pitchFamily="34" charset="0"/>
              </a:rPr>
              <a:t>Akinlotan</a:t>
            </a:r>
            <a:r>
              <a:rPr lang="en-GB" sz="2400" dirty="0">
                <a:latin typeface="Abadi" panose="020B0604020104020204" pitchFamily="34" charset="0"/>
              </a:rPr>
              <a:t>, O., 2024. Leading and managing a multidisciplinary team in health and social care: a critical and personal reflection. </a:t>
            </a:r>
            <a:r>
              <a:rPr lang="en-GB" sz="2400" i="1" dirty="0">
                <a:latin typeface="Abadi" panose="020B0604020104020204" pitchFamily="34" charset="0"/>
              </a:rPr>
              <a:t>British Journal of Nursing</a:t>
            </a:r>
            <a:r>
              <a:rPr lang="en-GB" sz="2400" dirty="0">
                <a:latin typeface="Abadi" panose="020B0604020104020204" pitchFamily="34" charset="0"/>
              </a:rPr>
              <a:t>, </a:t>
            </a:r>
            <a:r>
              <a:rPr lang="en-GB" sz="2400" i="1" dirty="0">
                <a:latin typeface="Abadi" panose="020B0604020104020204" pitchFamily="34" charset="0"/>
              </a:rPr>
              <a:t>33</a:t>
            </a:r>
            <a:r>
              <a:rPr lang="en-GB" sz="2400" dirty="0">
                <a:latin typeface="Abadi" panose="020B0604020104020204" pitchFamily="34" charset="0"/>
              </a:rPr>
              <a:t>(12), pp.560-564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badi" panose="020B0604020104020204" pitchFamily="34" charset="0"/>
              </a:rPr>
              <a:t> Espin, S. and </a:t>
            </a:r>
            <a:r>
              <a:rPr lang="en-GB" sz="2400" dirty="0" err="1">
                <a:latin typeface="Abadi" panose="020B0604020104020204" pitchFamily="34" charset="0"/>
              </a:rPr>
              <a:t>Zwarenstein</a:t>
            </a:r>
            <a:r>
              <a:rPr lang="en-GB" sz="2400" dirty="0">
                <a:latin typeface="Abadi" panose="020B0604020104020204" pitchFamily="34" charset="0"/>
              </a:rPr>
              <a:t>, M., 2011. </a:t>
            </a:r>
            <a:r>
              <a:rPr lang="en-GB" sz="2400" i="1" dirty="0">
                <a:latin typeface="Abadi" panose="020B0604020104020204" pitchFamily="34" charset="0"/>
              </a:rPr>
              <a:t>Interprofessional teamwork for health and social care</a:t>
            </a:r>
            <a:r>
              <a:rPr lang="en-GB" sz="2400" dirty="0">
                <a:latin typeface="Abadi" panose="020B0604020104020204" pitchFamily="34" charset="0"/>
              </a:rPr>
              <a:t>. John Wiley &amp; Sons.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badi" panose="020B0604020104020204" pitchFamily="34" charset="0"/>
              </a:rPr>
              <a:t>Harris, R., 2014. Using realist synthesis to understand the mechanisms of interprofessional teamwork in health and social care. </a:t>
            </a:r>
            <a:r>
              <a:rPr lang="en-GB" sz="2400" i="1" dirty="0">
                <a:latin typeface="Abadi" panose="020B0604020104020204" pitchFamily="34" charset="0"/>
              </a:rPr>
              <a:t>Journal of Interprofessional Care</a:t>
            </a:r>
            <a:r>
              <a:rPr lang="en-GB" sz="2400" dirty="0">
                <a:latin typeface="Abadi" panose="020B0604020104020204" pitchFamily="34" charset="0"/>
              </a:rPr>
              <a:t>, </a:t>
            </a:r>
            <a:r>
              <a:rPr lang="en-GB" sz="2400" i="1" dirty="0">
                <a:latin typeface="Abadi" panose="020B0604020104020204" pitchFamily="34" charset="0"/>
              </a:rPr>
              <a:t>28</a:t>
            </a:r>
            <a:r>
              <a:rPr lang="en-GB" sz="2400" dirty="0">
                <a:latin typeface="Abadi" panose="020B0604020104020204" pitchFamily="34" charset="0"/>
              </a:rPr>
              <a:t>(6), pp.501-506.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000" dirty="0"/>
          </a:p>
          <a:p>
            <a:pPr>
              <a:buFont typeface="Wingdings" panose="05000000000000000000" pitchFamily="2" charset="2"/>
              <a:buChar char="§"/>
            </a:pPr>
            <a:endParaRPr lang="en-GB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16/03/2026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355A216-6885-427F-A634-39F7E4E2D5B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9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911</TotalTime>
  <Words>552</Words>
  <Application>Microsoft Office PowerPoint</Application>
  <PresentationFormat>Widescreen</PresentationFormat>
  <Paragraphs>122</Paragraphs>
  <Slides>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Abadi</vt:lpstr>
      <vt:lpstr>Aharoni</vt:lpstr>
      <vt:lpstr>Aptos</vt:lpstr>
      <vt:lpstr>Arial</vt:lpstr>
      <vt:lpstr>Myriad Pro</vt:lpstr>
      <vt:lpstr>Wingdings</vt:lpstr>
      <vt:lpstr>20140311PresentationUWTSDTemplate</vt:lpstr>
      <vt:lpstr>PowerPoint Presentation</vt:lpstr>
      <vt:lpstr>Acknowledge use of AI</vt:lpstr>
      <vt:lpstr>Introduction</vt:lpstr>
      <vt:lpstr>What is teamworking </vt:lpstr>
      <vt:lpstr>Importance of teamwork in professional practice</vt:lpstr>
      <vt:lpstr>Turkman’s Theory of Team Dynamics </vt:lpstr>
      <vt:lpstr>How does this skill support my future career? </vt:lpstr>
      <vt:lpstr>Conclusion</vt:lpstr>
      <vt:lpstr>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Delina Hailemichael</cp:lastModifiedBy>
  <cp:revision>32</cp:revision>
  <dcterms:created xsi:type="dcterms:W3CDTF">2025-02-21T18:28:54Z</dcterms:created>
  <dcterms:modified xsi:type="dcterms:W3CDTF">2026-03-16T11:58:24Z</dcterms:modified>
</cp:coreProperties>
</file>