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31"/>
  </p:notesMasterIdLst>
  <p:handoutMasterIdLst>
    <p:handoutMasterId r:id="rId32"/>
  </p:handoutMasterIdLst>
  <p:sldIdLst>
    <p:sldId id="452" r:id="rId2"/>
    <p:sldId id="453" r:id="rId3"/>
    <p:sldId id="454" r:id="rId4"/>
    <p:sldId id="455" r:id="rId5"/>
    <p:sldId id="456" r:id="rId6"/>
    <p:sldId id="457" r:id="rId7"/>
    <p:sldId id="458" r:id="rId8"/>
    <p:sldId id="459" r:id="rId9"/>
    <p:sldId id="460" r:id="rId10"/>
    <p:sldId id="461" r:id="rId11"/>
    <p:sldId id="462" r:id="rId12"/>
    <p:sldId id="463" r:id="rId13"/>
    <p:sldId id="464" r:id="rId14"/>
    <p:sldId id="465" r:id="rId15"/>
    <p:sldId id="466" r:id="rId16"/>
    <p:sldId id="467" r:id="rId17"/>
    <p:sldId id="468" r:id="rId18"/>
    <p:sldId id="469" r:id="rId19"/>
    <p:sldId id="470" r:id="rId20"/>
    <p:sldId id="471" r:id="rId21"/>
    <p:sldId id="472" r:id="rId22"/>
    <p:sldId id="473" r:id="rId23"/>
    <p:sldId id="474" r:id="rId24"/>
    <p:sldId id="475" r:id="rId25"/>
    <p:sldId id="476" r:id="rId26"/>
    <p:sldId id="477" r:id="rId27"/>
    <p:sldId id="478" r:id="rId28"/>
    <p:sldId id="479" r:id="rId29"/>
    <p:sldId id="480" r:id="rId30"/>
  </p:sldIdLst>
  <p:sldSz cx="9144000" cy="6858000" type="screen4x3"/>
  <p:notesSz cx="6858000" cy="9199563"/>
  <p:custDataLst>
    <p:tags r:id="rId33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35" autoAdjust="0"/>
    <p:restoredTop sz="95381" autoAdjust="0"/>
  </p:normalViewPr>
  <p:slideViewPr>
    <p:cSldViewPr snapToGrid="0">
      <p:cViewPr varScale="1">
        <p:scale>
          <a:sx n="112" d="100"/>
          <a:sy n="112" d="100"/>
        </p:scale>
        <p:origin x="1072" y="200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8500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207911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32B3645-3731-4458-A531-71A1A5AD1A84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0C59294-2E67-442C-B0EC-1AF4DBC445FB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280C9D9-7B80-4BCE-86B4-2E195746B016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9D6743F-0FED-44D9-8EBD-51EB9C9DCA31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39AF2D7-1CEE-4DD8-8DAF-D4B7850B910A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3659BEA-4640-4FBB-9785-0584F21CD240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440B95E-DAF8-453E-940C-CE8C38CCFB1F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EFD98AE-99AC-4813-838C-B53966A29A14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AA4C4F2-B44F-4954-9850-09FF2E9BF34E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FA89CEE-EFEF-4DA3-814A-5A4A7063C575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9282205-9B8E-4291-82EC-8284C89FAD80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93AC11D-21E0-498C-86D8-65E3467145A3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AA8608C-9FC0-49F2-938A-DCD10A9B3850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83474C9-2735-4BE7-9E19-B4B99E16BA0C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F0E3571-CCDD-4A97-BFBC-346B69DEDE9E}" type="slidenum">
              <a:rPr lang="en-US"/>
              <a:pPr/>
              <a:t>17</a:t>
            </a:fld>
            <a:endParaRPr lang="en-US" dirty="0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B86D51E-3951-4C86-BC3D-8F620599C1E6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22A8EC3-0647-42ED-96F5-4FDC725E1934}" type="slidenum">
              <a:rPr lang="en-US"/>
              <a:pPr/>
              <a:t>19</a:t>
            </a:fld>
            <a:endParaRPr lang="en-US" dirty="0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43259FD-9547-4EA5-A310-23F178ADD03B}" type="slidenum">
              <a:rPr lang="en-US"/>
              <a:pPr/>
              <a:t>20</a:t>
            </a:fld>
            <a:endParaRPr lang="en-US" dirty="0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934C0D5-D294-4D33-AF90-AC34C94997AB}" type="slidenum">
              <a:rPr lang="en-US"/>
              <a:pPr/>
              <a:t>21</a:t>
            </a:fld>
            <a:endParaRPr lang="en-US" dirty="0"/>
          </a:p>
        </p:txBody>
      </p:sp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66F6E71-8AEF-4937-AD1F-6422DA8EC321}" type="slidenum">
              <a:rPr lang="en-US"/>
              <a:pPr/>
              <a:t>22</a:t>
            </a:fld>
            <a:endParaRPr lang="en-US" dirty="0"/>
          </a:p>
        </p:txBody>
      </p:sp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2104CFE-1968-4674-8AEE-85D76514264A}" type="slidenum">
              <a:rPr lang="en-US"/>
              <a:pPr/>
              <a:t>23</a:t>
            </a:fld>
            <a:endParaRPr lang="en-US" dirty="0"/>
          </a:p>
        </p:txBody>
      </p:sp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30AFD1C-0051-4A36-B26F-F69278826F8B}" type="slidenum">
              <a:rPr lang="en-US"/>
              <a:pPr/>
              <a:t>24</a:t>
            </a:fld>
            <a:endParaRPr lang="en-US" dirty="0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54FE559-5711-43C3-901F-7EDD6B93548B}" type="slidenum">
              <a:rPr lang="en-US"/>
              <a:pPr/>
              <a:t>25</a:t>
            </a:fld>
            <a:endParaRPr lang="en-US" dirty="0"/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38A073F-C89E-4F24-8D0D-FA7EE4167E47}" type="slidenum">
              <a:rPr lang="en-US"/>
              <a:pPr/>
              <a:t>26</a:t>
            </a:fld>
            <a:endParaRPr lang="en-US" dirty="0"/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353B0A8-6322-4515-A05A-91E2481E671D}" type="slidenum">
              <a:rPr lang="en-US"/>
              <a:pPr/>
              <a:t>28</a:t>
            </a:fld>
            <a:endParaRPr lang="en-US" dirty="0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3599062-B6E6-4211-ABE9-935EB9AF259A}" type="slidenum">
              <a:rPr lang="en-US"/>
              <a:pPr/>
              <a:t>29</a:t>
            </a:fld>
            <a:endParaRPr lang="en-US" dirty="0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8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00038" y="4937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dirty="0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303213" y="14573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1031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pic>
        <p:nvPicPr>
          <p:cNvPr id="8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" name="Straight Connector 8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5"/>
            <a:ext cx="7099300" cy="3016155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5: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Metabolic Training Principles and Adaptations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48732" y="204720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I. Application of the TP for Metabolic </a:t>
            </a:r>
            <a:br>
              <a:rPr lang="en-US" dirty="0">
                <a:solidFill>
                  <a:srgbClr val="0066CC"/>
                </a:solidFill>
              </a:rPr>
            </a:br>
            <a:r>
              <a:rPr lang="en-US" dirty="0">
                <a:solidFill>
                  <a:srgbClr val="0066CC"/>
                </a:solidFill>
              </a:rPr>
              <a:t>Enhancement</a:t>
            </a:r>
            <a:endParaRPr lang="en-US" dirty="0"/>
          </a:p>
        </p:txBody>
      </p:sp>
      <p:sp>
        <p:nvSpPr>
          <p:cNvPr id="416770" name="Rectangle 2"/>
          <p:cNvSpPr>
            <a:spLocks noGrp="1" noChangeArrowheads="1"/>
          </p:cNvSpPr>
          <p:nvPr>
            <p:ph idx="1"/>
          </p:nvPr>
        </p:nvSpPr>
        <p:spPr>
          <a:xfrm>
            <a:off x="261826" y="1413683"/>
            <a:ext cx="8370180" cy="3072252"/>
          </a:xfrm>
        </p:spPr>
        <p:txBody>
          <a:bodyPr wrap="square">
            <a:spAutoFit/>
          </a:bodyPr>
          <a:lstStyle/>
          <a:p>
            <a:pPr marL="1082675" indent="-1082675" eaLnBrk="1" hangingPunct="1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A. Specificity</a:t>
            </a:r>
          </a:p>
          <a:p>
            <a:pPr marL="1155700" lvl="1" indent="-574675" eaLnBrk="1" hangingPunct="1">
              <a:spcBef>
                <a:spcPct val="0"/>
              </a:spcBef>
              <a:spcAft>
                <a:spcPct val="50000"/>
              </a:spcAft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Training program is specific to goal</a:t>
            </a:r>
          </a:p>
          <a:p>
            <a:pPr marL="1155700" lvl="1" indent="-574675" eaLnBrk="1" hangingPunct="1">
              <a:spcBef>
                <a:spcPct val="0"/>
              </a:spcBef>
              <a:spcAft>
                <a:spcPct val="50000"/>
              </a:spcAft>
              <a:buFont typeface="+mj-lt"/>
              <a:buAutoNum type="arabicPeriod"/>
            </a:pPr>
            <a:endParaRPr lang="en-US" dirty="0">
              <a:ea typeface="ＭＳ Ｐゴシック" charset="-128"/>
            </a:endParaRPr>
          </a:p>
          <a:p>
            <a:pPr marL="1155700" lvl="1" indent="-574675" eaLnBrk="1" hangingPunct="1">
              <a:spcBef>
                <a:spcPct val="0"/>
              </a:spcBef>
              <a:spcAft>
                <a:spcPct val="50000"/>
              </a:spcAft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Depends on energy system to be stressed</a:t>
            </a:r>
          </a:p>
          <a:p>
            <a:pPr marL="1155700" lvl="1" indent="-574675" eaLnBrk="1" hangingPunct="1">
              <a:spcBef>
                <a:spcPct val="0"/>
              </a:spcBef>
              <a:spcAft>
                <a:spcPct val="50000"/>
              </a:spcAft>
              <a:buFont typeface="+mj-lt"/>
              <a:buAutoNum type="arabicPeriod"/>
            </a:pPr>
            <a:endParaRPr lang="en-US" dirty="0">
              <a:ea typeface="ＭＳ Ｐゴシック" charset="-128"/>
            </a:endParaRPr>
          </a:p>
          <a:p>
            <a:pPr marL="1155700" lvl="1" indent="-574675" eaLnBrk="1" hangingPunct="1">
              <a:spcBef>
                <a:spcPct val="0"/>
              </a:spcBef>
              <a:spcAft>
                <a:spcPct val="50000"/>
              </a:spcAft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Applies to major muscle groups and exercise modality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6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6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16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6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7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167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167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6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6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6770" grpId="0" build="p" autoUpdateAnimBg="0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39414" y="214035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I. Application of the TP for Metabolic </a:t>
            </a:r>
            <a:br>
              <a:rPr lang="en-US" dirty="0">
                <a:solidFill>
                  <a:srgbClr val="0066CC"/>
                </a:solidFill>
              </a:rPr>
            </a:br>
            <a:r>
              <a:rPr lang="en-US" dirty="0">
                <a:solidFill>
                  <a:srgbClr val="0066CC"/>
                </a:solidFill>
              </a:rPr>
              <a:t>Enhancement (cont.)</a:t>
            </a:r>
          </a:p>
        </p:txBody>
      </p:sp>
      <p:sp>
        <p:nvSpPr>
          <p:cNvPr id="418818" name="Rectangle 2"/>
          <p:cNvSpPr>
            <a:spLocks noGrp="1" noChangeArrowheads="1"/>
          </p:cNvSpPr>
          <p:nvPr>
            <p:ph idx="1"/>
          </p:nvPr>
        </p:nvSpPr>
        <p:spPr>
          <a:xfrm>
            <a:off x="366278" y="1441384"/>
            <a:ext cx="8388287" cy="3686175"/>
          </a:xfrm>
        </p:spPr>
        <p:txBody>
          <a:bodyPr/>
          <a:lstStyle/>
          <a:p>
            <a:pPr marL="457200" indent="-457200">
              <a:buNone/>
            </a:pPr>
            <a:r>
              <a:rPr lang="en-US" b="1" dirty="0"/>
              <a:t>B. Overload</a:t>
            </a:r>
          </a:p>
          <a:p>
            <a:pPr marL="457200" indent="-457200">
              <a:buNone/>
            </a:pPr>
            <a:r>
              <a:rPr lang="en-US" dirty="0"/>
              <a:t>Time or distance technique</a:t>
            </a:r>
          </a:p>
          <a:p>
            <a:r>
              <a:rPr lang="en-US" b="1" dirty="0"/>
              <a:t>Long Slow Distance (LSD)</a:t>
            </a:r>
            <a:r>
              <a:rPr lang="en-US" dirty="0"/>
              <a:t>—A continuous aerobic training session performed at a steady-state pace for an extended period of time or distance.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8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8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8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8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8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8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8818" grpId="0" build="p" autoUpdateAnimBg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4276" y="433823"/>
            <a:ext cx="8524875" cy="388937"/>
          </a:xfrm>
        </p:spPr>
        <p:txBody>
          <a:bodyPr/>
          <a:lstStyle/>
          <a:p>
            <a:r>
              <a:rPr lang="en-US" dirty="0"/>
              <a:t>Fartlek Workout</a:t>
            </a:r>
          </a:p>
        </p:txBody>
      </p:sp>
      <p:sp>
        <p:nvSpPr>
          <p:cNvPr id="420866" name="Rectangle 2"/>
          <p:cNvSpPr>
            <a:spLocks noGrp="1" noChangeArrowheads="1"/>
          </p:cNvSpPr>
          <p:nvPr>
            <p:ph idx="1"/>
          </p:nvPr>
        </p:nvSpPr>
        <p:spPr>
          <a:xfrm>
            <a:off x="330200" y="1497055"/>
            <a:ext cx="8451661" cy="4380400"/>
          </a:xfrm>
        </p:spPr>
        <p:txBody>
          <a:bodyPr/>
          <a:lstStyle/>
          <a:p>
            <a:r>
              <a:rPr lang="en-US" b="1" dirty="0"/>
              <a:t>Fartlek Workout</a:t>
            </a:r>
            <a:r>
              <a:rPr lang="en-US" dirty="0"/>
              <a:t>—A type of training session named from the Swedish word meaning </a:t>
            </a:r>
            <a:r>
              <a:rPr lang="en-US" altLang="ja-JP" dirty="0"/>
              <a:t>“speed play,” that combines the aerobic demands of a continuous run with the anaerobic demands of sporadic speed intervals.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0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0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0866" grpId="0" build="p" autoUpdateAnimBg="0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7924" y="442740"/>
            <a:ext cx="8524875" cy="388937"/>
          </a:xfrm>
        </p:spPr>
        <p:txBody>
          <a:bodyPr/>
          <a:lstStyle/>
          <a:p>
            <a:r>
              <a:rPr lang="en-US" dirty="0"/>
              <a:t>Interval Training</a:t>
            </a:r>
          </a:p>
        </p:txBody>
      </p:sp>
      <p:sp>
        <p:nvSpPr>
          <p:cNvPr id="422914" name="Rectangle 2"/>
          <p:cNvSpPr>
            <a:spLocks noGrp="1" noChangeArrowheads="1"/>
          </p:cNvSpPr>
          <p:nvPr>
            <p:ph idx="1"/>
          </p:nvPr>
        </p:nvSpPr>
        <p:spPr>
          <a:xfrm>
            <a:off x="257502" y="1414764"/>
            <a:ext cx="8397341" cy="4063528"/>
          </a:xfrm>
        </p:spPr>
        <p:txBody>
          <a:bodyPr/>
          <a:lstStyle/>
          <a:p>
            <a:r>
              <a:rPr lang="en-US" b="1" dirty="0"/>
              <a:t>Interval Training</a:t>
            </a:r>
            <a:r>
              <a:rPr lang="en-US" dirty="0"/>
              <a:t>—An aerobic and/or anaerobic workout that consists of three elements:</a:t>
            </a:r>
          </a:p>
          <a:p>
            <a:endParaRPr lang="en-US" dirty="0"/>
          </a:p>
          <a:p>
            <a:pPr lvl="1"/>
            <a:r>
              <a:rPr lang="en-US" dirty="0"/>
              <a:t>A selected work interval (usually distance)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A target time for that distance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A predetermined recovery period before the next repetition of the work interval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2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2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22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2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22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22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9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29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29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2914" grpId="0" build="p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172.24.161.56\lww\01_Logistics\Plowman5e_9781496323187\13_Ancillaries\1_Input\PPTs\JPEG updated arts\Plowman-PPT-03\Ch05\Table 5.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4719" y="1375341"/>
            <a:ext cx="7541442" cy="42248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61168" y="462410"/>
            <a:ext cx="8524875" cy="387798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Lactate Monitoring Technique</a:t>
            </a:r>
            <a:endParaRPr lang="en-US" dirty="0"/>
          </a:p>
        </p:txBody>
      </p:sp>
      <p:pic>
        <p:nvPicPr>
          <p:cNvPr id="2050" name="Picture 2" descr="\\172.24.161.56\lww\01_Logistics\Plowman5e_9781496323187\13_Ancillaries\1_Input\PPTs\JPEG updated arts\Plowman-PPT-03\Ch05\Table 5.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1168" y="1346795"/>
            <a:ext cx="8058213" cy="40963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86402" y="1704"/>
            <a:ext cx="8777162" cy="1080296"/>
          </a:xfrm>
        </p:spPr>
        <p:txBody>
          <a:bodyPr/>
          <a:lstStyle/>
          <a:p>
            <a:r>
              <a:rPr lang="en-US" sz="2600" dirty="0"/>
              <a:t>Heart Rate, Lactate, and Perceived Exertion Responses to Incremental Exercise as a Basis for Exercise Prescription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05\Plowman5e-ch005-image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510" y="1139153"/>
            <a:ext cx="7520940" cy="536218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76033" y="213909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I. Application of the TP for Metabolic </a:t>
            </a:r>
            <a:br>
              <a:rPr lang="en-US" dirty="0">
                <a:solidFill>
                  <a:srgbClr val="0066CC"/>
                </a:solidFill>
              </a:rPr>
            </a:br>
            <a:r>
              <a:rPr lang="en-US" dirty="0">
                <a:solidFill>
                  <a:srgbClr val="0066CC"/>
                </a:solidFill>
              </a:rPr>
              <a:t>Enhancement (cont.)</a:t>
            </a:r>
          </a:p>
        </p:txBody>
      </p:sp>
      <p:sp>
        <p:nvSpPr>
          <p:cNvPr id="431106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/>
              <a:t>C.  Rest/Recovery/Adaptation</a:t>
            </a:r>
          </a:p>
          <a:p>
            <a:pPr>
              <a:buNone/>
            </a:pPr>
            <a:r>
              <a:rPr lang="en-US" b="1" dirty="0"/>
              <a:t>D.  Progression</a:t>
            </a:r>
          </a:p>
          <a:p>
            <a:pPr lvl="1"/>
            <a:r>
              <a:rPr lang="en-US" b="1" dirty="0"/>
              <a:t>Increase in training volume should not exceed 10% per week.</a:t>
            </a:r>
          </a:p>
          <a:p>
            <a:pPr>
              <a:buNone/>
            </a:pPr>
            <a:r>
              <a:rPr lang="en-US" b="1" dirty="0"/>
              <a:t>E.  Individualization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1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1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1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1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31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31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311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311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1106" grpId="0" build="p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66574" y="168236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I. Application of the TP for Metabolic </a:t>
            </a:r>
            <a:br>
              <a:rPr lang="en-US" dirty="0">
                <a:solidFill>
                  <a:srgbClr val="0066CC"/>
                </a:solidFill>
              </a:rPr>
            </a:br>
            <a:r>
              <a:rPr lang="en-US" dirty="0">
                <a:solidFill>
                  <a:srgbClr val="0066CC"/>
                </a:solidFill>
              </a:rPr>
              <a:t>Enhancement (cont.)</a:t>
            </a:r>
          </a:p>
        </p:txBody>
      </p:sp>
      <p:sp>
        <p:nvSpPr>
          <p:cNvPr id="433154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/>
              <a:t>F.  Maintenance</a:t>
            </a:r>
          </a:p>
          <a:p>
            <a:r>
              <a:rPr lang="en-US" b="1" dirty="0"/>
              <a:t>Training Taper</a:t>
            </a:r>
            <a:r>
              <a:rPr lang="en-US" dirty="0"/>
              <a:t>—A reduction in training prior to an important competitions that is intended to allow the athlete to recover from previous hard training, maintain physiological conditioning, and improve performance.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3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3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3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3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3154" grpId="0" build="p" autoUpdateAnimBg="0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76301" y="-6434"/>
            <a:ext cx="8849576" cy="1080296"/>
          </a:xfrm>
        </p:spPr>
        <p:txBody>
          <a:bodyPr/>
          <a:lstStyle/>
          <a:p>
            <a:r>
              <a:rPr lang="en-US" sz="2600" dirty="0"/>
              <a:t>Representation of Taper Types: Progressive Linear, Step Linear, Slow Decay Exponential, and Fast Decay Exponential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05\Plowman5e-ch005-image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1866" y="1594338"/>
            <a:ext cx="7302004" cy="43949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80358" y="213908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I. Application of the TP for Metabolic </a:t>
            </a:r>
            <a:br>
              <a:rPr lang="en-US" dirty="0">
                <a:solidFill>
                  <a:srgbClr val="0066CC"/>
                </a:solidFill>
              </a:rPr>
            </a:br>
            <a:r>
              <a:rPr lang="en-US" dirty="0">
                <a:solidFill>
                  <a:srgbClr val="0066CC"/>
                </a:solidFill>
              </a:rPr>
              <a:t>Enhancement (cont.)</a:t>
            </a:r>
          </a:p>
        </p:txBody>
      </p:sp>
      <p:sp>
        <p:nvSpPr>
          <p:cNvPr id="435202" name="Rectangle 2"/>
          <p:cNvSpPr>
            <a:spLocks noGrp="1" noChangeArrowheads="1"/>
          </p:cNvSpPr>
          <p:nvPr>
            <p:ph idx="1"/>
          </p:nvPr>
        </p:nvSpPr>
        <p:spPr>
          <a:xfrm>
            <a:off x="289565" y="1457325"/>
            <a:ext cx="8613775" cy="3686175"/>
          </a:xfrm>
        </p:spPr>
        <p:txBody>
          <a:bodyPr/>
          <a:lstStyle/>
          <a:p>
            <a:pPr>
              <a:buNone/>
            </a:pPr>
            <a:r>
              <a:rPr lang="en-US" b="1" dirty="0"/>
              <a:t>G.  Retrogression/Plateau/Reversibility</a:t>
            </a:r>
          </a:p>
          <a:p>
            <a:pPr>
              <a:buNone/>
            </a:pPr>
            <a:r>
              <a:rPr lang="en-US" b="1" dirty="0"/>
              <a:t>H.  Warm-Up and Cooldown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An elevated muscle temperature increases the rate at which the metabolic processes in the cells can proceed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5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5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5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5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35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352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5202" grpId="0" build="p" autoUpdateAnimBg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26038" y="214178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I. Application of the TP for Metabolic </a:t>
            </a:r>
            <a:br>
              <a:rPr lang="en-US" dirty="0">
                <a:solidFill>
                  <a:srgbClr val="0066CC"/>
                </a:solidFill>
              </a:rPr>
            </a:br>
            <a:r>
              <a:rPr lang="en-US" dirty="0">
                <a:solidFill>
                  <a:srgbClr val="0066CC"/>
                </a:solidFill>
              </a:rPr>
              <a:t>Enhancement (cont.)</a:t>
            </a:r>
          </a:p>
        </p:txBody>
      </p:sp>
      <p:sp>
        <p:nvSpPr>
          <p:cNvPr id="437250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None/>
            </a:pPr>
            <a:r>
              <a:rPr lang="en-US" b="1" dirty="0"/>
              <a:t>H.  Warm-Up and Cooldown (cont.)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en-US" dirty="0"/>
              <a:t>Oxygen is more steadily released  from blood cells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Decreased oxygen at the initiation of exercise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Less reliance is placed on anaerobic metabolism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Lactate accumulates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en-US" dirty="0"/>
              <a:t>Utilization of fats to spare the use of carbohydrates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7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7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2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72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72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2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372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372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2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72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372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2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372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372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2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372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372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7250" grpId="0" build="p" autoUpdateAnimBg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266017" y="193193"/>
            <a:ext cx="8672636" cy="7755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/>
            <a:r>
              <a:rPr lang="en-US" b="1" dirty="0">
                <a:solidFill>
                  <a:srgbClr val="0066CC"/>
                </a:solidFill>
              </a:rPr>
              <a:t>II. Metabolic Adaptations to Exercise Training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05\Plowman5e-ch005-image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41767" y="1358708"/>
            <a:ext cx="3721100" cy="456257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75056" y="363874"/>
            <a:ext cx="8524875" cy="387798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pic>
        <p:nvPicPr>
          <p:cNvPr id="6146" name="Picture 2" descr="\\172.24.161.56\lww\01_Logistics\Plowman5e_9781496323187\13_Ancillaries\1_Input\PPTs\JPEG updated arts\Plowman-PPT-03\Ch05\Table 5.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6981" y="1297825"/>
            <a:ext cx="7781027" cy="49408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35354" y="429228"/>
            <a:ext cx="8524875" cy="388937"/>
          </a:xfrm>
        </p:spPr>
        <p:txBody>
          <a:bodyPr/>
          <a:lstStyle/>
          <a:p>
            <a:r>
              <a:rPr lang="en-US" dirty="0"/>
              <a:t>Substrate or Fuel Supply</a:t>
            </a:r>
          </a:p>
        </p:txBody>
      </p:sp>
      <p:sp>
        <p:nvSpPr>
          <p:cNvPr id="441346" name="Rectangle 2"/>
          <p:cNvSpPr>
            <a:spLocks noGrp="1" noChangeArrowheads="1"/>
          </p:cNvSpPr>
          <p:nvPr>
            <p:ph idx="1"/>
          </p:nvPr>
        </p:nvSpPr>
        <p:spPr>
          <a:xfrm>
            <a:off x="307500" y="1415034"/>
            <a:ext cx="8189110" cy="3686175"/>
          </a:xfrm>
        </p:spPr>
        <p:txBody>
          <a:bodyPr/>
          <a:lstStyle/>
          <a:p>
            <a:pPr marL="457200" indent="-457200">
              <a:buNone/>
            </a:pPr>
            <a:r>
              <a:rPr lang="en-US" dirty="0"/>
              <a:t>1. Regulatory hormones</a:t>
            </a:r>
          </a:p>
          <a:p>
            <a:pPr marL="1038225" lvl="1" indent="-457200"/>
            <a:r>
              <a:rPr lang="en-US" dirty="0"/>
              <a:t>Pattern of blunted response</a:t>
            </a:r>
          </a:p>
          <a:p>
            <a:pPr marL="1433513" lvl="2" indent="-457200">
              <a:buFont typeface="+mj-lt"/>
              <a:buAutoNum type="alphaLcPeriod"/>
            </a:pPr>
            <a:r>
              <a:rPr lang="en-US" dirty="0"/>
              <a:t>Rise in glucagon is less.</a:t>
            </a:r>
          </a:p>
          <a:p>
            <a:pPr marL="1433513" lvl="2" indent="-457200">
              <a:buFont typeface="+mj-lt"/>
              <a:buAutoNum type="alphaLcPeriod"/>
            </a:pPr>
            <a:r>
              <a:rPr lang="en-US" dirty="0"/>
              <a:t>Suppression of insulin is less.</a:t>
            </a:r>
          </a:p>
          <a:p>
            <a:pPr marL="1433513" lvl="2" indent="-457200">
              <a:buFont typeface="+mj-lt"/>
              <a:buAutoNum type="alphaLcPeriod"/>
            </a:pPr>
            <a:r>
              <a:rPr lang="en-US" dirty="0"/>
              <a:t>Rise in Epi/NE is less.</a:t>
            </a:r>
          </a:p>
          <a:p>
            <a:pPr marL="1433513" lvl="2" indent="-457200">
              <a:buFont typeface="+mj-lt"/>
              <a:buAutoNum type="alphaLcPeriod"/>
            </a:pPr>
            <a:r>
              <a:rPr lang="en-US" dirty="0"/>
              <a:t>Rise in GH is less.</a:t>
            </a:r>
          </a:p>
          <a:p>
            <a:pPr marL="1433513" lvl="2" indent="-457200">
              <a:buFont typeface="+mj-lt"/>
              <a:buAutoNum type="alphaLcPeriod"/>
            </a:pPr>
            <a:r>
              <a:rPr lang="en-US" dirty="0"/>
              <a:t>Rise in cortisol is less.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1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1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1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1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413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413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413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413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413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413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413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413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413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413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1346" grpId="0" build="p" bldLvl="3" autoUpdateAnimBg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53190" y="419498"/>
            <a:ext cx="8524875" cy="388937"/>
          </a:xfrm>
        </p:spPr>
        <p:txBody>
          <a:bodyPr/>
          <a:lstStyle/>
          <a:p>
            <a:r>
              <a:rPr lang="en-US" dirty="0"/>
              <a:t>Substrate or Fuel Supply (cont.)</a:t>
            </a:r>
          </a:p>
        </p:txBody>
      </p:sp>
      <p:sp>
        <p:nvSpPr>
          <p:cNvPr id="443394" name="Rectangle 2"/>
          <p:cNvSpPr>
            <a:spLocks noGrp="1" noChangeArrowheads="1"/>
          </p:cNvSpPr>
          <p:nvPr>
            <p:ph idx="1"/>
          </p:nvPr>
        </p:nvSpPr>
        <p:spPr>
          <a:xfrm>
            <a:off x="388981" y="1354903"/>
            <a:ext cx="8469768" cy="3686175"/>
          </a:xfrm>
        </p:spPr>
        <p:txBody>
          <a:bodyPr/>
          <a:lstStyle/>
          <a:p>
            <a:pPr>
              <a:buNone/>
            </a:pPr>
            <a:r>
              <a:rPr lang="en-US" dirty="0"/>
              <a:t>2.  Carbohydrates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US" dirty="0"/>
              <a:t>Increased muscle and liver glycogen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US" dirty="0"/>
              <a:t>Slower rate of glycogen depletion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US" dirty="0"/>
              <a:t>Less CHO in fuel mixture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US" dirty="0"/>
              <a:t>Increased rate of glycogenolysis (sprint training)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3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3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3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33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33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3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433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433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3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433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433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3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433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433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3394" grpId="0" build="p" bldLvl="3" autoUpdateAnimBg="0" advAuto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53191" y="437875"/>
            <a:ext cx="8524875" cy="388937"/>
          </a:xfrm>
        </p:spPr>
        <p:txBody>
          <a:bodyPr/>
          <a:lstStyle/>
          <a:p>
            <a:r>
              <a:rPr lang="en-US" dirty="0"/>
              <a:t>Substrate or Fuel Supply (cont.)</a:t>
            </a:r>
          </a:p>
        </p:txBody>
      </p:sp>
      <p:sp>
        <p:nvSpPr>
          <p:cNvPr id="445442" name="Rectangle 2"/>
          <p:cNvSpPr>
            <a:spLocks noGrp="1" noChangeArrowheads="1"/>
          </p:cNvSpPr>
          <p:nvPr>
            <p:ph idx="1"/>
          </p:nvPr>
        </p:nvSpPr>
        <p:spPr>
          <a:xfrm>
            <a:off x="338984" y="1409628"/>
            <a:ext cx="8505982" cy="3686175"/>
          </a:xfrm>
        </p:spPr>
        <p:txBody>
          <a:bodyPr/>
          <a:lstStyle/>
          <a:p>
            <a:pPr>
              <a:buNone/>
            </a:pPr>
            <a:r>
              <a:rPr lang="en-US" dirty="0"/>
              <a:t>3.  Fat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Increased mobilization of FFA from adipose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Increased plasma FFA during submax exercise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Increased fat storage adjacent to mitochondria within muscles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Increased ability to utilize fat at any given plasma concentration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54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54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54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54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454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454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454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454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454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454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5442" grpId="0" build="p" bldLvl="3" autoUpdateAnimBg="0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12106" y="433146"/>
            <a:ext cx="8524875" cy="388937"/>
          </a:xfrm>
        </p:spPr>
        <p:txBody>
          <a:bodyPr/>
          <a:lstStyle/>
          <a:p>
            <a:r>
              <a:rPr lang="en-US" dirty="0"/>
              <a:t>Substrate or Fuel Supply (cont.)</a:t>
            </a:r>
          </a:p>
        </p:txBody>
      </p:sp>
      <p:sp>
        <p:nvSpPr>
          <p:cNvPr id="447490" name="Rectangle 2"/>
          <p:cNvSpPr>
            <a:spLocks noGrp="1" noChangeArrowheads="1"/>
          </p:cNvSpPr>
          <p:nvPr>
            <p:ph idx="1"/>
          </p:nvPr>
        </p:nvSpPr>
        <p:spPr>
          <a:xfrm>
            <a:off x="393574" y="1486516"/>
            <a:ext cx="8433555" cy="3686175"/>
          </a:xfrm>
        </p:spPr>
        <p:txBody>
          <a:bodyPr/>
          <a:lstStyle/>
          <a:p>
            <a:pPr>
              <a:buNone/>
            </a:pPr>
            <a:r>
              <a:rPr lang="en-US" dirty="0"/>
              <a:t> 4.  Protein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Increased ability to utilize leucine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Increased capacity to form alanine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7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7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4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74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74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4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474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474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7490" grpId="0" build="p" bldLvl="3" autoUpdateAnimBg="0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44010" y="410310"/>
            <a:ext cx="8524875" cy="388937"/>
          </a:xfrm>
        </p:spPr>
        <p:txBody>
          <a:bodyPr/>
          <a:lstStyle/>
          <a:p>
            <a:r>
              <a:rPr lang="en-US" dirty="0"/>
              <a:t>Enzyme Activity</a:t>
            </a:r>
          </a:p>
        </p:txBody>
      </p:sp>
      <p:sp>
        <p:nvSpPr>
          <p:cNvPr id="449538" name="Rectangle 2"/>
          <p:cNvSpPr>
            <a:spLocks noGrp="1" noChangeArrowheads="1"/>
          </p:cNvSpPr>
          <p:nvPr>
            <p:ph idx="1"/>
          </p:nvPr>
        </p:nvSpPr>
        <p:spPr>
          <a:xfrm>
            <a:off x="266285" y="1390982"/>
            <a:ext cx="8361127" cy="3686175"/>
          </a:xfrm>
        </p:spPr>
        <p:txBody>
          <a:bodyPr/>
          <a:lstStyle/>
          <a:p>
            <a:pPr>
              <a:buNone/>
            </a:pPr>
            <a:r>
              <a:rPr lang="en-US" dirty="0"/>
              <a:t>1.  Glycolytic enzymes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US" dirty="0"/>
              <a:t>Increased glycogen phosphorylase activity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US" dirty="0"/>
              <a:t>Increased PFK activity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US" dirty="0"/>
              <a:t>Decreased LDH activity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9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9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95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95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495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495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495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495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9538" grpId="0" build="p" bldLvl="3" autoUpdateAnimBg="0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30619" y="424094"/>
            <a:ext cx="8524875" cy="388937"/>
          </a:xfrm>
        </p:spPr>
        <p:txBody>
          <a:bodyPr/>
          <a:lstStyle/>
          <a:p>
            <a:r>
              <a:rPr lang="en-US" dirty="0"/>
              <a:t>Enzyme Activity (cont.)</a:t>
            </a:r>
          </a:p>
        </p:txBody>
      </p:sp>
      <p:sp>
        <p:nvSpPr>
          <p:cNvPr id="451586" name="Rectangle 2"/>
          <p:cNvSpPr>
            <a:spLocks noGrp="1" noChangeArrowheads="1"/>
          </p:cNvSpPr>
          <p:nvPr>
            <p:ph idx="1"/>
          </p:nvPr>
        </p:nvSpPr>
        <p:spPr>
          <a:xfrm>
            <a:off x="361686" y="1422736"/>
            <a:ext cx="8496928" cy="3686175"/>
          </a:xfrm>
        </p:spPr>
        <p:txBody>
          <a:bodyPr/>
          <a:lstStyle/>
          <a:p>
            <a:pPr>
              <a:buNone/>
            </a:pPr>
            <a:r>
              <a:rPr lang="en-US" dirty="0"/>
              <a:t>2.  Shuttles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Increased activity of malate-aspartate shuttle enzymes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No change in glycerol-phosphate shuttle enzymes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1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1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51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1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51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51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1586" grpId="0" build="p" bldLvl="3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12248" y="451389"/>
            <a:ext cx="8524875" cy="388937"/>
          </a:xfrm>
        </p:spPr>
        <p:txBody>
          <a:bodyPr/>
          <a:lstStyle/>
          <a:p>
            <a:r>
              <a:rPr lang="en-US" dirty="0"/>
              <a:t>Enzyme Activity (cont.)</a:t>
            </a:r>
          </a:p>
        </p:txBody>
      </p:sp>
      <p:sp>
        <p:nvSpPr>
          <p:cNvPr id="453634" name="Rectangle 2"/>
          <p:cNvSpPr>
            <a:spLocks noGrp="1" noChangeArrowheads="1"/>
          </p:cNvSpPr>
          <p:nvPr>
            <p:ph idx="1"/>
          </p:nvPr>
        </p:nvSpPr>
        <p:spPr>
          <a:xfrm>
            <a:off x="326050" y="1418683"/>
            <a:ext cx="8396492" cy="3686175"/>
          </a:xfrm>
        </p:spPr>
        <p:txBody>
          <a:bodyPr/>
          <a:lstStyle/>
          <a:p>
            <a:pPr>
              <a:buNone/>
            </a:pPr>
            <a:r>
              <a:rPr lang="en-US" dirty="0"/>
              <a:t>3.  Mitochondrial enzymes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Increased size and number of mitochondria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Increased activity of most of the enzymes of the Krebs</a:t>
            </a:r>
            <a:r>
              <a:rPr lang="en-US" altLang="ja-JP" dirty="0"/>
              <a:t> cycle, electron transport, and oxidative phosphorylation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6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36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36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6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536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36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6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536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536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3634" grpId="0" build="p" bldLvl="3" autoUpdateAnimBg="0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21983" y="375584"/>
            <a:ext cx="8524875" cy="388937"/>
          </a:xfrm>
        </p:spPr>
        <p:txBody>
          <a:bodyPr/>
          <a:lstStyle/>
          <a:p>
            <a:r>
              <a:rPr lang="en-US" dirty="0"/>
              <a:t>Oxygen Utilization</a:t>
            </a:r>
          </a:p>
        </p:txBody>
      </p:sp>
      <p:sp>
        <p:nvSpPr>
          <p:cNvPr id="455682" name="Rectangle 2"/>
          <p:cNvSpPr>
            <a:spLocks noGrp="1" noChangeArrowheads="1"/>
          </p:cNvSpPr>
          <p:nvPr>
            <p:ph idx="1"/>
          </p:nvPr>
        </p:nvSpPr>
        <p:spPr>
          <a:xfrm>
            <a:off x="348307" y="1403008"/>
            <a:ext cx="8388287" cy="4869287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Maximal oxygen </a:t>
            </a:r>
            <a:r>
              <a:rPr lang="en-US" dirty="0">
                <a:solidFill>
                  <a:schemeClr val="bg2"/>
                </a:solidFill>
              </a:rPr>
              <a:t>consumption</a:t>
            </a:r>
          </a:p>
          <a:p>
            <a:pPr marL="1038225" lvl="1" indent="-457200">
              <a:buFont typeface="Verdana" pitchFamily="34" charset="0"/>
              <a:buChar char="–"/>
            </a:pPr>
            <a:r>
              <a:rPr lang="en-US" dirty="0"/>
              <a:t>Increased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Submaximal oxygen cost</a:t>
            </a:r>
          </a:p>
          <a:p>
            <a:pPr marL="1038225" lvl="1" indent="-457200">
              <a:buFont typeface="Verdana" pitchFamily="34" charset="0"/>
              <a:buChar char="–"/>
            </a:pPr>
            <a:r>
              <a:rPr lang="en-US" dirty="0"/>
              <a:t>Unchanged</a:t>
            </a:r>
          </a:p>
          <a:p>
            <a:pPr marL="1038225" lvl="1" indent="-457200">
              <a:buFont typeface="Verdana" pitchFamily="34" charset="0"/>
              <a:buChar char="–"/>
            </a:pPr>
            <a:r>
              <a:rPr lang="en-US" dirty="0"/>
              <a:t>Increased myoglobin concentration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Oxygen deficit and drift</a:t>
            </a:r>
          </a:p>
          <a:p>
            <a:pPr marL="1038225" lvl="1" indent="-457200">
              <a:buFont typeface="Verdana" pitchFamily="34" charset="0"/>
              <a:buChar char="–"/>
            </a:pPr>
            <a:r>
              <a:rPr lang="en-US" dirty="0"/>
              <a:t>Decreased oxygen deficit</a:t>
            </a:r>
          </a:p>
          <a:p>
            <a:pPr marL="1038225" lvl="1" indent="-457200">
              <a:buFont typeface="Verdana" pitchFamily="34" charset="0"/>
              <a:buChar char="–"/>
            </a:pPr>
            <a:r>
              <a:rPr lang="en-US" dirty="0"/>
              <a:t>Decreased oxygen drift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Excess postexercise oxygen consumption</a:t>
            </a:r>
          </a:p>
          <a:p>
            <a:pPr marL="1038225" lvl="1" indent="-457200">
              <a:buFont typeface="Verdana" pitchFamily="34" charset="0"/>
              <a:buChar char="–"/>
            </a:pPr>
            <a:r>
              <a:rPr lang="en-US" dirty="0"/>
              <a:t>Shift toward greater fat utilization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6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56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56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6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556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56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6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556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556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6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556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556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6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556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556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6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556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556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6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556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556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6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556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556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6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556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556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6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556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556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5682" grpId="0" build="p" bldLvl="3" autoUpdateAnimBg="0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39543" y="378420"/>
            <a:ext cx="8524875" cy="388937"/>
          </a:xfrm>
        </p:spPr>
        <p:txBody>
          <a:bodyPr/>
          <a:lstStyle/>
          <a:p>
            <a:r>
              <a:rPr lang="en-US" dirty="0"/>
              <a:t>Oxygen Utilization (cont.)</a:t>
            </a:r>
          </a:p>
        </p:txBody>
      </p:sp>
      <p:sp>
        <p:nvSpPr>
          <p:cNvPr id="459778" name="Rectangle 2"/>
          <p:cNvSpPr>
            <a:spLocks noGrp="1" noChangeArrowheads="1"/>
          </p:cNvSpPr>
          <p:nvPr>
            <p:ph idx="1"/>
          </p:nvPr>
        </p:nvSpPr>
        <p:spPr>
          <a:xfrm>
            <a:off x="316554" y="1363686"/>
            <a:ext cx="8515036" cy="3686175"/>
          </a:xfrm>
        </p:spPr>
        <p:txBody>
          <a:bodyPr/>
          <a:lstStyle/>
          <a:p>
            <a:pPr marL="457200" indent="-457200">
              <a:buFont typeface="+mj-lt"/>
              <a:buAutoNum type="arabicPeriod" startAt="5"/>
            </a:pPr>
            <a:r>
              <a:rPr lang="en-US" dirty="0"/>
              <a:t>Lactate accumulation</a:t>
            </a:r>
          </a:p>
          <a:p>
            <a:pPr marL="1038225" lvl="1" indent="-457200"/>
            <a:r>
              <a:rPr lang="en-US" dirty="0"/>
              <a:t>Factors that lead to a decrease in lactic acid/lactate production following training:</a:t>
            </a:r>
          </a:p>
          <a:p>
            <a:pPr lvl="2"/>
            <a:r>
              <a:rPr lang="en-US" dirty="0"/>
              <a:t>Fuel shifts</a:t>
            </a:r>
          </a:p>
          <a:p>
            <a:pPr lvl="2"/>
            <a:r>
              <a:rPr lang="en-US" dirty="0"/>
              <a:t>Enzyme activity changes</a:t>
            </a:r>
          </a:p>
          <a:p>
            <a:pPr lvl="2"/>
            <a:r>
              <a:rPr lang="en-US" dirty="0"/>
              <a:t>Blunted neurohormonal responses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7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97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97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7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597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97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7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597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597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7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597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597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7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597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597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9778" grpId="0" build="p" bldLvl="3" autoUpdateAnimBg="0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39550" y="375912"/>
            <a:ext cx="8524875" cy="387798"/>
          </a:xfrm>
        </p:spPr>
        <p:txBody>
          <a:bodyPr/>
          <a:lstStyle/>
          <a:p>
            <a:r>
              <a:rPr lang="en-US" dirty="0"/>
              <a:t>ATP Production, Storage, and Turnover</a:t>
            </a:r>
          </a:p>
        </p:txBody>
      </p:sp>
      <p:sp>
        <p:nvSpPr>
          <p:cNvPr id="461826" name="Rectangle 2"/>
          <p:cNvSpPr>
            <a:spLocks noGrp="1" noChangeArrowheads="1"/>
          </p:cNvSpPr>
          <p:nvPr>
            <p:ph idx="1"/>
          </p:nvPr>
        </p:nvSpPr>
        <p:spPr>
          <a:xfrm>
            <a:off x="325607" y="1320175"/>
            <a:ext cx="8424500" cy="3686175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ATP-PC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Equal ATP per gram of precursor fuel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Increased ATP-PC storage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Decreased depletion at same absolute workload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Equal depletion at same relative workload</a:t>
            </a:r>
          </a:p>
          <a:p>
            <a:pPr marL="1038225" lvl="1" indent="-457200">
              <a:buFont typeface="+mj-lt"/>
              <a:buAutoNum type="alphaLcPeriod"/>
            </a:pPr>
            <a:r>
              <a:rPr lang="en-US" dirty="0"/>
              <a:t>Increased ATP-PC turnover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Work output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8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18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18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8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618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18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8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618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618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8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618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618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8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618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618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8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618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618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8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618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618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1826" grpId="0" build="p" bldLvl="3" autoUpdateAnimBg="0" advAuto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874" name="Rectangle 2"/>
          <p:cNvSpPr>
            <a:spLocks noGrp="1" noChangeArrowheads="1"/>
          </p:cNvSpPr>
          <p:nvPr>
            <p:ph idx="1"/>
          </p:nvPr>
        </p:nvSpPr>
        <p:spPr/>
        <p:txBody>
          <a:bodyPr>
            <a:spAutoFit/>
          </a:bodyPr>
          <a:lstStyle/>
          <a:p>
            <a:pPr marL="577850" indent="-577850" eaLnBrk="1" hangingPunct="1">
              <a:spcBef>
                <a:spcPct val="0"/>
              </a:spcBef>
              <a:spcAft>
                <a:spcPct val="30000"/>
              </a:spcAft>
              <a:buFontTx/>
              <a:buNone/>
              <a:tabLst>
                <a:tab pos="792163" algn="l"/>
              </a:tabLst>
            </a:pPr>
            <a:r>
              <a:rPr lang="en-US" sz="2400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charset="-128"/>
              </a:rPr>
              <a:t> </a:t>
            </a:r>
          </a:p>
        </p:txBody>
      </p:sp>
      <p:pic>
        <p:nvPicPr>
          <p:cNvPr id="7170" name="Picture 2" descr="\\172.24.161.56\lww\01_Logistics\Plowman5e_9781496323187\13_Ancillaries\1_Input\PPTs\JPEG updated arts\Plowman-PPT-03\Ch05\Table 5.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9085" y="1305556"/>
            <a:ext cx="7610349" cy="43702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3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3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3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3874" grpId="0" build="p" bldLvl="3" autoUpdateAnimBg="0" advAuto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18842" y="433873"/>
            <a:ext cx="8524875" cy="388937"/>
          </a:xfrm>
        </p:spPr>
        <p:txBody>
          <a:bodyPr/>
          <a:lstStyle/>
          <a:p>
            <a:r>
              <a:rPr lang="en-US" dirty="0"/>
              <a:t>Check Your Comprehension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05\Check Your Comprehension 3 - Case Stud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45229" y="1383554"/>
            <a:ext cx="4072824" cy="45944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80351" y="188772"/>
            <a:ext cx="8524875" cy="778032"/>
          </a:xfrm>
        </p:spPr>
        <p:txBody>
          <a:bodyPr/>
          <a:lstStyle/>
          <a:p>
            <a:r>
              <a:rPr lang="en-US" dirty="0"/>
              <a:t>III. The Influence of Age and Sex on Metabolic Training Adaptations</a:t>
            </a:r>
          </a:p>
        </p:txBody>
      </p:sp>
      <p:sp>
        <p:nvSpPr>
          <p:cNvPr id="472066" name="Rectangle 2"/>
          <p:cNvSpPr>
            <a:spLocks noGrp="1" noChangeArrowheads="1"/>
          </p:cNvSpPr>
          <p:nvPr>
            <p:ph idx="1"/>
          </p:nvPr>
        </p:nvSpPr>
        <p:spPr>
          <a:xfrm>
            <a:off x="261826" y="1427331"/>
            <a:ext cx="8451662" cy="3686175"/>
          </a:xfrm>
        </p:spPr>
        <p:txBody>
          <a:bodyPr/>
          <a:lstStyle/>
          <a:p>
            <a:r>
              <a:rPr lang="en-US" dirty="0"/>
              <a:t>The available evidence indicates that training changes in children, adolescents, and the elderly are similar to changes for adults. </a:t>
            </a:r>
          </a:p>
          <a:p>
            <a:endParaRPr lang="en-US" dirty="0"/>
          </a:p>
          <a:p>
            <a:r>
              <a:rPr lang="en-US" dirty="0"/>
              <a:t>Males and females respond to the same training with the same adaptations.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72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72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0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720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720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2066" grpId="0" build="p" bldLvl="3" autoUpdateAnimBg="0" advAuto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IV.   Detraining</a:t>
            </a:r>
          </a:p>
        </p:txBody>
      </p:sp>
      <p:sp>
        <p:nvSpPr>
          <p:cNvPr id="481282" name="Rectangle 2"/>
          <p:cNvSpPr>
            <a:spLocks noGrp="1" noChangeArrowheads="1"/>
          </p:cNvSpPr>
          <p:nvPr>
            <p:ph idx="1"/>
          </p:nvPr>
        </p:nvSpPr>
        <p:spPr>
          <a:xfrm>
            <a:off x="330201" y="1350038"/>
            <a:ext cx="8442608" cy="3686175"/>
          </a:xfrm>
        </p:spPr>
        <p:txBody>
          <a:bodyPr/>
          <a:lstStyle/>
          <a:p>
            <a:r>
              <a:rPr lang="en-US" dirty="0"/>
              <a:t>The metabolic factors that improve the most with training (aerobic energy production) decrease the most with detraining</a:t>
            </a:r>
          </a:p>
          <a:p>
            <a:endParaRPr lang="en-US" dirty="0"/>
          </a:p>
          <a:p>
            <a:r>
              <a:rPr lang="en-US" dirty="0"/>
              <a:t>Pretraining levels are reached in about 3 to 6 weeks after cessation of training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1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1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2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812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812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282" grpId="0" build="p" bldLvl="3" autoUpdateAnimBg="0" advAuto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3043</TotalTime>
  <Words>843</Words>
  <Application>Microsoft Macintosh PowerPoint</Application>
  <PresentationFormat>On-screen Show (4:3)</PresentationFormat>
  <Paragraphs>151</Paragraphs>
  <Slides>29</Slides>
  <Notes>27</Notes>
  <HiddenSlides>3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Times New Roman</vt:lpstr>
      <vt:lpstr>Verdana</vt:lpstr>
      <vt:lpstr>LWW TEMPLATE</vt:lpstr>
      <vt:lpstr>PowerPoint Presentation</vt:lpstr>
      <vt:lpstr>I. Application of the TP for Metabolic  Enhancement</vt:lpstr>
      <vt:lpstr>I. Application of the TP for Metabolic  Enhancement (cont.)</vt:lpstr>
      <vt:lpstr>Fartlek Workout</vt:lpstr>
      <vt:lpstr>Interval Training</vt:lpstr>
      <vt:lpstr>PowerPoint Presentation</vt:lpstr>
      <vt:lpstr>Lactate Monitoring Technique</vt:lpstr>
      <vt:lpstr>Heart Rate, Lactate, and Perceived Exertion Responses to Incremental Exercise as a Basis for Exercise Prescription</vt:lpstr>
      <vt:lpstr>I. Application of the TP for Metabolic  Enhancement (cont.)</vt:lpstr>
      <vt:lpstr>I. Application of the TP for Metabolic  Enhancement (cont.)</vt:lpstr>
      <vt:lpstr>Representation of Taper Types: Progressive Linear, Step Linear, Slow Decay Exponential, and Fast Decay Exponential</vt:lpstr>
      <vt:lpstr>I. Application of the TP for Metabolic  Enhancement (cont.)</vt:lpstr>
      <vt:lpstr>I. Application of the TP for Metabolic  Enhancement (cont.)</vt:lpstr>
      <vt:lpstr>II. Metabolic Adaptations to Exercise Training</vt:lpstr>
      <vt:lpstr>Summary</vt:lpstr>
      <vt:lpstr>Substrate or Fuel Supply</vt:lpstr>
      <vt:lpstr>Substrate or Fuel Supply (cont.)</vt:lpstr>
      <vt:lpstr>Substrate or Fuel Supply (cont.)</vt:lpstr>
      <vt:lpstr>Substrate or Fuel Supply (cont.)</vt:lpstr>
      <vt:lpstr>Enzyme Activity</vt:lpstr>
      <vt:lpstr>Enzyme Activity (cont.)</vt:lpstr>
      <vt:lpstr>Enzyme Activity (cont.)</vt:lpstr>
      <vt:lpstr>Oxygen Utilization</vt:lpstr>
      <vt:lpstr>Oxygen Utilization (cont.)</vt:lpstr>
      <vt:lpstr>ATP Production, Storage, and Turnover</vt:lpstr>
      <vt:lpstr>PowerPoint Presentation</vt:lpstr>
      <vt:lpstr>Check Your Comprehension</vt:lpstr>
      <vt:lpstr>III. The Influence of Age and Sex on Metabolic Training Adaptations</vt:lpstr>
      <vt:lpstr>IV.   Detraining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400</cp:revision>
  <cp:lastPrinted>2001-01-03T19:47:24Z</cp:lastPrinted>
  <dcterms:created xsi:type="dcterms:W3CDTF">2001-02-15T19:07:27Z</dcterms:created>
  <dcterms:modified xsi:type="dcterms:W3CDTF">2022-02-07T22:20:18Z</dcterms:modified>
</cp:coreProperties>
</file>