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2" r:id="rId3"/>
    <p:sldId id="271" r:id="rId4"/>
    <p:sldId id="257" r:id="rId5"/>
    <p:sldId id="258" r:id="rId6"/>
    <p:sldId id="259" r:id="rId7"/>
    <p:sldId id="270" r:id="rId8"/>
    <p:sldId id="269" r:id="rId9"/>
    <p:sldId id="263" r:id="rId10"/>
    <p:sldId id="264" r:id="rId11"/>
    <p:sldId id="266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06" autoAdjust="0"/>
  </p:normalViewPr>
  <p:slideViewPr>
    <p:cSldViewPr snapToGrid="0">
      <p:cViewPr varScale="1">
        <p:scale>
          <a:sx n="81" d="100"/>
          <a:sy n="81" d="100"/>
        </p:scale>
        <p:origin x="120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4011A6-B564-4EAC-8618-60D20A1A0E25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1B999D-6687-43E3-8E69-C159EB1251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17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1B999D-6687-43E3-8E69-C159EB1251E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00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77796-BBF4-48DA-B603-901D5CCFF1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9C961-971C-46F2-83C3-1E761ED5C9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23204-F252-407D-AA14-9070AD44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F4F24-79CC-4783-9F55-B4F216A1E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4F157-2D62-408C-BAF5-C18A3B854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301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CBE11-9A99-434C-A4BC-0B4706374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2E38-AEFE-453E-93A7-5E8B454BD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1A1C2-00B2-4272-868A-ADD789D6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16DF8-5EA3-40FF-9759-8A3377989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01DF5-2753-4A68-8684-86AFEC884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8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392D9-A871-46A5-B983-AC50BDB4D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7875A-0D1D-4E2C-8FDF-AAF9CB4FE8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C0D79-B216-4B88-8303-D7DAFC6E9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63231-09CD-4B9A-B68C-171AF536D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A0D5F-601F-4C95-9CC4-1B24CFCCC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753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36BCB-F0AA-4FDB-9036-B1DC25B46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31ABD-63D8-4B54-932E-9C5E4DB50E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CD3CA-8F4B-415A-8252-082F58F993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77D8F-7918-43BC-8D20-C8C1FB312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A8412-4933-489F-A74E-7CCDE8ADC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6E1B3-D81C-49CA-B784-2A5180DCC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99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30A6E-0F6D-4534-9459-A9C5CBB13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D5589-929F-4C20-8FDB-59AE3B72B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C1EA0-8418-4D4D-BBB2-C9BCDB4FF0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A34C75-ADCA-48DD-BF81-0E87E28E3F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43294E-342B-4C10-BD5D-1F61E010E0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627123-8004-46D8-8DA0-16D0D4BB2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307947-D8DD-4A89-90F9-03F190957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8E647A-1BE8-466F-AA0E-0063C5EB1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051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04F8E-9EE5-415F-8EF4-0C796F3A2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193409-EDDD-4259-9A42-2515F7EAF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830CA4-552D-42CB-9042-982C54F23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9105C1-57D0-42DA-8489-0B57F4C19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4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0BE9A2-8829-4F6D-86F1-F84AE2111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E8F1E9-5A9C-403F-A70F-97A1BBF5A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F2616-B109-4A4E-91CA-7CF80E751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935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998A-7CDA-44C7-A604-7C8D2FFFA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F8CB4-8264-489A-82C2-DD7309A44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41BFD-E5CD-4AB3-872E-AD5A2B2C0B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129DD0-AB6A-4A9B-BF2F-C1AAE6DCD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7993-1376-45B3-A076-9DE285230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B143F-7CF1-4A13-9732-DBCE6FB9F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948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8F06B-6B12-453D-9E9F-BD6CEBB79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8EAF24-59C8-46AD-8A53-ABB44207F9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1CABF6-B469-4268-AF4E-31EF27DD9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1E918D-A393-4C18-8B8B-04A6668D3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DFD0A-A50F-4E54-8C38-03AF10CF8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15F930-7D61-4E50-AD7D-958C3F531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888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DB50-03A5-44AF-BF08-007882AD2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AAF7C6-8F89-46BF-9DE8-55DBC2EFD2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1D2C-C64A-48F7-8500-A9C011BA6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C96EE-649C-4C22-A7A7-27073A5E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C04E7-9EA8-4DC6-9B2C-BBFE3A200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55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77CA0A-C72B-4335-AABE-DBF2CA85EE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00D371-522E-4F57-95F2-29322AB98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25E72-680D-45C8-9698-A8F551137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0371E-8B22-454C-93D7-1F3FDDC92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572DB-4698-4A38-8558-6143AEE8C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435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8A2371-E2A7-485D-A7DB-1F062DB90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953DB-43E1-4BB9-8D1D-EE915971C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412E0-12A6-460A-8C84-672887A500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41054-2BE8-4AAB-B4A7-0974CEA2518A}" type="datetimeFigureOut">
              <a:rPr lang="en-US" smtClean="0"/>
              <a:t>11/25/2019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E44C2-0CD9-445B-93EA-D30497F232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9BF49-A5FF-4F55-A5F2-1EC5153AAB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F60BE-7D38-499F-AA6F-085ED4E68A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265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o-invented-pest-analysi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88655-23AB-4799-9E3A-933C90F59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491" y="825480"/>
            <a:ext cx="9144000" cy="2387600"/>
          </a:xfrm>
        </p:spPr>
        <p:txBody>
          <a:bodyPr/>
          <a:lstStyle/>
          <a:p>
            <a:r>
              <a:rPr lang="en-US" dirty="0"/>
              <a:t>DIGITAL 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8D644-31A9-4E06-A0EA-6ED14BBAC0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MACRO ENVIROMENTAL </a:t>
            </a:r>
          </a:p>
          <a:p>
            <a:r>
              <a:rPr lang="en-US" dirty="0"/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157274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4EAB3-96FA-49ED-BACE-4BC4783AD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Organisational overview.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B29E4-0B4F-496E-A714-093AF0143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Halfords.</a:t>
            </a:r>
          </a:p>
          <a:p>
            <a:r>
              <a:rPr lang="en-US" dirty="0"/>
              <a:t>Market leader for service led retailing. </a:t>
            </a:r>
          </a:p>
          <a:p>
            <a:r>
              <a:rPr lang="en-US" dirty="0"/>
              <a:t>Turnover in excess of £1.1B Variance of +3.7% YOY.</a:t>
            </a:r>
          </a:p>
          <a:p>
            <a:r>
              <a:rPr lang="en-US" dirty="0"/>
              <a:t>Increased online activity 83% of which was store click and collect. </a:t>
            </a:r>
          </a:p>
          <a:p>
            <a:r>
              <a:rPr lang="en-US" dirty="0"/>
              <a:t>Competition National marketplace </a:t>
            </a:r>
          </a:p>
          <a:p>
            <a:r>
              <a:rPr lang="en-US" dirty="0"/>
              <a:t>30,000 garages</a:t>
            </a:r>
          </a:p>
          <a:p>
            <a:r>
              <a:rPr lang="en-US" dirty="0"/>
              <a:t>2,500 bicycle stores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17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B4B45-836E-4D08-9430-0443D9182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Analytical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FDF48-EA0D-459A-8432-B395251FB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LONGPEST.</a:t>
            </a:r>
          </a:p>
          <a:p>
            <a:r>
              <a:rPr lang="en-US" dirty="0"/>
              <a:t>This adds the dimensions of multiple layers of geography.</a:t>
            </a:r>
          </a:p>
          <a:p>
            <a:r>
              <a:rPr lang="en-US" dirty="0"/>
              <a:t>Local.</a:t>
            </a:r>
          </a:p>
          <a:p>
            <a:r>
              <a:rPr lang="en-US" dirty="0"/>
              <a:t>National.</a:t>
            </a:r>
          </a:p>
          <a:p>
            <a:r>
              <a:rPr lang="en-US" dirty="0"/>
              <a:t>Global.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                                                                                                                 Miller(2012)</a:t>
            </a:r>
          </a:p>
        </p:txBody>
      </p:sp>
    </p:spTree>
    <p:extLst>
      <p:ext uri="{BB962C8B-B14F-4D97-AF65-F5344CB8AC3E}">
        <p14:creationId xmlns:p14="http://schemas.microsoft.com/office/powerpoint/2010/main" val="114015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873FD-EC02-4F5B-9415-3273EB378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B6035-B6DD-4A05-86B3-656E97CE5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Governmental/political policy.</a:t>
            </a:r>
          </a:p>
          <a:p>
            <a:pPr lvl="0"/>
            <a:r>
              <a:rPr lang="en-US" dirty="0"/>
              <a:t>Trading authority interdiction in retail</a:t>
            </a:r>
          </a:p>
          <a:p>
            <a:pPr lvl="0"/>
            <a:r>
              <a:rPr lang="en-US" dirty="0"/>
              <a:t>Strength of the retail sector</a:t>
            </a:r>
          </a:p>
          <a:p>
            <a:pPr lvl="0"/>
            <a:r>
              <a:rPr lang="en-US" dirty="0"/>
              <a:t>Exit from the European Union collective.</a:t>
            </a:r>
          </a:p>
          <a:p>
            <a:pPr lvl="0"/>
            <a:r>
              <a:rPr lang="en-US" dirty="0"/>
              <a:t>Social media law.</a:t>
            </a:r>
          </a:p>
          <a:p>
            <a:pPr lvl="0"/>
            <a:r>
              <a:rPr lang="en-US" dirty="0"/>
              <a:t>Online business laws </a:t>
            </a:r>
            <a:r>
              <a:rPr lang="en-US"/>
              <a:t>for businesses</a:t>
            </a:r>
            <a:endParaRPr lang="en-US" dirty="0"/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89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4577F-5D5D-40A3-8F52-9FFE0D83E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E0162-D420-4676-A102-2924B793D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Foreign exchange rates.</a:t>
            </a:r>
          </a:p>
          <a:p>
            <a:pPr lvl="0"/>
            <a:r>
              <a:rPr lang="en-GB" dirty="0"/>
              <a:t>Strength and stability of the pound.</a:t>
            </a:r>
          </a:p>
          <a:p>
            <a:pPr lvl="0"/>
            <a:r>
              <a:rPr lang="en-GB" dirty="0"/>
              <a:t>National economic policy </a:t>
            </a:r>
          </a:p>
          <a:p>
            <a:pPr lvl="0"/>
            <a:r>
              <a:rPr lang="en-GB" dirty="0"/>
              <a:t>Increase of costs of overheads.</a:t>
            </a:r>
          </a:p>
          <a:p>
            <a:pPr lvl="0"/>
            <a:r>
              <a:rPr lang="en-GB" dirty="0"/>
              <a:t>Increases or decreases in the nation’s economy </a:t>
            </a:r>
          </a:p>
          <a:p>
            <a:pPr lvl="0"/>
            <a:r>
              <a:rPr lang="en-GB" dirty="0"/>
              <a:t>Overseas product prices</a:t>
            </a:r>
          </a:p>
          <a:p>
            <a:pPr lvl="0"/>
            <a:r>
              <a:rPr lang="en-GB" dirty="0"/>
              <a:t>Inflation rate </a:t>
            </a:r>
          </a:p>
          <a:p>
            <a:pPr lvl="0"/>
            <a:r>
              <a:rPr lang="en-GB" dirty="0"/>
              <a:t>Interest rates  </a:t>
            </a:r>
          </a:p>
          <a:p>
            <a:pPr lvl="0"/>
            <a:r>
              <a:rPr lang="en-GB" dirty="0"/>
              <a:t>Trading value of the company and confidence in the company.</a:t>
            </a:r>
          </a:p>
        </p:txBody>
      </p:sp>
    </p:spTree>
    <p:extLst>
      <p:ext uri="{BB962C8B-B14F-4D97-AF65-F5344CB8AC3E}">
        <p14:creationId xmlns:p14="http://schemas.microsoft.com/office/powerpoint/2010/main" val="43489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C996E-9D3B-452B-9811-412D5F585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065E1-A4B5-464F-80AA-10FA64F7C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Specific customer base segregation and demographic segmenting.</a:t>
            </a:r>
          </a:p>
          <a:p>
            <a:pPr lvl="0"/>
            <a:r>
              <a:rPr lang="en-GB" dirty="0"/>
              <a:t>Future generational/technical skill sets.</a:t>
            </a:r>
          </a:p>
          <a:p>
            <a:pPr lvl="0"/>
            <a:r>
              <a:rPr lang="en-GB" dirty="0"/>
              <a:t>Changes to brand attitudes.</a:t>
            </a:r>
          </a:p>
          <a:p>
            <a:pPr lvl="0"/>
            <a:r>
              <a:rPr lang="en-GB" dirty="0"/>
              <a:t>Believe in the organisation’s social goals.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28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Corporate responsibility.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We are committed to being environmentally and socially accountable to all stakeholders – our colleagues, customers, shareholders and the wider world. </a:t>
            </a:r>
          </a:p>
          <a:p>
            <a:pPr lvl="0"/>
            <a:r>
              <a:rPr lang="en-GB" dirty="0"/>
              <a:t>Customers</a:t>
            </a:r>
            <a:endParaRPr lang="en-US" dirty="0"/>
          </a:p>
          <a:p>
            <a:pPr lvl="0"/>
            <a:r>
              <a:rPr lang="en-GB" dirty="0"/>
              <a:t>Colleagues</a:t>
            </a:r>
            <a:endParaRPr lang="en-US" dirty="0"/>
          </a:p>
          <a:p>
            <a:pPr lvl="0"/>
            <a:r>
              <a:rPr lang="en-GB" dirty="0"/>
              <a:t>Suppliers</a:t>
            </a:r>
            <a:endParaRPr lang="en-US" dirty="0"/>
          </a:p>
          <a:p>
            <a:pPr lvl="0"/>
            <a:r>
              <a:rPr lang="en-GB" dirty="0"/>
              <a:t>Communities</a:t>
            </a:r>
            <a:endParaRPr lang="en-US" dirty="0"/>
          </a:p>
          <a:p>
            <a:pPr lvl="0"/>
            <a:r>
              <a:rPr lang="en-GB" dirty="0"/>
              <a:t>Investors </a:t>
            </a:r>
            <a:endParaRPr lang="en-US" dirty="0"/>
          </a:p>
          <a:p>
            <a:pPr lvl="0"/>
            <a:r>
              <a:rPr lang="en-GB" dirty="0"/>
              <a:t>Media</a:t>
            </a:r>
            <a:endParaRPr lang="en-US" dirty="0"/>
          </a:p>
          <a:p>
            <a:pPr lvl="0"/>
            <a:r>
              <a:rPr lang="en-GB" dirty="0"/>
              <a:t>Government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81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Increase in social media use</a:t>
            </a:r>
          </a:p>
          <a:p>
            <a:pPr lvl="0"/>
            <a:r>
              <a:rPr lang="en-GB" dirty="0"/>
              <a:t>Evolving technologies in the car industry.</a:t>
            </a:r>
          </a:p>
          <a:p>
            <a:pPr lvl="0"/>
            <a:r>
              <a:rPr lang="en-GB" dirty="0"/>
              <a:t>Evolving technologies for the car industry.</a:t>
            </a:r>
          </a:p>
          <a:p>
            <a:pPr lvl="0"/>
            <a:r>
              <a:rPr lang="en-GB" dirty="0"/>
              <a:t>New methods for the value chain.</a:t>
            </a:r>
          </a:p>
          <a:p>
            <a:pPr lvl="0"/>
            <a:r>
              <a:rPr lang="en-GB" dirty="0"/>
              <a:t>Increasing online and automated shopping demands.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9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8CF9B-9F65-42DF-9AD4-B17BC34C4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B5A14-AD50-49DF-9482-027E77186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Geographically local customers</a:t>
            </a:r>
          </a:p>
          <a:p>
            <a:r>
              <a:rPr lang="en-US" dirty="0"/>
              <a:t>Local and community organisations</a:t>
            </a:r>
          </a:p>
          <a:p>
            <a:r>
              <a:rPr lang="en-US" dirty="0"/>
              <a:t>Local audit authorities</a:t>
            </a:r>
          </a:p>
          <a:p>
            <a:r>
              <a:rPr lang="en-US" dirty="0"/>
              <a:t>Local/regional stores</a:t>
            </a:r>
          </a:p>
          <a:p>
            <a:r>
              <a:rPr lang="en-US" dirty="0"/>
              <a:t>Local/regional suppliers</a:t>
            </a:r>
          </a:p>
          <a:p>
            <a:r>
              <a:rPr lang="en-US" dirty="0"/>
              <a:t>Local/regional </a:t>
            </a:r>
            <a:r>
              <a:rPr lang="en-US" dirty="0" smtClean="0"/>
              <a:t>delivery's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56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83ED-EBB9-4217-AE45-A7D0E55D7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National/Global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F4B4D-4C43-4919-ABA9-378A5EECF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organisations national estate</a:t>
            </a:r>
          </a:p>
          <a:p>
            <a:r>
              <a:rPr lang="en-US" dirty="0"/>
              <a:t>National suppliers</a:t>
            </a:r>
          </a:p>
          <a:p>
            <a:r>
              <a:rPr lang="en-US" dirty="0"/>
              <a:t>National customer base</a:t>
            </a:r>
          </a:p>
          <a:p>
            <a:r>
              <a:rPr lang="en-US" dirty="0"/>
              <a:t>International suppliers</a:t>
            </a:r>
          </a:p>
          <a:p>
            <a:r>
              <a:rPr lang="en-US" dirty="0"/>
              <a:t>International customers</a:t>
            </a:r>
          </a:p>
          <a:p>
            <a:r>
              <a:rPr lang="en-US" dirty="0"/>
              <a:t>Trans-global social media</a:t>
            </a:r>
          </a:p>
          <a:p>
            <a:r>
              <a:rPr lang="en-US" dirty="0"/>
              <a:t>Global finance/foreign exchange.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02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16D7-30A0-4794-80D9-00852DE53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732E7-95FC-44C9-A910-DACC50CAB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Clegg, s et al.(2016) Strategy: Theory and Practise. London: Sage Publications Ltd.</a:t>
            </a:r>
            <a:r>
              <a:rPr lang="en-US" dirty="0"/>
              <a:t> </a:t>
            </a:r>
          </a:p>
          <a:p>
            <a:r>
              <a:rPr lang="en-US" dirty="0"/>
              <a:t>Porter, M. (1985) Creating and Sustaining Superior Performance. New York: Free Press. </a:t>
            </a:r>
          </a:p>
          <a:p>
            <a:r>
              <a:rPr lang="en-US" dirty="0"/>
              <a:t>Rugman, A and COLLINSON, s. (2012) International Business.6</a:t>
            </a:r>
            <a:r>
              <a:rPr lang="en-US" baseline="30000" dirty="0"/>
              <a:t>th</a:t>
            </a:r>
            <a:r>
              <a:rPr lang="en-US" dirty="0"/>
              <a:t> Ed. Harlow: Pearson Education Limited.</a:t>
            </a:r>
          </a:p>
          <a:p>
            <a:pPr lvl="0"/>
            <a:endParaRPr lang="en-US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60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5B41893-BF3A-4A3B-87F4-8C35F39E1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DD8C7-8FC7-42B6-82F6-01DFB236E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Frue, K (May 8th, 2018) Who Invested PEST Analysis and why it matters?</a:t>
            </a:r>
            <a:r>
              <a:rPr lang="en-US" dirty="0">
                <a:hlinkClick r:id="rId3"/>
              </a:rPr>
              <a:t> </a:t>
            </a:r>
            <a:r>
              <a:rPr lang="en-US" dirty="0"/>
              <a:t>https://pestleanalysis.com/who-invented-pest-analysis/(Accessed19/11/2019).</a:t>
            </a:r>
          </a:p>
          <a:p>
            <a:r>
              <a:rPr lang="en-US" dirty="0"/>
              <a:t>Miller, R (May 5th,2012) https://ezinearticles.com/?Utilizing-the-LoNGPEST-With-the-SWOT-in-Corporate-Analysis&amp;id=7044211.(Accessed 19/11/2019).</a:t>
            </a:r>
          </a:p>
          <a:p>
            <a:r>
              <a:rPr lang="en-GB" dirty="0"/>
              <a:t>Schaverien, A.(12th December 2018)Consumers Do Care About Retailers Ethics and Brand Purpose,</a:t>
            </a:r>
            <a:r>
              <a:rPr lang="en-US" dirty="0"/>
              <a:t> Accenture Research Finds. https://www.halfordscompany.com/media/2605/halfords-annual-report-2019-web-ready.pdf9Accessed (Accessed 20/11/2019)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99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3614-86D1-48DC-AD90-2EA151BED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D0281-BA02-40B1-99C8-8659C2351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Http://Halfords.annualreport2018.com(Accessed 18/11/2019)</a:t>
            </a:r>
            <a:r>
              <a:rPr lang="en-US" baseline="30000" dirty="0"/>
              <a:t>.</a:t>
            </a:r>
            <a:endParaRPr lang="en-US" dirty="0"/>
          </a:p>
          <a:p>
            <a:r>
              <a:rPr lang="en-GB" dirty="0"/>
              <a:t>https://www.halfordscompany.com/media/2605/halfords-annual-report-2019-web-ready.pdf(Accessed(18/11/2019)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65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413</Words>
  <Application>Microsoft Office PowerPoint</Application>
  <PresentationFormat>Widescreen</PresentationFormat>
  <Paragraphs>91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DIGITAL ENTREPRENEURSHIP</vt:lpstr>
      <vt:lpstr>Organisational overview.</vt:lpstr>
      <vt:lpstr>Analytical tool</vt:lpstr>
      <vt:lpstr>POLITICAL</vt:lpstr>
      <vt:lpstr>ECONOMICAL</vt:lpstr>
      <vt:lpstr>SOCIAL</vt:lpstr>
      <vt:lpstr>Corporate responsibility.  </vt:lpstr>
      <vt:lpstr>Technological</vt:lpstr>
      <vt:lpstr>Local</vt:lpstr>
      <vt:lpstr>National/Global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MALONE</dc:creator>
  <cp:lastModifiedBy>mypcadult</cp:lastModifiedBy>
  <cp:revision>42</cp:revision>
  <dcterms:created xsi:type="dcterms:W3CDTF">2019-11-21T15:10:23Z</dcterms:created>
  <dcterms:modified xsi:type="dcterms:W3CDTF">2019-11-25T15:26:01Z</dcterms:modified>
</cp:coreProperties>
</file>