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77" r:id="rId3"/>
    <p:sldId id="258" r:id="rId4"/>
    <p:sldId id="259" r:id="rId5"/>
    <p:sldId id="276" r:id="rId6"/>
    <p:sldId id="261" r:id="rId7"/>
    <p:sldId id="278" r:id="rId8"/>
    <p:sldId id="263" r:id="rId9"/>
    <p:sldId id="279" r:id="rId10"/>
    <p:sldId id="265" r:id="rId11"/>
    <p:sldId id="266" r:id="rId12"/>
    <p:sldId id="268" r:id="rId13"/>
    <p:sldId id="269" r:id="rId14"/>
    <p:sldId id="270" r:id="rId15"/>
    <p:sldId id="275" r:id="rId16"/>
    <p:sldId id="274"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15/02/2021</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22651093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0927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9817548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177524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15/02/2021</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4284054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15/02/2021</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2439059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15/02/2021</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075846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16001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60741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88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15/02/2021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95064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15/02/2021</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557467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a:solidFill>
                  <a:schemeClr val="bg1"/>
                </a:solidFill>
              </a:rPr>
              <a:t> Understanding </a:t>
            </a:r>
            <a:r>
              <a:rPr lang="en-GB" dirty="0" smtClean="0">
                <a:solidFill>
                  <a:schemeClr val="bg1"/>
                </a:solidFill>
              </a:rPr>
              <a:t>Democracy</a:t>
            </a:r>
            <a:endParaRPr lang="en-GB" dirty="0">
              <a:solidFill>
                <a:schemeClr val="bg1"/>
              </a:solidFill>
            </a:endParaRPr>
          </a:p>
        </p:txBody>
      </p:sp>
      <p:sp>
        <p:nvSpPr>
          <p:cNvPr id="3" name="Subtitle 2"/>
          <p:cNvSpPr>
            <a:spLocks noGrp="1"/>
          </p:cNvSpPr>
          <p:nvPr>
            <p:ph type="subTitle" idx="1"/>
          </p:nvPr>
        </p:nvSpPr>
        <p:spPr>
          <a:xfrm>
            <a:off x="1331640" y="5733256"/>
            <a:ext cx="6400800" cy="744488"/>
          </a:xfrm>
        </p:spPr>
        <p:txBody>
          <a:bodyPr>
            <a:normAutofit/>
          </a:bodyPr>
          <a:lstStyle/>
          <a:p>
            <a:r>
              <a:rPr lang="en-GB" b="1" dirty="0" smtClean="0">
                <a:solidFill>
                  <a:schemeClr val="bg1"/>
                </a:solidFill>
              </a:rPr>
              <a:t>HPFY3009</a:t>
            </a:r>
          </a:p>
        </p:txBody>
      </p:sp>
      <p:sp>
        <p:nvSpPr>
          <p:cNvPr id="4" name="Subtitle 2"/>
          <p:cNvSpPr txBox="1">
            <a:spLocks/>
          </p:cNvSpPr>
          <p:nvPr/>
        </p:nvSpPr>
        <p:spPr>
          <a:xfrm>
            <a:off x="467544" y="2924944"/>
            <a:ext cx="8676456" cy="1656184"/>
          </a:xfrm>
          <a:prstGeom prst="rect">
            <a:avLst/>
          </a:prstGeom>
        </p:spPr>
        <p:txBody>
          <a:bodyPr vert="horz">
            <a:normAutofit fontScale="77500" lnSpcReduction="2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600" dirty="0" smtClean="0">
                <a:solidFill>
                  <a:prstClr val="black"/>
                </a:solidFill>
              </a:rPr>
              <a:t>Politics and the Political System in Athens</a:t>
            </a: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3227383" y="3933056"/>
            <a:ext cx="2609314" cy="1658256"/>
          </a:xfrm>
          <a:prstGeom prst="rect">
            <a:avLst/>
          </a:prstGeom>
        </p:spPr>
      </p:pic>
    </p:spTree>
    <p:extLst>
      <p:ext uri="{BB962C8B-B14F-4D97-AF65-F5344CB8AC3E}">
        <p14:creationId xmlns:p14="http://schemas.microsoft.com/office/powerpoint/2010/main" val="260919743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Before we start…</a:t>
            </a:r>
            <a:endParaRPr lang="en-GB" dirty="0">
              <a:solidFill>
                <a:schemeClr val="bg1"/>
              </a:solidFill>
            </a:endParaRPr>
          </a:p>
        </p:txBody>
      </p:sp>
      <p:sp>
        <p:nvSpPr>
          <p:cNvPr id="3" name="Content Placeholder 2"/>
          <p:cNvSpPr>
            <a:spLocks noGrp="1"/>
          </p:cNvSpPr>
          <p:nvPr>
            <p:ph idx="1"/>
          </p:nvPr>
        </p:nvSpPr>
        <p:spPr>
          <a:xfrm>
            <a:off x="251520" y="1600200"/>
            <a:ext cx="8712968" cy="4997152"/>
          </a:xfrm>
        </p:spPr>
        <p:txBody>
          <a:bodyPr>
            <a:normAutofit/>
          </a:bodyPr>
          <a:lstStyle/>
          <a:p>
            <a:r>
              <a:rPr lang="en-GB" b="1" dirty="0" smtClean="0">
                <a:solidFill>
                  <a:schemeClr val="bg1"/>
                </a:solidFill>
              </a:rPr>
              <a:t>What do you think are the key elements of a democratic system of government?</a:t>
            </a:r>
          </a:p>
          <a:p>
            <a:endParaRPr lang="en-GB" sz="1600" b="1" dirty="0">
              <a:solidFill>
                <a:schemeClr val="bg1"/>
              </a:solidFill>
            </a:endParaRPr>
          </a:p>
          <a:p>
            <a:r>
              <a:rPr lang="en-GB" b="1" dirty="0" smtClean="0">
                <a:solidFill>
                  <a:schemeClr val="bg1"/>
                </a:solidFill>
              </a:rPr>
              <a:t>How extensive does the </a:t>
            </a:r>
            <a:r>
              <a:rPr lang="en-GB" b="1" dirty="0" smtClean="0">
                <a:solidFill>
                  <a:schemeClr val="bg1"/>
                </a:solidFill>
              </a:rPr>
              <a:t>franchise have to be in order for us to class something as a democracy</a:t>
            </a:r>
            <a:r>
              <a:rPr lang="en-GB" b="1" dirty="0" smtClean="0">
                <a:solidFill>
                  <a:schemeClr val="bg1"/>
                </a:solidFill>
              </a:rPr>
              <a:t>?</a:t>
            </a:r>
            <a:endParaRPr lang="en-GB" b="1" dirty="0" smtClean="0">
              <a:solidFill>
                <a:schemeClr val="bg1"/>
              </a:solidFill>
            </a:endParaRPr>
          </a:p>
          <a:p>
            <a:endParaRPr lang="en-GB" sz="1600" b="1" dirty="0">
              <a:solidFill>
                <a:schemeClr val="bg1"/>
              </a:solidFill>
            </a:endParaRPr>
          </a:p>
          <a:p>
            <a:r>
              <a:rPr lang="en-GB" b="1" dirty="0" smtClean="0">
                <a:solidFill>
                  <a:schemeClr val="bg1"/>
                </a:solidFill>
              </a:rPr>
              <a:t>Is our present system in the UK democratic?</a:t>
            </a:r>
          </a:p>
          <a:p>
            <a:endParaRPr lang="en-GB" sz="1600" b="1" dirty="0">
              <a:solidFill>
                <a:schemeClr val="bg1"/>
              </a:solidFill>
            </a:endParaRPr>
          </a:p>
          <a:p>
            <a:r>
              <a:rPr lang="en-GB" b="1" dirty="0" smtClean="0">
                <a:solidFill>
                  <a:schemeClr val="bg1"/>
                </a:solidFill>
              </a:rPr>
              <a:t>Which governmental system in the modern world do you think is most democratic?</a:t>
            </a:r>
            <a:endParaRPr lang="en-GB" b="1" dirty="0">
              <a:solidFill>
                <a:schemeClr val="bg1"/>
              </a:solidFill>
            </a:endParaRPr>
          </a:p>
        </p:txBody>
      </p:sp>
    </p:spTree>
    <p:extLst>
      <p:ext uri="{BB962C8B-B14F-4D97-AF65-F5344CB8AC3E}">
        <p14:creationId xmlns:p14="http://schemas.microsoft.com/office/powerpoint/2010/main" val="149109309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Types of Government</a:t>
            </a:r>
            <a:endParaRPr lang="en-GB" dirty="0">
              <a:solidFill>
                <a:schemeClr val="bg1"/>
              </a:solidFill>
            </a:endParaRPr>
          </a:p>
        </p:txBody>
      </p:sp>
      <p:sp>
        <p:nvSpPr>
          <p:cNvPr id="3" name="Content Placeholder 2"/>
          <p:cNvSpPr>
            <a:spLocks noGrp="1"/>
          </p:cNvSpPr>
          <p:nvPr>
            <p:ph idx="1"/>
          </p:nvPr>
        </p:nvSpPr>
        <p:spPr>
          <a:xfrm>
            <a:off x="0" y="1484784"/>
            <a:ext cx="9144000" cy="5373216"/>
          </a:xfrm>
        </p:spPr>
        <p:txBody>
          <a:bodyPr>
            <a:normAutofit lnSpcReduction="10000"/>
          </a:bodyPr>
          <a:lstStyle/>
          <a:p>
            <a:r>
              <a:rPr lang="en-GB" i="1" dirty="0" err="1">
                <a:solidFill>
                  <a:schemeClr val="bg1"/>
                </a:solidFill>
              </a:rPr>
              <a:t>d</a:t>
            </a:r>
            <a:r>
              <a:rPr lang="en-GB" i="1" dirty="0" err="1" smtClean="0">
                <a:solidFill>
                  <a:schemeClr val="bg1"/>
                </a:solidFill>
              </a:rPr>
              <a:t>ēmos</a:t>
            </a:r>
            <a:r>
              <a:rPr lang="en-GB" dirty="0" smtClean="0">
                <a:solidFill>
                  <a:schemeClr val="bg1"/>
                </a:solidFill>
              </a:rPr>
              <a:t> </a:t>
            </a:r>
            <a:r>
              <a:rPr lang="en-GB" dirty="0">
                <a:solidFill>
                  <a:schemeClr val="bg1"/>
                </a:solidFill>
              </a:rPr>
              <a:t>= </a:t>
            </a:r>
            <a:r>
              <a:rPr lang="en-GB" dirty="0" smtClean="0">
                <a:solidFill>
                  <a:schemeClr val="bg1"/>
                </a:solidFill>
              </a:rPr>
              <a:t>people</a:t>
            </a:r>
            <a:r>
              <a:rPr lang="en-GB" dirty="0">
                <a:solidFill>
                  <a:schemeClr val="bg1"/>
                </a:solidFill>
              </a:rPr>
              <a:t> </a:t>
            </a:r>
            <a:r>
              <a:rPr lang="en-GB" dirty="0" smtClean="0">
                <a:solidFill>
                  <a:schemeClr val="bg1"/>
                </a:solidFill>
              </a:rPr>
              <a:t>/ </a:t>
            </a:r>
            <a:r>
              <a:rPr lang="en-GB" i="1" dirty="0" err="1">
                <a:solidFill>
                  <a:schemeClr val="bg1"/>
                </a:solidFill>
              </a:rPr>
              <a:t>k</a:t>
            </a:r>
            <a:r>
              <a:rPr lang="en-GB" i="1" dirty="0" err="1" smtClean="0">
                <a:solidFill>
                  <a:schemeClr val="bg1"/>
                </a:solidFill>
              </a:rPr>
              <a:t>rateō</a:t>
            </a:r>
            <a:r>
              <a:rPr lang="en-GB" dirty="0" smtClean="0">
                <a:solidFill>
                  <a:schemeClr val="bg1"/>
                </a:solidFill>
              </a:rPr>
              <a:t> </a:t>
            </a:r>
            <a:r>
              <a:rPr lang="en-GB" dirty="0">
                <a:solidFill>
                  <a:schemeClr val="bg1"/>
                </a:solidFill>
              </a:rPr>
              <a:t>= I rule. </a:t>
            </a:r>
          </a:p>
          <a:p>
            <a:endParaRPr lang="en-GB" sz="1000" dirty="0" smtClean="0">
              <a:solidFill>
                <a:schemeClr val="bg1"/>
              </a:solidFill>
            </a:endParaRPr>
          </a:p>
          <a:p>
            <a:r>
              <a:rPr lang="en-GB" i="1" dirty="0" err="1">
                <a:solidFill>
                  <a:schemeClr val="bg1"/>
                </a:solidFill>
              </a:rPr>
              <a:t>d</a:t>
            </a:r>
            <a:r>
              <a:rPr lang="en-GB" i="1" dirty="0" err="1" smtClean="0">
                <a:solidFill>
                  <a:schemeClr val="bg1"/>
                </a:solidFill>
              </a:rPr>
              <a:t>ēmos</a:t>
            </a:r>
            <a:r>
              <a:rPr lang="en-GB" dirty="0" smtClean="0">
                <a:solidFill>
                  <a:schemeClr val="bg1"/>
                </a:solidFill>
              </a:rPr>
              <a:t> can refer to: </a:t>
            </a:r>
            <a:endParaRPr lang="en-GB" dirty="0">
              <a:solidFill>
                <a:schemeClr val="bg1"/>
              </a:solidFill>
            </a:endParaRPr>
          </a:p>
          <a:p>
            <a:pPr lvl="1"/>
            <a:r>
              <a:rPr lang="en-GB" dirty="0" smtClean="0">
                <a:solidFill>
                  <a:schemeClr val="bg1"/>
                </a:solidFill>
              </a:rPr>
              <a:t>The </a:t>
            </a:r>
            <a:r>
              <a:rPr lang="en-GB" dirty="0">
                <a:solidFill>
                  <a:schemeClr val="bg1"/>
                </a:solidFill>
              </a:rPr>
              <a:t>entire Athenian people ≈ the state </a:t>
            </a:r>
          </a:p>
          <a:p>
            <a:pPr lvl="1"/>
            <a:r>
              <a:rPr lang="en-GB" dirty="0" smtClean="0">
                <a:solidFill>
                  <a:schemeClr val="bg1"/>
                </a:solidFill>
              </a:rPr>
              <a:t>The </a:t>
            </a:r>
            <a:r>
              <a:rPr lang="en-GB" dirty="0">
                <a:solidFill>
                  <a:schemeClr val="bg1"/>
                </a:solidFill>
              </a:rPr>
              <a:t>common people ≈ the poor </a:t>
            </a:r>
          </a:p>
          <a:p>
            <a:pPr lvl="1"/>
            <a:r>
              <a:rPr lang="en-GB" dirty="0" smtClean="0">
                <a:solidFill>
                  <a:schemeClr val="bg1"/>
                </a:solidFill>
              </a:rPr>
              <a:t>A </a:t>
            </a:r>
            <a:r>
              <a:rPr lang="en-GB" dirty="0">
                <a:solidFill>
                  <a:schemeClr val="bg1"/>
                </a:solidFill>
              </a:rPr>
              <a:t>community within Athenian territory (one of 139 </a:t>
            </a:r>
            <a:r>
              <a:rPr lang="en-GB" i="1" dirty="0">
                <a:solidFill>
                  <a:schemeClr val="bg1"/>
                </a:solidFill>
              </a:rPr>
              <a:t>demes</a:t>
            </a:r>
            <a:r>
              <a:rPr lang="en-GB" dirty="0">
                <a:solidFill>
                  <a:schemeClr val="bg1"/>
                </a:solidFill>
              </a:rPr>
              <a:t>). </a:t>
            </a:r>
          </a:p>
          <a:p>
            <a:endParaRPr lang="en-GB" sz="1000" dirty="0" smtClean="0">
              <a:solidFill>
                <a:schemeClr val="bg1"/>
              </a:solidFill>
            </a:endParaRPr>
          </a:p>
          <a:p>
            <a:r>
              <a:rPr lang="en-GB" b="1" dirty="0" smtClean="0">
                <a:solidFill>
                  <a:schemeClr val="bg1"/>
                </a:solidFill>
              </a:rPr>
              <a:t>Contrast:</a:t>
            </a:r>
          </a:p>
          <a:p>
            <a:pPr lvl="1"/>
            <a:r>
              <a:rPr lang="en-GB" i="1" dirty="0" err="1">
                <a:solidFill>
                  <a:schemeClr val="bg1"/>
                </a:solidFill>
              </a:rPr>
              <a:t>m</a:t>
            </a:r>
            <a:r>
              <a:rPr lang="en-GB" i="1" dirty="0" err="1" smtClean="0">
                <a:solidFill>
                  <a:schemeClr val="bg1"/>
                </a:solidFill>
              </a:rPr>
              <a:t>onarkhia</a:t>
            </a:r>
            <a:r>
              <a:rPr lang="en-GB" dirty="0" smtClean="0">
                <a:solidFill>
                  <a:schemeClr val="bg1"/>
                </a:solidFill>
              </a:rPr>
              <a:t> </a:t>
            </a:r>
            <a:r>
              <a:rPr lang="en-GB" dirty="0">
                <a:solidFill>
                  <a:schemeClr val="bg1"/>
                </a:solidFill>
              </a:rPr>
              <a:t>= one person’s rule. </a:t>
            </a:r>
          </a:p>
          <a:p>
            <a:pPr lvl="1"/>
            <a:r>
              <a:rPr lang="en-GB" i="1" dirty="0" err="1">
                <a:solidFill>
                  <a:schemeClr val="bg1"/>
                </a:solidFill>
              </a:rPr>
              <a:t>o</a:t>
            </a:r>
            <a:r>
              <a:rPr lang="en-GB" i="1" dirty="0" err="1" smtClean="0">
                <a:solidFill>
                  <a:schemeClr val="bg1"/>
                </a:solidFill>
              </a:rPr>
              <a:t>ligarkhia</a:t>
            </a:r>
            <a:r>
              <a:rPr lang="en-GB" dirty="0" smtClean="0">
                <a:solidFill>
                  <a:schemeClr val="bg1"/>
                </a:solidFill>
              </a:rPr>
              <a:t> </a:t>
            </a:r>
            <a:r>
              <a:rPr lang="en-GB" dirty="0">
                <a:solidFill>
                  <a:schemeClr val="bg1"/>
                </a:solidFill>
              </a:rPr>
              <a:t>= a few people’s rule. </a:t>
            </a:r>
          </a:p>
          <a:p>
            <a:pPr lvl="1"/>
            <a:r>
              <a:rPr lang="en-GB" i="1" dirty="0" err="1">
                <a:solidFill>
                  <a:schemeClr val="bg1"/>
                </a:solidFill>
              </a:rPr>
              <a:t>t</a:t>
            </a:r>
            <a:r>
              <a:rPr lang="en-GB" i="1" dirty="0" err="1" smtClean="0">
                <a:solidFill>
                  <a:schemeClr val="bg1"/>
                </a:solidFill>
              </a:rPr>
              <a:t>yrannis</a:t>
            </a:r>
            <a:r>
              <a:rPr lang="en-GB" dirty="0" smtClean="0">
                <a:solidFill>
                  <a:schemeClr val="bg1"/>
                </a:solidFill>
              </a:rPr>
              <a:t> </a:t>
            </a:r>
            <a:r>
              <a:rPr lang="en-GB" dirty="0">
                <a:solidFill>
                  <a:schemeClr val="bg1"/>
                </a:solidFill>
              </a:rPr>
              <a:t>= despotic rule; tyranny. </a:t>
            </a:r>
          </a:p>
          <a:p>
            <a:pPr lvl="1"/>
            <a:r>
              <a:rPr lang="en-GB" i="1" dirty="0" err="1">
                <a:solidFill>
                  <a:schemeClr val="bg1"/>
                </a:solidFill>
              </a:rPr>
              <a:t>a</a:t>
            </a:r>
            <a:r>
              <a:rPr lang="en-GB" i="1" dirty="0" err="1" smtClean="0">
                <a:solidFill>
                  <a:schemeClr val="bg1"/>
                </a:solidFill>
              </a:rPr>
              <a:t>ristokratia</a:t>
            </a:r>
            <a:r>
              <a:rPr lang="en-GB" dirty="0" smtClean="0">
                <a:solidFill>
                  <a:schemeClr val="bg1"/>
                </a:solidFill>
              </a:rPr>
              <a:t> </a:t>
            </a:r>
            <a:r>
              <a:rPr lang="en-GB" dirty="0">
                <a:solidFill>
                  <a:schemeClr val="bg1"/>
                </a:solidFill>
              </a:rPr>
              <a:t>= the best people’s rule </a:t>
            </a:r>
            <a:r>
              <a:rPr lang="en-GB" dirty="0" smtClean="0">
                <a:solidFill>
                  <a:schemeClr val="bg1"/>
                </a:solidFill>
              </a:rPr>
              <a:t>- do </a:t>
            </a:r>
            <a:r>
              <a:rPr lang="en-GB" dirty="0">
                <a:solidFill>
                  <a:schemeClr val="bg1"/>
                </a:solidFill>
              </a:rPr>
              <a:t>not assume that this means best by birth; for Aristotle it means most popular (elected). </a:t>
            </a:r>
          </a:p>
          <a:p>
            <a:pPr marL="585216" lvl="1" indent="0">
              <a:buNone/>
            </a:pPr>
            <a:endParaRPr lang="en-GB" dirty="0">
              <a:solidFill>
                <a:schemeClr val="bg1"/>
              </a:solidFill>
            </a:endParaRPr>
          </a:p>
          <a:p>
            <a:endParaRPr lang="en-GB" dirty="0"/>
          </a:p>
        </p:txBody>
      </p:sp>
    </p:spTree>
    <p:extLst>
      <p:ext uri="{BB962C8B-B14F-4D97-AF65-F5344CB8AC3E}">
        <p14:creationId xmlns:p14="http://schemas.microsoft.com/office/powerpoint/2010/main" val="189819368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2776"/>
          </a:xfrm>
        </p:spPr>
        <p:txBody>
          <a:bodyPr/>
          <a:lstStyle/>
          <a:p>
            <a:r>
              <a:rPr lang="en-GB" dirty="0" smtClean="0">
                <a:solidFill>
                  <a:schemeClr val="bg1"/>
                </a:solidFill>
              </a:rPr>
              <a:t>Ancient Though</a:t>
            </a:r>
            <a:endParaRPr lang="en-GB" dirty="0">
              <a:solidFill>
                <a:schemeClr val="bg1"/>
              </a:solidFill>
            </a:endParaRPr>
          </a:p>
        </p:txBody>
      </p:sp>
      <p:sp>
        <p:nvSpPr>
          <p:cNvPr id="3" name="Content Placeholder 2"/>
          <p:cNvSpPr>
            <a:spLocks noGrp="1"/>
          </p:cNvSpPr>
          <p:nvPr>
            <p:ph idx="1"/>
          </p:nvPr>
        </p:nvSpPr>
        <p:spPr>
          <a:xfrm>
            <a:off x="0" y="1412776"/>
            <a:ext cx="9036496" cy="5445224"/>
          </a:xfrm>
        </p:spPr>
        <p:txBody>
          <a:bodyPr>
            <a:normAutofit lnSpcReduction="10000"/>
          </a:bodyPr>
          <a:lstStyle/>
          <a:p>
            <a:r>
              <a:rPr lang="en-GB" dirty="0">
                <a:solidFill>
                  <a:schemeClr val="bg1"/>
                </a:solidFill>
              </a:rPr>
              <a:t>There was much debate (and fighting) in Greek states about which was the best type of government</a:t>
            </a:r>
            <a:r>
              <a:rPr lang="en-GB" dirty="0" smtClean="0">
                <a:solidFill>
                  <a:schemeClr val="bg1"/>
                </a:solidFill>
              </a:rPr>
              <a:t>.</a:t>
            </a:r>
          </a:p>
          <a:p>
            <a:pPr lvl="1"/>
            <a:r>
              <a:rPr lang="en-GB" dirty="0" smtClean="0">
                <a:solidFill>
                  <a:schemeClr val="bg1"/>
                </a:solidFill>
              </a:rPr>
              <a:t>Notable outbreaks of </a:t>
            </a:r>
            <a:r>
              <a:rPr lang="en-GB" i="1" dirty="0" err="1" smtClean="0">
                <a:solidFill>
                  <a:schemeClr val="bg1"/>
                </a:solidFill>
              </a:rPr>
              <a:t>statis</a:t>
            </a:r>
            <a:r>
              <a:rPr lang="en-GB" dirty="0" smtClean="0">
                <a:solidFill>
                  <a:schemeClr val="bg1"/>
                </a:solidFill>
              </a:rPr>
              <a:t> in the fifth (recounted by Thucydides) and the fourth (recounted by Xenophon) centuries BCE.</a:t>
            </a:r>
          </a:p>
          <a:p>
            <a:endParaRPr lang="en-GB" sz="500" dirty="0">
              <a:solidFill>
                <a:schemeClr val="bg1"/>
              </a:solidFill>
            </a:endParaRPr>
          </a:p>
          <a:p>
            <a:r>
              <a:rPr lang="en-GB" dirty="0" smtClean="0">
                <a:solidFill>
                  <a:schemeClr val="bg1"/>
                </a:solidFill>
              </a:rPr>
              <a:t>Major (elite) thinkers </a:t>
            </a:r>
            <a:r>
              <a:rPr lang="en-GB" dirty="0">
                <a:solidFill>
                  <a:schemeClr val="bg1"/>
                </a:solidFill>
              </a:rPr>
              <a:t>on the topic </a:t>
            </a:r>
            <a:r>
              <a:rPr lang="en-GB" dirty="0" smtClean="0">
                <a:solidFill>
                  <a:schemeClr val="bg1"/>
                </a:solidFill>
              </a:rPr>
              <a:t>are hostile, e.g. </a:t>
            </a:r>
            <a:r>
              <a:rPr lang="en-GB" dirty="0">
                <a:solidFill>
                  <a:schemeClr val="bg1"/>
                </a:solidFill>
              </a:rPr>
              <a:t>Plato (against </a:t>
            </a:r>
            <a:r>
              <a:rPr lang="en-GB" i="1" dirty="0" err="1">
                <a:solidFill>
                  <a:schemeClr val="bg1"/>
                </a:solidFill>
              </a:rPr>
              <a:t>demokratia</a:t>
            </a:r>
            <a:r>
              <a:rPr lang="en-GB" dirty="0">
                <a:solidFill>
                  <a:schemeClr val="bg1"/>
                </a:solidFill>
              </a:rPr>
              <a:t>), Xenophon (against </a:t>
            </a:r>
            <a:r>
              <a:rPr lang="en-GB" i="1" dirty="0" err="1">
                <a:solidFill>
                  <a:schemeClr val="bg1"/>
                </a:solidFill>
              </a:rPr>
              <a:t>demokratia</a:t>
            </a:r>
            <a:r>
              <a:rPr lang="en-GB" dirty="0">
                <a:solidFill>
                  <a:schemeClr val="bg1"/>
                </a:solidFill>
              </a:rPr>
              <a:t>), Aristotle (against </a:t>
            </a:r>
            <a:r>
              <a:rPr lang="en-GB" i="1" dirty="0" err="1">
                <a:solidFill>
                  <a:schemeClr val="bg1"/>
                </a:solidFill>
              </a:rPr>
              <a:t>demokratia</a:t>
            </a:r>
            <a:r>
              <a:rPr lang="en-GB" dirty="0" smtClean="0">
                <a:solidFill>
                  <a:schemeClr val="bg1"/>
                </a:solidFill>
              </a:rPr>
              <a:t>). </a:t>
            </a:r>
          </a:p>
          <a:p>
            <a:endParaRPr lang="en-GB" sz="500" dirty="0">
              <a:solidFill>
                <a:schemeClr val="bg1"/>
              </a:solidFill>
            </a:endParaRPr>
          </a:p>
          <a:p>
            <a:r>
              <a:rPr lang="en-GB" dirty="0" smtClean="0">
                <a:solidFill>
                  <a:schemeClr val="bg1"/>
                </a:solidFill>
              </a:rPr>
              <a:t>Debates over system, indirectly and directly – Herodotus and Polybius. </a:t>
            </a:r>
            <a:endParaRPr lang="en-GB" dirty="0">
              <a:solidFill>
                <a:schemeClr val="bg1"/>
              </a:solidFill>
            </a:endParaRPr>
          </a:p>
          <a:p>
            <a:endParaRPr lang="en-GB" sz="500" dirty="0">
              <a:solidFill>
                <a:schemeClr val="bg1"/>
              </a:solidFill>
            </a:endParaRPr>
          </a:p>
          <a:p>
            <a:r>
              <a:rPr lang="en-GB" dirty="0" smtClean="0">
                <a:solidFill>
                  <a:schemeClr val="bg1"/>
                </a:solidFill>
              </a:rPr>
              <a:t>Beware </a:t>
            </a:r>
            <a:r>
              <a:rPr lang="en-GB" dirty="0">
                <a:solidFill>
                  <a:schemeClr val="bg1"/>
                </a:solidFill>
              </a:rPr>
              <a:t>anachronism. Ancient </a:t>
            </a:r>
            <a:r>
              <a:rPr lang="en-GB" i="1" dirty="0" err="1">
                <a:solidFill>
                  <a:schemeClr val="bg1"/>
                </a:solidFill>
              </a:rPr>
              <a:t>demokratia</a:t>
            </a:r>
            <a:r>
              <a:rPr lang="en-GB" dirty="0">
                <a:solidFill>
                  <a:schemeClr val="bg1"/>
                </a:solidFill>
              </a:rPr>
              <a:t> ≠ modern democracy. </a:t>
            </a:r>
          </a:p>
          <a:p>
            <a:endParaRPr lang="en-GB" dirty="0"/>
          </a:p>
        </p:txBody>
      </p:sp>
      <p:sp>
        <p:nvSpPr>
          <p:cNvPr id="4" name="Content Placeholder 2"/>
          <p:cNvSpPr txBox="1">
            <a:spLocks/>
          </p:cNvSpPr>
          <p:nvPr/>
        </p:nvSpPr>
        <p:spPr>
          <a:xfrm>
            <a:off x="0" y="4077072"/>
            <a:ext cx="9144000" cy="2780928"/>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endParaRPr lang="en-GB" sz="3000" dirty="0">
              <a:solidFill>
                <a:schemeClr val="bg1"/>
              </a:solidFill>
            </a:endParaRPr>
          </a:p>
        </p:txBody>
      </p:sp>
      <p:sp>
        <p:nvSpPr>
          <p:cNvPr id="5" name="Content Placeholder 2"/>
          <p:cNvSpPr txBox="1">
            <a:spLocks/>
          </p:cNvSpPr>
          <p:nvPr/>
        </p:nvSpPr>
        <p:spPr>
          <a:xfrm>
            <a:off x="0" y="116632"/>
            <a:ext cx="9144000" cy="1196752"/>
          </a:xfrm>
          <a:prstGeom prst="rect">
            <a:avLst/>
          </a:prstGeom>
          <a:solidFill>
            <a:srgbClr val="FFFF00"/>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3000" b="1" dirty="0" smtClean="0">
                <a:solidFill>
                  <a:schemeClr val="bg1"/>
                </a:solidFill>
              </a:rPr>
              <a:t>What types of criticisms do you imagine that these (elite) ancient authors made about democracy?</a:t>
            </a:r>
            <a:endParaRPr lang="en-GB" sz="3000" b="1" dirty="0">
              <a:solidFill>
                <a:schemeClr val="bg1"/>
              </a:solidFill>
            </a:endParaRPr>
          </a:p>
        </p:txBody>
      </p:sp>
    </p:spTree>
    <p:extLst>
      <p:ext uri="{BB962C8B-B14F-4D97-AF65-F5344CB8AC3E}">
        <p14:creationId xmlns:p14="http://schemas.microsoft.com/office/powerpoint/2010/main" val="3143512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712968" cy="6264696"/>
          </a:xfrm>
        </p:spPr>
        <p:txBody>
          <a:bodyPr>
            <a:normAutofit/>
          </a:bodyPr>
          <a:lstStyle/>
          <a:p>
            <a:pPr marL="137160" indent="0">
              <a:buNone/>
            </a:pPr>
            <a:r>
              <a:rPr lang="en-GB" dirty="0">
                <a:solidFill>
                  <a:schemeClr val="bg1"/>
                </a:solidFill>
              </a:rPr>
              <a:t>“With regard to the Athenian constitution, this is the reason for my lack of approval of this form of government: in choosing it they have also chosen to give the worthless precedence over the competent… </a:t>
            </a:r>
          </a:p>
          <a:p>
            <a:pPr marL="137160" indent="0">
              <a:buNone/>
            </a:pPr>
            <a:r>
              <a:rPr lang="en-GB" dirty="0">
                <a:solidFill>
                  <a:schemeClr val="bg1"/>
                </a:solidFill>
              </a:rPr>
              <a:t>… it does seem fair for the poor [</a:t>
            </a:r>
            <a:r>
              <a:rPr lang="en-GB" i="1" dirty="0" err="1">
                <a:solidFill>
                  <a:schemeClr val="bg1"/>
                </a:solidFill>
              </a:rPr>
              <a:t>penetes</a:t>
            </a:r>
            <a:r>
              <a:rPr lang="en-GB" dirty="0">
                <a:solidFill>
                  <a:schemeClr val="bg1"/>
                </a:solidFill>
              </a:rPr>
              <a:t>] and the people [</a:t>
            </a:r>
            <a:r>
              <a:rPr lang="en-GB" i="1" dirty="0">
                <a:solidFill>
                  <a:schemeClr val="bg1"/>
                </a:solidFill>
              </a:rPr>
              <a:t>demos</a:t>
            </a:r>
            <a:r>
              <a:rPr lang="en-GB" dirty="0">
                <a:solidFill>
                  <a:schemeClr val="bg1"/>
                </a:solidFill>
              </a:rPr>
              <a:t>] to take precedence over the well-born [</a:t>
            </a:r>
            <a:r>
              <a:rPr lang="en-GB" i="1" dirty="0" err="1">
                <a:solidFill>
                  <a:schemeClr val="bg1"/>
                </a:solidFill>
              </a:rPr>
              <a:t>gennaoi</a:t>
            </a:r>
            <a:r>
              <a:rPr lang="en-GB" dirty="0">
                <a:solidFill>
                  <a:schemeClr val="bg1"/>
                </a:solidFill>
              </a:rPr>
              <a:t>] and the rich [</a:t>
            </a:r>
            <a:r>
              <a:rPr lang="en-GB" i="1" dirty="0" err="1">
                <a:solidFill>
                  <a:schemeClr val="bg1"/>
                </a:solidFill>
              </a:rPr>
              <a:t>plousioi</a:t>
            </a:r>
            <a:r>
              <a:rPr lang="en-GB" dirty="0">
                <a:solidFill>
                  <a:schemeClr val="bg1"/>
                </a:solidFill>
              </a:rPr>
              <a:t>], for this reason: it is the people who are the driving force behind the navy and who give the city its power… </a:t>
            </a:r>
          </a:p>
          <a:p>
            <a:pPr marL="137160" indent="0">
              <a:buNone/>
            </a:pPr>
            <a:r>
              <a:rPr lang="en-GB" dirty="0">
                <a:solidFill>
                  <a:schemeClr val="bg1"/>
                </a:solidFill>
              </a:rPr>
              <a:t>…in every area the Athenians grant precedence to the worthless, the poor, and the common people over the competent…” – </a:t>
            </a:r>
            <a:r>
              <a:rPr lang="en-GB" b="1" dirty="0">
                <a:solidFill>
                  <a:schemeClr val="bg1"/>
                </a:solidFill>
              </a:rPr>
              <a:t>“Old Oligarch” </a:t>
            </a:r>
            <a:r>
              <a:rPr lang="en-GB" b="1" i="1" dirty="0">
                <a:solidFill>
                  <a:schemeClr val="bg1"/>
                </a:solidFill>
              </a:rPr>
              <a:t>Constitution of the Athenians </a:t>
            </a:r>
            <a:r>
              <a:rPr lang="en-GB" b="1" dirty="0">
                <a:solidFill>
                  <a:schemeClr val="bg1"/>
                </a:solidFill>
              </a:rPr>
              <a:t>1.1-4.</a:t>
            </a:r>
            <a:endParaRPr lang="en-GB" dirty="0">
              <a:solidFill>
                <a:schemeClr val="bg1"/>
              </a:solidFill>
            </a:endParaRPr>
          </a:p>
          <a:p>
            <a:pPr marL="137160" indent="0">
              <a:buNone/>
            </a:pPr>
            <a:endParaRPr lang="en-GB" dirty="0"/>
          </a:p>
        </p:txBody>
      </p:sp>
    </p:spTree>
    <p:extLst>
      <p:ext uri="{BB962C8B-B14F-4D97-AF65-F5344CB8AC3E}">
        <p14:creationId xmlns:p14="http://schemas.microsoft.com/office/powerpoint/2010/main" val="23603681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7638"/>
          </a:xfrm>
        </p:spPr>
        <p:txBody>
          <a:bodyPr/>
          <a:lstStyle/>
          <a:p>
            <a:r>
              <a:rPr lang="en-GB" dirty="0" smtClean="0">
                <a:solidFill>
                  <a:schemeClr val="bg1"/>
                </a:solidFill>
              </a:rPr>
              <a:t>Early Athens</a:t>
            </a:r>
            <a:endParaRPr lang="en-GB" dirty="0">
              <a:solidFill>
                <a:schemeClr val="bg1"/>
              </a:solidFill>
            </a:endParaRPr>
          </a:p>
        </p:txBody>
      </p:sp>
      <p:sp>
        <p:nvSpPr>
          <p:cNvPr id="3" name="Content Placeholder 2"/>
          <p:cNvSpPr>
            <a:spLocks noGrp="1"/>
          </p:cNvSpPr>
          <p:nvPr>
            <p:ph sz="half" idx="1"/>
          </p:nvPr>
        </p:nvSpPr>
        <p:spPr>
          <a:xfrm>
            <a:off x="11675" y="1268760"/>
            <a:ext cx="3944836" cy="4608512"/>
          </a:xfrm>
        </p:spPr>
        <p:txBody>
          <a:bodyPr>
            <a:normAutofit lnSpcReduction="10000"/>
          </a:bodyPr>
          <a:lstStyle/>
          <a:p>
            <a:r>
              <a:rPr lang="en-GB" dirty="0" smtClean="0">
                <a:solidFill>
                  <a:schemeClr val="bg1"/>
                </a:solidFill>
              </a:rPr>
              <a:t>Mythic </a:t>
            </a:r>
            <a:r>
              <a:rPr lang="en-GB" dirty="0">
                <a:solidFill>
                  <a:schemeClr val="bg1"/>
                </a:solidFill>
              </a:rPr>
              <a:t>period of Kings (e.g. </a:t>
            </a:r>
            <a:r>
              <a:rPr lang="en-GB" dirty="0" err="1">
                <a:solidFill>
                  <a:schemeClr val="bg1"/>
                </a:solidFill>
              </a:rPr>
              <a:t>Aegeus</a:t>
            </a:r>
            <a:r>
              <a:rPr lang="en-GB" dirty="0">
                <a:solidFill>
                  <a:schemeClr val="bg1"/>
                </a:solidFill>
              </a:rPr>
              <a:t>, Theseus). </a:t>
            </a:r>
          </a:p>
          <a:p>
            <a:endParaRPr lang="en-GB" sz="500" dirty="0" smtClean="0">
              <a:solidFill>
                <a:schemeClr val="bg1"/>
              </a:solidFill>
            </a:endParaRPr>
          </a:p>
          <a:p>
            <a:endParaRPr lang="en-GB" sz="200" dirty="0" smtClean="0">
              <a:solidFill>
                <a:schemeClr val="bg1"/>
              </a:solidFill>
            </a:endParaRPr>
          </a:p>
          <a:p>
            <a:r>
              <a:rPr lang="en-GB" dirty="0" smtClean="0">
                <a:solidFill>
                  <a:schemeClr val="bg1"/>
                </a:solidFill>
              </a:rPr>
              <a:t>Archaic period (7</a:t>
            </a:r>
            <a:r>
              <a:rPr lang="en-GB" baseline="30000" dirty="0" smtClean="0">
                <a:solidFill>
                  <a:schemeClr val="bg1"/>
                </a:solidFill>
              </a:rPr>
              <a:t>th</a:t>
            </a:r>
            <a:r>
              <a:rPr lang="en-GB" dirty="0" smtClean="0">
                <a:solidFill>
                  <a:schemeClr val="bg1"/>
                </a:solidFill>
              </a:rPr>
              <a:t> to 6</a:t>
            </a:r>
            <a:r>
              <a:rPr lang="en-GB" baseline="30000" dirty="0" smtClean="0">
                <a:solidFill>
                  <a:schemeClr val="bg1"/>
                </a:solidFill>
              </a:rPr>
              <a:t>th</a:t>
            </a:r>
            <a:r>
              <a:rPr lang="en-GB" dirty="0" smtClean="0">
                <a:solidFill>
                  <a:schemeClr val="bg1"/>
                </a:solidFill>
              </a:rPr>
              <a:t> centuries BC) – domination of aristocratic clans - </a:t>
            </a:r>
            <a:r>
              <a:rPr lang="en-GB" dirty="0">
                <a:solidFill>
                  <a:schemeClr val="bg1"/>
                </a:solidFill>
              </a:rPr>
              <a:t>(</a:t>
            </a:r>
            <a:r>
              <a:rPr lang="en-GB" dirty="0" err="1">
                <a:solidFill>
                  <a:schemeClr val="bg1"/>
                </a:solidFill>
              </a:rPr>
              <a:t>phratries</a:t>
            </a:r>
            <a:r>
              <a:rPr lang="en-GB" dirty="0">
                <a:solidFill>
                  <a:schemeClr val="bg1"/>
                </a:solidFill>
              </a:rPr>
              <a:t> = brotherhoods</a:t>
            </a:r>
            <a:r>
              <a:rPr lang="en-GB" dirty="0" smtClean="0">
                <a:solidFill>
                  <a:schemeClr val="bg1"/>
                </a:solidFill>
              </a:rPr>
              <a:t>).</a:t>
            </a:r>
          </a:p>
          <a:p>
            <a:pPr marL="137160" indent="0">
              <a:buNone/>
            </a:pPr>
            <a:endParaRPr lang="en-GB" sz="200" dirty="0" smtClean="0">
              <a:solidFill>
                <a:schemeClr val="bg1"/>
              </a:solidFill>
            </a:endParaRPr>
          </a:p>
          <a:p>
            <a:r>
              <a:rPr lang="en-GB" dirty="0" smtClean="0">
                <a:solidFill>
                  <a:schemeClr val="bg1"/>
                </a:solidFill>
              </a:rPr>
              <a:t>Laws </a:t>
            </a:r>
            <a:r>
              <a:rPr lang="en-GB" dirty="0">
                <a:solidFill>
                  <a:schemeClr val="bg1"/>
                </a:solidFill>
              </a:rPr>
              <a:t>of </a:t>
            </a:r>
            <a:r>
              <a:rPr lang="en-GB" dirty="0" err="1">
                <a:solidFill>
                  <a:schemeClr val="bg1"/>
                </a:solidFill>
              </a:rPr>
              <a:t>Dracon</a:t>
            </a:r>
            <a:r>
              <a:rPr lang="en-GB" dirty="0">
                <a:solidFill>
                  <a:schemeClr val="bg1"/>
                </a:solidFill>
              </a:rPr>
              <a:t> (621 BC). </a:t>
            </a:r>
          </a:p>
          <a:p>
            <a:endParaRPr lang="en-GB" dirty="0">
              <a:solidFill>
                <a:schemeClr val="bg1"/>
              </a:solidFill>
            </a:endParaRPr>
          </a:p>
          <a:p>
            <a:endParaRPr lang="en-GB" dirty="0"/>
          </a:p>
        </p:txBody>
      </p:sp>
      <p:sp>
        <p:nvSpPr>
          <p:cNvPr id="4" name="Content Placeholder 3"/>
          <p:cNvSpPr>
            <a:spLocks noGrp="1"/>
          </p:cNvSpPr>
          <p:nvPr>
            <p:ph sz="half" idx="2"/>
          </p:nvPr>
        </p:nvSpPr>
        <p:spPr>
          <a:xfrm>
            <a:off x="5834587" y="1268760"/>
            <a:ext cx="3263297" cy="4320480"/>
          </a:xfrm>
        </p:spPr>
        <p:txBody>
          <a:bodyPr>
            <a:noAutofit/>
          </a:bodyPr>
          <a:lstStyle/>
          <a:p>
            <a:r>
              <a:rPr lang="en-GB" sz="2800" dirty="0">
                <a:solidFill>
                  <a:schemeClr val="bg1"/>
                </a:solidFill>
              </a:rPr>
              <a:t>Solon Archon for the year </a:t>
            </a:r>
            <a:r>
              <a:rPr lang="en-GB" sz="2800" dirty="0" smtClean="0">
                <a:solidFill>
                  <a:schemeClr val="bg1"/>
                </a:solidFill>
              </a:rPr>
              <a:t>594/93 (or possibly later). </a:t>
            </a:r>
          </a:p>
          <a:p>
            <a:endParaRPr lang="en-GB" sz="400" dirty="0">
              <a:solidFill>
                <a:schemeClr val="bg1"/>
              </a:solidFill>
            </a:endParaRPr>
          </a:p>
          <a:p>
            <a:endParaRPr lang="en-GB" sz="600" dirty="0">
              <a:solidFill>
                <a:schemeClr val="bg1"/>
              </a:solidFill>
            </a:endParaRPr>
          </a:p>
          <a:p>
            <a:r>
              <a:rPr lang="en-GB" sz="2800" dirty="0" smtClean="0">
                <a:solidFill>
                  <a:schemeClr val="bg1"/>
                </a:solidFill>
              </a:rPr>
              <a:t>Frees </a:t>
            </a:r>
            <a:r>
              <a:rPr lang="en-GB" sz="2800" dirty="0">
                <a:solidFill>
                  <a:schemeClr val="bg1"/>
                </a:solidFill>
              </a:rPr>
              <a:t>debtors, cancels debts and abolished debt slavery. </a:t>
            </a:r>
            <a:endParaRPr lang="en-GB" sz="2800" dirty="0" smtClean="0">
              <a:solidFill>
                <a:schemeClr val="bg1"/>
              </a:solidFill>
            </a:endParaRPr>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7558"/>
          <a:stretch/>
        </p:blipFill>
        <p:spPr bwMode="auto">
          <a:xfrm>
            <a:off x="3956510" y="2101379"/>
            <a:ext cx="1878077" cy="26552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11674" y="5877272"/>
            <a:ext cx="9132325" cy="892552"/>
          </a:xfrm>
          <a:prstGeom prst="rect">
            <a:avLst/>
          </a:prstGeom>
        </p:spPr>
        <p:txBody>
          <a:bodyPr wrap="square">
            <a:spAutoFit/>
          </a:bodyPr>
          <a:lstStyle/>
          <a:p>
            <a:r>
              <a:rPr lang="en-GB" sz="2600" dirty="0">
                <a:solidFill>
                  <a:schemeClr val="bg1"/>
                </a:solidFill>
              </a:rPr>
              <a:t>“there was for a long time civic struggle between the nobles and the people” – [</a:t>
            </a:r>
            <a:r>
              <a:rPr lang="en-GB" sz="2600" b="1" dirty="0">
                <a:solidFill>
                  <a:schemeClr val="bg1"/>
                </a:solidFill>
              </a:rPr>
              <a:t>Ps</a:t>
            </a:r>
            <a:r>
              <a:rPr lang="en-GB" sz="2600" dirty="0">
                <a:solidFill>
                  <a:schemeClr val="bg1"/>
                </a:solidFill>
              </a:rPr>
              <a:t>.]-</a:t>
            </a:r>
            <a:r>
              <a:rPr lang="en-GB" sz="2600" b="1" dirty="0">
                <a:solidFill>
                  <a:schemeClr val="bg1"/>
                </a:solidFill>
              </a:rPr>
              <a:t>Aristotle </a:t>
            </a:r>
            <a:r>
              <a:rPr lang="en-GB" sz="2600" b="1" i="1" dirty="0">
                <a:solidFill>
                  <a:schemeClr val="bg1"/>
                </a:solidFill>
              </a:rPr>
              <a:t>Athenian Constitution </a:t>
            </a:r>
            <a:r>
              <a:rPr lang="en-GB" sz="2600" b="1" dirty="0">
                <a:solidFill>
                  <a:schemeClr val="bg1"/>
                </a:solidFill>
              </a:rPr>
              <a:t>2.1</a:t>
            </a:r>
            <a:r>
              <a:rPr lang="en-GB" sz="2600" dirty="0">
                <a:solidFill>
                  <a:schemeClr val="bg1"/>
                </a:solidFill>
              </a:rPr>
              <a:t>. </a:t>
            </a:r>
          </a:p>
        </p:txBody>
      </p:sp>
    </p:spTree>
    <p:extLst>
      <p:ext uri="{BB962C8B-B14F-4D97-AF65-F5344CB8AC3E}">
        <p14:creationId xmlns:p14="http://schemas.microsoft.com/office/powerpoint/2010/main" val="233217812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08112"/>
          </a:xfrm>
        </p:spPr>
        <p:txBody>
          <a:bodyPr/>
          <a:lstStyle/>
          <a:p>
            <a:r>
              <a:rPr lang="en-GB" sz="4400" dirty="0">
                <a:solidFill>
                  <a:schemeClr val="bg1"/>
                </a:solidFill>
              </a:rPr>
              <a:t>Peisistratus</a:t>
            </a:r>
            <a:endParaRPr lang="en-GB" dirty="0"/>
          </a:p>
        </p:txBody>
      </p:sp>
      <p:sp>
        <p:nvSpPr>
          <p:cNvPr id="3" name="Content Placeholder 2"/>
          <p:cNvSpPr>
            <a:spLocks noGrp="1"/>
          </p:cNvSpPr>
          <p:nvPr>
            <p:ph idx="1"/>
          </p:nvPr>
        </p:nvSpPr>
        <p:spPr>
          <a:xfrm>
            <a:off x="0" y="1268760"/>
            <a:ext cx="9144000" cy="3384376"/>
          </a:xfrm>
        </p:spPr>
        <p:txBody>
          <a:bodyPr/>
          <a:lstStyle/>
          <a:p>
            <a:r>
              <a:rPr lang="en-GB" dirty="0">
                <a:solidFill>
                  <a:schemeClr val="bg1"/>
                </a:solidFill>
              </a:rPr>
              <a:t>Peisistratus – three attempts at establishing a “tyranny” – successfully in 546 BC. </a:t>
            </a:r>
            <a:endParaRPr lang="en-GB" dirty="0" smtClean="0">
              <a:solidFill>
                <a:schemeClr val="bg1"/>
              </a:solidFill>
            </a:endParaRPr>
          </a:p>
          <a:p>
            <a:pPr lvl="1"/>
            <a:r>
              <a:rPr lang="en-GB" sz="2200" dirty="0" smtClean="0">
                <a:solidFill>
                  <a:schemeClr val="bg1"/>
                </a:solidFill>
              </a:rPr>
              <a:t>“</a:t>
            </a:r>
            <a:r>
              <a:rPr lang="en-GB" sz="2200" dirty="0">
                <a:solidFill>
                  <a:schemeClr val="bg1"/>
                </a:solidFill>
              </a:rPr>
              <a:t>As noted already, Peisistratus’ administration of affairs of state was measured and more consistent with constitutional than tyrannical rule. He was in all respects humane… he advanced loans of money to the needy for their work so that they could make a living from agriculture.” – [</a:t>
            </a:r>
            <a:r>
              <a:rPr lang="en-GB" sz="2200" b="1" dirty="0">
                <a:solidFill>
                  <a:schemeClr val="bg1"/>
                </a:solidFill>
              </a:rPr>
              <a:t>Ps</a:t>
            </a:r>
            <a:r>
              <a:rPr lang="en-GB" sz="2200" dirty="0">
                <a:solidFill>
                  <a:schemeClr val="bg1"/>
                </a:solidFill>
              </a:rPr>
              <a:t>.]-</a:t>
            </a:r>
            <a:r>
              <a:rPr lang="en-GB" sz="2200" b="1" dirty="0">
                <a:solidFill>
                  <a:schemeClr val="bg1"/>
                </a:solidFill>
              </a:rPr>
              <a:t>Aristotle </a:t>
            </a:r>
            <a:r>
              <a:rPr lang="en-GB" sz="2200" b="1" i="1" dirty="0">
                <a:solidFill>
                  <a:schemeClr val="bg1"/>
                </a:solidFill>
              </a:rPr>
              <a:t>Athenian Constitution </a:t>
            </a:r>
            <a:r>
              <a:rPr lang="en-GB" sz="2200" b="1" dirty="0">
                <a:solidFill>
                  <a:schemeClr val="bg1"/>
                </a:solidFill>
              </a:rPr>
              <a:t>16.2</a:t>
            </a:r>
            <a:endParaRPr lang="en-GB" sz="2200" dirty="0"/>
          </a:p>
        </p:txBody>
      </p:sp>
      <p:sp>
        <p:nvSpPr>
          <p:cNvPr id="6" name="Content Placeholder 3"/>
          <p:cNvSpPr txBox="1">
            <a:spLocks/>
          </p:cNvSpPr>
          <p:nvPr/>
        </p:nvSpPr>
        <p:spPr>
          <a:xfrm>
            <a:off x="0" y="4365104"/>
            <a:ext cx="6588224" cy="2492896"/>
          </a:xfrm>
          <a:prstGeom prst="rect">
            <a:avLst/>
          </a:prstGeom>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3200" dirty="0" smtClean="0">
                <a:solidFill>
                  <a:schemeClr val="bg1"/>
                </a:solidFill>
              </a:rPr>
              <a:t>Murder of Hipparchus in 514/13 BC</a:t>
            </a:r>
            <a:r>
              <a:rPr lang="en-GB" sz="2900" dirty="0" smtClean="0">
                <a:solidFill>
                  <a:schemeClr val="bg1"/>
                </a:solidFill>
              </a:rPr>
              <a:t>. </a:t>
            </a:r>
          </a:p>
          <a:p>
            <a:endParaRPr lang="en-GB" sz="800" dirty="0" smtClean="0">
              <a:solidFill>
                <a:schemeClr val="bg1"/>
              </a:solidFill>
            </a:endParaRPr>
          </a:p>
          <a:p>
            <a:r>
              <a:rPr lang="en-GB" sz="3200" dirty="0" err="1" smtClean="0">
                <a:solidFill>
                  <a:schemeClr val="bg1"/>
                </a:solidFill>
              </a:rPr>
              <a:t>Harmodios</a:t>
            </a:r>
            <a:r>
              <a:rPr lang="en-GB" sz="3200" dirty="0" smtClean="0">
                <a:solidFill>
                  <a:schemeClr val="bg1"/>
                </a:solidFill>
              </a:rPr>
              <a:t> and </a:t>
            </a:r>
            <a:r>
              <a:rPr lang="en-GB" sz="3200" dirty="0" err="1" smtClean="0">
                <a:solidFill>
                  <a:schemeClr val="bg1"/>
                </a:solidFill>
              </a:rPr>
              <a:t>Aristogeiton</a:t>
            </a:r>
            <a:r>
              <a:rPr lang="en-GB" sz="2900" dirty="0" smtClean="0">
                <a:solidFill>
                  <a:schemeClr val="bg1"/>
                </a:solidFill>
              </a:rPr>
              <a:t>.</a:t>
            </a:r>
          </a:p>
          <a:p>
            <a:endParaRPr lang="en-GB" sz="800" dirty="0" smtClean="0">
              <a:solidFill>
                <a:schemeClr val="bg1"/>
              </a:solidFill>
            </a:endParaRPr>
          </a:p>
          <a:p>
            <a:r>
              <a:rPr lang="en-GB" sz="3200" dirty="0" smtClean="0">
                <a:solidFill>
                  <a:schemeClr val="bg1"/>
                </a:solidFill>
              </a:rPr>
              <a:t>Hippias rule turns harsher. </a:t>
            </a:r>
          </a:p>
          <a:p>
            <a:pPr marL="137160" indent="0">
              <a:buFont typeface="Wingdings 2"/>
              <a:buNone/>
            </a:pPr>
            <a:endParaRPr lang="en-GB" dirty="0" smtClean="0">
              <a:solidFill>
                <a:schemeClr val="bg1"/>
              </a:solidFill>
            </a:endParaRPr>
          </a:p>
          <a:p>
            <a:pPr marL="137160" indent="0">
              <a:buFont typeface="Wingdings 2"/>
              <a:buNone/>
            </a:pPr>
            <a:endParaRPr lang="en-GB" dirty="0"/>
          </a:p>
        </p:txBody>
      </p:sp>
      <p:pic>
        <p:nvPicPr>
          <p:cNvPr id="7" name="Picture 6"/>
          <p:cNvPicPr>
            <a:picLocks noChangeAspect="1"/>
          </p:cNvPicPr>
          <p:nvPr/>
        </p:nvPicPr>
        <p:blipFill>
          <a:blip r:embed="rId2"/>
          <a:stretch>
            <a:fillRect/>
          </a:stretch>
        </p:blipFill>
        <p:spPr>
          <a:xfrm>
            <a:off x="6732240" y="4149080"/>
            <a:ext cx="1547665" cy="2610302"/>
          </a:xfrm>
          <a:prstGeom prst="rect">
            <a:avLst/>
          </a:prstGeom>
        </p:spPr>
      </p:pic>
    </p:spTree>
    <p:extLst>
      <p:ext uri="{BB962C8B-B14F-4D97-AF65-F5344CB8AC3E}">
        <p14:creationId xmlns:p14="http://schemas.microsoft.com/office/powerpoint/2010/main" val="379606640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268760"/>
          </a:xfrm>
        </p:spPr>
        <p:txBody>
          <a:bodyPr/>
          <a:lstStyle/>
          <a:p>
            <a:r>
              <a:rPr lang="en-GB" dirty="0" smtClean="0">
                <a:solidFill>
                  <a:schemeClr val="bg1"/>
                </a:solidFill>
              </a:rPr>
              <a:t>Cleisthenes Reforms </a:t>
            </a:r>
            <a:endParaRPr lang="en-GB" dirty="0">
              <a:solidFill>
                <a:schemeClr val="bg1"/>
              </a:solidFill>
            </a:endParaRPr>
          </a:p>
        </p:txBody>
      </p:sp>
      <p:sp>
        <p:nvSpPr>
          <p:cNvPr id="3" name="Content Placeholder 2"/>
          <p:cNvSpPr>
            <a:spLocks noGrp="1"/>
          </p:cNvSpPr>
          <p:nvPr>
            <p:ph idx="1"/>
          </p:nvPr>
        </p:nvSpPr>
        <p:spPr>
          <a:xfrm>
            <a:off x="0" y="1268760"/>
            <a:ext cx="9144000" cy="5589240"/>
          </a:xfrm>
        </p:spPr>
        <p:txBody>
          <a:bodyPr>
            <a:normAutofit/>
          </a:bodyPr>
          <a:lstStyle/>
          <a:p>
            <a:r>
              <a:rPr lang="en-GB" dirty="0" smtClean="0">
                <a:solidFill>
                  <a:schemeClr val="bg1"/>
                </a:solidFill>
              </a:rPr>
              <a:t>Struggle between Cleisthenes and </a:t>
            </a:r>
            <a:r>
              <a:rPr lang="en-GB" dirty="0" err="1" smtClean="0">
                <a:solidFill>
                  <a:schemeClr val="bg1"/>
                </a:solidFill>
              </a:rPr>
              <a:t>Isagoras</a:t>
            </a:r>
            <a:r>
              <a:rPr lang="en-GB" dirty="0" smtClean="0">
                <a:solidFill>
                  <a:schemeClr val="bg1"/>
                </a:solidFill>
              </a:rPr>
              <a:t> after downfall of tyranny – former adopts populist measures.</a:t>
            </a:r>
          </a:p>
          <a:p>
            <a:endParaRPr lang="en-GB" sz="500" dirty="0" smtClean="0">
              <a:solidFill>
                <a:schemeClr val="bg1"/>
              </a:solidFill>
            </a:endParaRPr>
          </a:p>
          <a:p>
            <a:r>
              <a:rPr lang="en-GB" dirty="0" smtClean="0">
                <a:solidFill>
                  <a:schemeClr val="bg1"/>
                </a:solidFill>
              </a:rPr>
              <a:t>Reforms </a:t>
            </a:r>
            <a:r>
              <a:rPr lang="en-GB" dirty="0">
                <a:solidFill>
                  <a:schemeClr val="bg1"/>
                </a:solidFill>
              </a:rPr>
              <a:t>took place from 508/07 BC onwards. </a:t>
            </a:r>
          </a:p>
          <a:p>
            <a:pPr lvl="1"/>
            <a:r>
              <a:rPr lang="en-GB" dirty="0" smtClean="0">
                <a:solidFill>
                  <a:schemeClr val="bg1"/>
                </a:solidFill>
              </a:rPr>
              <a:t>Demes </a:t>
            </a:r>
            <a:r>
              <a:rPr lang="en-GB" dirty="0">
                <a:solidFill>
                  <a:schemeClr val="bg1"/>
                </a:solidFill>
              </a:rPr>
              <a:t>(townships), </a:t>
            </a:r>
            <a:r>
              <a:rPr lang="en-GB" i="1" dirty="0" err="1">
                <a:solidFill>
                  <a:schemeClr val="bg1"/>
                </a:solidFill>
              </a:rPr>
              <a:t>trittyes</a:t>
            </a:r>
            <a:r>
              <a:rPr lang="en-GB" i="1" dirty="0">
                <a:solidFill>
                  <a:schemeClr val="bg1"/>
                </a:solidFill>
              </a:rPr>
              <a:t> </a:t>
            </a:r>
            <a:r>
              <a:rPr lang="en-GB" dirty="0">
                <a:solidFill>
                  <a:schemeClr val="bg1"/>
                </a:solidFill>
              </a:rPr>
              <a:t>(thirds), and Tribes. </a:t>
            </a:r>
          </a:p>
          <a:p>
            <a:pPr lvl="1"/>
            <a:r>
              <a:rPr lang="en-GB" dirty="0" smtClean="0">
                <a:solidFill>
                  <a:schemeClr val="bg1"/>
                </a:solidFill>
              </a:rPr>
              <a:t>A new set of ten Tribes established </a:t>
            </a:r>
            <a:r>
              <a:rPr lang="en-GB" dirty="0">
                <a:solidFill>
                  <a:schemeClr val="bg1"/>
                </a:solidFill>
              </a:rPr>
              <a:t>– each tribe had a inland, coastal and city district (</a:t>
            </a:r>
            <a:r>
              <a:rPr lang="en-GB" i="1" dirty="0" err="1">
                <a:solidFill>
                  <a:schemeClr val="bg1"/>
                </a:solidFill>
              </a:rPr>
              <a:t>trittys</a:t>
            </a:r>
            <a:r>
              <a:rPr lang="en-GB" dirty="0">
                <a:solidFill>
                  <a:schemeClr val="bg1"/>
                </a:solidFill>
              </a:rPr>
              <a:t>) of which there were 30 of these in total. </a:t>
            </a:r>
          </a:p>
          <a:p>
            <a:pPr lvl="1"/>
            <a:r>
              <a:rPr lang="en-GB" dirty="0" smtClean="0">
                <a:solidFill>
                  <a:schemeClr val="bg1"/>
                </a:solidFill>
              </a:rPr>
              <a:t>Boule </a:t>
            </a:r>
            <a:r>
              <a:rPr lang="en-GB" dirty="0">
                <a:solidFill>
                  <a:schemeClr val="bg1"/>
                </a:solidFill>
              </a:rPr>
              <a:t>(council) increased from 400 to 500 members, 50 from each tribe chosen by lot. </a:t>
            </a:r>
          </a:p>
          <a:p>
            <a:pPr lvl="2"/>
            <a:r>
              <a:rPr lang="en-GB" dirty="0" smtClean="0">
                <a:solidFill>
                  <a:schemeClr val="bg1"/>
                </a:solidFill>
              </a:rPr>
              <a:t>Boule </a:t>
            </a:r>
            <a:r>
              <a:rPr lang="en-GB" dirty="0">
                <a:solidFill>
                  <a:schemeClr val="bg1"/>
                </a:solidFill>
              </a:rPr>
              <a:t>proposed legislation, assembly (</a:t>
            </a:r>
            <a:r>
              <a:rPr lang="en-GB" i="1" dirty="0" err="1">
                <a:solidFill>
                  <a:schemeClr val="bg1"/>
                </a:solidFill>
              </a:rPr>
              <a:t>ekklesia</a:t>
            </a:r>
            <a:r>
              <a:rPr lang="en-GB" dirty="0">
                <a:solidFill>
                  <a:schemeClr val="bg1"/>
                </a:solidFill>
              </a:rPr>
              <a:t>) voted on it. </a:t>
            </a:r>
            <a:endParaRPr lang="en-GB" dirty="0" smtClean="0">
              <a:solidFill>
                <a:schemeClr val="bg1"/>
              </a:solidFill>
            </a:endParaRPr>
          </a:p>
          <a:p>
            <a:pPr lvl="1"/>
            <a:r>
              <a:rPr lang="en-GB" dirty="0" smtClean="0">
                <a:solidFill>
                  <a:schemeClr val="bg1"/>
                </a:solidFill>
              </a:rPr>
              <a:t>Courts </a:t>
            </a:r>
            <a:r>
              <a:rPr lang="en-GB" dirty="0">
                <a:solidFill>
                  <a:schemeClr val="bg1"/>
                </a:solidFill>
              </a:rPr>
              <a:t>of </a:t>
            </a:r>
            <a:r>
              <a:rPr lang="en-GB" dirty="0" smtClean="0">
                <a:solidFill>
                  <a:schemeClr val="bg1"/>
                </a:solidFill>
              </a:rPr>
              <a:t>often 51 to 201 </a:t>
            </a:r>
            <a:r>
              <a:rPr lang="en-GB" dirty="0">
                <a:solidFill>
                  <a:schemeClr val="bg1"/>
                </a:solidFill>
              </a:rPr>
              <a:t>jurors. </a:t>
            </a:r>
          </a:p>
          <a:p>
            <a:endParaRPr lang="en-GB" dirty="0"/>
          </a:p>
          <a:p>
            <a:endParaRPr lang="en-GB" dirty="0"/>
          </a:p>
        </p:txBody>
      </p:sp>
    </p:spTree>
    <p:extLst>
      <p:ext uri="{BB962C8B-B14F-4D97-AF65-F5344CB8AC3E}">
        <p14:creationId xmlns:p14="http://schemas.microsoft.com/office/powerpoint/2010/main" val="151319850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31640" y="116632"/>
            <a:ext cx="6163243" cy="5413658"/>
          </a:xfrm>
          <a:prstGeom prst="rect">
            <a:avLst/>
          </a:prstGeom>
        </p:spPr>
      </p:pic>
      <p:sp>
        <p:nvSpPr>
          <p:cNvPr id="3" name="Content Placeholder 2"/>
          <p:cNvSpPr txBox="1">
            <a:spLocks/>
          </p:cNvSpPr>
          <p:nvPr/>
        </p:nvSpPr>
        <p:spPr>
          <a:xfrm>
            <a:off x="34974" y="5530290"/>
            <a:ext cx="9109026" cy="1327709"/>
          </a:xfrm>
          <a:prstGeom prst="rect">
            <a:avLst/>
          </a:prstGeom>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Allocation of </a:t>
            </a:r>
            <a:r>
              <a:rPr lang="en-GB" i="1" dirty="0" err="1" smtClean="0">
                <a:solidFill>
                  <a:schemeClr val="bg1"/>
                </a:solidFill>
              </a:rPr>
              <a:t>trittyes</a:t>
            </a:r>
            <a:r>
              <a:rPr lang="en-GB" dirty="0" smtClean="0">
                <a:solidFill>
                  <a:schemeClr val="bg1"/>
                </a:solidFill>
              </a:rPr>
              <a:t> to help the Alcmaeonid family (e.g. tribes 1, 7 and 10) – also influence with tribes 2, 3, 5 and 9?</a:t>
            </a:r>
            <a:endParaRPr lang="en-GB" dirty="0">
              <a:solidFill>
                <a:schemeClr val="bg1"/>
              </a:solidFill>
            </a:endParaRPr>
          </a:p>
        </p:txBody>
      </p:sp>
    </p:spTree>
    <p:extLst>
      <p:ext uri="{BB962C8B-B14F-4D97-AF65-F5344CB8AC3E}">
        <p14:creationId xmlns:p14="http://schemas.microsoft.com/office/powerpoint/2010/main" val="244451619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Ostracism</a:t>
            </a:r>
            <a:endParaRPr lang="en-GB" dirty="0">
              <a:solidFill>
                <a:schemeClr val="bg1"/>
              </a:solidFill>
            </a:endParaRPr>
          </a:p>
        </p:txBody>
      </p:sp>
      <p:sp>
        <p:nvSpPr>
          <p:cNvPr id="4" name="Content Placeholder 3"/>
          <p:cNvSpPr>
            <a:spLocks noGrp="1"/>
          </p:cNvSpPr>
          <p:nvPr>
            <p:ph sz="half" idx="1"/>
          </p:nvPr>
        </p:nvSpPr>
        <p:spPr>
          <a:xfrm>
            <a:off x="15957" y="1412776"/>
            <a:ext cx="3763955" cy="5445224"/>
          </a:xfrm>
        </p:spPr>
        <p:txBody>
          <a:bodyPr>
            <a:normAutofit/>
          </a:bodyPr>
          <a:lstStyle/>
          <a:p>
            <a:r>
              <a:rPr lang="en-GB" dirty="0">
                <a:solidFill>
                  <a:schemeClr val="bg1"/>
                </a:solidFill>
              </a:rPr>
              <a:t>Exile for a ten year period – property and citizenship remain intact. </a:t>
            </a:r>
          </a:p>
          <a:p>
            <a:endParaRPr lang="en-GB" sz="500" dirty="0" smtClean="0">
              <a:solidFill>
                <a:schemeClr val="bg1"/>
              </a:solidFill>
            </a:endParaRPr>
          </a:p>
          <a:p>
            <a:r>
              <a:rPr lang="en-GB" dirty="0" smtClean="0">
                <a:solidFill>
                  <a:schemeClr val="bg1"/>
                </a:solidFill>
              </a:rPr>
              <a:t>Minimum </a:t>
            </a:r>
            <a:r>
              <a:rPr lang="en-GB" dirty="0">
                <a:solidFill>
                  <a:schemeClr val="bg1"/>
                </a:solidFill>
              </a:rPr>
              <a:t>of 6,000 citizens must </a:t>
            </a:r>
            <a:r>
              <a:rPr lang="en-GB" dirty="0" smtClean="0">
                <a:solidFill>
                  <a:schemeClr val="bg1"/>
                </a:solidFill>
              </a:rPr>
              <a:t>vote. Man </a:t>
            </a:r>
            <a:r>
              <a:rPr lang="en-GB" dirty="0">
                <a:solidFill>
                  <a:schemeClr val="bg1"/>
                </a:solidFill>
              </a:rPr>
              <a:t>with majority of votes ostracised. </a:t>
            </a:r>
          </a:p>
          <a:p>
            <a:endParaRPr lang="en-GB" sz="500" dirty="0">
              <a:solidFill>
                <a:schemeClr val="bg1"/>
              </a:solidFill>
            </a:endParaRPr>
          </a:p>
          <a:p>
            <a:r>
              <a:rPr lang="en-GB" dirty="0" smtClean="0">
                <a:solidFill>
                  <a:schemeClr val="bg1"/>
                </a:solidFill>
              </a:rPr>
              <a:t>First </a:t>
            </a:r>
            <a:r>
              <a:rPr lang="en-GB" dirty="0">
                <a:solidFill>
                  <a:schemeClr val="bg1"/>
                </a:solidFill>
              </a:rPr>
              <a:t>used in 487 BC to banish </a:t>
            </a:r>
            <a:r>
              <a:rPr lang="en-GB" dirty="0" err="1">
                <a:solidFill>
                  <a:schemeClr val="bg1"/>
                </a:solidFill>
              </a:rPr>
              <a:t>Hipparchos</a:t>
            </a:r>
            <a:r>
              <a:rPr lang="en-GB" dirty="0">
                <a:solidFill>
                  <a:schemeClr val="bg1"/>
                </a:solidFill>
              </a:rPr>
              <a:t> son of </a:t>
            </a:r>
            <a:r>
              <a:rPr lang="en-GB" dirty="0" err="1">
                <a:solidFill>
                  <a:schemeClr val="bg1"/>
                </a:solidFill>
              </a:rPr>
              <a:t>Charmos</a:t>
            </a:r>
            <a:r>
              <a:rPr lang="en-GB" dirty="0">
                <a:solidFill>
                  <a:schemeClr val="bg1"/>
                </a:solidFill>
              </a:rPr>
              <a:t>. </a:t>
            </a:r>
          </a:p>
          <a:p>
            <a:endParaRPr lang="en-GB"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20071" y="4763038"/>
            <a:ext cx="2609850" cy="16561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4872140" y="6419222"/>
            <a:ext cx="3305713" cy="369332"/>
          </a:xfrm>
          <a:prstGeom prst="rect">
            <a:avLst/>
          </a:prstGeom>
        </p:spPr>
        <p:txBody>
          <a:bodyPr wrap="none">
            <a:spAutoFit/>
          </a:bodyPr>
          <a:lstStyle/>
          <a:p>
            <a:r>
              <a:rPr lang="en-GB" dirty="0">
                <a:solidFill>
                  <a:prstClr val="black"/>
                </a:solidFill>
              </a:rPr>
              <a:t>Themistocles son of </a:t>
            </a:r>
            <a:r>
              <a:rPr lang="en-GB" dirty="0" err="1">
                <a:solidFill>
                  <a:prstClr val="black"/>
                </a:solidFill>
              </a:rPr>
              <a:t>Neocleos</a:t>
            </a:r>
            <a:r>
              <a:rPr lang="en-GB" dirty="0">
                <a:solidFill>
                  <a:prstClr val="black"/>
                </a:solidFill>
              </a:rPr>
              <a:t>. </a:t>
            </a:r>
          </a:p>
        </p:txBody>
      </p:sp>
      <p:sp>
        <p:nvSpPr>
          <p:cNvPr id="7" name="Rectangle 6"/>
          <p:cNvSpPr/>
          <p:nvPr/>
        </p:nvSpPr>
        <p:spPr>
          <a:xfrm>
            <a:off x="3779912" y="1484784"/>
            <a:ext cx="5256584" cy="3139321"/>
          </a:xfrm>
          <a:prstGeom prst="rect">
            <a:avLst/>
          </a:prstGeom>
        </p:spPr>
        <p:txBody>
          <a:bodyPr wrap="square">
            <a:spAutoFit/>
          </a:bodyPr>
          <a:lstStyle/>
          <a:p>
            <a:r>
              <a:rPr lang="en-GB" dirty="0">
                <a:solidFill>
                  <a:prstClr val="black"/>
                </a:solidFill>
              </a:rPr>
              <a:t>“Alcibiades differences with Nicias came to a head, and there was an ostracism… </a:t>
            </a:r>
            <a:r>
              <a:rPr lang="en-GB" dirty="0" err="1">
                <a:solidFill>
                  <a:prstClr val="black"/>
                </a:solidFill>
              </a:rPr>
              <a:t>Hyperbolos</a:t>
            </a:r>
            <a:r>
              <a:rPr lang="en-GB" dirty="0">
                <a:solidFill>
                  <a:prstClr val="black"/>
                </a:solidFill>
              </a:rPr>
              <a:t> of the deme </a:t>
            </a:r>
            <a:r>
              <a:rPr lang="en-GB" dirty="0" err="1">
                <a:solidFill>
                  <a:prstClr val="black"/>
                </a:solidFill>
              </a:rPr>
              <a:t>Perithoedae</a:t>
            </a:r>
            <a:r>
              <a:rPr lang="en-GB" dirty="0">
                <a:solidFill>
                  <a:prstClr val="black"/>
                </a:solidFill>
              </a:rPr>
              <a:t>… he had in the city brought disrepute… he hoped that with one of the two men exiled he would become rival to the other. When Nicias and Alcibiades learned of the man’s unscrupulousness, they held a secret discussion and, bringing together and uniting their two factions, they achieved their goal and it was </a:t>
            </a:r>
            <a:r>
              <a:rPr lang="en-GB" dirty="0" err="1" smtClean="0">
                <a:solidFill>
                  <a:prstClr val="black"/>
                </a:solidFill>
              </a:rPr>
              <a:t>Hyperbolous</a:t>
            </a:r>
            <a:r>
              <a:rPr lang="en-GB" dirty="0" smtClean="0">
                <a:solidFill>
                  <a:prstClr val="black"/>
                </a:solidFill>
              </a:rPr>
              <a:t> </a:t>
            </a:r>
            <a:r>
              <a:rPr lang="en-GB" dirty="0">
                <a:solidFill>
                  <a:prstClr val="black"/>
                </a:solidFill>
              </a:rPr>
              <a:t>and not either of them who was </a:t>
            </a:r>
            <a:r>
              <a:rPr lang="en-GB" dirty="0" smtClean="0">
                <a:solidFill>
                  <a:prstClr val="black"/>
                </a:solidFill>
              </a:rPr>
              <a:t>ostracised [c. 417-15]. </a:t>
            </a:r>
            <a:r>
              <a:rPr lang="en-GB" dirty="0">
                <a:solidFill>
                  <a:prstClr val="black"/>
                </a:solidFill>
              </a:rPr>
              <a:t>– </a:t>
            </a:r>
            <a:r>
              <a:rPr lang="en-GB" b="1" dirty="0">
                <a:solidFill>
                  <a:prstClr val="black"/>
                </a:solidFill>
              </a:rPr>
              <a:t>Plutarch </a:t>
            </a:r>
            <a:r>
              <a:rPr lang="en-GB" b="1" i="1" dirty="0">
                <a:solidFill>
                  <a:prstClr val="black"/>
                </a:solidFill>
              </a:rPr>
              <a:t>Nicias </a:t>
            </a:r>
            <a:r>
              <a:rPr lang="en-GB" b="1" dirty="0">
                <a:solidFill>
                  <a:prstClr val="black"/>
                </a:solidFill>
              </a:rPr>
              <a:t>11.1-4. </a:t>
            </a:r>
            <a:endParaRPr lang="en-GB" dirty="0">
              <a:solidFill>
                <a:prstClr val="black"/>
              </a:solidFill>
            </a:endParaRPr>
          </a:p>
        </p:txBody>
      </p:sp>
    </p:spTree>
    <p:extLst>
      <p:ext uri="{BB962C8B-B14F-4D97-AF65-F5344CB8AC3E}">
        <p14:creationId xmlns:p14="http://schemas.microsoft.com/office/powerpoint/2010/main" val="396276695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Radical Democracy</a:t>
            </a:r>
            <a:endParaRPr lang="en-GB" dirty="0">
              <a:solidFill>
                <a:schemeClr val="bg1"/>
              </a:solidFill>
            </a:endParaRPr>
          </a:p>
        </p:txBody>
      </p:sp>
      <p:sp>
        <p:nvSpPr>
          <p:cNvPr id="3" name="Content Placeholder 2"/>
          <p:cNvSpPr>
            <a:spLocks noGrp="1"/>
          </p:cNvSpPr>
          <p:nvPr>
            <p:ph idx="1"/>
          </p:nvPr>
        </p:nvSpPr>
        <p:spPr>
          <a:xfrm>
            <a:off x="107504" y="1600200"/>
            <a:ext cx="8928992" cy="5257800"/>
          </a:xfrm>
        </p:spPr>
        <p:txBody>
          <a:bodyPr>
            <a:normAutofit fontScale="92500"/>
          </a:bodyPr>
          <a:lstStyle/>
          <a:p>
            <a:r>
              <a:rPr lang="en-GB" dirty="0" err="1">
                <a:solidFill>
                  <a:schemeClr val="bg1"/>
                </a:solidFill>
              </a:rPr>
              <a:t>Ephialtes</a:t>
            </a:r>
            <a:r>
              <a:rPr lang="en-GB" dirty="0">
                <a:solidFill>
                  <a:schemeClr val="bg1"/>
                </a:solidFill>
              </a:rPr>
              <a:t> moves most of powers of the </a:t>
            </a:r>
            <a:r>
              <a:rPr lang="en-GB" dirty="0" err="1">
                <a:solidFill>
                  <a:schemeClr val="bg1"/>
                </a:solidFill>
              </a:rPr>
              <a:t>Areopagus</a:t>
            </a:r>
            <a:r>
              <a:rPr lang="en-GB" dirty="0">
                <a:solidFill>
                  <a:schemeClr val="bg1"/>
                </a:solidFill>
              </a:rPr>
              <a:t> to the </a:t>
            </a:r>
            <a:r>
              <a:rPr lang="en-GB" dirty="0" err="1">
                <a:solidFill>
                  <a:schemeClr val="bg1"/>
                </a:solidFill>
              </a:rPr>
              <a:t>Ekklesia</a:t>
            </a:r>
            <a:r>
              <a:rPr lang="en-GB" dirty="0">
                <a:solidFill>
                  <a:schemeClr val="bg1"/>
                </a:solidFill>
              </a:rPr>
              <a:t>, Boule, and the Courts (462/61 BC). </a:t>
            </a:r>
          </a:p>
          <a:p>
            <a:pPr marL="137160" indent="0">
              <a:buNone/>
            </a:pPr>
            <a:endParaRPr lang="en-GB" sz="500" dirty="0" smtClean="0">
              <a:solidFill>
                <a:schemeClr val="bg1"/>
              </a:solidFill>
            </a:endParaRPr>
          </a:p>
          <a:p>
            <a:r>
              <a:rPr lang="en-GB" dirty="0" smtClean="0">
                <a:solidFill>
                  <a:schemeClr val="bg1"/>
                </a:solidFill>
              </a:rPr>
              <a:t>Impeaches </a:t>
            </a:r>
            <a:r>
              <a:rPr lang="en-GB" dirty="0">
                <a:solidFill>
                  <a:schemeClr val="bg1"/>
                </a:solidFill>
              </a:rPr>
              <a:t>large numbers of members of the </a:t>
            </a:r>
            <a:r>
              <a:rPr lang="en-GB" dirty="0" err="1">
                <a:solidFill>
                  <a:schemeClr val="bg1"/>
                </a:solidFill>
              </a:rPr>
              <a:t>Areopagus</a:t>
            </a:r>
            <a:r>
              <a:rPr lang="en-GB" dirty="0">
                <a:solidFill>
                  <a:schemeClr val="bg1"/>
                </a:solidFill>
              </a:rPr>
              <a:t> for mismanagement – officials now subject to an examination of conduct. </a:t>
            </a:r>
          </a:p>
          <a:p>
            <a:pPr lvl="1"/>
            <a:r>
              <a:rPr lang="en-GB" dirty="0" smtClean="0">
                <a:solidFill>
                  <a:schemeClr val="bg1"/>
                </a:solidFill>
              </a:rPr>
              <a:t>Areopagus becomes primarily a court for homicide and some religious matters. </a:t>
            </a:r>
          </a:p>
          <a:p>
            <a:endParaRPr lang="en-GB" sz="500" dirty="0">
              <a:solidFill>
                <a:schemeClr val="bg1"/>
              </a:solidFill>
            </a:endParaRPr>
          </a:p>
          <a:p>
            <a:r>
              <a:rPr lang="en-GB" dirty="0" smtClean="0">
                <a:solidFill>
                  <a:schemeClr val="bg1"/>
                </a:solidFill>
              </a:rPr>
              <a:t>Boule </a:t>
            </a:r>
            <a:r>
              <a:rPr lang="en-GB" dirty="0">
                <a:solidFill>
                  <a:schemeClr val="bg1"/>
                </a:solidFill>
              </a:rPr>
              <a:t>now supervised legislative procedure and dealt with crimes against the state. </a:t>
            </a:r>
            <a:endParaRPr lang="en-GB" dirty="0" smtClean="0">
              <a:solidFill>
                <a:schemeClr val="bg1"/>
              </a:solidFill>
            </a:endParaRPr>
          </a:p>
          <a:p>
            <a:endParaRPr lang="en-GB" sz="500" dirty="0">
              <a:solidFill>
                <a:schemeClr val="bg1"/>
              </a:solidFill>
            </a:endParaRPr>
          </a:p>
          <a:p>
            <a:r>
              <a:rPr lang="en-GB" dirty="0">
                <a:solidFill>
                  <a:schemeClr val="bg1"/>
                </a:solidFill>
              </a:rPr>
              <a:t>Zeugitai become eligible to be archons (457/56 BC). </a:t>
            </a:r>
            <a:endParaRPr lang="en-GB" dirty="0" smtClean="0">
              <a:solidFill>
                <a:schemeClr val="bg1"/>
              </a:solidFill>
            </a:endParaRPr>
          </a:p>
          <a:p>
            <a:endParaRPr lang="en-GB" sz="500" dirty="0">
              <a:solidFill>
                <a:schemeClr val="bg1"/>
              </a:solidFill>
            </a:endParaRPr>
          </a:p>
          <a:p>
            <a:r>
              <a:rPr lang="en-GB" dirty="0" smtClean="0">
                <a:solidFill>
                  <a:schemeClr val="bg1"/>
                </a:solidFill>
              </a:rPr>
              <a:t>Some important legal reforms (discussed elsewhere). </a:t>
            </a:r>
            <a:endParaRPr lang="en-GB" dirty="0">
              <a:solidFill>
                <a:schemeClr val="bg1"/>
              </a:solidFill>
            </a:endParaRPr>
          </a:p>
          <a:p>
            <a:endParaRPr lang="en-GB" dirty="0">
              <a:solidFill>
                <a:schemeClr val="bg1"/>
              </a:solidFill>
            </a:endParaRPr>
          </a:p>
          <a:p>
            <a:endParaRPr lang="en-GB" dirty="0"/>
          </a:p>
        </p:txBody>
      </p:sp>
    </p:spTree>
    <p:extLst>
      <p:ext uri="{BB962C8B-B14F-4D97-AF65-F5344CB8AC3E}">
        <p14:creationId xmlns:p14="http://schemas.microsoft.com/office/powerpoint/2010/main" val="249334977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bg1"/>
                </a:solidFill>
              </a:rPr>
              <a:t>Ekklesia</a:t>
            </a:r>
            <a:r>
              <a:rPr lang="en-GB" dirty="0" smtClean="0">
                <a:solidFill>
                  <a:schemeClr val="bg1"/>
                </a:solidFill>
              </a:rPr>
              <a:t> - Assembly</a:t>
            </a:r>
            <a:endParaRPr lang="en-GB" dirty="0">
              <a:solidFill>
                <a:schemeClr val="bg1"/>
              </a:solidFill>
            </a:endParaRPr>
          </a:p>
        </p:txBody>
      </p:sp>
      <p:sp>
        <p:nvSpPr>
          <p:cNvPr id="4" name="Content Placeholder 3"/>
          <p:cNvSpPr>
            <a:spLocks noGrp="1"/>
          </p:cNvSpPr>
          <p:nvPr>
            <p:ph sz="half" idx="1"/>
          </p:nvPr>
        </p:nvSpPr>
        <p:spPr>
          <a:xfrm>
            <a:off x="0" y="1600199"/>
            <a:ext cx="4283968" cy="5249445"/>
          </a:xfrm>
        </p:spPr>
        <p:txBody>
          <a:bodyPr>
            <a:normAutofit fontScale="92500" lnSpcReduction="20000"/>
          </a:bodyPr>
          <a:lstStyle/>
          <a:p>
            <a:r>
              <a:rPr lang="en-GB" dirty="0" err="1" smtClean="0">
                <a:solidFill>
                  <a:schemeClr val="bg1"/>
                </a:solidFill>
              </a:rPr>
              <a:t>Ekklesia</a:t>
            </a:r>
            <a:r>
              <a:rPr lang="en-GB" dirty="0" smtClean="0">
                <a:solidFill>
                  <a:schemeClr val="bg1"/>
                </a:solidFill>
              </a:rPr>
              <a:t> </a:t>
            </a:r>
            <a:r>
              <a:rPr lang="en-GB" dirty="0">
                <a:solidFill>
                  <a:schemeClr val="bg1"/>
                </a:solidFill>
              </a:rPr>
              <a:t>met, on average, about once every </a:t>
            </a:r>
            <a:r>
              <a:rPr lang="en-GB" dirty="0" smtClean="0">
                <a:solidFill>
                  <a:schemeClr val="bg1"/>
                </a:solidFill>
              </a:rPr>
              <a:t>9-10 </a:t>
            </a:r>
            <a:r>
              <a:rPr lang="en-GB" dirty="0">
                <a:solidFill>
                  <a:schemeClr val="bg1"/>
                </a:solidFill>
              </a:rPr>
              <a:t>days through the year </a:t>
            </a:r>
          </a:p>
          <a:p>
            <a:endParaRPr lang="en-GB" sz="1200" dirty="0" smtClean="0">
              <a:solidFill>
                <a:schemeClr val="bg1"/>
              </a:solidFill>
            </a:endParaRPr>
          </a:p>
          <a:p>
            <a:r>
              <a:rPr lang="en-GB" dirty="0" smtClean="0">
                <a:solidFill>
                  <a:schemeClr val="bg1"/>
                </a:solidFill>
              </a:rPr>
              <a:t>All </a:t>
            </a:r>
            <a:r>
              <a:rPr lang="en-GB" dirty="0">
                <a:solidFill>
                  <a:schemeClr val="bg1"/>
                </a:solidFill>
              </a:rPr>
              <a:t>adult males entitled to </a:t>
            </a:r>
            <a:r>
              <a:rPr lang="en-GB" dirty="0" smtClean="0">
                <a:solidFill>
                  <a:schemeClr val="bg1"/>
                </a:solidFill>
              </a:rPr>
              <a:t>attend. Minimum of 6,000 citizens to be quorate. </a:t>
            </a:r>
            <a:endParaRPr lang="en-GB" dirty="0">
              <a:solidFill>
                <a:schemeClr val="bg1"/>
              </a:solidFill>
            </a:endParaRPr>
          </a:p>
          <a:p>
            <a:endParaRPr lang="en-GB" sz="1200" i="1" dirty="0" smtClean="0">
              <a:solidFill>
                <a:schemeClr val="bg1"/>
              </a:solidFill>
            </a:endParaRPr>
          </a:p>
          <a:p>
            <a:r>
              <a:rPr lang="en-GB" i="1" dirty="0" err="1" smtClean="0">
                <a:solidFill>
                  <a:schemeClr val="bg1"/>
                </a:solidFill>
              </a:rPr>
              <a:t>Ho</a:t>
            </a:r>
            <a:r>
              <a:rPr lang="en-GB" i="1" dirty="0" smtClean="0">
                <a:solidFill>
                  <a:schemeClr val="bg1"/>
                </a:solidFill>
              </a:rPr>
              <a:t> </a:t>
            </a:r>
            <a:r>
              <a:rPr lang="en-GB" i="1" dirty="0" err="1">
                <a:solidFill>
                  <a:schemeClr val="bg1"/>
                </a:solidFill>
              </a:rPr>
              <a:t>boulomenos</a:t>
            </a:r>
            <a:r>
              <a:rPr lang="en-GB" i="1" dirty="0">
                <a:solidFill>
                  <a:schemeClr val="bg1"/>
                </a:solidFill>
              </a:rPr>
              <a:t> </a:t>
            </a:r>
            <a:r>
              <a:rPr lang="en-GB" dirty="0">
                <a:solidFill>
                  <a:schemeClr val="bg1"/>
                </a:solidFill>
              </a:rPr>
              <a:t>(anyone who wished) could propose a motion, comment on motions, and vote </a:t>
            </a:r>
          </a:p>
          <a:p>
            <a:pPr lvl="1"/>
            <a:r>
              <a:rPr lang="en-GB" dirty="0" smtClean="0">
                <a:solidFill>
                  <a:schemeClr val="bg1"/>
                </a:solidFill>
              </a:rPr>
              <a:t>Strictly </a:t>
            </a:r>
            <a:r>
              <a:rPr lang="en-GB" dirty="0">
                <a:solidFill>
                  <a:schemeClr val="bg1"/>
                </a:solidFill>
              </a:rPr>
              <a:t>observed rules on procedure, e.g. only one chance to speak on any one issue, to make people think before speaking </a:t>
            </a:r>
          </a:p>
          <a:p>
            <a:endParaRPr lang="en-GB" dirty="0"/>
          </a:p>
        </p:txBody>
      </p:sp>
      <p:pic>
        <p:nvPicPr>
          <p:cNvPr id="5123" name="Picture 3"/>
          <p:cNvPicPr>
            <a:picLocks noGrp="1" noChangeAspect="1" noChangeArrowheads="1"/>
          </p:cNvPicPr>
          <p:nvPr>
            <p:ph sz="half" idx="2"/>
          </p:nvPr>
        </p:nvPicPr>
        <p:blipFill rotWithShape="1">
          <a:blip r:embed="rId2" cstate="print">
            <a:extLst>
              <a:ext uri="{28A0092B-C50C-407E-A947-70E740481C1C}">
                <a14:useLocalDpi xmlns:a14="http://schemas.microsoft.com/office/drawing/2010/main" val="0"/>
              </a:ext>
            </a:extLst>
          </a:blip>
          <a:srcRect b="10239"/>
          <a:stretch/>
        </p:blipFill>
        <p:spPr bwMode="auto">
          <a:xfrm>
            <a:off x="4716016" y="1700808"/>
            <a:ext cx="3903992" cy="47525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3752620" y="3365780"/>
            <a:ext cx="1088760" cy="369332"/>
          </a:xfrm>
          <a:prstGeom prst="rect">
            <a:avLst/>
          </a:prstGeom>
        </p:spPr>
        <p:txBody>
          <a:bodyPr wrap="none">
            <a:spAutoFit/>
          </a:bodyPr>
          <a:lstStyle/>
          <a:p>
            <a:r>
              <a:rPr lang="en-GB" b="1" dirty="0" err="1">
                <a:solidFill>
                  <a:prstClr val="black"/>
                </a:solidFill>
              </a:rPr>
              <a:t>Peiraios</a:t>
            </a:r>
            <a:r>
              <a:rPr lang="en-GB" b="1" dirty="0">
                <a:solidFill>
                  <a:prstClr val="black"/>
                </a:solidFill>
              </a:rPr>
              <a:t> </a:t>
            </a:r>
            <a:endParaRPr lang="en-GB" dirty="0">
              <a:solidFill>
                <a:prstClr val="black"/>
              </a:solidFill>
            </a:endParaRPr>
          </a:p>
        </p:txBody>
      </p:sp>
      <p:sp>
        <p:nvSpPr>
          <p:cNvPr id="7" name="Rectangle 6"/>
          <p:cNvSpPr/>
          <p:nvPr/>
        </p:nvSpPr>
        <p:spPr>
          <a:xfrm>
            <a:off x="5364088" y="2821578"/>
            <a:ext cx="768159" cy="369332"/>
          </a:xfrm>
          <a:prstGeom prst="rect">
            <a:avLst/>
          </a:prstGeom>
        </p:spPr>
        <p:txBody>
          <a:bodyPr wrap="none">
            <a:spAutoFit/>
          </a:bodyPr>
          <a:lstStyle/>
          <a:p>
            <a:r>
              <a:rPr lang="en-GB" b="1" dirty="0" err="1">
                <a:solidFill>
                  <a:prstClr val="black"/>
                </a:solidFill>
              </a:rPr>
              <a:t>Pnyx</a:t>
            </a:r>
            <a:r>
              <a:rPr lang="en-GB" b="1" dirty="0">
                <a:solidFill>
                  <a:prstClr val="black"/>
                </a:solidFill>
              </a:rPr>
              <a:t> </a:t>
            </a:r>
            <a:endParaRPr lang="en-GB" dirty="0">
              <a:solidFill>
                <a:prstClr val="black"/>
              </a:solidFill>
            </a:endParaRPr>
          </a:p>
        </p:txBody>
      </p:sp>
      <p:sp>
        <p:nvSpPr>
          <p:cNvPr id="8" name="Rectangle 7"/>
          <p:cNvSpPr/>
          <p:nvPr/>
        </p:nvSpPr>
        <p:spPr>
          <a:xfrm>
            <a:off x="7120504" y="3496261"/>
            <a:ext cx="1383712" cy="369332"/>
          </a:xfrm>
          <a:prstGeom prst="rect">
            <a:avLst/>
          </a:prstGeom>
        </p:spPr>
        <p:txBody>
          <a:bodyPr wrap="none">
            <a:spAutoFit/>
          </a:bodyPr>
          <a:lstStyle/>
          <a:p>
            <a:r>
              <a:rPr lang="en-GB" b="1" dirty="0" err="1">
                <a:solidFill>
                  <a:prstClr val="black"/>
                </a:solidFill>
              </a:rPr>
              <a:t>Areopagus</a:t>
            </a:r>
            <a:r>
              <a:rPr lang="en-GB" b="1" dirty="0">
                <a:solidFill>
                  <a:prstClr val="black"/>
                </a:solidFill>
              </a:rPr>
              <a:t> </a:t>
            </a:r>
            <a:endParaRPr lang="en-GB" dirty="0">
              <a:solidFill>
                <a:prstClr val="black"/>
              </a:solidFill>
            </a:endParaRPr>
          </a:p>
        </p:txBody>
      </p:sp>
      <p:sp>
        <p:nvSpPr>
          <p:cNvPr id="9" name="Rectangle 8"/>
          <p:cNvSpPr/>
          <p:nvPr/>
        </p:nvSpPr>
        <p:spPr>
          <a:xfrm>
            <a:off x="8260425" y="3863062"/>
            <a:ext cx="883575" cy="369332"/>
          </a:xfrm>
          <a:prstGeom prst="rect">
            <a:avLst/>
          </a:prstGeom>
        </p:spPr>
        <p:txBody>
          <a:bodyPr wrap="none">
            <a:spAutoFit/>
          </a:bodyPr>
          <a:lstStyle/>
          <a:p>
            <a:r>
              <a:rPr lang="en-GB" b="1" dirty="0">
                <a:solidFill>
                  <a:prstClr val="black"/>
                </a:solidFill>
              </a:rPr>
              <a:t>Agora </a:t>
            </a:r>
            <a:endParaRPr lang="en-GB" dirty="0">
              <a:solidFill>
                <a:prstClr val="black"/>
              </a:solidFill>
            </a:endParaRPr>
          </a:p>
        </p:txBody>
      </p:sp>
      <p:cxnSp>
        <p:nvCxnSpPr>
          <p:cNvPr id="11" name="Straight Arrow Connector 10"/>
          <p:cNvCxnSpPr/>
          <p:nvPr/>
        </p:nvCxnSpPr>
        <p:spPr>
          <a:xfrm flipH="1">
            <a:off x="4139952" y="3762089"/>
            <a:ext cx="432048" cy="0"/>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8702212" y="4293096"/>
            <a:ext cx="334284" cy="0"/>
          </a:xfrm>
          <a:prstGeom prst="straightConnector1">
            <a:avLst/>
          </a:prstGeom>
          <a:ln>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17" name="Donut 16"/>
          <p:cNvSpPr/>
          <p:nvPr/>
        </p:nvSpPr>
        <p:spPr>
          <a:xfrm>
            <a:off x="5148064" y="3291784"/>
            <a:ext cx="1224136" cy="940610"/>
          </a:xfrm>
          <a:prstGeom prst="donut">
            <a:avLst>
              <a:gd name="adj" fmla="val 8018"/>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solidFill>
                <a:prstClr val="white"/>
              </a:solidFill>
            </a:endParaRPr>
          </a:p>
        </p:txBody>
      </p:sp>
      <p:sp>
        <p:nvSpPr>
          <p:cNvPr id="20" name="Donut 19"/>
          <p:cNvSpPr/>
          <p:nvPr/>
        </p:nvSpPr>
        <p:spPr>
          <a:xfrm>
            <a:off x="7236296" y="4047728"/>
            <a:ext cx="1152128" cy="940610"/>
          </a:xfrm>
          <a:prstGeom prst="donut">
            <a:avLst>
              <a:gd name="adj" fmla="val 8018"/>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solidFill>
                <a:prstClr val="white"/>
              </a:solidFill>
            </a:endParaRPr>
          </a:p>
        </p:txBody>
      </p:sp>
      <p:sp>
        <p:nvSpPr>
          <p:cNvPr id="18" name="Rectangle 17"/>
          <p:cNvSpPr/>
          <p:nvPr/>
        </p:nvSpPr>
        <p:spPr>
          <a:xfrm>
            <a:off x="6106284" y="6480313"/>
            <a:ext cx="1306768" cy="369332"/>
          </a:xfrm>
          <a:prstGeom prst="rect">
            <a:avLst/>
          </a:prstGeom>
        </p:spPr>
        <p:txBody>
          <a:bodyPr wrap="none">
            <a:spAutoFit/>
          </a:bodyPr>
          <a:lstStyle/>
          <a:p>
            <a:r>
              <a:rPr lang="en-GB" b="1" dirty="0" err="1">
                <a:solidFill>
                  <a:prstClr val="black"/>
                </a:solidFill>
              </a:rPr>
              <a:t>Akropolis</a:t>
            </a:r>
            <a:r>
              <a:rPr lang="en-GB" b="1" dirty="0">
                <a:solidFill>
                  <a:prstClr val="white"/>
                </a:solidFill>
              </a:rPr>
              <a:t> </a:t>
            </a:r>
            <a:endParaRPr lang="en-GB" dirty="0">
              <a:solidFill>
                <a:prstClr val="white"/>
              </a:solidFill>
            </a:endParaRPr>
          </a:p>
        </p:txBody>
      </p:sp>
    </p:spTree>
    <p:extLst>
      <p:ext uri="{BB962C8B-B14F-4D97-AF65-F5344CB8AC3E}">
        <p14:creationId xmlns:p14="http://schemas.microsoft.com/office/powerpoint/2010/main" val="226370397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Boule - Council</a:t>
            </a:r>
            <a:endParaRPr lang="en-GB" dirty="0">
              <a:solidFill>
                <a:schemeClr val="bg1"/>
              </a:solidFill>
            </a:endParaRPr>
          </a:p>
        </p:txBody>
      </p:sp>
      <p:sp>
        <p:nvSpPr>
          <p:cNvPr id="3" name="Content Placeholder 2"/>
          <p:cNvSpPr>
            <a:spLocks noGrp="1"/>
          </p:cNvSpPr>
          <p:nvPr>
            <p:ph idx="1"/>
          </p:nvPr>
        </p:nvSpPr>
        <p:spPr>
          <a:xfrm>
            <a:off x="179512" y="1600200"/>
            <a:ext cx="8784976" cy="5141168"/>
          </a:xfrm>
        </p:spPr>
        <p:txBody>
          <a:bodyPr>
            <a:normAutofit lnSpcReduction="10000"/>
          </a:bodyPr>
          <a:lstStyle/>
          <a:p>
            <a:r>
              <a:rPr lang="en-GB" dirty="0" err="1">
                <a:solidFill>
                  <a:schemeClr val="bg1"/>
                </a:solidFill>
              </a:rPr>
              <a:t>Ekklesia’s</a:t>
            </a:r>
            <a:r>
              <a:rPr lang="en-GB" dirty="0">
                <a:solidFill>
                  <a:schemeClr val="bg1"/>
                </a:solidFill>
              </a:rPr>
              <a:t> agenda prepared by the Boule. </a:t>
            </a:r>
          </a:p>
          <a:p>
            <a:endParaRPr lang="en-GB" sz="1100" dirty="0" smtClean="0">
              <a:solidFill>
                <a:schemeClr val="bg1"/>
              </a:solidFill>
            </a:endParaRPr>
          </a:p>
          <a:p>
            <a:r>
              <a:rPr lang="en-GB" dirty="0" smtClean="0">
                <a:solidFill>
                  <a:schemeClr val="bg1"/>
                </a:solidFill>
              </a:rPr>
              <a:t>Members </a:t>
            </a:r>
            <a:r>
              <a:rPr lang="en-GB" dirty="0">
                <a:solidFill>
                  <a:schemeClr val="bg1"/>
                </a:solidFill>
              </a:rPr>
              <a:t>selected by lot from the Tribes. </a:t>
            </a:r>
          </a:p>
          <a:p>
            <a:endParaRPr lang="en-GB" sz="1100" dirty="0" smtClean="0">
              <a:solidFill>
                <a:schemeClr val="bg1"/>
              </a:solidFill>
            </a:endParaRPr>
          </a:p>
          <a:p>
            <a:r>
              <a:rPr lang="en-GB" dirty="0" smtClean="0">
                <a:solidFill>
                  <a:schemeClr val="bg1"/>
                </a:solidFill>
              </a:rPr>
              <a:t>Can </a:t>
            </a:r>
            <a:r>
              <a:rPr lang="en-GB" dirty="0">
                <a:solidFill>
                  <a:schemeClr val="bg1"/>
                </a:solidFill>
              </a:rPr>
              <a:t>be a member of the Boule twice, but not in succession. </a:t>
            </a:r>
          </a:p>
          <a:p>
            <a:endParaRPr lang="en-GB" sz="1100" dirty="0" smtClean="0">
              <a:solidFill>
                <a:schemeClr val="bg1"/>
              </a:solidFill>
            </a:endParaRPr>
          </a:p>
          <a:p>
            <a:r>
              <a:rPr lang="en-GB" dirty="0" smtClean="0">
                <a:solidFill>
                  <a:schemeClr val="bg1"/>
                </a:solidFill>
              </a:rPr>
              <a:t>Meetings </a:t>
            </a:r>
            <a:r>
              <a:rPr lang="en-GB" dirty="0">
                <a:solidFill>
                  <a:schemeClr val="bg1"/>
                </a:solidFill>
              </a:rPr>
              <a:t>convened and chaired by the </a:t>
            </a:r>
            <a:r>
              <a:rPr lang="en-GB" dirty="0" err="1">
                <a:solidFill>
                  <a:schemeClr val="bg1"/>
                </a:solidFill>
              </a:rPr>
              <a:t>Prytaneis</a:t>
            </a:r>
            <a:r>
              <a:rPr lang="en-GB" dirty="0">
                <a:solidFill>
                  <a:schemeClr val="bg1"/>
                </a:solidFill>
              </a:rPr>
              <a:t> (Presidents) </a:t>
            </a:r>
          </a:p>
          <a:p>
            <a:pPr lvl="1"/>
            <a:r>
              <a:rPr lang="en-GB" dirty="0" smtClean="0">
                <a:solidFill>
                  <a:schemeClr val="bg1"/>
                </a:solidFill>
              </a:rPr>
              <a:t>executive </a:t>
            </a:r>
            <a:r>
              <a:rPr lang="en-GB" dirty="0">
                <a:solidFill>
                  <a:schemeClr val="bg1"/>
                </a:solidFill>
              </a:rPr>
              <a:t>committee of Boule and </a:t>
            </a:r>
            <a:r>
              <a:rPr lang="en-GB" dirty="0" err="1">
                <a:solidFill>
                  <a:schemeClr val="bg1"/>
                </a:solidFill>
              </a:rPr>
              <a:t>Ekklesia</a:t>
            </a:r>
            <a:r>
              <a:rPr lang="en-GB" dirty="0">
                <a:solidFill>
                  <a:schemeClr val="bg1"/>
                </a:solidFill>
              </a:rPr>
              <a:t> </a:t>
            </a:r>
          </a:p>
          <a:p>
            <a:pPr lvl="1"/>
            <a:r>
              <a:rPr lang="en-GB" dirty="0" smtClean="0">
                <a:solidFill>
                  <a:schemeClr val="bg1"/>
                </a:solidFill>
              </a:rPr>
              <a:t>one </a:t>
            </a:r>
            <a:r>
              <a:rPr lang="en-GB" dirty="0">
                <a:solidFill>
                  <a:schemeClr val="bg1"/>
                </a:solidFill>
              </a:rPr>
              <a:t>tribal contingent of 50 in the Boule is placed in charge for one tenth of the year (10 month civil calendar) </a:t>
            </a:r>
          </a:p>
          <a:p>
            <a:pPr lvl="1"/>
            <a:r>
              <a:rPr lang="en-GB" dirty="0" smtClean="0">
                <a:solidFill>
                  <a:schemeClr val="bg1"/>
                </a:solidFill>
              </a:rPr>
              <a:t>at </a:t>
            </a:r>
            <a:r>
              <a:rPr lang="en-GB" dirty="0">
                <a:solidFill>
                  <a:schemeClr val="bg1"/>
                </a:solidFill>
              </a:rPr>
              <a:t>least one third of them were on duty at any time during their period of presidency (about 35 days). </a:t>
            </a:r>
          </a:p>
          <a:p>
            <a:endParaRPr lang="en-GB" dirty="0"/>
          </a:p>
        </p:txBody>
      </p:sp>
    </p:spTree>
    <p:extLst>
      <p:ext uri="{BB962C8B-B14F-4D97-AF65-F5344CB8AC3E}">
        <p14:creationId xmlns:p14="http://schemas.microsoft.com/office/powerpoint/2010/main" val="353980791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Election and </a:t>
            </a:r>
            <a:r>
              <a:rPr lang="en-GB" dirty="0" err="1" smtClean="0">
                <a:solidFill>
                  <a:schemeClr val="bg1"/>
                </a:solidFill>
              </a:rPr>
              <a:t>Sortition</a:t>
            </a:r>
            <a:endParaRPr lang="en-GB" dirty="0">
              <a:solidFill>
                <a:schemeClr val="bg1"/>
              </a:solidFill>
            </a:endParaRPr>
          </a:p>
        </p:txBody>
      </p:sp>
      <p:sp>
        <p:nvSpPr>
          <p:cNvPr id="3" name="Content Placeholder 2"/>
          <p:cNvSpPr>
            <a:spLocks noGrp="1"/>
          </p:cNvSpPr>
          <p:nvPr>
            <p:ph idx="1"/>
          </p:nvPr>
        </p:nvSpPr>
        <p:spPr>
          <a:xfrm>
            <a:off x="179512" y="1628800"/>
            <a:ext cx="8856984" cy="5069160"/>
          </a:xfrm>
        </p:spPr>
        <p:txBody>
          <a:bodyPr>
            <a:normAutofit/>
          </a:bodyPr>
          <a:lstStyle/>
          <a:p>
            <a:r>
              <a:rPr lang="en-GB" dirty="0">
                <a:solidFill>
                  <a:schemeClr val="bg1"/>
                </a:solidFill>
              </a:rPr>
              <a:t>Most offices filled by </a:t>
            </a:r>
            <a:r>
              <a:rPr lang="en-GB" dirty="0" err="1">
                <a:solidFill>
                  <a:schemeClr val="bg1"/>
                </a:solidFill>
              </a:rPr>
              <a:t>sortition</a:t>
            </a:r>
            <a:r>
              <a:rPr lang="en-GB" dirty="0">
                <a:solidFill>
                  <a:schemeClr val="bg1"/>
                </a:solidFill>
              </a:rPr>
              <a:t> (drawing of lots), notably membership of the council. </a:t>
            </a:r>
          </a:p>
          <a:p>
            <a:endParaRPr lang="en-GB" sz="1100" dirty="0">
              <a:solidFill>
                <a:schemeClr val="bg1"/>
              </a:solidFill>
            </a:endParaRPr>
          </a:p>
          <a:p>
            <a:r>
              <a:rPr lang="en-GB" dirty="0" smtClean="0">
                <a:solidFill>
                  <a:schemeClr val="bg1"/>
                </a:solidFill>
              </a:rPr>
              <a:t>Some </a:t>
            </a:r>
            <a:r>
              <a:rPr lang="en-GB" dirty="0">
                <a:solidFill>
                  <a:schemeClr val="bg1"/>
                </a:solidFill>
              </a:rPr>
              <a:t>important offices elected, notably ten generals (</a:t>
            </a:r>
            <a:r>
              <a:rPr lang="en-GB" i="1" dirty="0" err="1">
                <a:solidFill>
                  <a:schemeClr val="bg1"/>
                </a:solidFill>
              </a:rPr>
              <a:t>strategoi</a:t>
            </a:r>
            <a:r>
              <a:rPr lang="en-GB" dirty="0">
                <a:solidFill>
                  <a:schemeClr val="bg1"/>
                </a:solidFill>
              </a:rPr>
              <a:t>). </a:t>
            </a:r>
          </a:p>
          <a:p>
            <a:endParaRPr lang="en-GB" sz="1100" dirty="0" smtClean="0">
              <a:solidFill>
                <a:schemeClr val="bg1"/>
              </a:solidFill>
            </a:endParaRPr>
          </a:p>
          <a:p>
            <a:r>
              <a:rPr lang="en-GB" dirty="0" smtClean="0">
                <a:solidFill>
                  <a:schemeClr val="bg1"/>
                </a:solidFill>
              </a:rPr>
              <a:t>Boards </a:t>
            </a:r>
            <a:r>
              <a:rPr lang="en-GB" dirty="0">
                <a:solidFill>
                  <a:schemeClr val="bg1"/>
                </a:solidFill>
              </a:rPr>
              <a:t>of ten – balances out the incompetent. </a:t>
            </a:r>
          </a:p>
          <a:p>
            <a:endParaRPr lang="en-GB" sz="1100" dirty="0" smtClean="0">
              <a:solidFill>
                <a:schemeClr val="bg1"/>
              </a:solidFill>
            </a:endParaRPr>
          </a:p>
          <a:p>
            <a:r>
              <a:rPr lang="en-GB" dirty="0" smtClean="0">
                <a:solidFill>
                  <a:schemeClr val="bg1"/>
                </a:solidFill>
              </a:rPr>
              <a:t>Usually </a:t>
            </a:r>
            <a:r>
              <a:rPr lang="en-GB" dirty="0">
                <a:solidFill>
                  <a:schemeClr val="bg1"/>
                </a:solidFill>
              </a:rPr>
              <a:t>annual tenure of office – limiting potential abuses of magistrates. </a:t>
            </a:r>
          </a:p>
          <a:p>
            <a:endParaRPr lang="en-GB" sz="1000" dirty="0" smtClean="0">
              <a:solidFill>
                <a:schemeClr val="bg1"/>
              </a:solidFill>
            </a:endParaRPr>
          </a:p>
          <a:p>
            <a:r>
              <a:rPr lang="en-GB" dirty="0" smtClean="0">
                <a:solidFill>
                  <a:schemeClr val="bg1"/>
                </a:solidFill>
              </a:rPr>
              <a:t>Ban </a:t>
            </a:r>
            <a:r>
              <a:rPr lang="en-GB" dirty="0">
                <a:solidFill>
                  <a:schemeClr val="bg1"/>
                </a:solidFill>
              </a:rPr>
              <a:t>on repeated holding of offices (except military). </a:t>
            </a:r>
          </a:p>
          <a:p>
            <a:endParaRPr lang="en-GB" dirty="0"/>
          </a:p>
        </p:txBody>
      </p:sp>
    </p:spTree>
    <p:extLst>
      <p:ext uri="{BB962C8B-B14F-4D97-AF65-F5344CB8AC3E}">
        <p14:creationId xmlns:p14="http://schemas.microsoft.com/office/powerpoint/2010/main" val="408641823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Troubles for the Democracy</a:t>
            </a:r>
            <a:endParaRPr lang="en-GB" dirty="0">
              <a:solidFill>
                <a:schemeClr val="bg1"/>
              </a:solidFill>
            </a:endParaRPr>
          </a:p>
        </p:txBody>
      </p:sp>
      <p:sp>
        <p:nvSpPr>
          <p:cNvPr id="3" name="Content Placeholder 2"/>
          <p:cNvSpPr>
            <a:spLocks noGrp="1"/>
          </p:cNvSpPr>
          <p:nvPr>
            <p:ph idx="1"/>
          </p:nvPr>
        </p:nvSpPr>
        <p:spPr>
          <a:xfrm>
            <a:off x="179512" y="1600200"/>
            <a:ext cx="8856984" cy="5141168"/>
          </a:xfrm>
        </p:spPr>
        <p:txBody>
          <a:bodyPr/>
          <a:lstStyle/>
          <a:p>
            <a:r>
              <a:rPr lang="en-GB" dirty="0">
                <a:solidFill>
                  <a:schemeClr val="bg1"/>
                </a:solidFill>
              </a:rPr>
              <a:t>Oligarchy of 411 BC - Motion to limit the government to 5,000 of the “best” </a:t>
            </a:r>
            <a:r>
              <a:rPr lang="en-GB" dirty="0" smtClean="0">
                <a:solidFill>
                  <a:schemeClr val="bg1"/>
                </a:solidFill>
              </a:rPr>
              <a:t>men</a:t>
            </a:r>
            <a:r>
              <a:rPr lang="en-GB" dirty="0">
                <a:solidFill>
                  <a:schemeClr val="bg1"/>
                </a:solidFill>
              </a:rPr>
              <a:t> </a:t>
            </a:r>
            <a:r>
              <a:rPr lang="en-GB" dirty="0" smtClean="0">
                <a:solidFill>
                  <a:schemeClr val="bg1"/>
                </a:solidFill>
              </a:rPr>
              <a:t>- (democracy restored by 410 BC). </a:t>
            </a:r>
          </a:p>
          <a:p>
            <a:endParaRPr lang="en-GB" sz="1000" dirty="0">
              <a:solidFill>
                <a:schemeClr val="bg1"/>
              </a:solidFill>
            </a:endParaRPr>
          </a:p>
          <a:p>
            <a:r>
              <a:rPr lang="en-GB" dirty="0">
                <a:solidFill>
                  <a:schemeClr val="bg1"/>
                </a:solidFill>
              </a:rPr>
              <a:t>Athens surrenders to Sparta in 404 BC – the Peloponnesian War comes to an </a:t>
            </a:r>
            <a:r>
              <a:rPr lang="en-GB" dirty="0" smtClean="0">
                <a:solidFill>
                  <a:schemeClr val="bg1"/>
                </a:solidFill>
              </a:rPr>
              <a:t>end</a:t>
            </a:r>
            <a:r>
              <a:rPr lang="en-GB" dirty="0">
                <a:solidFill>
                  <a:schemeClr val="bg1"/>
                </a:solidFill>
              </a:rPr>
              <a:t> </a:t>
            </a:r>
            <a:r>
              <a:rPr lang="en-GB" dirty="0" smtClean="0">
                <a:solidFill>
                  <a:schemeClr val="bg1"/>
                </a:solidFill>
              </a:rPr>
              <a:t>– 30 tyrants installed, power extended to 3,000 men.</a:t>
            </a:r>
          </a:p>
          <a:p>
            <a:pPr lvl="1"/>
            <a:r>
              <a:rPr lang="en-GB" dirty="0" smtClean="0">
                <a:solidFill>
                  <a:schemeClr val="bg1"/>
                </a:solidFill>
              </a:rPr>
              <a:t>By 403 BC truce </a:t>
            </a:r>
            <a:r>
              <a:rPr lang="en-GB" dirty="0">
                <a:solidFill>
                  <a:schemeClr val="bg1"/>
                </a:solidFill>
              </a:rPr>
              <a:t>declared, democracy restored and general amnesty, except for 30, ten and the eleven. </a:t>
            </a:r>
            <a:endParaRPr lang="en-GB" dirty="0" smtClean="0">
              <a:solidFill>
                <a:schemeClr val="bg1"/>
              </a:solidFill>
            </a:endParaRPr>
          </a:p>
          <a:p>
            <a:pPr lvl="1"/>
            <a:endParaRPr lang="en-GB" sz="1000" dirty="0">
              <a:solidFill>
                <a:schemeClr val="bg1"/>
              </a:solidFill>
            </a:endParaRPr>
          </a:p>
          <a:p>
            <a:r>
              <a:rPr lang="en-GB" dirty="0" smtClean="0">
                <a:solidFill>
                  <a:schemeClr val="bg1"/>
                </a:solidFill>
              </a:rPr>
              <a:t>Significance of democratic Athens varying and waning post-Chaeronea (338 BC).</a:t>
            </a:r>
            <a:endParaRPr lang="en-GB" dirty="0">
              <a:solidFill>
                <a:schemeClr val="bg1"/>
              </a:solidFill>
            </a:endParaRPr>
          </a:p>
          <a:p>
            <a:pPr lvl="1"/>
            <a:endParaRPr lang="en-GB" dirty="0">
              <a:solidFill>
                <a:schemeClr val="bg1"/>
              </a:solidFill>
            </a:endParaRPr>
          </a:p>
          <a:p>
            <a:endParaRPr lang="en-GB" dirty="0"/>
          </a:p>
        </p:txBody>
      </p:sp>
    </p:spTree>
    <p:extLst>
      <p:ext uri="{BB962C8B-B14F-4D97-AF65-F5344CB8AC3E}">
        <p14:creationId xmlns:p14="http://schemas.microsoft.com/office/powerpoint/2010/main" val="118767415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Greek Bibliography</a:t>
            </a:r>
            <a:endParaRPr lang="en-GB" dirty="0">
              <a:solidFill>
                <a:schemeClr val="bg1"/>
              </a:solidFill>
            </a:endParaRPr>
          </a:p>
        </p:txBody>
      </p:sp>
      <p:sp>
        <p:nvSpPr>
          <p:cNvPr id="3" name="Content Placeholder 2"/>
          <p:cNvSpPr>
            <a:spLocks noGrp="1"/>
          </p:cNvSpPr>
          <p:nvPr>
            <p:ph idx="1"/>
          </p:nvPr>
        </p:nvSpPr>
        <p:spPr>
          <a:xfrm>
            <a:off x="457200" y="1772816"/>
            <a:ext cx="8229600" cy="4824536"/>
          </a:xfrm>
        </p:spPr>
        <p:txBody>
          <a:bodyPr/>
          <a:lstStyle/>
          <a:p>
            <a:r>
              <a:rPr lang="en-GB" dirty="0" smtClean="0">
                <a:solidFill>
                  <a:schemeClr val="bg1"/>
                </a:solidFill>
              </a:rPr>
              <a:t>Hansen, M. H. 1999. </a:t>
            </a:r>
            <a:r>
              <a:rPr lang="en-GB" i="1" dirty="0" smtClean="0">
                <a:solidFill>
                  <a:schemeClr val="bg1"/>
                </a:solidFill>
              </a:rPr>
              <a:t>The Athenian Democracy in the Age of Demosthenes: Structure, Principle and Ideology</a:t>
            </a:r>
            <a:r>
              <a:rPr lang="en-GB" dirty="0" smtClean="0">
                <a:solidFill>
                  <a:schemeClr val="bg1"/>
                </a:solidFill>
              </a:rPr>
              <a:t>. Bristol: Bristol Classical Press.</a:t>
            </a:r>
            <a:r>
              <a:rPr lang="en-GB" i="1" dirty="0" smtClean="0">
                <a:solidFill>
                  <a:schemeClr val="bg1"/>
                </a:solidFill>
              </a:rPr>
              <a:t> </a:t>
            </a:r>
            <a:endParaRPr lang="en-GB" dirty="0" smtClean="0">
              <a:solidFill>
                <a:schemeClr val="bg1"/>
              </a:solidFill>
            </a:endParaRPr>
          </a:p>
          <a:p>
            <a:endParaRPr lang="en-GB" dirty="0" smtClean="0">
              <a:solidFill>
                <a:schemeClr val="bg1"/>
              </a:solidFill>
            </a:endParaRPr>
          </a:p>
          <a:p>
            <a:r>
              <a:rPr lang="en-GB" dirty="0" smtClean="0">
                <a:solidFill>
                  <a:schemeClr val="bg1"/>
                </a:solidFill>
              </a:rPr>
              <a:t>Rhodes, P. J. 2004. </a:t>
            </a:r>
            <a:r>
              <a:rPr lang="en-GB" i="1" dirty="0" smtClean="0">
                <a:solidFill>
                  <a:schemeClr val="bg1"/>
                </a:solidFill>
              </a:rPr>
              <a:t>Athenian Democracy</a:t>
            </a:r>
            <a:r>
              <a:rPr lang="en-GB" dirty="0" smtClean="0">
                <a:solidFill>
                  <a:schemeClr val="bg1"/>
                </a:solidFill>
              </a:rPr>
              <a:t>.  Edinburgh: Edinburgh University Press. </a:t>
            </a:r>
          </a:p>
          <a:p>
            <a:endParaRPr lang="en-GB" dirty="0" smtClean="0">
              <a:solidFill>
                <a:schemeClr val="bg1"/>
              </a:solidFill>
            </a:endParaRPr>
          </a:p>
          <a:p>
            <a:r>
              <a:rPr lang="en-GB" dirty="0" smtClean="0">
                <a:solidFill>
                  <a:schemeClr val="bg1"/>
                </a:solidFill>
              </a:rPr>
              <a:t>Thorley, J. 1996: </a:t>
            </a:r>
            <a:r>
              <a:rPr lang="en-GB" i="1" dirty="0" smtClean="0">
                <a:solidFill>
                  <a:schemeClr val="bg1"/>
                </a:solidFill>
              </a:rPr>
              <a:t>Athenian Democracy</a:t>
            </a:r>
            <a:r>
              <a:rPr lang="en-GB" dirty="0" smtClean="0">
                <a:solidFill>
                  <a:schemeClr val="bg1"/>
                </a:solidFill>
              </a:rPr>
              <a:t>. London.</a:t>
            </a:r>
          </a:p>
          <a:p>
            <a:endParaRPr lang="en-GB" dirty="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17974818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403</TotalTime>
  <Words>1329</Words>
  <Application>Microsoft Office PowerPoint</Application>
  <PresentationFormat>On-screen Show (4:3)</PresentationFormat>
  <Paragraphs>137</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Book Antiqua</vt:lpstr>
      <vt:lpstr>Lucida Sans</vt:lpstr>
      <vt:lpstr>Wingdings</vt:lpstr>
      <vt:lpstr>Wingdings 2</vt:lpstr>
      <vt:lpstr>Wingdings 3</vt:lpstr>
      <vt:lpstr>Apex</vt:lpstr>
      <vt:lpstr> Understanding Democracy</vt:lpstr>
      <vt:lpstr>Before we start…</vt:lpstr>
      <vt:lpstr>Types of Government</vt:lpstr>
      <vt:lpstr>Ancient Though</vt:lpstr>
      <vt:lpstr>PowerPoint Presentation</vt:lpstr>
      <vt:lpstr>Early Athens</vt:lpstr>
      <vt:lpstr>Peisistratus</vt:lpstr>
      <vt:lpstr>Cleisthenes Reforms </vt:lpstr>
      <vt:lpstr>PowerPoint Presentation</vt:lpstr>
      <vt:lpstr>Ostracism</vt:lpstr>
      <vt:lpstr>Radical Democracy</vt:lpstr>
      <vt:lpstr>Ekklesia - Assembly</vt:lpstr>
      <vt:lpstr>Boule - Council</vt:lpstr>
      <vt:lpstr>Election and Sortition</vt:lpstr>
      <vt:lpstr>Troubles for the Democracy</vt:lpstr>
      <vt:lpstr>Greek 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Matt</dc:creator>
  <cp:lastModifiedBy>Matthew Cobb</cp:lastModifiedBy>
  <cp:revision>77</cp:revision>
  <dcterms:created xsi:type="dcterms:W3CDTF">2014-12-08T14:14:46Z</dcterms:created>
  <dcterms:modified xsi:type="dcterms:W3CDTF">2021-02-15T13:54:13Z</dcterms:modified>
</cp:coreProperties>
</file>