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29EF6F-4352-44F8-99D3-2ABE67B42225}" v="23" dt="2025-04-01T14:37:14.1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dan Aldred" userId="3bb06d02-95c5-4161-b26c-43400d370f6d" providerId="ADAL" clId="{7029EF6F-4352-44F8-99D3-2ABE67B42225}"/>
    <pc:docChg chg="modSld">
      <pc:chgData name="Aidan Aldred" userId="3bb06d02-95c5-4161-b26c-43400d370f6d" providerId="ADAL" clId="{7029EF6F-4352-44F8-99D3-2ABE67B42225}" dt="2025-04-01T14:37:14.179" v="10"/>
      <pc:docMkLst>
        <pc:docMk/>
      </pc:docMkLst>
      <pc:sldChg chg="addSp modSp">
        <pc:chgData name="Aidan Aldred" userId="3bb06d02-95c5-4161-b26c-43400d370f6d" providerId="ADAL" clId="{7029EF6F-4352-44F8-99D3-2ABE67B42225}" dt="2025-04-01T14:22:26.081" v="0"/>
        <pc:sldMkLst>
          <pc:docMk/>
          <pc:sldMk cId="2040895318" sldId="256"/>
        </pc:sldMkLst>
        <pc:picChg chg="add mod">
          <ac:chgData name="Aidan Aldred" userId="3bb06d02-95c5-4161-b26c-43400d370f6d" providerId="ADAL" clId="{7029EF6F-4352-44F8-99D3-2ABE67B42225}" dt="2025-04-01T14:22:26.081" v="0"/>
          <ac:picMkLst>
            <pc:docMk/>
            <pc:sldMk cId="2040895318" sldId="256"/>
            <ac:picMk id="7" creationId="{84E71337-A832-FFFA-38E9-1A8FD6D1F9D8}"/>
          </ac:picMkLst>
        </pc:picChg>
      </pc:sldChg>
      <pc:sldChg chg="addSp delSp modSp modTransition modAnim">
        <pc:chgData name="Aidan Aldred" userId="3bb06d02-95c5-4161-b26c-43400d370f6d" providerId="ADAL" clId="{7029EF6F-4352-44F8-99D3-2ABE67B42225}" dt="2025-04-01T14:27:22.570" v="3"/>
        <pc:sldMkLst>
          <pc:docMk/>
          <pc:sldMk cId="3604814224" sldId="257"/>
        </pc:sldMkLst>
        <pc:picChg chg="add del mod">
          <ac:chgData name="Aidan Aldred" userId="3bb06d02-95c5-4161-b26c-43400d370f6d" providerId="ADAL" clId="{7029EF6F-4352-44F8-99D3-2ABE67B42225}" dt="2025-04-01T14:26:26.238" v="2"/>
          <ac:picMkLst>
            <pc:docMk/>
            <pc:sldMk cId="3604814224" sldId="257"/>
            <ac:picMk id="10" creationId="{8A7850DA-E6A5-BD1A-4195-A7F838B177C0}"/>
          </ac:picMkLst>
        </pc:picChg>
        <pc:picChg chg="del">
          <ac:chgData name="Aidan Aldred" userId="3bb06d02-95c5-4161-b26c-43400d370f6d" providerId="ADAL" clId="{7029EF6F-4352-44F8-99D3-2ABE67B42225}" dt="2025-04-01T14:27:22.570" v="3"/>
          <ac:picMkLst>
            <pc:docMk/>
            <pc:sldMk cId="3604814224" sldId="257"/>
            <ac:picMk id="13" creationId="{C1320A02-22F1-A511-1DF6-FCB0317E6D41}"/>
          </ac:picMkLst>
        </pc:picChg>
        <pc:picChg chg="add mod">
          <ac:chgData name="Aidan Aldred" userId="3bb06d02-95c5-4161-b26c-43400d370f6d" providerId="ADAL" clId="{7029EF6F-4352-44F8-99D3-2ABE67B42225}" dt="2025-04-01T14:27:22.570" v="3"/>
          <ac:picMkLst>
            <pc:docMk/>
            <pc:sldMk cId="3604814224" sldId="257"/>
            <ac:picMk id="14" creationId="{98025265-6D22-2B96-75F7-93F3E2F97C09}"/>
          </ac:picMkLst>
        </pc:picChg>
      </pc:sldChg>
      <pc:sldChg chg="addSp modSp">
        <pc:chgData name="Aidan Aldred" userId="3bb06d02-95c5-4161-b26c-43400d370f6d" providerId="ADAL" clId="{7029EF6F-4352-44F8-99D3-2ABE67B42225}" dt="2025-04-01T14:30:21.054" v="4"/>
        <pc:sldMkLst>
          <pc:docMk/>
          <pc:sldMk cId="3590678582" sldId="258"/>
        </pc:sldMkLst>
        <pc:picChg chg="add mod">
          <ac:chgData name="Aidan Aldred" userId="3bb06d02-95c5-4161-b26c-43400d370f6d" providerId="ADAL" clId="{7029EF6F-4352-44F8-99D3-2ABE67B42225}" dt="2025-04-01T14:30:21.054" v="4"/>
          <ac:picMkLst>
            <pc:docMk/>
            <pc:sldMk cId="3590678582" sldId="258"/>
            <ac:picMk id="9" creationId="{3EA64A4E-DCF8-DE4C-0D08-494C0937049E}"/>
          </ac:picMkLst>
        </pc:picChg>
      </pc:sldChg>
      <pc:sldChg chg="addSp modSp">
        <pc:chgData name="Aidan Aldred" userId="3bb06d02-95c5-4161-b26c-43400d370f6d" providerId="ADAL" clId="{7029EF6F-4352-44F8-99D3-2ABE67B42225}" dt="2025-04-01T14:32:36.119" v="5"/>
        <pc:sldMkLst>
          <pc:docMk/>
          <pc:sldMk cId="328579790" sldId="259"/>
        </pc:sldMkLst>
        <pc:picChg chg="add mod">
          <ac:chgData name="Aidan Aldred" userId="3bb06d02-95c5-4161-b26c-43400d370f6d" providerId="ADAL" clId="{7029EF6F-4352-44F8-99D3-2ABE67B42225}" dt="2025-04-01T14:32:36.119" v="5"/>
          <ac:picMkLst>
            <pc:docMk/>
            <pc:sldMk cId="328579790" sldId="259"/>
            <ac:picMk id="5" creationId="{DAF12E7D-83B9-741B-E3FD-B058CCD3E75F}"/>
          </ac:picMkLst>
        </pc:picChg>
      </pc:sldChg>
      <pc:sldChg chg="addSp modSp">
        <pc:chgData name="Aidan Aldred" userId="3bb06d02-95c5-4161-b26c-43400d370f6d" providerId="ADAL" clId="{7029EF6F-4352-44F8-99D3-2ABE67B42225}" dt="2025-04-01T14:34:06.199" v="6"/>
        <pc:sldMkLst>
          <pc:docMk/>
          <pc:sldMk cId="2213097881" sldId="260"/>
        </pc:sldMkLst>
        <pc:picChg chg="add mod">
          <ac:chgData name="Aidan Aldred" userId="3bb06d02-95c5-4161-b26c-43400d370f6d" providerId="ADAL" clId="{7029EF6F-4352-44F8-99D3-2ABE67B42225}" dt="2025-04-01T14:34:06.199" v="6"/>
          <ac:picMkLst>
            <pc:docMk/>
            <pc:sldMk cId="2213097881" sldId="260"/>
            <ac:picMk id="4" creationId="{9D214666-A74D-18BE-C457-847C3A15ECB2}"/>
          </ac:picMkLst>
        </pc:picChg>
      </pc:sldChg>
      <pc:sldChg chg="addSp delSp modSp modTransition modAnim">
        <pc:chgData name="Aidan Aldred" userId="3bb06d02-95c5-4161-b26c-43400d370f6d" providerId="ADAL" clId="{7029EF6F-4352-44F8-99D3-2ABE67B42225}" dt="2025-04-01T14:36:50.148" v="9"/>
        <pc:sldMkLst>
          <pc:docMk/>
          <pc:sldMk cId="288238914" sldId="261"/>
        </pc:sldMkLst>
        <pc:picChg chg="add del mod">
          <ac:chgData name="Aidan Aldred" userId="3bb06d02-95c5-4161-b26c-43400d370f6d" providerId="ADAL" clId="{7029EF6F-4352-44F8-99D3-2ABE67B42225}" dt="2025-04-01T14:35:25.299" v="8"/>
          <ac:picMkLst>
            <pc:docMk/>
            <pc:sldMk cId="288238914" sldId="261"/>
            <ac:picMk id="4" creationId="{C84179E6-F25F-90BA-7CC8-5A10B647D226}"/>
          </ac:picMkLst>
        </pc:picChg>
        <pc:picChg chg="del">
          <ac:chgData name="Aidan Aldred" userId="3bb06d02-95c5-4161-b26c-43400d370f6d" providerId="ADAL" clId="{7029EF6F-4352-44F8-99D3-2ABE67B42225}" dt="2025-04-01T14:36:50.148" v="9"/>
          <ac:picMkLst>
            <pc:docMk/>
            <pc:sldMk cId="288238914" sldId="261"/>
            <ac:picMk id="8" creationId="{E82B9728-0C17-AA06-4D0C-F276C64EAC2D}"/>
          </ac:picMkLst>
        </pc:picChg>
        <pc:picChg chg="add mod">
          <ac:chgData name="Aidan Aldred" userId="3bb06d02-95c5-4161-b26c-43400d370f6d" providerId="ADAL" clId="{7029EF6F-4352-44F8-99D3-2ABE67B42225}" dt="2025-04-01T14:36:50.148" v="9"/>
          <ac:picMkLst>
            <pc:docMk/>
            <pc:sldMk cId="288238914" sldId="261"/>
            <ac:picMk id="9" creationId="{2DF8A6C0-46D5-F733-2E2A-000957D493A7}"/>
          </ac:picMkLst>
        </pc:picChg>
      </pc:sldChg>
      <pc:sldChg chg="addSp modSp">
        <pc:chgData name="Aidan Aldred" userId="3bb06d02-95c5-4161-b26c-43400d370f6d" providerId="ADAL" clId="{7029EF6F-4352-44F8-99D3-2ABE67B42225}" dt="2025-04-01T14:37:14.179" v="10"/>
        <pc:sldMkLst>
          <pc:docMk/>
          <pc:sldMk cId="3145056100" sldId="264"/>
        </pc:sldMkLst>
        <pc:picChg chg="add mod">
          <ac:chgData name="Aidan Aldred" userId="3bb06d02-95c5-4161-b26c-43400d370f6d" providerId="ADAL" clId="{7029EF6F-4352-44F8-99D3-2ABE67B42225}" dt="2025-04-01T14:37:14.179" v="10"/>
          <ac:picMkLst>
            <pc:docMk/>
            <pc:sldMk cId="3145056100" sldId="264"/>
            <ac:picMk id="8" creationId="{DAA68886-4086-2D08-000E-ABA032EACD1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7EEAE-DD75-EB96-3FC6-BE64363981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B26452-9541-A982-493A-C52B8404AC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016870-762F-5C0F-417F-E2042930E7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07080-7EFB-4238-82FD-343CC1EA26BF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540261-B1E4-455E-0B25-CE34961877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5C6369-B482-D240-6E0C-99D8CF516C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96A-BDF9-4968-BA7B-0EF0AE294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3689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B8D54-D7BE-A283-08B1-8497B10C05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1CF69-B553-5424-1A98-16457F3222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515393-E758-6025-53F0-54E3364032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07080-7EFB-4238-82FD-343CC1EA26BF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762134-7919-1666-7407-186C6490D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6E76C-29A1-BA50-5B7D-49DCA2915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96A-BDF9-4968-BA7B-0EF0AE294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252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AED3F-5C2A-44D2-5B20-6420EC0D7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657190-F336-45CF-AA5C-B0E773B040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9274B-246B-A049-A146-B16633AE64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07080-7EFB-4238-82FD-343CC1EA26BF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BC7EF6-7D90-4180-B6AD-9BE197BFDD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BABD8D-E7CD-3B1A-99C1-CAA6F86A0E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96A-BDF9-4968-BA7B-0EF0AE294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5687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A87BA-6347-1ADE-F4F7-DCC18E808A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4B523-0828-452E-B3D7-EF9872AA55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D17581-4DCC-FBE7-CEE1-93A69F5902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4843C9-10A3-FD45-DFA6-105F9C3F27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07080-7EFB-4238-82FD-343CC1EA26BF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A96387-0D05-8D4F-39C7-F4403E944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356EFD-876B-F51B-F1E9-3BED1B4E17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96A-BDF9-4968-BA7B-0EF0AE294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316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B468F-3DD8-6520-A3F9-0B7BEC49F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73433B-7414-0E1B-835C-A26B007434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615B61-605E-305E-1DBB-D92FF3B934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16BD29-06A7-72D0-FEA7-D9D31A5996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F591C3-3EB1-9C5D-9419-343560E8CB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803827-E3D0-5CA4-FF7A-009F103EC0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07080-7EFB-4238-82FD-343CC1EA26BF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A4F47D-14FD-C9B4-3228-BCD1BCC0EE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6DF6AD-AE0A-027B-6C8F-BD8A430BDA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96A-BDF9-4968-BA7B-0EF0AE294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1924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349F6-9AE2-1454-6147-D1DD432CB6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2CA51B-2AC2-0322-E6F6-A3C7C865F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07080-7EFB-4238-82FD-343CC1EA26BF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366549-6317-4B0C-3CC0-E3F02E5BF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535111-5788-AD4C-4505-989030207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96A-BDF9-4968-BA7B-0EF0AE294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7747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076708-9D1F-4D96-63D8-B8666F909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07080-7EFB-4238-82FD-343CC1EA26BF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4B9716-A357-02CA-A6AC-854A4A7E8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B3641A-561B-2FE8-628D-FDD6B4177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96A-BDF9-4968-BA7B-0EF0AE294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689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2F618-28A6-95DD-02EF-3D74EC671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BBEFAB-8E04-236D-D8DA-C2103CB16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EEB0D2-B476-5899-8CD9-8EE1BE0BAF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49C230-BCC8-C0E9-22A8-6970C6764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07080-7EFB-4238-82FD-343CC1EA26BF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2C2667-C6AD-CD5B-8BBD-E8A0F03E1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03EEF1-1B4F-9BA2-81D8-AC4851633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96A-BDF9-4968-BA7B-0EF0AE294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507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4F467-53C6-CE8D-5BC1-8C534DD81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A6CB87-574D-A6FE-C00C-7D90D3A9FA2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E7577F-29C1-8F17-F39B-A4D2E2479D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B629D8-BC3A-3E1F-7450-0BC1B5491E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07080-7EFB-4238-82FD-343CC1EA26BF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C4BC7A-3E91-4A09-FE4D-6B3FFB69C5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5D2616-AFB1-4305-3A3D-63741F29F3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96A-BDF9-4968-BA7B-0EF0AE294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54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DB42F-E7F9-A354-19D0-9905A1ED2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6001EE-1A22-3483-4630-9B11098E9E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CE6A8-4A8E-A18F-ED43-85ABFD765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07080-7EFB-4238-82FD-343CC1EA26BF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B1F49-7CA4-BDAE-DE9F-EAC936B43E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D1A07D-D84D-07C4-A841-E83FB448F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96A-BDF9-4968-BA7B-0EF0AE294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5424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3D483FC-00EA-CAF0-4E20-E30337C17D7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B2E596-1B93-2B3A-330F-F70A799BB4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AC4468-92C2-13A4-9284-FD43163212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A07080-7EFB-4238-82FD-343CC1EA26BF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DC0498-B8EC-8E75-9036-C3D2CF8EC7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A1290E-0DA6-8D43-35C9-4CF26D49F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496A-BDF9-4968-BA7B-0EF0AE294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86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574A4E-9F3E-277F-0DD8-B84DB0BD81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4BF3E-2FC7-21B5-03DD-AF2D69F0B9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9FA326-78C6-9D63-D936-461E878ECC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A07080-7EFB-4238-82FD-343CC1EA26BF}" type="datetimeFigureOut">
              <a:rPr lang="en-GB" smtClean="0"/>
              <a:t>01/04/2025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552AB0-6AEA-86E5-9BE1-8E50128DA5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0C7351-839B-B466-FE56-1E34DEFE91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A8E496A-BDF9-4968-BA7B-0EF0AE2941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9809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6.png"/><Relationship Id="rId5" Type="http://schemas.openxmlformats.org/officeDocument/2006/relationships/hyperlink" Target="https://openclipart.org/detail/170134/ecology%20recycle" TargetMode="Externa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://flickr.com/photos/ryanvanetten/5928662611" TargetMode="Externa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8.jpeg"/><Relationship Id="rId5" Type="http://schemas.openxmlformats.org/officeDocument/2006/relationships/hyperlink" Target="https://pixabay.com/en/pound-coins-currency-bank-note-414418/" TargetMode="Externa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pxhere.com/en/photo/912916" TargetMode="External"/><Relationship Id="rId13" Type="http://schemas.openxmlformats.org/officeDocument/2006/relationships/hyperlink" Target="https://creativecommons.org/licenses/by-sa/3.0/" TargetMode="Externa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2.jpeg"/><Relationship Id="rId12" Type="http://schemas.openxmlformats.org/officeDocument/2006/relationships/hyperlink" Target="https://www.windley.com/archives/2023/11/cloudless_computing_at_the_edge.shtml" TargetMode="External"/><Relationship Id="rId2" Type="http://schemas.openxmlformats.org/officeDocument/2006/relationships/video" Target="../media/media6.mp4"/><Relationship Id="rId16" Type="http://schemas.openxmlformats.org/officeDocument/2006/relationships/image" Target="../media/image16.png"/><Relationship Id="rId1" Type="http://schemas.microsoft.com/office/2007/relationships/media" Target="../media/media6.mp4"/><Relationship Id="rId6" Type="http://schemas.openxmlformats.org/officeDocument/2006/relationships/hyperlink" Target="https://foto.wuestenigel.com/where-to-next/" TargetMode="External"/><Relationship Id="rId11" Type="http://schemas.openxmlformats.org/officeDocument/2006/relationships/image" Target="../media/image14.jpeg"/><Relationship Id="rId5" Type="http://schemas.openxmlformats.org/officeDocument/2006/relationships/image" Target="../media/image11.jpeg"/><Relationship Id="rId15" Type="http://schemas.openxmlformats.org/officeDocument/2006/relationships/hyperlink" Target="https://pxhere.com/en/photo/938459" TargetMode="External"/><Relationship Id="rId10" Type="http://schemas.openxmlformats.org/officeDocument/2006/relationships/hyperlink" Target="https://pxhere.com/en/photo/535678" TargetMode="External"/><Relationship Id="rId4" Type="http://schemas.openxmlformats.org/officeDocument/2006/relationships/image" Target="../media/image1.png"/><Relationship Id="rId9" Type="http://schemas.openxmlformats.org/officeDocument/2006/relationships/image" Target="../media/image13.jpeg"/><Relationship Id="rId1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17.pn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6DC14F-5C9A-83CD-F562-EACEE91D65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2039" y="1085474"/>
            <a:ext cx="5667374" cy="1623592"/>
          </a:xfrm>
        </p:spPr>
        <p:txBody>
          <a:bodyPr anchor="b">
            <a:normAutofit/>
          </a:bodyPr>
          <a:lstStyle/>
          <a:p>
            <a:pPr algn="justLow"/>
            <a:r>
              <a:rPr lang="en-GB" sz="4800">
                <a:solidFill>
                  <a:srgbClr val="FFFFFF"/>
                </a:solidFill>
              </a:rPr>
              <a:t>SmartSuit: The Future of Sustainable Travel.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3B1F2F-261A-E8B3-A263-562F3FA095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7208" y="4756265"/>
            <a:ext cx="4393278" cy="1244483"/>
          </a:xfrm>
        </p:spPr>
        <p:txBody>
          <a:bodyPr anchor="t">
            <a:normAutofit/>
          </a:bodyPr>
          <a:lstStyle/>
          <a:p>
            <a:pPr algn="l"/>
            <a:r>
              <a:rPr lang="en-GB" sz="1300">
                <a:solidFill>
                  <a:srgbClr val="FFFFFF"/>
                </a:solidFill>
              </a:rPr>
              <a:t>Aidan Aldred</a:t>
            </a:r>
          </a:p>
          <a:p>
            <a:pPr algn="l"/>
            <a:r>
              <a:rPr lang="en-GB" sz="1300">
                <a:solidFill>
                  <a:srgbClr val="FFFFFF"/>
                </a:solidFill>
              </a:rPr>
              <a:t>2317625</a:t>
            </a:r>
          </a:p>
          <a:p>
            <a:pPr algn="l"/>
            <a:r>
              <a:rPr lang="en-GB" sz="1300">
                <a:solidFill>
                  <a:srgbClr val="FFFFFF"/>
                </a:solidFill>
              </a:rPr>
              <a:t>UWTSD Business School</a:t>
            </a:r>
          </a:p>
          <a:p>
            <a:pPr algn="l"/>
            <a:r>
              <a:rPr lang="en-GB" sz="1300">
                <a:solidFill>
                  <a:srgbClr val="FFFFFF"/>
                </a:solidFill>
              </a:rPr>
              <a:t>Assignment 2 2024/25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logo of an airplane&#10;&#10;AI-generated content may be incorrect.">
            <a:extLst>
              <a:ext uri="{FF2B5EF4-FFF2-40B4-BE49-F238E27FC236}">
                <a16:creationId xmlns:a16="http://schemas.microsoft.com/office/drawing/2014/main" id="{F60C04FD-D444-200C-F650-3F9899C526F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3449" y="2130552"/>
            <a:ext cx="3854274" cy="2534183"/>
          </a:xfrm>
          <a:prstGeom prst="rect">
            <a:avLst/>
          </a:prstGeom>
        </p:spPr>
      </p:pic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84E71337-A832-FFFA-38E9-1A8FD6D1F9D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40895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587"/>
    </mc:Choice>
    <mc:Fallback>
      <p:transition spd="slow" advTm="95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D05C3-AA77-B51C-F8CC-07AAE4B04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/>
          <a:lstStyle/>
          <a:p>
            <a:pPr algn="ctr"/>
            <a:r>
              <a:rPr lang="en-GB" i="1" u="sng"/>
              <a:t>Overview of Product and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896B5-7DD5-B804-8551-279DD580CA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260" y="1325563"/>
            <a:ext cx="11079480" cy="475964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sz="1400" b="1"/>
              <a:t>Revolutionary, Eco-Conscious Travel Solution:</a:t>
            </a:r>
            <a:endParaRPr lang="en-GB" sz="1400"/>
          </a:p>
          <a:p>
            <a:r>
              <a:rPr lang="en-GB" sz="1400"/>
              <a:t>Made from 100% recycled plastics &amp; biodegradable components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/>
              <a:t>Combines sustainability with cutting-edge technology</a:t>
            </a:r>
          </a:p>
          <a:p>
            <a:pPr marL="0" indent="0">
              <a:buNone/>
            </a:pPr>
            <a:endParaRPr lang="en-GB" sz="1400"/>
          </a:p>
          <a:p>
            <a:pPr>
              <a:buNone/>
            </a:pPr>
            <a:r>
              <a:rPr lang="en-GB" sz="1400"/>
              <a:t> </a:t>
            </a:r>
            <a:r>
              <a:rPr lang="en-GB" sz="1400" b="1"/>
              <a:t>Smart Features for Modern Travellers:</a:t>
            </a:r>
            <a:endParaRPr lang="en-GB" sz="1400"/>
          </a:p>
          <a:p>
            <a:pPr>
              <a:buFont typeface="Arial" panose="020B0604020202020204" pitchFamily="34" charset="0"/>
              <a:buChar char="•"/>
            </a:pPr>
            <a:r>
              <a:rPr lang="en-GB" sz="1400"/>
              <a:t>GPS tracking for real-time location updates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/>
              <a:t>Weight sensors to prevent excess baggage fees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/>
              <a:t>Digital companion app for security &amp; convenience</a:t>
            </a:r>
          </a:p>
          <a:p>
            <a:pPr marL="0" indent="0">
              <a:buNone/>
            </a:pPr>
            <a:endParaRPr lang="en-GB" sz="1400"/>
          </a:p>
          <a:p>
            <a:pPr>
              <a:buNone/>
            </a:pPr>
            <a:r>
              <a:rPr lang="en-GB" sz="1400" b="1"/>
              <a:t>Sustainability &amp; Circular Economy Model:</a:t>
            </a:r>
            <a:endParaRPr lang="en-GB" sz="1400"/>
          </a:p>
          <a:p>
            <a:pPr>
              <a:buFont typeface="Arial" panose="020B0604020202020204" pitchFamily="34" charset="0"/>
              <a:buChar char="•"/>
            </a:pPr>
            <a:r>
              <a:rPr lang="en-GB" sz="1400"/>
              <a:t>Repair, refurbishment, &amp; recycling programs to reduce waste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/>
              <a:t>Designed to extend product life &amp; minimize environmental impact</a:t>
            </a:r>
          </a:p>
          <a:p>
            <a:pPr marL="0" indent="0">
              <a:buNone/>
            </a:pPr>
            <a:endParaRPr lang="en-GB" sz="1400"/>
          </a:p>
          <a:p>
            <a:pPr>
              <a:buNone/>
            </a:pPr>
            <a:r>
              <a:rPr lang="en-GB" sz="1400" b="1"/>
              <a:t>Revenue Streams &amp; Market Positioning:</a:t>
            </a:r>
            <a:endParaRPr lang="en-GB" sz="1400"/>
          </a:p>
          <a:p>
            <a:pPr>
              <a:buFont typeface="Arial" panose="020B0604020202020204" pitchFamily="34" charset="0"/>
              <a:buChar char="•"/>
            </a:pPr>
            <a:r>
              <a:rPr lang="en-GB" sz="1400"/>
              <a:t>Direct sales &amp; app subscriptions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/>
              <a:t>Partnerships with airlines &amp; travel agencies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/>
              <a:t>Meeting rising demand for sustainable travel solutions</a:t>
            </a:r>
          </a:p>
          <a:p>
            <a:endParaRPr lang="en-GB"/>
          </a:p>
        </p:txBody>
      </p:sp>
      <p:pic>
        <p:nvPicPr>
          <p:cNvPr id="4" name="Picture 3" descr="A logo of an airplane&#10;&#10;AI-generated content may be incorrect.">
            <a:extLst>
              <a:ext uri="{FF2B5EF4-FFF2-40B4-BE49-F238E27FC236}">
                <a16:creationId xmlns:a16="http://schemas.microsoft.com/office/drawing/2014/main" id="{83A8F60B-5D2E-E081-0EED-8EE6A956009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4656" y="957943"/>
            <a:ext cx="3854274" cy="2471057"/>
          </a:xfrm>
          <a:prstGeom prst="rect">
            <a:avLst/>
          </a:prstGeom>
        </p:spPr>
      </p:pic>
      <p:pic>
        <p:nvPicPr>
          <p:cNvPr id="1026" name="Picture 2" descr="AI generated Huge pile of suitcases of hand luggage in the airport ...">
            <a:extLst>
              <a:ext uri="{FF2B5EF4-FFF2-40B4-BE49-F238E27FC236}">
                <a16:creationId xmlns:a16="http://schemas.microsoft.com/office/drawing/2014/main" id="{09ACC67B-CF5D-5AC8-1628-50E655D5804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33" b="10267"/>
          <a:stretch/>
        </p:blipFill>
        <p:spPr bwMode="auto">
          <a:xfrm>
            <a:off x="7102395" y="3429000"/>
            <a:ext cx="4298795" cy="2350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98025265-6D22-2B96-75F7-93F3E2F97C0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048142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517"/>
    </mc:Choice>
    <mc:Fallback>
      <p:transition spd="slow" advTm="515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93BFC-3312-383F-C8E0-BEFA867518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004" y="1243267"/>
            <a:ext cx="11365992" cy="48514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1300" b="1"/>
              <a:t>Environmental Sustainability</a:t>
            </a:r>
            <a:endParaRPr lang="en-GB" sz="1300"/>
          </a:p>
          <a:p>
            <a:pPr>
              <a:buFont typeface="Arial" panose="020B0604020202020204" pitchFamily="34" charset="0"/>
              <a:buChar char="•"/>
            </a:pPr>
            <a:r>
              <a:rPr lang="en-GB" sz="1300"/>
              <a:t>Made from 100% recycled plastics &amp; biodegradable materials to reduce waste and pollution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/>
              <a:t>Circular Economy Model: Customers can repair, refurbish, or recycle their suitcases, minimizing landfill waste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/>
              <a:t>Eco-Friendly Manufacturing: Prioritizing renewable energy and water-efficient production to lower our carbon footprint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300"/>
          </a:p>
          <a:p>
            <a:pPr>
              <a:buNone/>
            </a:pPr>
            <a:r>
              <a:rPr lang="en-GB" sz="1300" b="1"/>
              <a:t>Social Responsibility</a:t>
            </a:r>
            <a:endParaRPr lang="en-GB" sz="1300"/>
          </a:p>
          <a:p>
            <a:pPr>
              <a:buFont typeface="Arial" panose="020B0604020202020204" pitchFamily="34" charset="0"/>
              <a:buChar char="•"/>
            </a:pPr>
            <a:r>
              <a:rPr lang="en-GB" sz="1300"/>
              <a:t>Ethical sourcing and fair labour practices ensure safe working conditions in the supply chain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/>
              <a:t>Consumer education promotes sustainable travel habits and empowers customers to make eco-conscious choices</a:t>
            </a:r>
          </a:p>
          <a:p>
            <a:pPr marL="0" indent="0">
              <a:buNone/>
            </a:pPr>
            <a:endParaRPr lang="en-GB" sz="1300"/>
          </a:p>
          <a:p>
            <a:pPr>
              <a:buNone/>
            </a:pPr>
            <a:r>
              <a:rPr lang="en-GB" sz="1300" b="1"/>
              <a:t>Economic Sustainability</a:t>
            </a:r>
            <a:endParaRPr lang="en-GB" sz="1300"/>
          </a:p>
          <a:p>
            <a:pPr>
              <a:buFont typeface="Arial" panose="020B0604020202020204" pitchFamily="34" charset="0"/>
              <a:buChar char="•"/>
            </a:pPr>
            <a:r>
              <a:rPr lang="en-GB" sz="1300"/>
              <a:t>Long-lasting, high-quality materials reduce the need for frequent replacements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/>
              <a:t>Appeals to the growing eco-conscious market, ensuring strong demand and long-term profitability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300"/>
              <a:t>Multiple revenue streams: Direct sales, app subscriptions, and airline partnerships drive financial growth</a:t>
            </a:r>
          </a:p>
          <a:p>
            <a:endParaRPr lang="en-GB" b="1"/>
          </a:p>
          <a:p>
            <a:pPr marL="0" indent="0">
              <a:buNone/>
            </a:pPr>
            <a:r>
              <a:rPr lang="en-GB" sz="1800" b="1" i="1"/>
              <a:t>SmartSuit: More than a Product – A Movement Towards Responsible Travel</a:t>
            </a:r>
            <a:r>
              <a:rPr lang="en-GB" sz="1800" i="1"/>
              <a:t>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193889E-F2D2-FB00-A286-EE8003CF0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/>
          <a:lstStyle/>
          <a:p>
            <a:pPr algn="ctr"/>
            <a:r>
              <a:rPr lang="en-GB" i="1" u="sng"/>
              <a:t>Why SmartSuit is Sustainable</a:t>
            </a:r>
          </a:p>
        </p:txBody>
      </p:sp>
      <p:pic>
        <p:nvPicPr>
          <p:cNvPr id="8" name="Picture 7" descr="A green globe with arrows around it&#10;&#10;AI-generated content may be incorrect.">
            <a:extLst>
              <a:ext uri="{FF2B5EF4-FFF2-40B4-BE49-F238E27FC236}">
                <a16:creationId xmlns:a16="http://schemas.microsoft.com/office/drawing/2014/main" id="{E0519E16-CE07-2911-A91F-5128DAFC26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259443" y="3732467"/>
            <a:ext cx="2362200" cy="2362200"/>
          </a:xfrm>
          <a:prstGeom prst="rect">
            <a:avLst/>
          </a:prstGeom>
        </p:spPr>
      </p:pic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3EA64A4E-DCF8-DE4C-0D08-494C0937049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906785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838"/>
    </mc:Choice>
    <mc:Fallback>
      <p:transition spd="slow" advTm="908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11D7B-9FA1-19A9-9B71-C40522E13C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592" y="1078675"/>
            <a:ext cx="10969752" cy="485140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en-GB" sz="5200" b="1"/>
              <a:t>Marketing </a:t>
            </a:r>
          </a:p>
          <a:p>
            <a:pPr>
              <a:buNone/>
            </a:pPr>
            <a:r>
              <a:rPr lang="en-GB" sz="5200" b="1"/>
              <a:t>Multi-Channel Approach</a:t>
            </a:r>
            <a:endParaRPr lang="en-GB" sz="5200"/>
          </a:p>
          <a:p>
            <a:pPr>
              <a:buFont typeface="Arial" panose="020B0604020202020204" pitchFamily="34" charset="0"/>
              <a:buChar char="•"/>
            </a:pPr>
            <a:r>
              <a:rPr lang="en-GB" sz="5200"/>
              <a:t>Social Media &amp; Digital Advertising.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200"/>
              <a:t>Influencer &amp; Travel Partnerships.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200"/>
              <a:t>SEO &amp; Content Marketing.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200"/>
              <a:t>Retail &amp; Airline Collaborations.</a:t>
            </a:r>
          </a:p>
          <a:p>
            <a:pPr>
              <a:buNone/>
            </a:pPr>
            <a:endParaRPr lang="en-GB" sz="5200"/>
          </a:p>
          <a:p>
            <a:pPr>
              <a:buNone/>
            </a:pPr>
            <a:r>
              <a:rPr lang="en-GB" sz="5200" b="1"/>
              <a:t>Financial Plan</a:t>
            </a:r>
          </a:p>
          <a:p>
            <a:pPr>
              <a:buNone/>
            </a:pPr>
            <a:r>
              <a:rPr lang="en-GB" sz="5200" b="1"/>
              <a:t>Startup Costs</a:t>
            </a:r>
            <a:endParaRPr lang="en-GB" sz="5200"/>
          </a:p>
          <a:p>
            <a:pPr>
              <a:buFont typeface="Arial" panose="020B0604020202020204" pitchFamily="34" charset="0"/>
              <a:buChar char="•"/>
            </a:pPr>
            <a:r>
              <a:rPr lang="en-GB" sz="5200"/>
              <a:t>Estimated at £100,000 covering product development, manufacturing, marketing, and operations.</a:t>
            </a:r>
          </a:p>
          <a:p>
            <a:pPr>
              <a:buNone/>
            </a:pPr>
            <a:r>
              <a:rPr lang="en-GB" sz="5200" b="1"/>
              <a:t>Revenue Streams</a:t>
            </a:r>
            <a:endParaRPr lang="en-GB" sz="5200"/>
          </a:p>
          <a:p>
            <a:pPr>
              <a:buFont typeface="Arial" panose="020B0604020202020204" pitchFamily="34" charset="0"/>
              <a:buChar char="•"/>
            </a:pPr>
            <a:r>
              <a:rPr lang="en-GB" sz="5200"/>
              <a:t>Direct Sales: £79.99 per suitcase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200"/>
              <a:t>App Subscriptions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200"/>
              <a:t>Repair &amp; Recycling Programs</a:t>
            </a:r>
          </a:p>
          <a:p>
            <a:pPr>
              <a:buNone/>
            </a:pPr>
            <a:r>
              <a:rPr lang="en-GB" sz="5200" b="1"/>
              <a:t>Projected Growth</a:t>
            </a:r>
            <a:endParaRPr lang="en-GB" sz="5200"/>
          </a:p>
          <a:p>
            <a:pPr>
              <a:buFont typeface="Arial" panose="020B0604020202020204" pitchFamily="34" charset="0"/>
              <a:buChar char="•"/>
            </a:pPr>
            <a:r>
              <a:rPr lang="en-GB" sz="5200"/>
              <a:t>Break even by month 7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5200"/>
              <a:t>Estimated £340,000 profit by the end of year one</a:t>
            </a:r>
          </a:p>
          <a:p>
            <a:pPr>
              <a:buNone/>
            </a:pPr>
            <a:r>
              <a:rPr lang="en-GB" sz="5200" b="1"/>
              <a:t>Funding Strategy</a:t>
            </a:r>
            <a:endParaRPr lang="en-GB" sz="5200"/>
          </a:p>
          <a:p>
            <a:pPr>
              <a:buFont typeface="Arial" panose="020B0604020202020204" pitchFamily="34" charset="0"/>
              <a:buChar char="•"/>
            </a:pPr>
            <a:r>
              <a:rPr lang="en-GB" sz="5200"/>
              <a:t>Seeking investment from venture capital, angel investors, crowdfunding, and government grants for sustainable innovation.</a:t>
            </a:r>
          </a:p>
          <a:p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11AEDE7-0AED-75DE-0C85-C37540B0B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/>
          <a:lstStyle/>
          <a:p>
            <a:pPr algn="ctr"/>
            <a:r>
              <a:rPr lang="en-GB" i="1" u="sng"/>
              <a:t>Marketing Strategy and Financial Plan</a:t>
            </a:r>
          </a:p>
        </p:txBody>
      </p:sp>
      <p:pic>
        <p:nvPicPr>
          <p:cNvPr id="8" name="Picture 7" descr="A close-up of some currency&#10;&#10;AI-generated content may be incorrect.">
            <a:extLst>
              <a:ext uri="{FF2B5EF4-FFF2-40B4-BE49-F238E27FC236}">
                <a16:creationId xmlns:a16="http://schemas.microsoft.com/office/drawing/2014/main" id="{8B3A593D-45FB-CAE3-44C7-AF01F74FEA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629460" y="3732594"/>
            <a:ext cx="2515838" cy="1677225"/>
          </a:xfrm>
          <a:prstGeom prst="rect">
            <a:avLst/>
          </a:prstGeom>
        </p:spPr>
      </p:pic>
      <p:pic>
        <p:nvPicPr>
          <p:cNvPr id="10" name="Picture 9" descr="A diagram of marketing mix">
            <a:extLst>
              <a:ext uri="{FF2B5EF4-FFF2-40B4-BE49-F238E27FC236}">
                <a16:creationId xmlns:a16="http://schemas.microsoft.com/office/drawing/2014/main" id="{E110FD3D-3ECE-2CEE-E0BD-ABB80D01FAB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783098" y="1133222"/>
            <a:ext cx="2208562" cy="2208562"/>
          </a:xfrm>
          <a:prstGeom prst="rect">
            <a:avLst/>
          </a:prstGeom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DAF12E7D-83B9-741B-E3FD-B058CCD3E75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8579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5995"/>
    </mc:Choice>
    <mc:Fallback>
      <p:transition spd="slow" advTm="959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E6DA281-471D-065E-3C84-337870D6FB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/>
          <a:lstStyle/>
          <a:p>
            <a:pPr algn="ctr"/>
            <a:r>
              <a:rPr lang="en-GB" i="1" u="sng"/>
              <a:t>Risk Management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F50D0CEC-5624-5C5A-2AF8-102D0921F1F2}"/>
              </a:ext>
            </a:extLst>
          </p:cNvPr>
          <p:cNvSpPr/>
          <p:nvPr/>
        </p:nvSpPr>
        <p:spPr>
          <a:xfrm>
            <a:off x="496825" y="1042416"/>
            <a:ext cx="4489704" cy="174650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GB" sz="1300" b="1"/>
              <a:t>1. Supply Chain Delays.</a:t>
            </a:r>
            <a:endParaRPr lang="en-GB" sz="1300"/>
          </a:p>
          <a:p>
            <a:pPr algn="ctr">
              <a:buNone/>
            </a:pPr>
            <a:r>
              <a:rPr lang="en-GB" sz="1300" b="1"/>
              <a:t>Mitigation</a:t>
            </a:r>
            <a:r>
              <a:rPr lang="en-GB" sz="130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Diversify suppliers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Secure backup manufacturers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Maintain inventory buffers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9DCD5B5-05DB-B89A-234A-3AEE9E184E81}"/>
              </a:ext>
            </a:extLst>
          </p:cNvPr>
          <p:cNvSpPr/>
          <p:nvPr/>
        </p:nvSpPr>
        <p:spPr>
          <a:xfrm>
            <a:off x="7205472" y="1042416"/>
            <a:ext cx="4489704" cy="174650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GB" sz="1300" b="1"/>
              <a:t>2. Regulatory Compliance.</a:t>
            </a:r>
            <a:endParaRPr lang="en-GB" sz="1300"/>
          </a:p>
          <a:p>
            <a:pPr algn="ctr">
              <a:buNone/>
            </a:pPr>
            <a:r>
              <a:rPr lang="en-GB" sz="1300" b="1"/>
              <a:t>Mitigation</a:t>
            </a:r>
            <a:r>
              <a:rPr lang="en-GB" sz="130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Stay updated on GDPR and battery regulations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Work with legal experts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Ensure certifications for all components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4405C7D5-57E8-BB0F-164F-ECDB19470BC5}"/>
              </a:ext>
            </a:extLst>
          </p:cNvPr>
          <p:cNvSpPr/>
          <p:nvPr/>
        </p:nvSpPr>
        <p:spPr>
          <a:xfrm>
            <a:off x="3851149" y="2673477"/>
            <a:ext cx="4489704" cy="174650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GB" sz="1300" b="1"/>
              <a:t>3. Technological Malfunctions.</a:t>
            </a:r>
            <a:endParaRPr lang="en-GB" sz="1300"/>
          </a:p>
          <a:p>
            <a:pPr algn="ctr">
              <a:buNone/>
            </a:pPr>
            <a:r>
              <a:rPr lang="en-GB" sz="1300" b="1"/>
              <a:t>Mitigation</a:t>
            </a:r>
            <a:r>
              <a:rPr lang="en-GB" sz="130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Implement rigorous testing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Offer firmware updates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Provide warranty/repair programs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2B114E7D-58C6-FEFF-4510-47250B518AD4}"/>
              </a:ext>
            </a:extLst>
          </p:cNvPr>
          <p:cNvSpPr/>
          <p:nvPr/>
        </p:nvSpPr>
        <p:spPr>
          <a:xfrm>
            <a:off x="496825" y="4304538"/>
            <a:ext cx="4489704" cy="174650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GB" sz="1300" b="1"/>
              <a:t>4. Market Competition.</a:t>
            </a:r>
            <a:endParaRPr lang="en-GB" sz="1300"/>
          </a:p>
          <a:p>
            <a:pPr algn="ctr">
              <a:buNone/>
            </a:pPr>
            <a:r>
              <a:rPr lang="en-GB" sz="1300" b="1"/>
              <a:t>Mitigation</a:t>
            </a:r>
            <a:r>
              <a:rPr lang="en-GB" sz="130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Differentiate with sustainability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Emphasize recycling programs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Continuously innovate smart features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689A39C-602D-9AAF-28C9-B4B01F6F62AF}"/>
              </a:ext>
            </a:extLst>
          </p:cNvPr>
          <p:cNvSpPr/>
          <p:nvPr/>
        </p:nvSpPr>
        <p:spPr>
          <a:xfrm>
            <a:off x="7205471" y="4304538"/>
            <a:ext cx="4489704" cy="174650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en-GB" sz="1300" b="1"/>
              <a:t>5. Economic Downturns.</a:t>
            </a:r>
            <a:endParaRPr lang="en-GB" sz="1300"/>
          </a:p>
          <a:p>
            <a:pPr algn="ctr">
              <a:buNone/>
            </a:pPr>
            <a:r>
              <a:rPr lang="en-GB" sz="1300" b="1"/>
              <a:t>Mitigation</a:t>
            </a:r>
            <a:r>
              <a:rPr lang="en-GB" sz="130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Offer flexible pricing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Promote repair/refurbishment options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300"/>
              <a:t>Secure alternative funding sources</a:t>
            </a:r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9D214666-A74D-18BE-C457-847C3A15ECB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130978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920"/>
    </mc:Choice>
    <mc:Fallback>
      <p:transition spd="slow" advTm="719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8F8F7B83-8A1D-2F64-ABF9-75C7D5703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/>
          <a:lstStyle/>
          <a:p>
            <a:pPr algn="ctr"/>
            <a:r>
              <a:rPr lang="en-GB" i="1" u="sng"/>
              <a:t>Why SmartSuit Will Be Successful</a:t>
            </a:r>
          </a:p>
        </p:txBody>
      </p:sp>
      <p:sp>
        <p:nvSpPr>
          <p:cNvPr id="13" name="Rectangle 3">
            <a:extLst>
              <a:ext uri="{FF2B5EF4-FFF2-40B4-BE49-F238E27FC236}">
                <a16:creationId xmlns:a16="http://schemas.microsoft.com/office/drawing/2014/main" id="{18DBEC0A-8B42-5B06-76C4-51ED2E5B6F1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17542" y="1020838"/>
            <a:ext cx="8031162" cy="3705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fontAlgn="base">
              <a:lnSpc>
                <a:spcPct val="150000"/>
              </a:lnSpc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1300" b="1"/>
              <a:t>Growing Demand for Sustainable Products: </a:t>
            </a:r>
            <a:r>
              <a:rPr lang="en-US" altLang="en-US" sz="1300"/>
              <a:t>Millennials &amp; Gen Z prioritize eco-friendly purchases, giving SmartSuit a strong competitive edge.</a:t>
            </a:r>
          </a:p>
          <a:p>
            <a:pPr marR="0" lvl="0" fontAlgn="base">
              <a:lnSpc>
                <a:spcPct val="150000"/>
              </a:lnSpc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1300" b="1"/>
              <a:t>First-Mover Advantage: </a:t>
            </a:r>
            <a:r>
              <a:rPr lang="en-US" altLang="en-US" sz="1300"/>
              <a:t>Unique combination of technology (GPS tracking, weight sensors) &amp; sustainability (recycled materials).</a:t>
            </a:r>
          </a:p>
          <a:p>
            <a:pPr marR="0" lvl="0" fontAlgn="base">
              <a:lnSpc>
                <a:spcPct val="150000"/>
              </a:lnSpc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1300" b="1"/>
              <a:t>Scalable Business Model: </a:t>
            </a:r>
            <a:r>
              <a:rPr lang="en-US" altLang="en-US" sz="1300"/>
              <a:t>Revenue from direct sales, app subscriptions, repair/recycling programs, and airline partnerships.</a:t>
            </a:r>
          </a:p>
          <a:p>
            <a:pPr marR="0" lvl="0" fontAlgn="base">
              <a:lnSpc>
                <a:spcPct val="150000"/>
              </a:lnSpc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1300" b="1"/>
              <a:t>Affordable Tech &amp; Competitive Pricing: </a:t>
            </a:r>
            <a:r>
              <a:rPr lang="en-US" altLang="en-US" sz="1300"/>
              <a:t>High-tech features at £79.99, regular app updates to enhance customer loyalty.</a:t>
            </a:r>
          </a:p>
          <a:p>
            <a:pPr marR="0" lvl="0" fontAlgn="base">
              <a:lnSpc>
                <a:spcPct val="150000"/>
              </a:lnSpc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1300" b="1"/>
              <a:t>Solid Financial Projections: </a:t>
            </a:r>
            <a:r>
              <a:rPr lang="en-US" altLang="en-US" sz="1300"/>
              <a:t>Break-even by month 7, £340,000 profit by end of year one.</a:t>
            </a:r>
          </a:p>
          <a:p>
            <a:pPr marR="0" lvl="0" fontAlgn="base">
              <a:lnSpc>
                <a:spcPct val="150000"/>
              </a:lnSpc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1300"/>
              <a:t>SmartSuit is a movement towards responsible travel that customers will embrace.</a:t>
            </a:r>
          </a:p>
        </p:txBody>
      </p:sp>
      <p:pic>
        <p:nvPicPr>
          <p:cNvPr id="14" name="Picture 13" descr="A logo of an airplane&#10;&#10;AI-generated content may be incorrect.">
            <a:extLst>
              <a:ext uri="{FF2B5EF4-FFF2-40B4-BE49-F238E27FC236}">
                <a16:creationId xmlns:a16="http://schemas.microsoft.com/office/drawing/2014/main" id="{C0270C34-D664-E6FB-E36D-8E6AB094937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1947" y="1848971"/>
            <a:ext cx="3116809" cy="2049300"/>
          </a:xfrm>
          <a:prstGeom prst="rect">
            <a:avLst/>
          </a:prstGeom>
        </p:spPr>
      </p:pic>
      <p:pic>
        <p:nvPicPr>
          <p:cNvPr id="18" name="Picture 17" descr="A camera and a magnifying glass on a map&#10;&#10;AI-generated content may be incorrect.">
            <a:extLst>
              <a:ext uri="{FF2B5EF4-FFF2-40B4-BE49-F238E27FC236}">
                <a16:creationId xmlns:a16="http://schemas.microsoft.com/office/drawing/2014/main" id="{6AE19930-CF4A-3603-7F98-8BBC3819DE2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01460" y="5054965"/>
            <a:ext cx="1959275" cy="1469456"/>
          </a:xfrm>
          <a:prstGeom prst="rect">
            <a:avLst/>
          </a:prstGeom>
        </p:spPr>
      </p:pic>
      <p:pic>
        <p:nvPicPr>
          <p:cNvPr id="21" name="Picture 20" descr="Hot air balloons in the sky&#10;&#10;AI-generated content may be incorrect.">
            <a:extLst>
              <a:ext uri="{FF2B5EF4-FFF2-40B4-BE49-F238E27FC236}">
                <a16:creationId xmlns:a16="http://schemas.microsoft.com/office/drawing/2014/main" id="{94495FC3-D534-2AA9-AE50-158A35BD6F6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2957633" y="5054965"/>
            <a:ext cx="1959275" cy="1469456"/>
          </a:xfrm>
          <a:prstGeom prst="rect">
            <a:avLst/>
          </a:prstGeom>
        </p:spPr>
      </p:pic>
      <p:pic>
        <p:nvPicPr>
          <p:cNvPr id="23" name="Picture 22" descr="A yellow airplane on a grass field&#10;&#10;AI-generated content may be incorrect.">
            <a:extLst>
              <a:ext uri="{FF2B5EF4-FFF2-40B4-BE49-F238E27FC236}">
                <a16:creationId xmlns:a16="http://schemas.microsoft.com/office/drawing/2014/main" id="{3C14CAC5-0BD4-4AF3-9544-315DE85669E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5213807" y="5054965"/>
            <a:ext cx="1960386" cy="1469456"/>
          </a:xfrm>
          <a:prstGeom prst="rect">
            <a:avLst/>
          </a:prstGeom>
        </p:spPr>
      </p:pic>
      <p:pic>
        <p:nvPicPr>
          <p:cNvPr id="25" name="Picture 24" descr="A sunset over a body of water&#10;&#10;AI-generated content may be incorrect.">
            <a:extLst>
              <a:ext uri="{FF2B5EF4-FFF2-40B4-BE49-F238E27FC236}">
                <a16:creationId xmlns:a16="http://schemas.microsoft.com/office/drawing/2014/main" id="{EFE3AA04-50CD-E804-A9D8-86C3578F9DF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7471092" y="5054965"/>
            <a:ext cx="1938393" cy="1469456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2DF5ED7-E7DC-166A-5275-3F6E729A991C}"/>
              </a:ext>
            </a:extLst>
          </p:cNvPr>
          <p:cNvSpPr txBox="1"/>
          <p:nvPr/>
        </p:nvSpPr>
        <p:spPr>
          <a:xfrm>
            <a:off x="7015002" y="12057031"/>
            <a:ext cx="1687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2" tooltip="https://www.windley.com/archives/2023/11/cloudless_computing_at_the_edge.s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3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28" name="Picture 27" descr="A beach with umbrellas and chairs&#10;&#10;AI-generated content may be incorrect.">
            <a:extLst>
              <a:ext uri="{FF2B5EF4-FFF2-40B4-BE49-F238E27FC236}">
                <a16:creationId xmlns:a16="http://schemas.microsoft.com/office/drawing/2014/main" id="{FE829222-1B80-18E5-3DC6-B12FFF7B2F8F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9706384" y="5054965"/>
            <a:ext cx="1938393" cy="1469456"/>
          </a:xfrm>
          <a:prstGeom prst="rect">
            <a:avLst/>
          </a:prstGeom>
        </p:spPr>
      </p:pic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2DF8A6C0-46D5-F733-2E2A-000957D493A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8238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190"/>
    </mc:Choice>
    <mc:Fallback>
      <p:transition spd="slow" advTm="821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2FFCA2-A2AD-E07E-A5DB-4774C2B893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D4AC0-95A9-60B1-6F8F-82411FCCFC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10E469C-215F-104F-E63F-F07A8557E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EDB82CD-FF32-309C-BF9C-40515D658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6E09092-483E-3D15-CCD8-7C9F88AC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60833-F149-1C91-F794-82BEDCECA4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946" y="273678"/>
            <a:ext cx="5667374" cy="1623592"/>
          </a:xfrm>
        </p:spPr>
        <p:txBody>
          <a:bodyPr anchor="b">
            <a:normAutofit/>
          </a:bodyPr>
          <a:lstStyle/>
          <a:p>
            <a:pPr algn="justLow"/>
            <a:r>
              <a:rPr lang="en-GB" sz="4800">
                <a:solidFill>
                  <a:srgbClr val="FFFFFF"/>
                </a:solidFill>
              </a:rPr>
              <a:t>SmartSuit: The Future of Sustainable Travel.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B910A8B-15EF-02E2-2C8B-81E1C18C0A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52CFFA-7A75-2BD5-F437-694C8494BA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7208" y="4756265"/>
            <a:ext cx="4393278" cy="1244483"/>
          </a:xfrm>
        </p:spPr>
        <p:txBody>
          <a:bodyPr anchor="t">
            <a:normAutofit/>
          </a:bodyPr>
          <a:lstStyle/>
          <a:p>
            <a:pPr algn="l"/>
            <a:r>
              <a:rPr lang="en-GB" sz="1300">
                <a:solidFill>
                  <a:srgbClr val="FFFFFF"/>
                </a:solidFill>
              </a:rPr>
              <a:t>Aidan Aldred</a:t>
            </a:r>
          </a:p>
          <a:p>
            <a:pPr algn="l"/>
            <a:r>
              <a:rPr lang="en-GB" sz="1300">
                <a:solidFill>
                  <a:srgbClr val="FFFFFF"/>
                </a:solidFill>
              </a:rPr>
              <a:t>2317625</a:t>
            </a:r>
          </a:p>
          <a:p>
            <a:pPr algn="l"/>
            <a:r>
              <a:rPr lang="en-GB" sz="1300">
                <a:solidFill>
                  <a:srgbClr val="FFFFFF"/>
                </a:solidFill>
              </a:rPr>
              <a:t>UWTSD Business School</a:t>
            </a:r>
          </a:p>
          <a:p>
            <a:pPr algn="l"/>
            <a:r>
              <a:rPr lang="en-GB" sz="1300">
                <a:solidFill>
                  <a:srgbClr val="FFFFFF"/>
                </a:solidFill>
              </a:rPr>
              <a:t>Assignment 2 2024/25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60369C71-8847-357E-5F1C-A5A5EE169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4" name="Picture 3" descr="A logo of an airplane&#10;&#10;AI-generated content may be incorrect.">
            <a:extLst>
              <a:ext uri="{FF2B5EF4-FFF2-40B4-BE49-F238E27FC236}">
                <a16:creationId xmlns:a16="http://schemas.microsoft.com/office/drawing/2014/main" id="{ED57C4BC-46ED-C6B6-09C9-0C3E1FAE8E8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3449" y="2130552"/>
            <a:ext cx="3854274" cy="253418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8664A3D-1EC9-410F-34F2-BB9834842B42}"/>
              </a:ext>
            </a:extLst>
          </p:cNvPr>
          <p:cNvSpPr txBox="1"/>
          <p:nvPr/>
        </p:nvSpPr>
        <p:spPr>
          <a:xfrm>
            <a:off x="552946" y="2486518"/>
            <a:ext cx="51064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Thanks for listening and I hope you buy / invest in my product!</a:t>
            </a:r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DAA68886-4086-2D08-000E-ABA032EACD1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45056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01"/>
    </mc:Choice>
    <mc:Fallback>
      <p:transition spd="slow" advTm="63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SmartSuit: The Future of Sustainable Travel.</vt:lpstr>
      <vt:lpstr>Overview of Product and Business</vt:lpstr>
      <vt:lpstr>Why SmartSuit is Sustainable</vt:lpstr>
      <vt:lpstr>Marketing Strategy and Financial Plan</vt:lpstr>
      <vt:lpstr>Risk Management</vt:lpstr>
      <vt:lpstr>Why SmartSuit Will Be Successful</vt:lpstr>
      <vt:lpstr>SmartSuit: The Future of Sustainable Travel.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Aidan Aldred</dc:creator>
  <cp:revision>1</cp:revision>
  <dcterms:created xsi:type="dcterms:W3CDTF">2025-04-01T11:00:21Z</dcterms:created>
  <dcterms:modified xsi:type="dcterms:W3CDTF">2025-04-01T14:37:46Z</dcterms:modified>
</cp:coreProperties>
</file>