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8"/>
  </p:notesMasterIdLst>
  <p:sldIdLst>
    <p:sldId id="256" r:id="rId2"/>
    <p:sldId id="257" r:id="rId3"/>
    <p:sldId id="258" r:id="rId4"/>
    <p:sldId id="259" r:id="rId5"/>
    <p:sldId id="268" r:id="rId6"/>
    <p:sldId id="261" r:id="rId7"/>
    <p:sldId id="260" r:id="rId8"/>
    <p:sldId id="262" r:id="rId9"/>
    <p:sldId id="263" r:id="rId10"/>
    <p:sldId id="264" r:id="rId11"/>
    <p:sldId id="265" r:id="rId12"/>
    <p:sldId id="266" r:id="rId13"/>
    <p:sldId id="269" r:id="rId14"/>
    <p:sldId id="271" r:id="rId15"/>
    <p:sldId id="267" r:id="rId16"/>
    <p:sldId id="270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09"/>
    <p:restoredTop sz="95982" autoAdjust="0"/>
  </p:normalViewPr>
  <p:slideViewPr>
    <p:cSldViewPr snapToGrid="0" snapToObjects="1">
      <p:cViewPr varScale="1">
        <p:scale>
          <a:sx n="101" d="100"/>
          <a:sy n="101" d="100"/>
        </p:scale>
        <p:origin x="507" y="5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E285A-1626-4BB0-A458-3E5589E2C09B}" type="datetimeFigureOut">
              <a:rPr lang="en-US" smtClean="0"/>
              <a:t>6/23/2020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8C8073-CAD2-48BF-B8DB-FCAF7D6ED0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1261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71571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08389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596692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852720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032084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881953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366135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195402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84421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623851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338314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38447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9819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11E10363-227B-5C46-BC1B-916C9DDF8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6/23/2020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0D81000-8647-4A48-921C-4541CD9CF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197E8E9-13FE-A340-9846-19E603C1B5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6/23/2020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6/23/2020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8233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6/23/2020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0515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6/23/2020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5990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6/23/2020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4344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6/23/2020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0313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6/23/2020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7171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6/23/2020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26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6/23/2020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1172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4785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6/23/2020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35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0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2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mailto:rachel.Bendall@uwtsd.ac.uk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85282" y="859808"/>
            <a:ext cx="825416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err="1" smtClean="0">
                <a:solidFill>
                  <a:srgbClr val="FFFF00"/>
                </a:solidFill>
              </a:rPr>
              <a:t>Arweiniad</a:t>
            </a:r>
            <a:r>
              <a:rPr lang="en-GB" sz="3600" b="1" dirty="0" smtClean="0">
                <a:solidFill>
                  <a:srgbClr val="FFFF00"/>
                </a:solidFill>
              </a:rPr>
              <a:t> </a:t>
            </a:r>
            <a:r>
              <a:rPr lang="en-GB" sz="3600" b="1" dirty="0" err="1" smtClean="0">
                <a:solidFill>
                  <a:srgbClr val="FFFF00"/>
                </a:solidFill>
              </a:rPr>
              <a:t>ar</a:t>
            </a:r>
            <a:r>
              <a:rPr lang="en-GB" sz="3600" b="1" dirty="0" smtClean="0">
                <a:solidFill>
                  <a:srgbClr val="FFFF00"/>
                </a:solidFill>
              </a:rPr>
              <a:t> y </a:t>
            </a:r>
            <a:r>
              <a:rPr lang="en-GB" sz="3600" b="1" dirty="0" err="1" smtClean="0">
                <a:solidFill>
                  <a:srgbClr val="FFFF00"/>
                </a:solidFill>
              </a:rPr>
              <a:t>Proffil</a:t>
            </a:r>
            <a:r>
              <a:rPr lang="en-GB" sz="3600" b="1" dirty="0" smtClean="0">
                <a:solidFill>
                  <a:srgbClr val="FFFF00"/>
                </a:solidFill>
              </a:rPr>
              <a:t> </a:t>
            </a:r>
            <a:r>
              <a:rPr lang="en-GB" sz="3600" b="1" dirty="0" err="1" smtClean="0">
                <a:solidFill>
                  <a:srgbClr val="FFFF00"/>
                </a:solidFill>
              </a:rPr>
              <a:t>Dechrau</a:t>
            </a:r>
            <a:r>
              <a:rPr lang="en-GB" sz="3600" b="1" dirty="0" smtClean="0">
                <a:solidFill>
                  <a:srgbClr val="FFFF00"/>
                </a:solidFill>
              </a:rPr>
              <a:t> </a:t>
            </a:r>
            <a:r>
              <a:rPr lang="en-GB" sz="3600" b="1" dirty="0" err="1" smtClean="0">
                <a:solidFill>
                  <a:srgbClr val="FFFF00"/>
                </a:solidFill>
              </a:rPr>
              <a:t>Gyrfa</a:t>
            </a:r>
            <a:r>
              <a:rPr lang="en-GB" sz="3600" b="1" dirty="0" smtClean="0">
                <a:solidFill>
                  <a:srgbClr val="FFFF00"/>
                </a:solidFill>
              </a:rPr>
              <a:t> (PDG) </a:t>
            </a:r>
          </a:p>
          <a:p>
            <a:pPr algn="ctr"/>
            <a:r>
              <a:rPr lang="en-GB" sz="3600" b="1" dirty="0" smtClean="0">
                <a:solidFill>
                  <a:srgbClr val="FFFF00"/>
                </a:solidFill>
              </a:rPr>
              <a:t>Guidance on the Career Entry Profile (CEP)</a:t>
            </a:r>
            <a:endParaRPr lang="en-GB" sz="3600" b="1" dirty="0">
              <a:solidFill>
                <a:srgbClr val="FFFF00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972102" y="4606120"/>
            <a:ext cx="51315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smtClean="0">
                <a:solidFill>
                  <a:srgbClr val="FFFF00"/>
                </a:solidFill>
              </a:rPr>
              <a:t>23.06.20</a:t>
            </a:r>
            <a:endParaRPr lang="en-GB" sz="36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1759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 smtClean="0"/>
              <a:t>Cynnwys</a:t>
            </a:r>
            <a:r>
              <a:rPr lang="en-GB" b="1" dirty="0" smtClean="0"/>
              <a:t> </a:t>
            </a:r>
            <a:br>
              <a:rPr lang="en-GB" b="1" dirty="0" smtClean="0"/>
            </a:br>
            <a:r>
              <a:rPr lang="en-GB" b="1" dirty="0" smtClean="0"/>
              <a:t>Content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Beth </a:t>
            </a:r>
            <a:r>
              <a:rPr lang="en-GB" dirty="0" err="1" smtClean="0"/>
              <a:t>yw’r</a:t>
            </a:r>
            <a:r>
              <a:rPr lang="en-GB" dirty="0" smtClean="0"/>
              <a:t> PDG?</a:t>
            </a:r>
          </a:p>
          <a:p>
            <a:r>
              <a:rPr lang="en-GB" dirty="0" err="1" smtClean="0"/>
              <a:t>Sut</a:t>
            </a:r>
            <a:r>
              <a:rPr lang="en-GB" dirty="0" smtClean="0"/>
              <a:t> </a:t>
            </a:r>
            <a:r>
              <a:rPr lang="en-GB" dirty="0" err="1" smtClean="0"/>
              <a:t>ydw</a:t>
            </a:r>
            <a:r>
              <a:rPr lang="en-GB" dirty="0" smtClean="0"/>
              <a:t> </a:t>
            </a:r>
            <a:r>
              <a:rPr lang="en-GB" dirty="0" err="1" smtClean="0"/>
              <a:t>i’n</a:t>
            </a:r>
            <a:r>
              <a:rPr lang="en-GB" dirty="0" smtClean="0"/>
              <a:t> </a:t>
            </a:r>
            <a:r>
              <a:rPr lang="en-GB" dirty="0" err="1" smtClean="0"/>
              <a:t>llenwi’r</a:t>
            </a:r>
            <a:r>
              <a:rPr lang="en-GB" dirty="0" smtClean="0"/>
              <a:t> PDG?</a:t>
            </a:r>
          </a:p>
          <a:p>
            <a:r>
              <a:rPr lang="en-GB" dirty="0" err="1" smtClean="0"/>
              <a:t>Sut</a:t>
            </a:r>
            <a:r>
              <a:rPr lang="en-GB" dirty="0" smtClean="0"/>
              <a:t> </a:t>
            </a:r>
            <a:r>
              <a:rPr lang="en-GB" dirty="0" err="1" smtClean="0"/>
              <a:t>bydd</a:t>
            </a:r>
            <a:r>
              <a:rPr lang="en-GB" dirty="0" smtClean="0"/>
              <a:t> </a:t>
            </a:r>
            <a:r>
              <a:rPr lang="en-GB" dirty="0" err="1" smtClean="0"/>
              <a:t>fy</a:t>
            </a:r>
            <a:r>
              <a:rPr lang="en-GB" dirty="0" smtClean="0"/>
              <a:t> </a:t>
            </a:r>
            <a:r>
              <a:rPr lang="en-GB" dirty="0" err="1" smtClean="0"/>
              <a:t>nhiwtor</a:t>
            </a:r>
            <a:r>
              <a:rPr lang="en-GB" dirty="0" smtClean="0"/>
              <a:t> yn </a:t>
            </a:r>
            <a:r>
              <a:rPr lang="en-GB" dirty="0" err="1" smtClean="0"/>
              <a:t>llofnodi’r</a:t>
            </a:r>
            <a:r>
              <a:rPr lang="en-GB" dirty="0" smtClean="0"/>
              <a:t> PDG?</a:t>
            </a:r>
          </a:p>
          <a:p>
            <a:r>
              <a:rPr lang="en-GB" dirty="0" smtClean="0"/>
              <a:t>Beth </a:t>
            </a:r>
            <a:r>
              <a:rPr lang="en-GB" dirty="0" err="1"/>
              <a:t>yw’r</a:t>
            </a:r>
            <a:r>
              <a:rPr lang="en-GB" dirty="0"/>
              <a:t> </a:t>
            </a:r>
            <a:r>
              <a:rPr lang="en-GB" dirty="0" err="1"/>
              <a:t>dyddiad</a:t>
            </a:r>
            <a:r>
              <a:rPr lang="en-GB" dirty="0"/>
              <a:t> </a:t>
            </a:r>
            <a:r>
              <a:rPr lang="en-GB" dirty="0" err="1"/>
              <a:t>cau</a:t>
            </a:r>
            <a:r>
              <a:rPr lang="en-GB" dirty="0"/>
              <a:t>?</a:t>
            </a:r>
          </a:p>
          <a:p>
            <a:endParaRPr lang="en-GB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What is the CEP?</a:t>
            </a:r>
          </a:p>
          <a:p>
            <a:r>
              <a:rPr lang="en-GB" dirty="0" smtClean="0"/>
              <a:t>How do I complete the CEP?</a:t>
            </a:r>
          </a:p>
          <a:p>
            <a:r>
              <a:rPr lang="en-GB" dirty="0"/>
              <a:t>How will my tutor sign my CEP?</a:t>
            </a:r>
          </a:p>
          <a:p>
            <a:r>
              <a:rPr lang="en-GB" dirty="0" smtClean="0"/>
              <a:t>What’s </a:t>
            </a:r>
            <a:r>
              <a:rPr lang="en-GB" dirty="0"/>
              <a:t>the deadline</a:t>
            </a:r>
            <a:r>
              <a:rPr lang="en-GB" dirty="0" smtClean="0"/>
              <a:t>?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2250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04413"/>
            <a:ext cx="7886700" cy="1325563"/>
          </a:xfrm>
        </p:spPr>
        <p:txBody>
          <a:bodyPr/>
          <a:lstStyle/>
          <a:p>
            <a:r>
              <a:rPr lang="en-GB" b="1" dirty="0" smtClean="0"/>
              <a:t>Beth </a:t>
            </a:r>
            <a:r>
              <a:rPr lang="en-GB" b="1" dirty="0" err="1" smtClean="0"/>
              <a:t>yw’r</a:t>
            </a:r>
            <a:r>
              <a:rPr lang="en-GB" b="1" dirty="0" smtClean="0"/>
              <a:t> PDG?</a:t>
            </a:r>
            <a:br>
              <a:rPr lang="en-GB" b="1" dirty="0" smtClean="0"/>
            </a:br>
            <a:r>
              <a:rPr lang="en-GB" b="1" dirty="0" smtClean="0"/>
              <a:t>What is the CEP?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661737"/>
            <a:ext cx="3886200" cy="4351338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rgbClr val="333333"/>
                </a:solidFill>
                <a:latin typeface="Arial"/>
              </a:rPr>
              <a:t>Mae'r </a:t>
            </a:r>
            <a:r>
              <a:rPr lang="en-GB" sz="2000" dirty="0" err="1">
                <a:solidFill>
                  <a:srgbClr val="333333"/>
                </a:solidFill>
                <a:latin typeface="Arial"/>
              </a:rPr>
              <a:t>Proffil</a:t>
            </a:r>
            <a:r>
              <a:rPr lang="en-GB" sz="2000" dirty="0">
                <a:solidFill>
                  <a:srgbClr val="333333"/>
                </a:solidFill>
                <a:latin typeface="Arial"/>
              </a:rPr>
              <a:t> </a:t>
            </a:r>
            <a:r>
              <a:rPr lang="en-GB" sz="2000" dirty="0" err="1">
                <a:solidFill>
                  <a:srgbClr val="333333"/>
                </a:solidFill>
                <a:latin typeface="Arial"/>
              </a:rPr>
              <a:t>Dechrau</a:t>
            </a:r>
            <a:r>
              <a:rPr lang="en-GB" sz="2000" dirty="0">
                <a:solidFill>
                  <a:srgbClr val="333333"/>
                </a:solidFill>
                <a:latin typeface="Arial"/>
              </a:rPr>
              <a:t> </a:t>
            </a:r>
            <a:r>
              <a:rPr lang="en-GB" sz="2000" dirty="0" err="1">
                <a:solidFill>
                  <a:srgbClr val="333333"/>
                </a:solidFill>
                <a:latin typeface="Arial"/>
              </a:rPr>
              <a:t>Gyrfa</a:t>
            </a:r>
            <a:r>
              <a:rPr lang="en-GB" sz="2000" dirty="0">
                <a:solidFill>
                  <a:srgbClr val="333333"/>
                </a:solidFill>
                <a:latin typeface="Arial"/>
              </a:rPr>
              <a:t> </a:t>
            </a:r>
            <a:r>
              <a:rPr lang="en-GB" sz="2000" dirty="0" err="1">
                <a:solidFill>
                  <a:srgbClr val="333333"/>
                </a:solidFill>
                <a:latin typeface="Arial"/>
              </a:rPr>
              <a:t>yng</a:t>
            </a:r>
            <a:r>
              <a:rPr lang="en-GB" sz="2000" dirty="0">
                <a:solidFill>
                  <a:srgbClr val="333333"/>
                </a:solidFill>
                <a:latin typeface="Arial"/>
              </a:rPr>
              <a:t> </a:t>
            </a:r>
            <a:r>
              <a:rPr lang="en-GB" sz="2000" dirty="0" err="1">
                <a:solidFill>
                  <a:srgbClr val="333333"/>
                </a:solidFill>
                <a:latin typeface="Arial"/>
              </a:rPr>
              <a:t>Nghymru</a:t>
            </a:r>
            <a:r>
              <a:rPr lang="en-GB" sz="2000" dirty="0">
                <a:solidFill>
                  <a:srgbClr val="333333"/>
                </a:solidFill>
                <a:latin typeface="Arial"/>
              </a:rPr>
              <a:t> yn </a:t>
            </a:r>
            <a:r>
              <a:rPr lang="en-GB" sz="2000" dirty="0" err="1">
                <a:solidFill>
                  <a:srgbClr val="333333"/>
                </a:solidFill>
                <a:latin typeface="Arial"/>
              </a:rPr>
              <a:t>rhoi</a:t>
            </a:r>
            <a:r>
              <a:rPr lang="en-GB" sz="2000" dirty="0">
                <a:solidFill>
                  <a:srgbClr val="333333"/>
                </a:solidFill>
                <a:latin typeface="Arial"/>
              </a:rPr>
              <a:t> </a:t>
            </a:r>
            <a:r>
              <a:rPr lang="en-GB" sz="2000" dirty="0" err="1">
                <a:solidFill>
                  <a:srgbClr val="333333"/>
                </a:solidFill>
                <a:latin typeface="Arial"/>
              </a:rPr>
              <a:t>crynodeb</a:t>
            </a:r>
            <a:r>
              <a:rPr lang="en-GB" sz="2000" dirty="0">
                <a:solidFill>
                  <a:srgbClr val="333333"/>
                </a:solidFill>
                <a:latin typeface="Arial"/>
              </a:rPr>
              <a:t> o </a:t>
            </a:r>
            <a:r>
              <a:rPr lang="en-GB" sz="2000" dirty="0" err="1">
                <a:solidFill>
                  <a:srgbClr val="333333"/>
                </a:solidFill>
                <a:latin typeface="Arial"/>
              </a:rPr>
              <a:t>Addysg</a:t>
            </a:r>
            <a:r>
              <a:rPr lang="en-GB" sz="2000" dirty="0">
                <a:solidFill>
                  <a:srgbClr val="333333"/>
                </a:solidFill>
                <a:latin typeface="Arial"/>
              </a:rPr>
              <a:t> </a:t>
            </a:r>
            <a:r>
              <a:rPr lang="en-GB" sz="2000" dirty="0" err="1">
                <a:solidFill>
                  <a:srgbClr val="333333"/>
                </a:solidFill>
                <a:latin typeface="Arial"/>
              </a:rPr>
              <a:t>Gychwynnol</a:t>
            </a:r>
            <a:r>
              <a:rPr lang="en-GB" sz="2000" dirty="0">
                <a:solidFill>
                  <a:srgbClr val="333333"/>
                </a:solidFill>
                <a:latin typeface="Arial"/>
              </a:rPr>
              <a:t> </a:t>
            </a:r>
            <a:r>
              <a:rPr lang="en-GB" sz="2000" dirty="0" err="1">
                <a:solidFill>
                  <a:srgbClr val="333333"/>
                </a:solidFill>
                <a:latin typeface="Arial"/>
              </a:rPr>
              <a:t>Athrawon</a:t>
            </a:r>
            <a:r>
              <a:rPr lang="en-GB" sz="2000" dirty="0">
                <a:solidFill>
                  <a:srgbClr val="333333"/>
                </a:solidFill>
                <a:latin typeface="Arial"/>
              </a:rPr>
              <a:t> (AGA) </a:t>
            </a:r>
            <a:r>
              <a:rPr lang="en-GB" sz="2000" dirty="0" err="1">
                <a:solidFill>
                  <a:srgbClr val="333333"/>
                </a:solidFill>
                <a:latin typeface="Arial"/>
              </a:rPr>
              <a:t>pob</a:t>
            </a:r>
            <a:r>
              <a:rPr lang="en-GB" sz="2000" dirty="0">
                <a:solidFill>
                  <a:srgbClr val="333333"/>
                </a:solidFill>
                <a:latin typeface="Arial"/>
              </a:rPr>
              <a:t> </a:t>
            </a:r>
            <a:r>
              <a:rPr lang="en-GB" sz="2000" dirty="0" err="1">
                <a:solidFill>
                  <a:srgbClr val="333333"/>
                </a:solidFill>
                <a:latin typeface="Arial"/>
              </a:rPr>
              <a:t>athro</a:t>
            </a:r>
            <a:r>
              <a:rPr lang="en-GB" sz="2000" dirty="0">
                <a:solidFill>
                  <a:srgbClr val="333333"/>
                </a:solidFill>
                <a:latin typeface="Arial"/>
              </a:rPr>
              <a:t> </a:t>
            </a:r>
            <a:r>
              <a:rPr lang="en-GB" sz="2000" dirty="0" err="1">
                <a:solidFill>
                  <a:srgbClr val="333333"/>
                </a:solidFill>
                <a:latin typeface="Arial"/>
              </a:rPr>
              <a:t>unigol</a:t>
            </a:r>
            <a:r>
              <a:rPr lang="en-GB" sz="2000" dirty="0">
                <a:solidFill>
                  <a:srgbClr val="333333"/>
                </a:solidFill>
                <a:latin typeface="Arial"/>
              </a:rPr>
              <a:t>.</a:t>
            </a:r>
          </a:p>
          <a:p>
            <a:r>
              <a:rPr lang="en-GB" sz="2000" dirty="0" err="1">
                <a:solidFill>
                  <a:srgbClr val="333333"/>
                </a:solidFill>
                <a:latin typeface="Arial"/>
              </a:rPr>
              <a:t>Hefyd</a:t>
            </a:r>
            <a:r>
              <a:rPr lang="en-GB" sz="2000" dirty="0">
                <a:solidFill>
                  <a:srgbClr val="333333"/>
                </a:solidFill>
                <a:latin typeface="Arial"/>
              </a:rPr>
              <a:t>, </a:t>
            </a:r>
            <a:r>
              <a:rPr lang="en-GB" sz="2000" dirty="0" err="1">
                <a:solidFill>
                  <a:srgbClr val="333333"/>
                </a:solidFill>
                <a:latin typeface="Arial"/>
              </a:rPr>
              <a:t>mae’n</a:t>
            </a:r>
            <a:r>
              <a:rPr lang="en-GB" sz="2000" dirty="0">
                <a:solidFill>
                  <a:srgbClr val="333333"/>
                </a:solidFill>
                <a:latin typeface="Arial"/>
              </a:rPr>
              <a:t> </a:t>
            </a:r>
            <a:r>
              <a:rPr lang="en-GB" sz="2000" dirty="0" err="1" smtClean="0">
                <a:solidFill>
                  <a:srgbClr val="333333"/>
                </a:solidFill>
                <a:latin typeface="Arial"/>
              </a:rPr>
              <a:t>eich</a:t>
            </a:r>
            <a:r>
              <a:rPr lang="en-GB" sz="2000" dirty="0" smtClean="0">
                <a:solidFill>
                  <a:srgbClr val="333333"/>
                </a:solidFill>
                <a:latin typeface="Arial"/>
              </a:rPr>
              <a:t> </a:t>
            </a:r>
            <a:r>
              <a:rPr lang="en-GB" sz="2000" dirty="0" err="1">
                <a:solidFill>
                  <a:srgbClr val="333333"/>
                </a:solidFill>
                <a:latin typeface="Arial"/>
              </a:rPr>
              <a:t>helpu</a:t>
            </a:r>
            <a:r>
              <a:rPr lang="en-GB" sz="2000" dirty="0">
                <a:solidFill>
                  <a:srgbClr val="333333"/>
                </a:solidFill>
                <a:latin typeface="Arial"/>
              </a:rPr>
              <a:t> </a:t>
            </a:r>
            <a:r>
              <a:rPr lang="en-GB" sz="2000" dirty="0" err="1">
                <a:solidFill>
                  <a:srgbClr val="333333"/>
                </a:solidFill>
                <a:latin typeface="Arial"/>
              </a:rPr>
              <a:t>i</a:t>
            </a:r>
            <a:r>
              <a:rPr lang="en-GB" sz="2000" dirty="0">
                <a:solidFill>
                  <a:srgbClr val="333333"/>
                </a:solidFill>
                <a:latin typeface="Arial"/>
              </a:rPr>
              <a:t> </a:t>
            </a:r>
            <a:r>
              <a:rPr lang="en-GB" sz="2000" dirty="0" err="1">
                <a:solidFill>
                  <a:srgbClr val="333333"/>
                </a:solidFill>
                <a:latin typeface="Arial"/>
              </a:rPr>
              <a:t>baratoi</a:t>
            </a:r>
            <a:r>
              <a:rPr lang="en-GB" sz="2000" dirty="0">
                <a:solidFill>
                  <a:srgbClr val="333333"/>
                </a:solidFill>
                <a:latin typeface="Arial"/>
              </a:rPr>
              <a:t> </a:t>
            </a:r>
            <a:r>
              <a:rPr lang="en-GB" sz="2000" dirty="0" err="1">
                <a:solidFill>
                  <a:srgbClr val="333333"/>
                </a:solidFill>
                <a:latin typeface="Arial"/>
              </a:rPr>
              <a:t>ar</a:t>
            </a:r>
            <a:r>
              <a:rPr lang="en-GB" sz="2000" dirty="0">
                <a:solidFill>
                  <a:srgbClr val="333333"/>
                </a:solidFill>
                <a:latin typeface="Arial"/>
              </a:rPr>
              <a:t> </a:t>
            </a:r>
            <a:r>
              <a:rPr lang="en-GB" sz="2000" dirty="0" err="1">
                <a:solidFill>
                  <a:srgbClr val="333333"/>
                </a:solidFill>
                <a:latin typeface="Arial"/>
              </a:rPr>
              <a:t>gyfer</a:t>
            </a:r>
            <a:r>
              <a:rPr lang="en-GB" sz="2000" dirty="0">
                <a:solidFill>
                  <a:srgbClr val="333333"/>
                </a:solidFill>
                <a:latin typeface="Arial"/>
              </a:rPr>
              <a:t> </a:t>
            </a:r>
            <a:r>
              <a:rPr lang="en-GB" sz="2000" dirty="0" err="1" smtClean="0">
                <a:solidFill>
                  <a:srgbClr val="333333"/>
                </a:solidFill>
                <a:latin typeface="Arial"/>
              </a:rPr>
              <a:t>eich</a:t>
            </a:r>
            <a:r>
              <a:rPr lang="en-GB" sz="2000" dirty="0" smtClean="0">
                <a:solidFill>
                  <a:srgbClr val="333333"/>
                </a:solidFill>
                <a:latin typeface="Arial"/>
              </a:rPr>
              <a:t> </a:t>
            </a:r>
            <a:r>
              <a:rPr lang="en-GB" sz="2000" dirty="0" err="1">
                <a:solidFill>
                  <a:srgbClr val="333333"/>
                </a:solidFill>
                <a:latin typeface="Arial"/>
              </a:rPr>
              <a:t>cyfnod</a:t>
            </a:r>
            <a:r>
              <a:rPr lang="en-GB" sz="2000" dirty="0">
                <a:solidFill>
                  <a:srgbClr val="333333"/>
                </a:solidFill>
                <a:latin typeface="Arial"/>
              </a:rPr>
              <a:t> </a:t>
            </a:r>
            <a:r>
              <a:rPr lang="en-GB" sz="2000" dirty="0" err="1" smtClean="0">
                <a:solidFill>
                  <a:srgbClr val="333333"/>
                </a:solidFill>
                <a:latin typeface="Arial"/>
              </a:rPr>
              <a:t>ymsefydlu</a:t>
            </a:r>
            <a:r>
              <a:rPr lang="en-GB" sz="2000" dirty="0" smtClean="0">
                <a:solidFill>
                  <a:srgbClr val="333333"/>
                </a:solidFill>
                <a:latin typeface="Arial"/>
              </a:rPr>
              <a:t>, </a:t>
            </a:r>
            <a:r>
              <a:rPr lang="en-GB" sz="2000" dirty="0" err="1" smtClean="0">
                <a:solidFill>
                  <a:srgbClr val="333333"/>
                </a:solidFill>
                <a:latin typeface="Arial"/>
              </a:rPr>
              <a:t>heb</a:t>
            </a:r>
            <a:r>
              <a:rPr lang="en-GB" sz="2000" dirty="0" smtClean="0">
                <a:solidFill>
                  <a:srgbClr val="333333"/>
                </a:solidFill>
                <a:latin typeface="Arial"/>
              </a:rPr>
              <a:t> </a:t>
            </a:r>
            <a:r>
              <a:rPr lang="en-GB" sz="2000" dirty="0" err="1" smtClean="0">
                <a:solidFill>
                  <a:srgbClr val="333333"/>
                </a:solidFill>
                <a:latin typeface="Arial"/>
              </a:rPr>
              <a:t>ots</a:t>
            </a:r>
            <a:r>
              <a:rPr lang="en-GB" sz="2000" dirty="0" smtClean="0">
                <a:solidFill>
                  <a:srgbClr val="333333"/>
                </a:solidFill>
                <a:latin typeface="Arial"/>
              </a:rPr>
              <a:t> </a:t>
            </a:r>
            <a:r>
              <a:rPr lang="en-GB" sz="2000" dirty="0" err="1" smtClean="0">
                <a:solidFill>
                  <a:srgbClr val="333333"/>
                </a:solidFill>
                <a:latin typeface="Arial"/>
              </a:rPr>
              <a:t>ym</a:t>
            </a:r>
            <a:r>
              <a:rPr lang="en-GB" sz="2000" dirty="0" smtClean="0">
                <a:solidFill>
                  <a:srgbClr val="333333"/>
                </a:solidFill>
                <a:latin typeface="Arial"/>
              </a:rPr>
              <a:t> </a:t>
            </a:r>
            <a:r>
              <a:rPr lang="en-GB" sz="2000" dirty="0" err="1" smtClean="0">
                <a:solidFill>
                  <a:srgbClr val="333333"/>
                </a:solidFill>
                <a:latin typeface="Arial"/>
              </a:rPr>
              <a:t>mha</a:t>
            </a:r>
            <a:r>
              <a:rPr lang="en-GB" sz="2000" dirty="0" smtClean="0">
                <a:solidFill>
                  <a:srgbClr val="333333"/>
                </a:solidFill>
                <a:latin typeface="Arial"/>
              </a:rPr>
              <a:t> </a:t>
            </a:r>
            <a:r>
              <a:rPr lang="en-GB" sz="2000" dirty="0" err="1" smtClean="0">
                <a:solidFill>
                  <a:srgbClr val="333333"/>
                </a:solidFill>
                <a:latin typeface="Arial"/>
              </a:rPr>
              <a:t>wlad</a:t>
            </a:r>
            <a:r>
              <a:rPr lang="en-GB" sz="2000" dirty="0" smtClean="0">
                <a:solidFill>
                  <a:srgbClr val="333333"/>
                </a:solidFill>
                <a:latin typeface="Arial"/>
              </a:rPr>
              <a:t> </a:t>
            </a:r>
            <a:r>
              <a:rPr lang="en-GB" sz="2000" dirty="0" err="1" smtClean="0">
                <a:solidFill>
                  <a:srgbClr val="333333"/>
                </a:solidFill>
                <a:latin typeface="Arial"/>
              </a:rPr>
              <a:t>mae</a:t>
            </a:r>
            <a:r>
              <a:rPr lang="en-GB" sz="2000" dirty="0" smtClean="0">
                <a:solidFill>
                  <a:srgbClr val="333333"/>
                </a:solidFill>
                <a:latin typeface="Arial"/>
              </a:rPr>
              <a:t> </a:t>
            </a:r>
            <a:r>
              <a:rPr lang="en-GB" sz="2000" dirty="0" err="1" smtClean="0">
                <a:solidFill>
                  <a:srgbClr val="333333"/>
                </a:solidFill>
                <a:latin typeface="Arial"/>
              </a:rPr>
              <a:t>hwn</a:t>
            </a:r>
            <a:r>
              <a:rPr lang="en-GB" sz="2000" dirty="0" smtClean="0">
                <a:solidFill>
                  <a:srgbClr val="333333"/>
                </a:solidFill>
                <a:latin typeface="Arial"/>
              </a:rPr>
              <a:t> yn </a:t>
            </a:r>
            <a:r>
              <a:rPr lang="en-GB" sz="2000" dirty="0" err="1" smtClean="0">
                <a:solidFill>
                  <a:srgbClr val="333333"/>
                </a:solidFill>
                <a:latin typeface="Arial"/>
              </a:rPr>
              <a:t>digwydd</a:t>
            </a:r>
            <a:r>
              <a:rPr lang="en-GB" sz="2000" dirty="0" smtClean="0">
                <a:solidFill>
                  <a:srgbClr val="333333"/>
                </a:solidFill>
                <a:latin typeface="Arial"/>
              </a:rPr>
              <a:t>.</a:t>
            </a:r>
          </a:p>
          <a:p>
            <a:r>
              <a:rPr lang="en-GB" sz="2000" dirty="0" err="1" smtClean="0">
                <a:solidFill>
                  <a:srgbClr val="333333"/>
                </a:solidFill>
                <a:latin typeface="Arial"/>
              </a:rPr>
              <a:t>Ar</a:t>
            </a:r>
            <a:r>
              <a:rPr lang="en-GB" sz="2000" dirty="0" smtClean="0">
                <a:solidFill>
                  <a:srgbClr val="333333"/>
                </a:solidFill>
                <a:latin typeface="Arial"/>
              </a:rPr>
              <a:t> </a:t>
            </a:r>
            <a:r>
              <a:rPr lang="en-GB" sz="2000" dirty="0" err="1">
                <a:solidFill>
                  <a:srgbClr val="333333"/>
                </a:solidFill>
                <a:latin typeface="Arial"/>
              </a:rPr>
              <a:t>g</a:t>
            </a:r>
            <a:r>
              <a:rPr lang="en-GB" sz="2000" dirty="0" err="1" smtClean="0">
                <a:solidFill>
                  <a:srgbClr val="333333"/>
                </a:solidFill>
                <a:latin typeface="Arial"/>
              </a:rPr>
              <a:t>wblhau</a:t>
            </a:r>
            <a:r>
              <a:rPr lang="en-GB" sz="2000" dirty="0" smtClean="0">
                <a:solidFill>
                  <a:srgbClr val="333333"/>
                </a:solidFill>
                <a:latin typeface="Arial"/>
              </a:rPr>
              <a:t> </a:t>
            </a:r>
            <a:r>
              <a:rPr lang="en-GB" sz="2000" dirty="0" err="1" smtClean="0">
                <a:solidFill>
                  <a:srgbClr val="333333"/>
                </a:solidFill>
                <a:latin typeface="Arial"/>
              </a:rPr>
              <a:t>rhaglen</a:t>
            </a:r>
            <a:r>
              <a:rPr lang="en-GB" sz="2000" dirty="0" smtClean="0">
                <a:solidFill>
                  <a:srgbClr val="333333"/>
                </a:solidFill>
                <a:latin typeface="Arial"/>
              </a:rPr>
              <a:t> AGA </a:t>
            </a:r>
            <a:r>
              <a:rPr lang="en-GB" sz="2000" dirty="0" err="1" smtClean="0">
                <a:solidFill>
                  <a:srgbClr val="333333"/>
                </a:solidFill>
                <a:latin typeface="Arial"/>
              </a:rPr>
              <a:t>yng</a:t>
            </a:r>
            <a:r>
              <a:rPr lang="en-GB" sz="2000" dirty="0" smtClean="0">
                <a:solidFill>
                  <a:srgbClr val="333333"/>
                </a:solidFill>
                <a:latin typeface="Arial"/>
              </a:rPr>
              <a:t> </a:t>
            </a:r>
            <a:r>
              <a:rPr lang="en-GB" sz="2000" dirty="0" err="1" smtClean="0">
                <a:solidFill>
                  <a:srgbClr val="333333"/>
                </a:solidFill>
                <a:latin typeface="Arial"/>
              </a:rPr>
              <a:t>Nghymru</a:t>
            </a:r>
            <a:r>
              <a:rPr lang="en-GB" sz="2000" dirty="0" smtClean="0">
                <a:solidFill>
                  <a:srgbClr val="333333"/>
                </a:solidFill>
                <a:latin typeface="Arial"/>
              </a:rPr>
              <a:t>, </a:t>
            </a:r>
            <a:r>
              <a:rPr lang="en-GB" sz="2000" dirty="0" err="1" smtClean="0">
                <a:solidFill>
                  <a:srgbClr val="333333"/>
                </a:solidFill>
                <a:latin typeface="Arial"/>
              </a:rPr>
              <a:t>mae</a:t>
            </a:r>
            <a:r>
              <a:rPr lang="en-GB" sz="2000" dirty="0" smtClean="0">
                <a:solidFill>
                  <a:srgbClr val="333333"/>
                </a:solidFill>
                <a:latin typeface="Arial"/>
              </a:rPr>
              <a:t> </a:t>
            </a:r>
            <a:r>
              <a:rPr lang="en-GB" sz="2000" dirty="0" err="1" smtClean="0">
                <a:solidFill>
                  <a:srgbClr val="333333"/>
                </a:solidFill>
                <a:latin typeface="Arial"/>
              </a:rPr>
              <a:t>angen</a:t>
            </a:r>
            <a:r>
              <a:rPr lang="en-GB" sz="2000" dirty="0" smtClean="0">
                <a:solidFill>
                  <a:srgbClr val="333333"/>
                </a:solidFill>
                <a:latin typeface="Arial"/>
              </a:rPr>
              <a:t> </a:t>
            </a:r>
            <a:r>
              <a:rPr lang="en-GB" sz="2000" dirty="0" err="1">
                <a:solidFill>
                  <a:srgbClr val="333333"/>
                </a:solidFill>
                <a:latin typeface="Arial"/>
              </a:rPr>
              <a:t>i</a:t>
            </a:r>
            <a:r>
              <a:rPr lang="en-GB" sz="2000" dirty="0" smtClean="0">
                <a:solidFill>
                  <a:srgbClr val="333333"/>
                </a:solidFill>
                <a:latin typeface="Arial"/>
              </a:rPr>
              <a:t> chi </a:t>
            </a:r>
            <a:r>
              <a:rPr lang="en-GB" sz="2000" dirty="0" err="1" smtClean="0">
                <a:solidFill>
                  <a:srgbClr val="333333"/>
                </a:solidFill>
                <a:latin typeface="Arial"/>
              </a:rPr>
              <a:t>lenwi’r</a:t>
            </a:r>
            <a:r>
              <a:rPr lang="en-GB" sz="2000" dirty="0" smtClean="0">
                <a:solidFill>
                  <a:srgbClr val="333333"/>
                </a:solidFill>
                <a:latin typeface="Arial"/>
              </a:rPr>
              <a:t> PDG.</a:t>
            </a:r>
            <a:endParaRPr lang="en-GB" sz="2000" dirty="0">
              <a:solidFill>
                <a:srgbClr val="333333"/>
              </a:solidFill>
              <a:latin typeface="Arial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661737"/>
            <a:ext cx="3886200" cy="4351338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rgbClr val="333333"/>
                </a:solidFill>
                <a:latin typeface="Arial"/>
              </a:rPr>
              <a:t>The Career Entry Profile in Wales provides a summary of each individual teacher’s Initial Teacher Education (ITE).</a:t>
            </a:r>
          </a:p>
          <a:p>
            <a:r>
              <a:rPr lang="en-GB" sz="2000" dirty="0">
                <a:solidFill>
                  <a:srgbClr val="333333"/>
                </a:solidFill>
                <a:latin typeface="Arial"/>
              </a:rPr>
              <a:t>It also helps </a:t>
            </a:r>
            <a:r>
              <a:rPr lang="en-GB" sz="2000" dirty="0" smtClean="0">
                <a:solidFill>
                  <a:srgbClr val="333333"/>
                </a:solidFill>
                <a:latin typeface="Arial"/>
              </a:rPr>
              <a:t>you </a:t>
            </a:r>
            <a:r>
              <a:rPr lang="en-GB" sz="2000" dirty="0">
                <a:solidFill>
                  <a:srgbClr val="333333"/>
                </a:solidFill>
                <a:latin typeface="Arial"/>
              </a:rPr>
              <a:t>to prepare for </a:t>
            </a:r>
            <a:r>
              <a:rPr lang="en-GB" sz="2000" dirty="0" smtClean="0">
                <a:solidFill>
                  <a:srgbClr val="333333"/>
                </a:solidFill>
                <a:latin typeface="Arial"/>
              </a:rPr>
              <a:t>your induction period, regardless of what country that is in.</a:t>
            </a:r>
          </a:p>
          <a:p>
            <a:r>
              <a:rPr lang="en-GB" sz="2000" dirty="0" smtClean="0">
                <a:solidFill>
                  <a:srgbClr val="333333"/>
                </a:solidFill>
                <a:latin typeface="Arial"/>
              </a:rPr>
              <a:t>On completion of an ITE programme in Wales, you need to complete the CEP.</a:t>
            </a:r>
            <a:endParaRPr lang="en-GB" sz="2000" dirty="0">
              <a:solidFill>
                <a:srgbClr val="333333"/>
              </a:solidFill>
              <a:latin typeface="Arial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97029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 smtClean="0"/>
              <a:t>Sut</a:t>
            </a:r>
            <a:r>
              <a:rPr lang="en-GB" b="1" dirty="0" smtClean="0"/>
              <a:t> </a:t>
            </a:r>
            <a:r>
              <a:rPr lang="en-GB" b="1" dirty="0" err="1" smtClean="0"/>
              <a:t>ydw</a:t>
            </a:r>
            <a:r>
              <a:rPr lang="en-GB" b="1" dirty="0" smtClean="0"/>
              <a:t> </a:t>
            </a:r>
            <a:r>
              <a:rPr lang="en-GB" b="1" dirty="0" err="1"/>
              <a:t>i</a:t>
            </a:r>
            <a:r>
              <a:rPr lang="en-GB" b="1" dirty="0" err="1" smtClean="0"/>
              <a:t>’n</a:t>
            </a:r>
            <a:r>
              <a:rPr lang="en-GB" b="1" dirty="0" smtClean="0"/>
              <a:t> </a:t>
            </a:r>
            <a:r>
              <a:rPr lang="en-GB" b="1" dirty="0" err="1" smtClean="0"/>
              <a:t>llenwi’r</a:t>
            </a:r>
            <a:r>
              <a:rPr lang="en-GB" b="1" dirty="0" smtClean="0"/>
              <a:t> PDG?</a:t>
            </a:r>
            <a:br>
              <a:rPr lang="en-GB" b="1" dirty="0" smtClean="0"/>
            </a:br>
            <a:r>
              <a:rPr lang="en-GB" b="1" dirty="0" smtClean="0"/>
              <a:t>How do I complete the CEP?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200" dirty="0" smtClean="0"/>
              <a:t>Mae’r PDG yn </a:t>
            </a:r>
            <a:r>
              <a:rPr lang="en-GB" sz="2200" dirty="0" err="1" smtClean="0"/>
              <a:t>gyfres</a:t>
            </a:r>
            <a:r>
              <a:rPr lang="en-GB" sz="2200" dirty="0" smtClean="0"/>
              <a:t> o </a:t>
            </a:r>
            <a:r>
              <a:rPr lang="en-GB" sz="2200" dirty="0" err="1" smtClean="0"/>
              <a:t>dudalennau</a:t>
            </a:r>
            <a:r>
              <a:rPr lang="en-GB" sz="2200" dirty="0" smtClean="0"/>
              <a:t> </a:t>
            </a:r>
            <a:r>
              <a:rPr lang="en-GB" sz="2200" dirty="0" err="1" smtClean="0"/>
              <a:t>sy’n</a:t>
            </a:r>
            <a:r>
              <a:rPr lang="en-GB" sz="2200" dirty="0" smtClean="0"/>
              <a:t> </a:t>
            </a:r>
            <a:r>
              <a:rPr lang="en-GB" sz="2200" dirty="0" err="1" smtClean="0"/>
              <a:t>rhan</a:t>
            </a:r>
            <a:r>
              <a:rPr lang="en-GB" sz="2200" dirty="0" smtClean="0"/>
              <a:t> </a:t>
            </a:r>
            <a:r>
              <a:rPr lang="en-GB" sz="2200" dirty="0" err="1" smtClean="0"/>
              <a:t>o’ch</a:t>
            </a:r>
            <a:r>
              <a:rPr lang="en-GB" sz="2200" dirty="0" smtClean="0"/>
              <a:t> PDP.</a:t>
            </a:r>
          </a:p>
          <a:p>
            <a:r>
              <a:rPr lang="en-GB" sz="2200" dirty="0" smtClean="0"/>
              <a:t>Mae </a:t>
            </a:r>
            <a:r>
              <a:rPr lang="en-GB" sz="2200" dirty="0" err="1" smtClean="0"/>
              <a:t>yna</a:t>
            </a:r>
            <a:r>
              <a:rPr lang="en-GB" sz="2200" dirty="0" smtClean="0"/>
              <a:t> </a:t>
            </a:r>
            <a:r>
              <a:rPr lang="en-GB" sz="2200" dirty="0" err="1" smtClean="0"/>
              <a:t>gwestiynau</a:t>
            </a:r>
            <a:r>
              <a:rPr lang="en-GB" sz="2200" dirty="0" smtClean="0"/>
              <a:t> a </a:t>
            </a:r>
            <a:r>
              <a:rPr lang="en-GB" sz="2200" dirty="0" err="1" smtClean="0"/>
              <a:t>phromptiau</a:t>
            </a:r>
            <a:r>
              <a:rPr lang="en-GB" sz="2200" dirty="0" smtClean="0"/>
              <a:t>, a </a:t>
            </a:r>
            <a:r>
              <a:rPr lang="en-GB" sz="2200" dirty="0" err="1" smtClean="0"/>
              <a:t>bylchau</a:t>
            </a:r>
            <a:r>
              <a:rPr lang="en-GB" sz="2200" dirty="0" smtClean="0"/>
              <a:t> </a:t>
            </a:r>
            <a:r>
              <a:rPr lang="en-GB" sz="2200" dirty="0" err="1" smtClean="0"/>
              <a:t>i</a:t>
            </a:r>
            <a:r>
              <a:rPr lang="en-GB" sz="2200" dirty="0" smtClean="0"/>
              <a:t> chi </a:t>
            </a:r>
            <a:r>
              <a:rPr lang="en-GB" sz="2200" dirty="0" err="1" smtClean="0"/>
              <a:t>ymateb</a:t>
            </a:r>
            <a:r>
              <a:rPr lang="en-GB" sz="2200" dirty="0" smtClean="0"/>
              <a:t> </a:t>
            </a:r>
            <a:r>
              <a:rPr lang="en-GB" sz="2200" dirty="0" err="1"/>
              <a:t>i</a:t>
            </a:r>
            <a:r>
              <a:rPr lang="en-GB" sz="2200" dirty="0" err="1" smtClean="0"/>
              <a:t>’r</a:t>
            </a:r>
            <a:r>
              <a:rPr lang="en-GB" sz="2200" dirty="0" smtClean="0"/>
              <a:t> </a:t>
            </a:r>
            <a:r>
              <a:rPr lang="en-GB" sz="2200" dirty="0" err="1" smtClean="0"/>
              <a:t>cwestiynau</a:t>
            </a:r>
            <a:r>
              <a:rPr lang="en-GB" sz="2200" dirty="0" smtClean="0"/>
              <a:t> </a:t>
            </a:r>
            <a:r>
              <a:rPr lang="en-GB" sz="2200" dirty="0" err="1" smtClean="0"/>
              <a:t>a’r</a:t>
            </a:r>
            <a:r>
              <a:rPr lang="en-GB" sz="2200" dirty="0" smtClean="0"/>
              <a:t> </a:t>
            </a:r>
            <a:r>
              <a:rPr lang="en-GB" sz="2200" dirty="0" err="1" smtClean="0"/>
              <a:t>promptiau</a:t>
            </a:r>
            <a:r>
              <a:rPr lang="en-GB" sz="2200" dirty="0" smtClean="0"/>
              <a:t> </a:t>
            </a:r>
            <a:r>
              <a:rPr lang="en-GB" sz="2200" dirty="0" err="1" smtClean="0"/>
              <a:t>hyn</a:t>
            </a:r>
            <a:r>
              <a:rPr lang="en-GB" sz="2200" dirty="0" smtClean="0"/>
              <a:t>.</a:t>
            </a:r>
          </a:p>
          <a:p>
            <a:r>
              <a:rPr lang="en-GB" sz="2200" dirty="0" smtClean="0"/>
              <a:t>Mae’r </a:t>
            </a:r>
            <a:r>
              <a:rPr lang="en-GB" sz="2200" dirty="0" err="1" smtClean="0"/>
              <a:t>sleidiau</a:t>
            </a:r>
            <a:r>
              <a:rPr lang="en-GB" sz="2200" dirty="0" smtClean="0"/>
              <a:t> </a:t>
            </a:r>
            <a:r>
              <a:rPr lang="en-GB" sz="2200" dirty="0" err="1" smtClean="0"/>
              <a:t>nesaf</a:t>
            </a:r>
            <a:r>
              <a:rPr lang="en-GB" sz="2200" dirty="0" smtClean="0"/>
              <a:t> yn </a:t>
            </a:r>
            <a:r>
              <a:rPr lang="en-GB" sz="2200" dirty="0" err="1" smtClean="0"/>
              <a:t>cynnwys</a:t>
            </a:r>
            <a:r>
              <a:rPr lang="en-GB" sz="2200" dirty="0" smtClean="0"/>
              <a:t> </a:t>
            </a:r>
            <a:r>
              <a:rPr lang="en-GB" sz="2200" dirty="0" err="1" smtClean="0"/>
              <a:t>arweiniad</a:t>
            </a:r>
            <a:r>
              <a:rPr lang="en-GB" sz="2200" dirty="0" smtClean="0"/>
              <a:t> </a:t>
            </a:r>
            <a:r>
              <a:rPr lang="en-GB" sz="2200" dirty="0" err="1" smtClean="0"/>
              <a:t>ar</a:t>
            </a:r>
            <a:r>
              <a:rPr lang="en-GB" sz="2200" dirty="0" smtClean="0"/>
              <a:t> </a:t>
            </a:r>
            <a:r>
              <a:rPr lang="en-GB" sz="2200" dirty="0" err="1" smtClean="0"/>
              <a:t>lenwi’r</a:t>
            </a:r>
            <a:r>
              <a:rPr lang="en-GB" sz="2200" dirty="0" smtClean="0"/>
              <a:t> PDG.</a:t>
            </a:r>
            <a:endParaRPr lang="en-GB" sz="22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200" dirty="0" smtClean="0"/>
              <a:t>The CEP is a series of pages that are part of your PLP.</a:t>
            </a:r>
          </a:p>
          <a:p>
            <a:r>
              <a:rPr lang="en-GB" sz="2200" dirty="0" smtClean="0"/>
              <a:t>There are questions and prompts, and there are spaces for you to respond to these questions and prompts.</a:t>
            </a:r>
          </a:p>
          <a:p>
            <a:r>
              <a:rPr lang="en-GB" sz="2200" dirty="0" smtClean="0"/>
              <a:t>The next slides include guidance on how to complete the CEP.</a:t>
            </a: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5188068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 smtClean="0"/>
              <a:t>Dod</a:t>
            </a:r>
            <a:r>
              <a:rPr lang="en-GB" b="1" dirty="0" smtClean="0"/>
              <a:t> o </a:t>
            </a:r>
            <a:r>
              <a:rPr lang="en-GB" b="1" dirty="0" err="1" smtClean="0"/>
              <a:t>hyd</a:t>
            </a:r>
            <a:r>
              <a:rPr lang="en-GB" b="1" dirty="0" smtClean="0"/>
              <a:t> </a:t>
            </a:r>
            <a:r>
              <a:rPr lang="en-GB" b="1" dirty="0" err="1"/>
              <a:t>i</a:t>
            </a:r>
            <a:r>
              <a:rPr lang="en-GB" b="1" dirty="0" err="1" smtClean="0"/>
              <a:t>’r</a:t>
            </a:r>
            <a:r>
              <a:rPr lang="en-GB" b="1" dirty="0" smtClean="0"/>
              <a:t> PDG</a:t>
            </a:r>
            <a:br>
              <a:rPr lang="en-GB" b="1" dirty="0" smtClean="0"/>
            </a:br>
            <a:r>
              <a:rPr lang="en-GB" b="1" dirty="0" smtClean="0"/>
              <a:t>Finding the CEP</a:t>
            </a:r>
            <a:endParaRPr lang="en-GB" b="1" dirty="0"/>
          </a:p>
        </p:txBody>
      </p:sp>
      <p:pic>
        <p:nvPicPr>
          <p:cNvPr id="6" name="Picture 5"/>
          <p:cNvPicPr/>
          <p:nvPr/>
        </p:nvPicPr>
        <p:blipFill rotWithShape="1">
          <a:blip r:embed="rId3"/>
          <a:srcRect l="-333" t="11220" r="18901" b="23706"/>
          <a:stretch/>
        </p:blipFill>
        <p:spPr bwMode="auto">
          <a:xfrm>
            <a:off x="1516103" y="1852489"/>
            <a:ext cx="6272879" cy="3411233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cxnSp>
        <p:nvCxnSpPr>
          <p:cNvPr id="10" name="Straight Arrow Connector 9"/>
          <p:cNvCxnSpPr/>
          <p:nvPr/>
        </p:nvCxnSpPr>
        <p:spPr>
          <a:xfrm flipH="1">
            <a:off x="2591590" y="1170242"/>
            <a:ext cx="4074528" cy="1587171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 flipH="1">
            <a:off x="4861007" y="1364493"/>
            <a:ext cx="1904606" cy="2293896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ounded Rectangle 13"/>
          <p:cNvSpPr/>
          <p:nvPr/>
        </p:nvSpPr>
        <p:spPr>
          <a:xfrm>
            <a:off x="4976195" y="506946"/>
            <a:ext cx="3922918" cy="149241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err="1" smtClean="0"/>
              <a:t>Cliciwch</a:t>
            </a:r>
            <a:r>
              <a:rPr lang="en-GB" sz="1600" dirty="0" smtClean="0"/>
              <a:t> </a:t>
            </a:r>
            <a:r>
              <a:rPr lang="en-GB" sz="1600" dirty="0" err="1" smtClean="0"/>
              <a:t>ar</a:t>
            </a:r>
            <a:r>
              <a:rPr lang="en-GB" sz="1600" dirty="0" smtClean="0"/>
              <a:t> </a:t>
            </a:r>
            <a:r>
              <a:rPr lang="en-GB" sz="1600" dirty="0" err="1" smtClean="0"/>
              <a:t>yr</a:t>
            </a:r>
            <a:r>
              <a:rPr lang="en-GB" sz="1600" dirty="0" smtClean="0"/>
              <a:t> </a:t>
            </a:r>
            <a:r>
              <a:rPr lang="en-GB" sz="1600" dirty="0" err="1" smtClean="0"/>
              <a:t>eicon</a:t>
            </a:r>
            <a:r>
              <a:rPr lang="en-GB" sz="1600" dirty="0" smtClean="0"/>
              <a:t> ‘</a:t>
            </a:r>
            <a:r>
              <a:rPr lang="en-GB" sz="1600" dirty="0" err="1" smtClean="0"/>
              <a:t>byrger</a:t>
            </a:r>
            <a:r>
              <a:rPr lang="en-GB" sz="1600" dirty="0" smtClean="0"/>
              <a:t>’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err="1" smtClean="0"/>
              <a:t>Cliciwch</a:t>
            </a:r>
            <a:r>
              <a:rPr lang="en-GB" sz="1600" dirty="0" smtClean="0"/>
              <a:t> </a:t>
            </a:r>
            <a:r>
              <a:rPr lang="en-GB" sz="1600" dirty="0" err="1" smtClean="0"/>
              <a:t>ar</a:t>
            </a:r>
            <a:r>
              <a:rPr lang="en-GB" sz="1600" dirty="0" smtClean="0"/>
              <a:t> ‘</a:t>
            </a:r>
            <a:r>
              <a:rPr lang="en-GB" sz="1600" dirty="0" err="1" smtClean="0"/>
              <a:t>Storfa</a:t>
            </a:r>
            <a:r>
              <a:rPr lang="en-GB" sz="1600" dirty="0" smtClean="0"/>
              <a:t> </a:t>
            </a:r>
            <a:r>
              <a:rPr lang="en-GB" sz="1600" dirty="0" err="1" smtClean="0"/>
              <a:t>adnoddau</a:t>
            </a:r>
            <a:r>
              <a:rPr lang="en-GB" sz="1600" dirty="0" smtClean="0"/>
              <a:t>’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err="1" smtClean="0"/>
              <a:t>Cliciwch</a:t>
            </a:r>
            <a:r>
              <a:rPr lang="en-GB" sz="1600" dirty="0" smtClean="0"/>
              <a:t> </a:t>
            </a:r>
            <a:r>
              <a:rPr lang="en-GB" sz="1600" dirty="0" err="1" smtClean="0"/>
              <a:t>ar</a:t>
            </a:r>
            <a:r>
              <a:rPr lang="en-GB" sz="1600" dirty="0" smtClean="0"/>
              <a:t> ‘</a:t>
            </a:r>
            <a:r>
              <a:rPr lang="en-GB" sz="1600" dirty="0" err="1" smtClean="0"/>
              <a:t>Proffil</a:t>
            </a:r>
            <a:r>
              <a:rPr lang="en-GB" sz="1600" dirty="0" smtClean="0"/>
              <a:t> </a:t>
            </a:r>
            <a:r>
              <a:rPr lang="en-GB" sz="1600" dirty="0" err="1" smtClean="0"/>
              <a:t>Dechrau</a:t>
            </a:r>
            <a:r>
              <a:rPr lang="en-GB" sz="1600" dirty="0" smtClean="0"/>
              <a:t> </a:t>
            </a:r>
            <a:r>
              <a:rPr lang="en-GB" sz="1600" dirty="0" err="1" smtClean="0"/>
              <a:t>Gyrfa</a:t>
            </a:r>
            <a:r>
              <a:rPr lang="en-GB" sz="1600" dirty="0" smtClean="0"/>
              <a:t>’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/>
              <a:t>Click on the ‘burger’ menu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/>
              <a:t>Click on ‘Resource store’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/>
              <a:t>Click on ‘Career Entry Profile’</a:t>
            </a:r>
            <a:endParaRPr lang="en-GB" sz="1600" dirty="0"/>
          </a:p>
        </p:txBody>
      </p:sp>
      <p:cxnSp>
        <p:nvCxnSpPr>
          <p:cNvPr id="15" name="Straight Arrow Connector 14"/>
          <p:cNvCxnSpPr/>
          <p:nvPr/>
        </p:nvCxnSpPr>
        <p:spPr>
          <a:xfrm flipH="1">
            <a:off x="1738781" y="1253153"/>
            <a:ext cx="3382807" cy="774636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30932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 smtClean="0"/>
              <a:t>Cyflwyniad</a:t>
            </a:r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b="1" dirty="0" smtClean="0"/>
              <a:t>Introduction</a:t>
            </a:r>
            <a:endParaRPr lang="en-GB" b="1" dirty="0"/>
          </a:p>
        </p:txBody>
      </p:sp>
      <p:pic>
        <p:nvPicPr>
          <p:cNvPr id="6" name="Picture 5"/>
          <p:cNvPicPr/>
          <p:nvPr/>
        </p:nvPicPr>
        <p:blipFill rotWithShape="1">
          <a:blip r:embed="rId3"/>
          <a:srcRect l="9472" t="23558" r="9917" b="8759"/>
          <a:stretch/>
        </p:blipFill>
        <p:spPr bwMode="auto">
          <a:xfrm>
            <a:off x="628650" y="1742988"/>
            <a:ext cx="4619625" cy="258508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7" name="Picture 6"/>
          <p:cNvPicPr/>
          <p:nvPr/>
        </p:nvPicPr>
        <p:blipFill rotWithShape="1">
          <a:blip r:embed="rId4"/>
          <a:srcRect l="8891" t="24557" r="10068" b="4753"/>
          <a:stretch/>
        </p:blipFill>
        <p:spPr bwMode="auto">
          <a:xfrm>
            <a:off x="3927629" y="2742285"/>
            <a:ext cx="4643120" cy="270002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cxnSp>
        <p:nvCxnSpPr>
          <p:cNvPr id="8" name="Straight Arrow Connector 7"/>
          <p:cNvCxnSpPr/>
          <p:nvPr/>
        </p:nvCxnSpPr>
        <p:spPr>
          <a:xfrm flipH="1">
            <a:off x="3529679" y="1027907"/>
            <a:ext cx="2094118" cy="802078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 flipH="1">
            <a:off x="6429227" y="1070748"/>
            <a:ext cx="265318" cy="1671537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ounded Rectangle 12"/>
          <p:cNvSpPr/>
          <p:nvPr/>
        </p:nvSpPr>
        <p:spPr>
          <a:xfrm>
            <a:off x="3856589" y="225830"/>
            <a:ext cx="4884697" cy="116434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hyd</a:t>
            </a:r>
            <a:r>
              <a:rPr lang="en-GB" dirty="0" smtClean="0"/>
              <a:t> top y PDG, </a:t>
            </a:r>
            <a:r>
              <a:rPr lang="en-GB" dirty="0" err="1" smtClean="0"/>
              <a:t>fe</a:t>
            </a:r>
            <a:r>
              <a:rPr lang="en-GB" dirty="0" smtClean="0"/>
              <a:t> </a:t>
            </a:r>
            <a:r>
              <a:rPr lang="en-GB" dirty="0" err="1" smtClean="0"/>
              <a:t>welwch</a:t>
            </a:r>
            <a:r>
              <a:rPr lang="en-GB" dirty="0" smtClean="0"/>
              <a:t> 6 </a:t>
            </a:r>
            <a:r>
              <a:rPr lang="en-GB" dirty="0" err="1" smtClean="0"/>
              <a:t>adran</a:t>
            </a:r>
            <a:r>
              <a:rPr lang="en-GB" dirty="0" smtClean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Across the top of the CEP, you will see 6 tabs.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69643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272" y="80857"/>
            <a:ext cx="7886700" cy="1325563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b="1" dirty="0" smtClean="0"/>
              <a:t>Rhan </a:t>
            </a:r>
            <a:r>
              <a:rPr lang="en-GB" b="1" dirty="0"/>
              <a:t>1: </a:t>
            </a:r>
            <a:r>
              <a:rPr lang="en-GB" b="1" dirty="0" err="1"/>
              <a:t>Manylion</a:t>
            </a:r>
            <a:r>
              <a:rPr lang="en-GB" b="1" dirty="0"/>
              <a:t> y </a:t>
            </a:r>
            <a:r>
              <a:rPr lang="en-GB" b="1" dirty="0" err="1"/>
              <a:t>C</a:t>
            </a:r>
            <a:r>
              <a:rPr lang="en-GB" b="1" dirty="0" err="1" smtClean="0"/>
              <a:t>wrs</a:t>
            </a:r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b="1" dirty="0"/>
              <a:t>Part 1: Course Details</a:t>
            </a:r>
            <a:br>
              <a:rPr lang="en-GB" b="1" dirty="0"/>
            </a:b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pic>
        <p:nvPicPr>
          <p:cNvPr id="3" name="Picture 2"/>
          <p:cNvPicPr/>
          <p:nvPr/>
        </p:nvPicPr>
        <p:blipFill rotWithShape="1">
          <a:blip r:embed="rId3"/>
          <a:srcRect l="9557" t="22937" r="10834" b="6256"/>
          <a:stretch/>
        </p:blipFill>
        <p:spPr bwMode="auto">
          <a:xfrm>
            <a:off x="502209" y="1263376"/>
            <a:ext cx="4181969" cy="2400583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7654" y="2655656"/>
            <a:ext cx="4109503" cy="2446666"/>
          </a:xfrm>
          <a:prstGeom prst="rect">
            <a:avLst/>
          </a:prstGeom>
        </p:spPr>
      </p:pic>
      <p:sp>
        <p:nvSpPr>
          <p:cNvPr id="5" name="Rounded Rectangle 4"/>
          <p:cNvSpPr/>
          <p:nvPr/>
        </p:nvSpPr>
        <p:spPr>
          <a:xfrm>
            <a:off x="5808573" y="146873"/>
            <a:ext cx="3103274" cy="231679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b="1" dirty="0" err="1" smtClean="0"/>
              <a:t>Enw</a:t>
            </a:r>
            <a:r>
              <a:rPr lang="en-GB" sz="1200" b="1" dirty="0" smtClean="0"/>
              <a:t>:</a:t>
            </a:r>
            <a:r>
              <a:rPr lang="en-GB" sz="1200" dirty="0" smtClean="0"/>
              <a:t> </a:t>
            </a:r>
            <a:r>
              <a:rPr lang="en-GB" sz="1200" dirty="0" err="1" smtClean="0"/>
              <a:t>Enw</a:t>
            </a:r>
            <a:r>
              <a:rPr lang="en-GB" sz="1200" dirty="0" smtClean="0"/>
              <a:t> </a:t>
            </a:r>
            <a:r>
              <a:rPr lang="en-GB" sz="1200" dirty="0" err="1" smtClean="0"/>
              <a:t>llawn</a:t>
            </a:r>
            <a:endParaRPr lang="en-GB" sz="12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b="1" dirty="0" err="1" smtClean="0"/>
              <a:t>Darparydd</a:t>
            </a:r>
            <a:r>
              <a:rPr lang="en-GB" sz="1200" b="1" dirty="0" smtClean="0"/>
              <a:t>:</a:t>
            </a:r>
            <a:r>
              <a:rPr lang="en-GB" sz="1200" dirty="0" smtClean="0"/>
              <a:t> </a:t>
            </a:r>
            <a:r>
              <a:rPr lang="en-GB" sz="1200" dirty="0" err="1" smtClean="0"/>
              <a:t>Yr</a:t>
            </a:r>
            <a:r>
              <a:rPr lang="en-GB" sz="1200" dirty="0" smtClean="0"/>
              <a:t> </a:t>
            </a:r>
            <a:r>
              <a:rPr lang="en-GB" sz="1200" dirty="0" err="1" smtClean="0"/>
              <a:t>Athrofa</a:t>
            </a:r>
            <a:endParaRPr lang="en-GB" sz="12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b="1" dirty="0" err="1" smtClean="0"/>
              <a:t>Teitl</a:t>
            </a:r>
            <a:r>
              <a:rPr lang="en-GB" sz="1200" b="1" dirty="0" smtClean="0"/>
              <a:t>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b="1" dirty="0" smtClean="0"/>
              <a:t>Un </a:t>
            </a:r>
            <a:r>
              <a:rPr lang="en-GB" sz="1200" b="1" dirty="0" err="1" smtClean="0"/>
              <a:t>o’r</a:t>
            </a:r>
            <a:r>
              <a:rPr lang="en-GB" sz="1200" b="1" dirty="0" smtClean="0"/>
              <a:t> </a:t>
            </a:r>
            <a:r>
              <a:rPr lang="en-GB" sz="1200" b="1" dirty="0" err="1" smtClean="0"/>
              <a:t>canlynol</a:t>
            </a:r>
            <a:r>
              <a:rPr lang="en-GB" sz="1200" b="1" dirty="0" smtClean="0"/>
              <a:t>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 smtClean="0"/>
              <a:t>BA </a:t>
            </a:r>
            <a:r>
              <a:rPr lang="en-GB" sz="1200" dirty="0" err="1" smtClean="0"/>
              <a:t>Addysg</a:t>
            </a:r>
            <a:r>
              <a:rPr lang="en-GB" sz="1200" dirty="0" smtClean="0"/>
              <a:t> </a:t>
            </a:r>
            <a:r>
              <a:rPr lang="en-GB" sz="1200" dirty="0" err="1" smtClean="0"/>
              <a:t>Gynradd</a:t>
            </a:r>
            <a:r>
              <a:rPr lang="en-GB" sz="1200" dirty="0" smtClean="0"/>
              <a:t> </a:t>
            </a:r>
            <a:r>
              <a:rPr lang="en-GB" sz="1200" dirty="0" err="1" smtClean="0"/>
              <a:t>gyda</a:t>
            </a:r>
            <a:r>
              <a:rPr lang="en-GB" sz="1200" dirty="0" smtClean="0"/>
              <a:t> SAC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 smtClean="0"/>
              <a:t>TAR </a:t>
            </a:r>
            <a:r>
              <a:rPr lang="en-GB" sz="1200" dirty="0" err="1" smtClean="0"/>
              <a:t>Cynradd</a:t>
            </a:r>
            <a:endParaRPr lang="en-GB" sz="12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 smtClean="0"/>
              <a:t>TAR </a:t>
            </a:r>
            <a:r>
              <a:rPr lang="en-GB" sz="1200" dirty="0" err="1" smtClean="0"/>
              <a:t>Uwchradd</a:t>
            </a:r>
            <a:r>
              <a:rPr lang="en-GB" sz="1200" dirty="0" smtClean="0"/>
              <a:t> + </a:t>
            </a:r>
            <a:r>
              <a:rPr lang="en-GB" sz="1200" dirty="0" err="1" smtClean="0"/>
              <a:t>enw’r</a:t>
            </a:r>
            <a:r>
              <a:rPr lang="en-GB" sz="1200" dirty="0" smtClean="0"/>
              <a:t> </a:t>
            </a:r>
            <a:r>
              <a:rPr lang="en-GB" sz="1200" dirty="0" err="1" smtClean="0"/>
              <a:t>pwnc</a:t>
            </a:r>
            <a:endParaRPr lang="en-GB" sz="12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b="1" dirty="0" err="1" smtClean="0"/>
              <a:t>Hyd</a:t>
            </a:r>
            <a:r>
              <a:rPr lang="en-GB" sz="1200" b="1" dirty="0" smtClean="0"/>
              <a:t>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b="1" dirty="0" smtClean="0"/>
              <a:t>Un </a:t>
            </a:r>
            <a:r>
              <a:rPr lang="en-GB" sz="1200" b="1" dirty="0" err="1" smtClean="0"/>
              <a:t>o’r</a:t>
            </a:r>
            <a:r>
              <a:rPr lang="en-GB" sz="1200" b="1" dirty="0" smtClean="0"/>
              <a:t> </a:t>
            </a:r>
            <a:r>
              <a:rPr lang="en-GB" sz="1200" b="1" dirty="0" err="1" smtClean="0"/>
              <a:t>canlynol</a:t>
            </a:r>
            <a:r>
              <a:rPr lang="en-GB" sz="1200" b="1" dirty="0" smtClean="0"/>
              <a:t>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 smtClean="0"/>
              <a:t>3 </a:t>
            </a:r>
            <a:r>
              <a:rPr lang="en-GB" sz="1200" dirty="0" err="1" smtClean="0"/>
              <a:t>mlynedd</a:t>
            </a:r>
            <a:r>
              <a:rPr lang="en-GB" sz="1200" dirty="0" smtClean="0"/>
              <a:t> (BA)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 smtClean="0"/>
              <a:t>10 </a:t>
            </a:r>
            <a:r>
              <a:rPr lang="en-GB" sz="1200" dirty="0" err="1" smtClean="0"/>
              <a:t>mis</a:t>
            </a:r>
            <a:r>
              <a:rPr lang="en-GB" sz="1200" dirty="0" smtClean="0"/>
              <a:t> (TAR)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200" dirty="0"/>
          </a:p>
        </p:txBody>
      </p:sp>
      <p:sp>
        <p:nvSpPr>
          <p:cNvPr id="6" name="Rounded Rectangle 5"/>
          <p:cNvSpPr/>
          <p:nvPr/>
        </p:nvSpPr>
        <p:spPr>
          <a:xfrm>
            <a:off x="229985" y="3224743"/>
            <a:ext cx="3103274" cy="231679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b="1" dirty="0" smtClean="0"/>
              <a:t>Name:</a:t>
            </a:r>
            <a:r>
              <a:rPr lang="en-GB" sz="1200" dirty="0" smtClean="0"/>
              <a:t> Full name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b="1" dirty="0" smtClean="0"/>
              <a:t>Provider:</a:t>
            </a:r>
            <a:r>
              <a:rPr lang="en-GB" sz="1200" dirty="0" smtClean="0"/>
              <a:t> </a:t>
            </a:r>
            <a:r>
              <a:rPr lang="en-GB" sz="1200" dirty="0" err="1" smtClean="0"/>
              <a:t>Yr</a:t>
            </a:r>
            <a:r>
              <a:rPr lang="en-GB" sz="1200" dirty="0" smtClean="0"/>
              <a:t> </a:t>
            </a:r>
            <a:r>
              <a:rPr lang="en-GB" sz="1200" dirty="0" err="1" smtClean="0"/>
              <a:t>Athrofa</a:t>
            </a:r>
            <a:endParaRPr lang="en-GB" sz="12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b="1" dirty="0" smtClean="0"/>
              <a:t>Title: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b="1" dirty="0" smtClean="0"/>
              <a:t>One of the following: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 smtClean="0"/>
              <a:t>BA Primary </a:t>
            </a:r>
            <a:r>
              <a:rPr lang="en-GB" sz="1200" dirty="0" err="1" smtClean="0"/>
              <a:t>Educatio</a:t>
            </a:r>
            <a:r>
              <a:rPr lang="en-GB" sz="1200" dirty="0" smtClean="0"/>
              <a:t> with QTS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 smtClean="0"/>
              <a:t>Primary PGCE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 smtClean="0"/>
              <a:t>Secondary PGCE + subject name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b="1" dirty="0" smtClean="0"/>
              <a:t>Length: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b="1" dirty="0" smtClean="0"/>
              <a:t>One of the following: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 smtClean="0"/>
              <a:t>3 years (BA)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 smtClean="0"/>
              <a:t>10 months (PGCE)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5655856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/>
          <p:nvPr/>
        </p:nvPicPr>
        <p:blipFill rotWithShape="1">
          <a:blip r:embed="rId3"/>
          <a:srcRect l="9888" t="22440" r="11249" b="12350"/>
          <a:stretch/>
        </p:blipFill>
        <p:spPr bwMode="auto">
          <a:xfrm>
            <a:off x="579776" y="926676"/>
            <a:ext cx="4518660" cy="249047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71160" y="2595773"/>
            <a:ext cx="4468755" cy="2566638"/>
          </a:xfrm>
          <a:prstGeom prst="rect">
            <a:avLst/>
          </a:prstGeom>
        </p:spPr>
      </p:pic>
      <p:sp>
        <p:nvSpPr>
          <p:cNvPr id="5" name="Rounded Rectangle 4"/>
          <p:cNvSpPr/>
          <p:nvPr/>
        </p:nvSpPr>
        <p:spPr>
          <a:xfrm>
            <a:off x="5536641" y="559754"/>
            <a:ext cx="3103274" cy="145451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 err="1" smtClean="0"/>
              <a:t>Llawn</a:t>
            </a:r>
            <a:r>
              <a:rPr lang="en-GB" sz="1600" b="1" dirty="0" smtClean="0"/>
              <a:t>/ran </a:t>
            </a:r>
            <a:r>
              <a:rPr lang="en-GB" sz="1600" b="1" dirty="0" err="1" smtClean="0"/>
              <a:t>amser</a:t>
            </a:r>
            <a:r>
              <a:rPr lang="en-GB" sz="1600" b="1" dirty="0" smtClean="0"/>
              <a:t>: </a:t>
            </a:r>
            <a:r>
              <a:rPr lang="en-GB" sz="1600" b="1" dirty="0" err="1" smtClean="0"/>
              <a:t>Llawn</a:t>
            </a:r>
            <a:endParaRPr lang="en-GB" sz="1600" b="1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 smtClean="0"/>
              <a:t>Dyddiad </a:t>
            </a:r>
            <a:r>
              <a:rPr lang="en-GB" sz="1600" b="1" dirty="0" err="1" smtClean="0"/>
              <a:t>cwblhau</a:t>
            </a:r>
            <a:r>
              <a:rPr lang="en-GB" sz="1600" b="1" dirty="0" smtClean="0"/>
              <a:t>: 24/6/20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 err="1" smtClean="0"/>
              <a:t>Oedran</a:t>
            </a:r>
            <a:r>
              <a:rPr lang="en-GB" sz="1600" b="1" dirty="0" smtClean="0"/>
              <a:t>: 3-11 </a:t>
            </a:r>
            <a:r>
              <a:rPr lang="en-GB" sz="1600" b="1" dirty="0" err="1" smtClean="0"/>
              <a:t>neu</a:t>
            </a:r>
            <a:r>
              <a:rPr lang="en-GB" sz="1600" b="1" dirty="0" smtClean="0"/>
              <a:t> 11-18.</a:t>
            </a:r>
            <a:endParaRPr lang="en-GB" sz="1600" b="1" dirty="0"/>
          </a:p>
        </p:txBody>
      </p:sp>
      <p:sp>
        <p:nvSpPr>
          <p:cNvPr id="7" name="Rounded Rectangle 6"/>
          <p:cNvSpPr/>
          <p:nvPr/>
        </p:nvSpPr>
        <p:spPr>
          <a:xfrm>
            <a:off x="676423" y="3707900"/>
            <a:ext cx="3103274" cy="145451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 smtClean="0"/>
              <a:t>Full/part-time: Full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 smtClean="0"/>
              <a:t>Date of completion: 24/6/20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 smtClean="0"/>
              <a:t>Age: 3-11 or 11-18.</a:t>
            </a:r>
            <a:endParaRPr lang="en-GB" sz="1600" b="1" dirty="0"/>
          </a:p>
        </p:txBody>
      </p:sp>
    </p:spTree>
    <p:extLst>
      <p:ext uri="{BB962C8B-B14F-4D97-AF65-F5344CB8AC3E}">
        <p14:creationId xmlns:p14="http://schemas.microsoft.com/office/powerpoint/2010/main" val="32837068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/>
          <p:nvPr/>
        </p:nvPicPr>
        <p:blipFill rotWithShape="1">
          <a:blip r:embed="rId3"/>
          <a:srcRect l="9972" t="47372" r="11257" b="4396"/>
          <a:stretch/>
        </p:blipFill>
        <p:spPr bwMode="auto">
          <a:xfrm>
            <a:off x="508577" y="681486"/>
            <a:ext cx="4513580" cy="184213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5" name="Picture 4"/>
          <p:cNvPicPr/>
          <p:nvPr/>
        </p:nvPicPr>
        <p:blipFill rotWithShape="1">
          <a:blip r:embed="rId4"/>
          <a:srcRect l="9889" t="46264" r="10992" b="7378"/>
          <a:stretch/>
        </p:blipFill>
        <p:spPr bwMode="auto">
          <a:xfrm>
            <a:off x="4233980" y="3112348"/>
            <a:ext cx="4532630" cy="177038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6" name="Rounded Rectangle 5"/>
          <p:cNvSpPr/>
          <p:nvPr/>
        </p:nvSpPr>
        <p:spPr>
          <a:xfrm>
            <a:off x="5536641" y="152019"/>
            <a:ext cx="3103274" cy="243483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 err="1" smtClean="0"/>
              <a:t>Bydd</a:t>
            </a:r>
            <a:r>
              <a:rPr lang="en-GB" sz="1600" b="1" dirty="0" smtClean="0"/>
              <a:t> </a:t>
            </a:r>
            <a:r>
              <a:rPr lang="en-GB" sz="1600" b="1" dirty="0"/>
              <a:t>R</a:t>
            </a:r>
            <a:r>
              <a:rPr lang="en-GB" sz="1600" b="1" dirty="0" smtClean="0"/>
              <a:t>han 1 </a:t>
            </a:r>
            <a:r>
              <a:rPr lang="en-GB" sz="1600" b="1" dirty="0" err="1" smtClean="0"/>
              <a:t>ffurflen</a:t>
            </a:r>
            <a:r>
              <a:rPr lang="en-GB" sz="1600" b="1" dirty="0" smtClean="0"/>
              <a:t> </a:t>
            </a:r>
            <a:r>
              <a:rPr lang="en-GB" sz="1600" b="1" dirty="0" err="1" smtClean="0"/>
              <a:t>eich</a:t>
            </a:r>
            <a:r>
              <a:rPr lang="en-GB" sz="1600" b="1" dirty="0" smtClean="0"/>
              <a:t> adolygiad SAC yn </a:t>
            </a:r>
            <a:r>
              <a:rPr lang="en-GB" sz="1600" b="1" dirty="0" err="1" smtClean="0"/>
              <a:t>eich</a:t>
            </a:r>
            <a:r>
              <a:rPr lang="en-GB" sz="1600" b="1" dirty="0" smtClean="0"/>
              <a:t> </a:t>
            </a:r>
            <a:r>
              <a:rPr lang="en-GB" sz="1600" b="1" dirty="0" err="1" smtClean="0"/>
              <a:t>helpu</a:t>
            </a:r>
            <a:r>
              <a:rPr lang="en-GB" sz="1600" b="1" dirty="0" smtClean="0"/>
              <a:t> </a:t>
            </a:r>
            <a:r>
              <a:rPr lang="en-GB" sz="1600" b="1" dirty="0" err="1" smtClean="0"/>
              <a:t>i</a:t>
            </a:r>
            <a:r>
              <a:rPr lang="en-GB" sz="1600" b="1" dirty="0" smtClean="0"/>
              <a:t> </a:t>
            </a:r>
            <a:r>
              <a:rPr lang="en-GB" sz="1600" b="1" dirty="0" err="1" smtClean="0"/>
              <a:t>lenwi’r</a:t>
            </a:r>
            <a:r>
              <a:rPr lang="en-GB" sz="1600" b="1" dirty="0" smtClean="0"/>
              <a:t> </a:t>
            </a:r>
            <a:r>
              <a:rPr lang="en-GB" sz="1600" b="1" dirty="0" err="1" smtClean="0"/>
              <a:t>blychau</a:t>
            </a:r>
            <a:r>
              <a:rPr lang="en-GB" sz="1600" b="1" dirty="0" smtClean="0"/>
              <a:t> </a:t>
            </a:r>
            <a:r>
              <a:rPr lang="en-GB" sz="1600" b="1" dirty="0" err="1" smtClean="0"/>
              <a:t>hyn</a:t>
            </a:r>
            <a:r>
              <a:rPr lang="en-GB" sz="1600" b="1" dirty="0" smtClean="0"/>
              <a:t>, </a:t>
            </a:r>
            <a:r>
              <a:rPr lang="en-GB" sz="1600" b="1" dirty="0" err="1" smtClean="0"/>
              <a:t>e.e</a:t>
            </a:r>
            <a:r>
              <a:rPr lang="en-GB" sz="1600" b="1" dirty="0" smtClean="0"/>
              <a:t>. </a:t>
            </a:r>
            <a:r>
              <a:rPr lang="en-GB" sz="1600" b="1" dirty="0" err="1" smtClean="0"/>
              <a:t>pethau</a:t>
            </a:r>
            <a:r>
              <a:rPr lang="en-GB" sz="1600" b="1" dirty="0" smtClean="0"/>
              <a:t> </a:t>
            </a:r>
            <a:r>
              <a:rPr lang="en-GB" sz="1600" b="1" dirty="0" err="1" smtClean="0"/>
              <a:t>o’ch</a:t>
            </a:r>
            <a:r>
              <a:rPr lang="en-GB" sz="1600" b="1" dirty="0" smtClean="0"/>
              <a:t> </a:t>
            </a:r>
            <a:r>
              <a:rPr lang="en-GB" sz="1600" b="1" dirty="0" err="1" smtClean="0"/>
              <a:t>adran</a:t>
            </a:r>
            <a:r>
              <a:rPr lang="en-GB" sz="1600" b="1" dirty="0" smtClean="0"/>
              <a:t> ‘</a:t>
            </a:r>
            <a:r>
              <a:rPr lang="en-GB" sz="1600" b="1" dirty="0" err="1" smtClean="0"/>
              <a:t>Uwchlaw</a:t>
            </a:r>
            <a:r>
              <a:rPr lang="en-GB" sz="1600" b="1" dirty="0" smtClean="0"/>
              <a:t> a Thu </a:t>
            </a:r>
            <a:r>
              <a:rPr lang="en-GB" sz="1600" b="1" dirty="0" err="1" smtClean="0"/>
              <a:t>Hwnt</a:t>
            </a:r>
            <a:r>
              <a:rPr lang="en-GB" sz="1600" b="1" dirty="0" smtClean="0"/>
              <a:t>’, a </a:t>
            </a:r>
            <a:r>
              <a:rPr lang="en-GB" sz="1600" b="1" dirty="0" err="1" smtClean="0"/>
              <a:t>phrofiadau</a:t>
            </a:r>
            <a:r>
              <a:rPr lang="en-GB" sz="1600" b="1" dirty="0" smtClean="0"/>
              <a:t> </a:t>
            </a:r>
            <a:r>
              <a:rPr lang="en-GB" sz="1600" b="1" dirty="0" err="1" smtClean="0"/>
              <a:t>fel</a:t>
            </a:r>
            <a:r>
              <a:rPr lang="en-GB" sz="1600" b="1" dirty="0" smtClean="0"/>
              <a:t> </a:t>
            </a:r>
            <a:r>
              <a:rPr lang="en-GB" sz="1600" b="1" dirty="0" err="1" smtClean="0"/>
              <a:t>Pontio</a:t>
            </a:r>
            <a:r>
              <a:rPr lang="en-GB" sz="1600" b="1" dirty="0" smtClean="0"/>
              <a:t>, </a:t>
            </a:r>
            <a:r>
              <a:rPr lang="en-GB" sz="1600" b="1" dirty="0" err="1" smtClean="0"/>
              <a:t>Dewisol</a:t>
            </a:r>
            <a:r>
              <a:rPr lang="en-GB" sz="1600" b="1" dirty="0" smtClean="0"/>
              <a:t>, Amgen, </a:t>
            </a:r>
            <a:r>
              <a:rPr lang="en-GB" sz="1600" b="1" dirty="0" err="1" smtClean="0"/>
              <a:t>cyfnewid</a:t>
            </a:r>
            <a:r>
              <a:rPr lang="en-GB" sz="1600" b="1" dirty="0" smtClean="0"/>
              <a:t> </a:t>
            </a:r>
            <a:r>
              <a:rPr lang="en-GB" sz="1600" b="1" dirty="0" err="1" smtClean="0"/>
              <a:t>cyfnod</a:t>
            </a:r>
            <a:r>
              <a:rPr lang="en-GB" sz="1600" b="1" dirty="0" smtClean="0"/>
              <a:t>, </a:t>
            </a:r>
            <a:r>
              <a:rPr lang="en-GB" sz="1600" b="1" dirty="0" err="1" smtClean="0"/>
              <a:t>aseiniad</a:t>
            </a:r>
            <a:r>
              <a:rPr lang="en-GB" sz="1600" b="1" dirty="0" smtClean="0"/>
              <a:t> </a:t>
            </a:r>
            <a:r>
              <a:rPr lang="en-GB" sz="1600" b="1" dirty="0" err="1" smtClean="0"/>
              <a:t>ymchwil</a:t>
            </a:r>
            <a:r>
              <a:rPr lang="en-GB" sz="1600" b="1" dirty="0" smtClean="0"/>
              <a:t>, ag </a:t>
            </a:r>
            <a:r>
              <a:rPr lang="en-GB" sz="1600" b="1" dirty="0" err="1" smtClean="0"/>
              <a:t>ati</a:t>
            </a:r>
            <a:r>
              <a:rPr lang="en-GB" sz="1600" b="1" dirty="0" smtClean="0"/>
              <a:t>.</a:t>
            </a:r>
            <a:endParaRPr lang="en-GB" sz="1600" b="1" dirty="0"/>
          </a:p>
        </p:txBody>
      </p:sp>
      <p:sp>
        <p:nvSpPr>
          <p:cNvPr id="7" name="Rounded Rectangle 6"/>
          <p:cNvSpPr/>
          <p:nvPr/>
        </p:nvSpPr>
        <p:spPr>
          <a:xfrm>
            <a:off x="453745" y="3270282"/>
            <a:ext cx="3103274" cy="22824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 smtClean="0"/>
              <a:t>Part 1 of your QTS review form will help you to complete these boxes, e.g. things from your ‘Above and Beyond’ tab, and experiences like Bridging, Electives, Alternative, phase-swap, research assignment etc.</a:t>
            </a:r>
            <a:endParaRPr lang="en-GB" sz="1600" b="1" dirty="0"/>
          </a:p>
        </p:txBody>
      </p:sp>
    </p:spTree>
    <p:extLst>
      <p:ext uri="{BB962C8B-B14F-4D97-AF65-F5344CB8AC3E}">
        <p14:creationId xmlns:p14="http://schemas.microsoft.com/office/powerpoint/2010/main" val="694629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58562"/>
            <a:ext cx="7886700" cy="1325563"/>
          </a:xfrm>
        </p:spPr>
        <p:txBody>
          <a:bodyPr/>
          <a:lstStyle/>
          <a:p>
            <a:r>
              <a:rPr lang="en-GB" b="1" dirty="0" smtClean="0"/>
              <a:t>Rhan 2: </a:t>
            </a:r>
            <a:r>
              <a:rPr lang="en-GB" b="1" dirty="0" err="1" smtClean="0"/>
              <a:t>Gallu</a:t>
            </a:r>
            <a:r>
              <a:rPr lang="en-GB" b="1" dirty="0" smtClean="0"/>
              <a:t> yn y </a:t>
            </a:r>
            <a:r>
              <a:rPr lang="en-GB" b="1" dirty="0" err="1" smtClean="0"/>
              <a:t>Gymraeg</a:t>
            </a:r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b="1" dirty="0" smtClean="0"/>
              <a:t>Part 2: Welsh Competence</a:t>
            </a:r>
            <a:endParaRPr lang="en-GB" b="1" dirty="0"/>
          </a:p>
        </p:txBody>
      </p:sp>
      <p:pic>
        <p:nvPicPr>
          <p:cNvPr id="4" name="Picture 3"/>
          <p:cNvPicPr/>
          <p:nvPr/>
        </p:nvPicPr>
        <p:blipFill rotWithShape="1">
          <a:blip r:embed="rId3"/>
          <a:srcRect l="9389" t="24057" r="10411" b="15719"/>
          <a:stretch/>
        </p:blipFill>
        <p:spPr bwMode="auto">
          <a:xfrm>
            <a:off x="628650" y="1891523"/>
            <a:ext cx="4594860" cy="229997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37107" y="3428999"/>
            <a:ext cx="4566300" cy="2206943"/>
          </a:xfrm>
          <a:prstGeom prst="rect">
            <a:avLst/>
          </a:prstGeom>
        </p:spPr>
      </p:pic>
      <p:sp>
        <p:nvSpPr>
          <p:cNvPr id="6" name="Rounded Rectangle 5"/>
          <p:cNvSpPr/>
          <p:nvPr/>
        </p:nvSpPr>
        <p:spPr>
          <a:xfrm>
            <a:off x="5500133" y="1426086"/>
            <a:ext cx="3103274" cy="182406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 err="1" smtClean="0"/>
              <a:t>Sesiynau</a:t>
            </a:r>
            <a:r>
              <a:rPr lang="en-GB" sz="1600" b="1" dirty="0" smtClean="0"/>
              <a:t> </a:t>
            </a:r>
            <a:r>
              <a:rPr lang="en-GB" sz="1600" b="1" dirty="0" err="1" smtClean="0"/>
              <a:t>Cymraeg</a:t>
            </a:r>
            <a:r>
              <a:rPr lang="en-GB" sz="1600" b="1" dirty="0" smtClean="0"/>
              <a:t> yn y </a:t>
            </a:r>
            <a:r>
              <a:rPr lang="en-GB" sz="1600" b="1" dirty="0" err="1" smtClean="0"/>
              <a:t>Brifysgol</a:t>
            </a:r>
            <a:r>
              <a:rPr lang="en-GB" sz="1600" b="1" dirty="0" smtClean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 err="1" smtClean="0"/>
              <a:t>Portffolio</a:t>
            </a:r>
            <a:r>
              <a:rPr lang="en-GB" sz="1600" b="1" dirty="0" smtClean="0"/>
              <a:t> o </a:t>
            </a:r>
            <a:r>
              <a:rPr lang="en-GB" sz="1600" b="1" dirty="0" err="1" smtClean="0"/>
              <a:t>waith</a:t>
            </a:r>
            <a:r>
              <a:rPr lang="en-GB" sz="1600" b="1" dirty="0" smtClean="0"/>
              <a:t> </a:t>
            </a:r>
            <a:r>
              <a:rPr lang="en-GB" sz="1600" b="1" dirty="0" err="1" smtClean="0"/>
              <a:t>fel</a:t>
            </a:r>
            <a:r>
              <a:rPr lang="en-GB" sz="1600" b="1" dirty="0" smtClean="0"/>
              <a:t> </a:t>
            </a:r>
            <a:r>
              <a:rPr lang="en-GB" sz="1600" b="1" dirty="0" err="1" smtClean="0"/>
              <a:t>rhan</a:t>
            </a:r>
            <a:r>
              <a:rPr lang="en-GB" sz="1600" b="1" dirty="0" smtClean="0"/>
              <a:t> o </a:t>
            </a:r>
            <a:r>
              <a:rPr lang="en-GB" sz="1600" b="1" dirty="0" err="1" smtClean="0"/>
              <a:t>beilot</a:t>
            </a:r>
            <a:r>
              <a:rPr lang="en-GB" sz="1600" b="1" dirty="0" smtClean="0"/>
              <a:t> </a:t>
            </a:r>
            <a:r>
              <a:rPr lang="en-GB" sz="1600" b="1" dirty="0" err="1" smtClean="0"/>
              <a:t>Fframwaith</a:t>
            </a:r>
            <a:r>
              <a:rPr lang="en-GB" sz="1600" b="1" dirty="0" smtClean="0"/>
              <a:t> y </a:t>
            </a:r>
            <a:r>
              <a:rPr lang="en-GB" sz="1600" b="1" dirty="0" err="1" smtClean="0"/>
              <a:t>Gymraeg</a:t>
            </a:r>
            <a:r>
              <a:rPr lang="en-GB" sz="1600" b="1" dirty="0" smtClean="0"/>
              <a:t>.</a:t>
            </a:r>
            <a:endParaRPr lang="en-GB" sz="16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 err="1" smtClean="0"/>
              <a:t>Eich</a:t>
            </a:r>
            <a:r>
              <a:rPr lang="en-GB" sz="1600" b="1" dirty="0" smtClean="0"/>
              <a:t> </a:t>
            </a:r>
            <a:r>
              <a:rPr lang="en-GB" sz="1600" b="1" dirty="0" err="1" smtClean="0"/>
              <a:t>defnydd</a:t>
            </a:r>
            <a:r>
              <a:rPr lang="en-GB" sz="1600" b="1" dirty="0" smtClean="0"/>
              <a:t> </a:t>
            </a:r>
            <a:r>
              <a:rPr lang="en-GB" sz="1600" b="1" dirty="0" err="1" smtClean="0"/>
              <a:t>o’r</a:t>
            </a:r>
            <a:r>
              <a:rPr lang="en-GB" sz="1600" b="1" dirty="0" smtClean="0"/>
              <a:t> </a:t>
            </a:r>
            <a:r>
              <a:rPr lang="en-GB" sz="1600" b="1" dirty="0" err="1" smtClean="0"/>
              <a:t>Gymraeg</a:t>
            </a:r>
            <a:r>
              <a:rPr lang="en-GB" sz="1600" b="1" dirty="0" smtClean="0"/>
              <a:t> </a:t>
            </a:r>
            <a:r>
              <a:rPr lang="en-GB" sz="1600" b="1" dirty="0" err="1" smtClean="0"/>
              <a:t>wrth</a:t>
            </a:r>
            <a:r>
              <a:rPr lang="en-GB" sz="1600" b="1" dirty="0" smtClean="0"/>
              <a:t> </a:t>
            </a:r>
            <a:r>
              <a:rPr lang="en-GB" sz="1600" b="1" dirty="0" err="1" smtClean="0"/>
              <a:t>gynllunio</a:t>
            </a:r>
            <a:r>
              <a:rPr lang="en-GB" sz="1600" b="1" dirty="0" smtClean="0"/>
              <a:t> ac </a:t>
            </a:r>
            <a:r>
              <a:rPr lang="en-GB" sz="1600" b="1" dirty="0" err="1" smtClean="0"/>
              <a:t>addysgu</a:t>
            </a:r>
            <a:r>
              <a:rPr lang="en-GB" sz="1600" b="1" dirty="0" smtClean="0"/>
              <a:t>.</a:t>
            </a:r>
            <a:endParaRPr lang="en-GB" sz="1600" b="1" dirty="0"/>
          </a:p>
        </p:txBody>
      </p:sp>
      <p:sp>
        <p:nvSpPr>
          <p:cNvPr id="7" name="Rounded Rectangle 6"/>
          <p:cNvSpPr/>
          <p:nvPr/>
        </p:nvSpPr>
        <p:spPr>
          <a:xfrm>
            <a:off x="543764" y="3686860"/>
            <a:ext cx="3103274" cy="182406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 smtClean="0"/>
              <a:t>Welsh sessions at University.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 smtClean="0"/>
              <a:t>Portfolio of work for the Welsh Framework pilot.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 smtClean="0"/>
              <a:t>Your use of Welsh in your planning and teaching.</a:t>
            </a:r>
            <a:endParaRPr lang="en-GB" sz="1600" b="1" dirty="0"/>
          </a:p>
        </p:txBody>
      </p:sp>
    </p:spTree>
    <p:extLst>
      <p:ext uri="{BB962C8B-B14F-4D97-AF65-F5344CB8AC3E}">
        <p14:creationId xmlns:p14="http://schemas.microsoft.com/office/powerpoint/2010/main" val="13802188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76119"/>
            <a:ext cx="7886700" cy="1325563"/>
          </a:xfrm>
        </p:spPr>
        <p:txBody>
          <a:bodyPr/>
          <a:lstStyle/>
          <a:p>
            <a:r>
              <a:rPr lang="en-GB" b="1" dirty="0" smtClean="0"/>
              <a:t>Rhan 3: </a:t>
            </a:r>
            <a:r>
              <a:rPr lang="en-GB" b="1" dirty="0" err="1" smtClean="0"/>
              <a:t>Myfyrdod</a:t>
            </a:r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b="1" dirty="0" smtClean="0"/>
              <a:t>Part 3: Reflection</a:t>
            </a:r>
            <a:endParaRPr lang="en-GB" b="1" dirty="0"/>
          </a:p>
        </p:txBody>
      </p:sp>
      <p:pic>
        <p:nvPicPr>
          <p:cNvPr id="3" name="Picture 2"/>
          <p:cNvPicPr/>
          <p:nvPr/>
        </p:nvPicPr>
        <p:blipFill rotWithShape="1">
          <a:blip r:embed="rId3"/>
          <a:srcRect l="10054" t="23564" r="12161" b="5262"/>
          <a:stretch/>
        </p:blipFill>
        <p:spPr bwMode="auto">
          <a:xfrm>
            <a:off x="500729" y="1274476"/>
            <a:ext cx="4457065" cy="2498527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4" name="Picture 3"/>
          <p:cNvPicPr/>
          <p:nvPr/>
        </p:nvPicPr>
        <p:blipFill rotWithShape="1">
          <a:blip r:embed="rId4"/>
          <a:srcRect l="9473" t="24306" r="10158" b="8253"/>
          <a:stretch/>
        </p:blipFill>
        <p:spPr bwMode="auto">
          <a:xfrm>
            <a:off x="4017747" y="3013850"/>
            <a:ext cx="4605020" cy="257619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5" name="Rounded Rectangle 4"/>
          <p:cNvSpPr/>
          <p:nvPr/>
        </p:nvSpPr>
        <p:spPr>
          <a:xfrm>
            <a:off x="5235223" y="1181373"/>
            <a:ext cx="3103274" cy="149076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 err="1" smtClean="0"/>
              <a:t>Bydd</a:t>
            </a:r>
            <a:r>
              <a:rPr lang="en-GB" sz="1600" b="1" dirty="0" smtClean="0"/>
              <a:t> Rhan 2 </a:t>
            </a:r>
            <a:r>
              <a:rPr lang="en-GB" sz="1600" b="1" dirty="0" err="1" smtClean="0"/>
              <a:t>ffurflen</a:t>
            </a:r>
            <a:r>
              <a:rPr lang="en-GB" sz="1600" b="1" dirty="0" smtClean="0"/>
              <a:t> </a:t>
            </a:r>
            <a:r>
              <a:rPr lang="en-GB" sz="1600" b="1" dirty="0" err="1" smtClean="0"/>
              <a:t>eich</a:t>
            </a:r>
            <a:r>
              <a:rPr lang="en-GB" sz="1600" b="1" dirty="0" smtClean="0"/>
              <a:t> adolygiad SAC yn </a:t>
            </a:r>
            <a:r>
              <a:rPr lang="en-GB" sz="1600" b="1" dirty="0" err="1" smtClean="0"/>
              <a:t>eich</a:t>
            </a:r>
            <a:r>
              <a:rPr lang="en-GB" sz="1600" b="1" dirty="0" smtClean="0"/>
              <a:t> </a:t>
            </a:r>
            <a:r>
              <a:rPr lang="en-GB" sz="1600" b="1" dirty="0" err="1" smtClean="0"/>
              <a:t>helpu</a:t>
            </a:r>
            <a:r>
              <a:rPr lang="en-GB" sz="1600" b="1" dirty="0" smtClean="0"/>
              <a:t> </a:t>
            </a:r>
            <a:r>
              <a:rPr lang="en-GB" sz="1600" b="1" dirty="0" err="1" smtClean="0"/>
              <a:t>i</a:t>
            </a:r>
            <a:r>
              <a:rPr lang="en-GB" sz="1600" b="1" dirty="0" smtClean="0"/>
              <a:t> </a:t>
            </a:r>
            <a:r>
              <a:rPr lang="en-GB" sz="1600" b="1" dirty="0" err="1" smtClean="0"/>
              <a:t>gofnodi’ch</a:t>
            </a:r>
            <a:r>
              <a:rPr lang="en-GB" sz="1600" b="1" dirty="0" smtClean="0"/>
              <a:t> </a:t>
            </a:r>
            <a:r>
              <a:rPr lang="en-GB" sz="1600" b="1" dirty="0" err="1" smtClean="0"/>
              <a:t>cryfderau</a:t>
            </a:r>
            <a:r>
              <a:rPr lang="en-GB" sz="1600" b="1" dirty="0" smtClean="0"/>
              <a:t> </a:t>
            </a:r>
            <a:r>
              <a:rPr lang="en-GB" sz="1600" b="1" dirty="0" err="1" smtClean="0"/>
              <a:t>a’ch</a:t>
            </a:r>
            <a:r>
              <a:rPr lang="en-GB" sz="1600" b="1" dirty="0" smtClean="0"/>
              <a:t> meysydd </a:t>
            </a:r>
            <a:r>
              <a:rPr lang="en-GB" sz="1600" b="1" dirty="0" err="1"/>
              <a:t>i</a:t>
            </a:r>
            <a:r>
              <a:rPr lang="en-GB" sz="1600" b="1" dirty="0" err="1" smtClean="0"/>
              <a:t>’w</a:t>
            </a:r>
            <a:r>
              <a:rPr lang="en-GB" sz="1600" b="1" dirty="0" smtClean="0"/>
              <a:t> </a:t>
            </a:r>
            <a:r>
              <a:rPr lang="en-GB" sz="1600" b="1" dirty="0" err="1" smtClean="0"/>
              <a:t>datblygu</a:t>
            </a:r>
            <a:r>
              <a:rPr lang="en-GB" sz="1600" b="1" dirty="0" smtClean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 err="1" smtClean="0"/>
              <a:t>Cofiwch</a:t>
            </a:r>
            <a:r>
              <a:rPr lang="en-GB" sz="1600" b="1" dirty="0" smtClean="0"/>
              <a:t> </a:t>
            </a:r>
            <a:r>
              <a:rPr lang="en-GB" sz="1600" b="1" dirty="0" err="1" smtClean="0"/>
              <a:t>fod</a:t>
            </a:r>
            <a:r>
              <a:rPr lang="en-GB" sz="1600" b="1" dirty="0" smtClean="0"/>
              <a:t> yn </a:t>
            </a:r>
            <a:r>
              <a:rPr lang="en-GB" sz="1600" b="1" dirty="0" err="1" smtClean="0"/>
              <a:t>benodol</a:t>
            </a:r>
            <a:r>
              <a:rPr lang="en-GB" sz="1600" b="1" dirty="0" smtClean="0"/>
              <a:t>. </a:t>
            </a:r>
            <a:endParaRPr lang="en-GB" sz="1600" b="1" dirty="0"/>
          </a:p>
        </p:txBody>
      </p:sp>
      <p:sp>
        <p:nvSpPr>
          <p:cNvPr id="6" name="Rounded Rectangle 5"/>
          <p:cNvSpPr/>
          <p:nvPr/>
        </p:nvSpPr>
        <p:spPr>
          <a:xfrm>
            <a:off x="576534" y="3990942"/>
            <a:ext cx="3103274" cy="149076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 smtClean="0"/>
              <a:t>Part 2 of your QTS review form will help you to note your strengths and areas for development.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 smtClean="0"/>
              <a:t>Remember to be specific.</a:t>
            </a:r>
            <a:endParaRPr lang="en-GB" sz="1600" b="1" dirty="0"/>
          </a:p>
        </p:txBody>
      </p:sp>
    </p:spTree>
    <p:extLst>
      <p:ext uri="{BB962C8B-B14F-4D97-AF65-F5344CB8AC3E}">
        <p14:creationId xmlns:p14="http://schemas.microsoft.com/office/powerpoint/2010/main" val="375622002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Rhan 4: </a:t>
            </a:r>
            <a:r>
              <a:rPr lang="en-GB" b="1" dirty="0" err="1" smtClean="0"/>
              <a:t>Llofnodi</a:t>
            </a:r>
            <a:r>
              <a:rPr lang="en-GB" b="1" dirty="0" smtClean="0"/>
              <a:t> (</a:t>
            </a:r>
            <a:r>
              <a:rPr lang="en-GB" b="1" dirty="0" err="1" smtClean="0"/>
              <a:t>nid</a:t>
            </a:r>
            <a:r>
              <a:rPr lang="en-GB" b="1" dirty="0" smtClean="0"/>
              <a:t> ‘</a:t>
            </a:r>
            <a:r>
              <a:rPr lang="en-GB" b="1" dirty="0" err="1" smtClean="0"/>
              <a:t>allgofnodi</a:t>
            </a:r>
            <a:r>
              <a:rPr lang="en-GB" b="1" dirty="0" smtClean="0"/>
              <a:t>’!)</a:t>
            </a:r>
            <a:br>
              <a:rPr lang="en-GB" b="1" dirty="0" smtClean="0"/>
            </a:br>
            <a:r>
              <a:rPr lang="en-GB" b="1" dirty="0" smtClean="0"/>
              <a:t>Part 4: Sign off</a:t>
            </a:r>
            <a:endParaRPr lang="en-GB" b="1" dirty="0"/>
          </a:p>
        </p:txBody>
      </p:sp>
      <p:pic>
        <p:nvPicPr>
          <p:cNvPr id="3" name="Picture 2"/>
          <p:cNvPicPr/>
          <p:nvPr/>
        </p:nvPicPr>
        <p:blipFill rotWithShape="1">
          <a:blip r:embed="rId3"/>
          <a:srcRect l="9972" t="24059" r="11340" b="4396"/>
          <a:stretch/>
        </p:blipFill>
        <p:spPr bwMode="auto">
          <a:xfrm>
            <a:off x="588126" y="1626600"/>
            <a:ext cx="4509135" cy="273304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9300" y="2952163"/>
            <a:ext cx="4541914" cy="2603218"/>
          </a:xfrm>
          <a:prstGeom prst="rect">
            <a:avLst/>
          </a:prstGeom>
        </p:spPr>
      </p:pic>
      <p:sp>
        <p:nvSpPr>
          <p:cNvPr id="5" name="Rounded Rectangle 4"/>
          <p:cNvSpPr/>
          <p:nvPr/>
        </p:nvSpPr>
        <p:spPr>
          <a:xfrm>
            <a:off x="5202058" y="1351935"/>
            <a:ext cx="3103274" cy="149076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 err="1" smtClean="0"/>
              <a:t>Teipiwch</a:t>
            </a:r>
            <a:r>
              <a:rPr lang="en-GB" sz="1600" b="1" dirty="0" smtClean="0"/>
              <a:t> </a:t>
            </a:r>
            <a:r>
              <a:rPr lang="en-GB" sz="1600" b="1" dirty="0" err="1" smtClean="0"/>
              <a:t>eich</a:t>
            </a:r>
            <a:r>
              <a:rPr lang="en-GB" sz="1600" b="1" dirty="0" smtClean="0"/>
              <a:t> </a:t>
            </a:r>
            <a:r>
              <a:rPr lang="en-GB" sz="1600" b="1" dirty="0" err="1" smtClean="0"/>
              <a:t>enw</a:t>
            </a:r>
            <a:r>
              <a:rPr lang="en-GB" sz="1600" b="1" dirty="0" smtClean="0"/>
              <a:t> chi yn y </a:t>
            </a:r>
            <a:r>
              <a:rPr lang="en-GB" sz="1600" b="1" dirty="0" err="1" smtClean="0"/>
              <a:t>blwch</a:t>
            </a:r>
            <a:r>
              <a:rPr lang="en-GB" sz="1600" b="1" dirty="0" smtClean="0"/>
              <a:t> </a:t>
            </a:r>
            <a:r>
              <a:rPr lang="en-GB" sz="1600" b="1" dirty="0" err="1" smtClean="0"/>
              <a:t>priodol</a:t>
            </a:r>
            <a:r>
              <a:rPr lang="en-GB" sz="1600" b="1" dirty="0" smtClean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 err="1" smtClean="0"/>
              <a:t>Bydd</a:t>
            </a:r>
            <a:r>
              <a:rPr lang="en-GB" sz="1600" b="1" dirty="0" smtClean="0"/>
              <a:t> y </a:t>
            </a:r>
            <a:r>
              <a:rPr lang="en-GB" sz="1600" b="1" dirty="0" err="1" smtClean="0"/>
              <a:t>tiwtor</a:t>
            </a:r>
            <a:r>
              <a:rPr lang="en-GB" sz="1600" b="1" dirty="0" smtClean="0"/>
              <a:t> </a:t>
            </a:r>
            <a:r>
              <a:rPr lang="en-GB" sz="1600" b="1" dirty="0" err="1" smtClean="0"/>
              <a:t>gyflawnodd</a:t>
            </a:r>
            <a:r>
              <a:rPr lang="en-GB" sz="1600" b="1" dirty="0" smtClean="0"/>
              <a:t> </a:t>
            </a:r>
            <a:r>
              <a:rPr lang="en-GB" sz="1600" b="1" dirty="0" err="1" smtClean="0"/>
              <a:t>eich</a:t>
            </a:r>
            <a:r>
              <a:rPr lang="en-GB" sz="1600" b="1" dirty="0" smtClean="0"/>
              <a:t> adolygiad SAC yn </a:t>
            </a:r>
            <a:r>
              <a:rPr lang="en-GB" sz="1600" b="1" dirty="0" err="1" smtClean="0"/>
              <a:t>llofnodi</a:t>
            </a:r>
            <a:r>
              <a:rPr lang="en-GB" sz="1600" b="1" dirty="0" smtClean="0"/>
              <a:t> </a:t>
            </a:r>
            <a:r>
              <a:rPr lang="en-GB" sz="1600" b="1" dirty="0" err="1" smtClean="0"/>
              <a:t>hefyd</a:t>
            </a:r>
            <a:r>
              <a:rPr lang="en-GB" sz="1600" b="1" dirty="0" smtClean="0"/>
              <a:t> </a:t>
            </a:r>
            <a:r>
              <a:rPr lang="en-GB" sz="1600" b="1" dirty="0" err="1" smtClean="0"/>
              <a:t>ar</a:t>
            </a:r>
            <a:r>
              <a:rPr lang="en-GB" sz="1600" b="1" dirty="0" smtClean="0"/>
              <a:t> </a:t>
            </a:r>
            <a:r>
              <a:rPr lang="en-GB" sz="1600" b="1" dirty="0" err="1" smtClean="0"/>
              <a:t>ol</a:t>
            </a:r>
            <a:r>
              <a:rPr lang="en-GB" sz="1600" b="1" dirty="0" smtClean="0"/>
              <a:t> </a:t>
            </a:r>
            <a:r>
              <a:rPr lang="en-GB" sz="1600" b="1" dirty="0" err="1" smtClean="0"/>
              <a:t>i</a:t>
            </a:r>
            <a:r>
              <a:rPr lang="en-GB" sz="1600" b="1" dirty="0" smtClean="0"/>
              <a:t> chi </a:t>
            </a:r>
            <a:r>
              <a:rPr lang="en-GB" sz="1600" b="1" dirty="0" err="1" smtClean="0"/>
              <a:t>rannu’r</a:t>
            </a:r>
            <a:r>
              <a:rPr lang="en-GB" sz="1600" b="1" dirty="0" smtClean="0"/>
              <a:t> PDG </a:t>
            </a:r>
            <a:r>
              <a:rPr lang="en-GB" sz="1600" b="1" dirty="0" err="1" smtClean="0"/>
              <a:t>gyda</a:t>
            </a:r>
            <a:r>
              <a:rPr lang="en-GB" sz="1600" b="1" dirty="0" smtClean="0"/>
              <a:t> </a:t>
            </a:r>
            <a:r>
              <a:rPr lang="en-GB" sz="1600" b="1" dirty="0" err="1" smtClean="0"/>
              <a:t>nhw</a:t>
            </a:r>
            <a:r>
              <a:rPr lang="en-GB" sz="1600" b="1" dirty="0"/>
              <a:t>.</a:t>
            </a:r>
            <a:r>
              <a:rPr lang="en-GB" sz="1600" b="1" dirty="0" smtClean="0"/>
              <a:t> </a:t>
            </a:r>
            <a:endParaRPr lang="en-GB" sz="1600" b="1" dirty="0"/>
          </a:p>
        </p:txBody>
      </p:sp>
      <p:sp>
        <p:nvSpPr>
          <p:cNvPr id="6" name="Rounded Rectangle 5"/>
          <p:cNvSpPr/>
          <p:nvPr/>
        </p:nvSpPr>
        <p:spPr>
          <a:xfrm>
            <a:off x="628650" y="3939576"/>
            <a:ext cx="3103274" cy="149076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 smtClean="0"/>
              <a:t>Type your name in the relevant box.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 smtClean="0"/>
              <a:t>The tutor that carried out your QTS review with you will also sign after you’ve shared the CEP with them.</a:t>
            </a:r>
            <a:endParaRPr lang="en-GB" sz="1600" b="1" dirty="0"/>
          </a:p>
        </p:txBody>
      </p:sp>
    </p:spTree>
    <p:extLst>
      <p:ext uri="{BB962C8B-B14F-4D97-AF65-F5344CB8AC3E}">
        <p14:creationId xmlns:p14="http://schemas.microsoft.com/office/powerpoint/2010/main" val="375658527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err="1" smtClean="0"/>
              <a:t>Sut</a:t>
            </a:r>
            <a:r>
              <a:rPr lang="en-GB" b="1" dirty="0" smtClean="0"/>
              <a:t> </a:t>
            </a:r>
            <a:r>
              <a:rPr lang="en-GB" b="1" dirty="0" err="1" smtClean="0"/>
              <a:t>bydd</a:t>
            </a:r>
            <a:r>
              <a:rPr lang="en-GB" b="1" dirty="0" smtClean="0"/>
              <a:t> </a:t>
            </a:r>
            <a:r>
              <a:rPr lang="en-GB" b="1" dirty="0" err="1" smtClean="0"/>
              <a:t>fy</a:t>
            </a:r>
            <a:r>
              <a:rPr lang="en-GB" b="1" dirty="0" smtClean="0"/>
              <a:t> </a:t>
            </a:r>
            <a:r>
              <a:rPr lang="en-GB" b="1" dirty="0" err="1" smtClean="0"/>
              <a:t>nhiwtor</a:t>
            </a:r>
            <a:r>
              <a:rPr lang="en-GB" b="1" dirty="0" smtClean="0"/>
              <a:t> yn </a:t>
            </a:r>
            <a:r>
              <a:rPr lang="en-GB" b="1" dirty="0" err="1" smtClean="0"/>
              <a:t>llofnodi’r</a:t>
            </a:r>
            <a:r>
              <a:rPr lang="en-GB" b="1" dirty="0" smtClean="0"/>
              <a:t> PDG?</a:t>
            </a:r>
            <a:br>
              <a:rPr lang="en-GB" b="1" dirty="0" smtClean="0"/>
            </a:br>
            <a:r>
              <a:rPr lang="en-GB" b="1" dirty="0" smtClean="0"/>
              <a:t>How will my tutor sign my CEP?</a:t>
            </a:r>
            <a:endParaRPr lang="en-GB" b="1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6283" y="1511366"/>
            <a:ext cx="3786528" cy="2319546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93065" y="3320029"/>
            <a:ext cx="3362911" cy="2157904"/>
          </a:xfrm>
          <a:prstGeom prst="rect">
            <a:avLst/>
          </a:prstGeom>
        </p:spPr>
      </p:pic>
      <p:sp>
        <p:nvSpPr>
          <p:cNvPr id="5" name="Rounded Rectangle 4"/>
          <p:cNvSpPr/>
          <p:nvPr/>
        </p:nvSpPr>
        <p:spPr>
          <a:xfrm>
            <a:off x="5126325" y="1511366"/>
            <a:ext cx="3799947" cy="396656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 err="1" smtClean="0"/>
              <a:t>Ar</a:t>
            </a:r>
            <a:r>
              <a:rPr lang="en-GB" sz="1600" b="1" dirty="0" smtClean="0"/>
              <a:t> </a:t>
            </a:r>
            <a:r>
              <a:rPr lang="en-GB" sz="1600" b="1" dirty="0" err="1" smtClean="0"/>
              <a:t>dop</a:t>
            </a:r>
            <a:r>
              <a:rPr lang="en-GB" sz="1600" b="1" dirty="0" smtClean="0"/>
              <a:t> y PDG, </a:t>
            </a:r>
            <a:r>
              <a:rPr lang="en-GB" sz="1600" b="1" dirty="0" err="1" smtClean="0"/>
              <a:t>cliciwch</a:t>
            </a:r>
            <a:r>
              <a:rPr lang="en-GB" sz="1600" b="1" dirty="0" smtClean="0"/>
              <a:t> ‘</a:t>
            </a:r>
            <a:r>
              <a:rPr lang="en-GB" sz="1600" b="1" dirty="0" err="1" smtClean="0"/>
              <a:t>Rydw</a:t>
            </a:r>
            <a:r>
              <a:rPr lang="en-GB" sz="1600" b="1" dirty="0" smtClean="0"/>
              <a:t> </a:t>
            </a:r>
            <a:r>
              <a:rPr lang="en-GB" sz="1600" b="1" dirty="0" err="1" smtClean="0"/>
              <a:t>i</a:t>
            </a:r>
            <a:r>
              <a:rPr lang="en-GB" sz="1600" b="1" dirty="0" smtClean="0"/>
              <a:t> am…’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 err="1" smtClean="0"/>
              <a:t>Dewiswch</a:t>
            </a:r>
            <a:r>
              <a:rPr lang="en-GB" sz="1600" b="1" dirty="0" smtClean="0"/>
              <a:t> ‘</a:t>
            </a:r>
            <a:r>
              <a:rPr lang="en-GB" sz="1600" b="1" dirty="0" err="1" smtClean="0"/>
              <a:t>Rhannu</a:t>
            </a:r>
            <a:r>
              <a:rPr lang="en-GB" sz="1600" b="1" dirty="0" smtClean="0"/>
              <a:t>’.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 err="1" smtClean="0"/>
              <a:t>Dewiswch</a:t>
            </a:r>
            <a:r>
              <a:rPr lang="en-GB" sz="1600" b="1" dirty="0" smtClean="0"/>
              <a:t> ‘</a:t>
            </a:r>
            <a:r>
              <a:rPr lang="en-GB" sz="1600" b="1" dirty="0" err="1" smtClean="0"/>
              <a:t>Rhannu</a:t>
            </a:r>
            <a:r>
              <a:rPr lang="en-GB" sz="1600" b="1" dirty="0" smtClean="0"/>
              <a:t> </a:t>
            </a:r>
            <a:r>
              <a:rPr lang="en-GB" sz="1600" b="1" dirty="0" err="1" smtClean="0"/>
              <a:t>drwy’r</a:t>
            </a:r>
            <a:r>
              <a:rPr lang="en-GB" sz="1600" b="1" dirty="0" smtClean="0"/>
              <a:t> we’.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 err="1" smtClean="0"/>
              <a:t>Gwnewch</a:t>
            </a:r>
            <a:r>
              <a:rPr lang="en-GB" sz="1600" b="1" dirty="0" smtClean="0"/>
              <a:t> yn </a:t>
            </a:r>
            <a:r>
              <a:rPr lang="en-GB" sz="1600" b="1" dirty="0" err="1" smtClean="0"/>
              <a:t>siwr</a:t>
            </a:r>
            <a:r>
              <a:rPr lang="en-GB" sz="1600" b="1" dirty="0" smtClean="0"/>
              <a:t> bod y </a:t>
            </a:r>
            <a:r>
              <a:rPr lang="en-GB" sz="1600" b="1" dirty="0" err="1" smtClean="0"/>
              <a:t>ddau</a:t>
            </a:r>
            <a:r>
              <a:rPr lang="en-GB" sz="1600" b="1" dirty="0" smtClean="0"/>
              <a:t> </a:t>
            </a:r>
            <a:r>
              <a:rPr lang="en-GB" sz="1600" b="1" dirty="0" err="1" smtClean="0"/>
              <a:t>flwch</a:t>
            </a:r>
            <a:r>
              <a:rPr lang="en-GB" sz="1600" b="1" dirty="0" smtClean="0"/>
              <a:t> </a:t>
            </a:r>
            <a:r>
              <a:rPr lang="en-GB" sz="1600" b="1" dirty="0" err="1" smtClean="0"/>
              <a:t>cyntaf</a:t>
            </a:r>
            <a:r>
              <a:rPr lang="en-GB" sz="1600" b="1" dirty="0" smtClean="0"/>
              <a:t> </a:t>
            </a:r>
            <a:r>
              <a:rPr lang="en-GB" sz="1600" b="1" dirty="0" err="1" smtClean="0"/>
              <a:t>wedi’u</a:t>
            </a:r>
            <a:r>
              <a:rPr lang="en-GB" sz="1600" b="1" dirty="0" smtClean="0"/>
              <a:t> </a:t>
            </a:r>
            <a:r>
              <a:rPr lang="en-GB" sz="1600" b="1" dirty="0" err="1" smtClean="0"/>
              <a:t>ticio</a:t>
            </a:r>
            <a:r>
              <a:rPr lang="en-GB" sz="1600" b="1" dirty="0" smtClean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 err="1" smtClean="0"/>
              <a:t>Teipiwch</a:t>
            </a:r>
            <a:r>
              <a:rPr lang="en-GB" sz="1600" b="1" dirty="0" smtClean="0"/>
              <a:t> </a:t>
            </a:r>
            <a:r>
              <a:rPr lang="en-GB" sz="1600" b="1" dirty="0" err="1" smtClean="0"/>
              <a:t>ebost</a:t>
            </a:r>
            <a:r>
              <a:rPr lang="en-GB" sz="1600" b="1" dirty="0" smtClean="0"/>
              <a:t> </a:t>
            </a:r>
            <a:r>
              <a:rPr lang="en-GB" sz="1600" b="1" dirty="0" err="1" smtClean="0"/>
              <a:t>eich</a:t>
            </a:r>
            <a:r>
              <a:rPr lang="en-GB" sz="1600" b="1" dirty="0" smtClean="0"/>
              <a:t> </a:t>
            </a:r>
            <a:r>
              <a:rPr lang="en-GB" sz="1600" b="1" dirty="0" err="1" smtClean="0"/>
              <a:t>tiwtor</a:t>
            </a:r>
            <a:r>
              <a:rPr lang="en-GB" sz="1600" b="1" dirty="0" smtClean="0"/>
              <a:t>.</a:t>
            </a:r>
          </a:p>
          <a:p>
            <a:endParaRPr lang="en-GB" sz="1600" b="1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 smtClean="0"/>
              <a:t>At the top of the CEP, click ‘I want to…’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 smtClean="0"/>
              <a:t>Select ‘Share’.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 smtClean="0"/>
              <a:t>Select ‘Share through the web’.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 smtClean="0"/>
              <a:t>Make sure the first two boxes are ticked.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 smtClean="0"/>
              <a:t>Type your tutor’s email.</a:t>
            </a:r>
            <a:endParaRPr lang="en-GB" sz="1600" b="1" dirty="0"/>
          </a:p>
        </p:txBody>
      </p:sp>
      <p:cxnSp>
        <p:nvCxnSpPr>
          <p:cNvPr id="6" name="Straight Arrow Connector 5"/>
          <p:cNvCxnSpPr/>
          <p:nvPr/>
        </p:nvCxnSpPr>
        <p:spPr>
          <a:xfrm flipH="1" flipV="1">
            <a:off x="4052813" y="1558744"/>
            <a:ext cx="1258288" cy="544850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 flipH="1" flipV="1">
            <a:off x="3581795" y="1890392"/>
            <a:ext cx="1592699" cy="536162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 flipH="1">
            <a:off x="3321215" y="4666756"/>
            <a:ext cx="1848895" cy="0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1985248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938084"/>
            <a:ext cx="7886700" cy="1325563"/>
          </a:xfrm>
          <a:ln w="57150">
            <a:solidFill>
              <a:schemeClr val="accent1">
                <a:lumMod val="75000"/>
              </a:schemeClr>
            </a:solidFill>
          </a:ln>
        </p:spPr>
        <p:txBody>
          <a:bodyPr/>
          <a:lstStyle/>
          <a:p>
            <a:pPr algn="ctr"/>
            <a:r>
              <a:rPr lang="en-GB" b="1" dirty="0"/>
              <a:t>Dyddiad </a:t>
            </a:r>
            <a:r>
              <a:rPr lang="en-GB" b="1" dirty="0" err="1"/>
              <a:t>cau</a:t>
            </a:r>
            <a:r>
              <a:rPr lang="en-GB" b="1" dirty="0"/>
              <a:t>: 16/07/20</a:t>
            </a:r>
            <a:br>
              <a:rPr lang="en-GB" b="1" dirty="0"/>
            </a:br>
            <a:r>
              <a:rPr lang="en-GB" b="1" dirty="0"/>
              <a:t>Deadline: 16/07/20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176752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 smtClean="0"/>
              <a:t>Canllaw</a:t>
            </a:r>
            <a:r>
              <a:rPr lang="en-GB" b="1" dirty="0" smtClean="0"/>
              <a:t> </a:t>
            </a:r>
            <a:r>
              <a:rPr lang="en-GB" b="1" dirty="0" err="1" smtClean="0"/>
              <a:t>Pontio</a:t>
            </a:r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b="1" dirty="0" smtClean="0"/>
              <a:t>Bridging Guidance</a:t>
            </a:r>
            <a:endParaRPr lang="en-GB" b="1" dirty="0"/>
          </a:p>
        </p:txBody>
      </p:sp>
      <p:pic>
        <p:nvPicPr>
          <p:cNvPr id="4" name="Picture 3"/>
          <p:cNvPicPr/>
          <p:nvPr/>
        </p:nvPicPr>
        <p:blipFill rotWithShape="1">
          <a:blip r:embed="rId3"/>
          <a:srcRect l="10220" t="24185" r="11667" b="4876"/>
          <a:stretch/>
        </p:blipFill>
        <p:spPr bwMode="auto">
          <a:xfrm>
            <a:off x="571471" y="1742579"/>
            <a:ext cx="4476115" cy="270954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96139" y="2447141"/>
            <a:ext cx="4602879" cy="2731245"/>
          </a:xfrm>
          <a:prstGeom prst="rect">
            <a:avLst/>
          </a:prstGeom>
        </p:spPr>
      </p:pic>
      <p:sp>
        <p:nvSpPr>
          <p:cNvPr id="6" name="Rounded Rectangle 5"/>
          <p:cNvSpPr/>
          <p:nvPr/>
        </p:nvSpPr>
        <p:spPr>
          <a:xfrm>
            <a:off x="5248366" y="365126"/>
            <a:ext cx="3630316" cy="126973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 err="1" smtClean="0"/>
              <a:t>Cysylltwch</a:t>
            </a:r>
            <a:r>
              <a:rPr lang="en-GB" b="1" dirty="0" smtClean="0"/>
              <a:t> </a:t>
            </a:r>
            <a:r>
              <a:rPr lang="en-GB" b="1" dirty="0" err="1" smtClean="0"/>
              <a:t>gyda’r</a:t>
            </a:r>
            <a:r>
              <a:rPr lang="en-GB" b="1" dirty="0" smtClean="0"/>
              <a:t> </a:t>
            </a:r>
            <a:r>
              <a:rPr lang="en-GB" b="1" dirty="0" err="1" smtClean="0"/>
              <a:t>consortiwm</a:t>
            </a:r>
            <a:r>
              <a:rPr lang="en-GB" b="1" dirty="0" smtClean="0"/>
              <a:t>!</a:t>
            </a:r>
          </a:p>
          <a:p>
            <a:pPr algn="ctr"/>
            <a:r>
              <a:rPr lang="en-GB" b="1" dirty="0" smtClean="0"/>
              <a:t>Get in touch with the consortium!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0914775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 smtClean="0"/>
              <a:t>Cwestiynau</a:t>
            </a:r>
            <a:r>
              <a:rPr lang="en-GB" b="1" dirty="0" smtClean="0"/>
              <a:t>?</a:t>
            </a:r>
            <a:br>
              <a:rPr lang="en-GB" b="1" dirty="0" smtClean="0"/>
            </a:br>
            <a:r>
              <a:rPr lang="en-GB" b="1" dirty="0" smtClean="0"/>
              <a:t>Questions?</a:t>
            </a:r>
            <a:endParaRPr lang="en-GB" b="1" dirty="0"/>
          </a:p>
        </p:txBody>
      </p:sp>
      <p:sp>
        <p:nvSpPr>
          <p:cNvPr id="3" name="TextBox 2"/>
          <p:cNvSpPr txBox="1"/>
          <p:nvPr/>
        </p:nvSpPr>
        <p:spPr>
          <a:xfrm>
            <a:off x="1487677" y="2667395"/>
            <a:ext cx="626340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 smtClean="0">
                <a:hlinkClick r:id="rId3"/>
              </a:rPr>
              <a:t>rachel.bendall@uwtsd.ac.uk</a:t>
            </a:r>
            <a:endParaRPr lang="en-GB" sz="4000" b="1" dirty="0" smtClean="0"/>
          </a:p>
          <a:p>
            <a:endParaRPr lang="en-GB" sz="4000" b="1" dirty="0"/>
          </a:p>
        </p:txBody>
      </p:sp>
    </p:spTree>
    <p:extLst>
      <p:ext uri="{BB962C8B-B14F-4D97-AF65-F5344CB8AC3E}">
        <p14:creationId xmlns:p14="http://schemas.microsoft.com/office/powerpoint/2010/main" val="120735560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1798</TotalTime>
  <Words>906</Words>
  <Application>Microsoft Office PowerPoint</Application>
  <PresentationFormat>On-screen Show (4:3)</PresentationFormat>
  <Paragraphs>115</Paragraphs>
  <Slides>16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Calibri</vt:lpstr>
      <vt:lpstr>Calibri Light</vt:lpstr>
      <vt:lpstr>Office Theme</vt:lpstr>
      <vt:lpstr>PowerPoint Presentation</vt:lpstr>
      <vt:lpstr>Cynnwys  Content</vt:lpstr>
      <vt:lpstr>Beth yw’r PDG? What is the CEP?</vt:lpstr>
      <vt:lpstr>Sut ydw i’n llenwi’r PDG? How do I complete the CEP?</vt:lpstr>
      <vt:lpstr>Dod o hyd i’r PDG Finding the CEP</vt:lpstr>
      <vt:lpstr>Cyflwyniad Introduction</vt:lpstr>
      <vt:lpstr>  Rhan 1: Manylion y Cwrs Part 1: Course Details  </vt:lpstr>
      <vt:lpstr>PowerPoint Presentation</vt:lpstr>
      <vt:lpstr>PowerPoint Presentation</vt:lpstr>
      <vt:lpstr>Rhan 2: Gallu yn y Gymraeg Part 2: Welsh Competence</vt:lpstr>
      <vt:lpstr>Rhan 3: Myfyrdod Part 3: Reflection</vt:lpstr>
      <vt:lpstr>Rhan 4: Llofnodi (nid ‘allgofnodi’!) Part 4: Sign off</vt:lpstr>
      <vt:lpstr>Sut bydd fy nhiwtor yn llofnodi’r PDG? How will my tutor sign my CEP?</vt:lpstr>
      <vt:lpstr>Dyddiad cau: 16/07/20 Deadline: 16/07/20</vt:lpstr>
      <vt:lpstr>Canllaw Pontio Bridging Guidance</vt:lpstr>
      <vt:lpstr>Cwestiynau? 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Rachel Bendall</cp:lastModifiedBy>
  <cp:revision>63</cp:revision>
  <dcterms:created xsi:type="dcterms:W3CDTF">2017-02-08T11:33:06Z</dcterms:created>
  <dcterms:modified xsi:type="dcterms:W3CDTF">2020-06-23T07:55:58Z</dcterms:modified>
</cp:coreProperties>
</file>