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5" r:id="rId5"/>
    <p:sldId id="266" r:id="rId6"/>
    <p:sldId id="267" r:id="rId7"/>
    <p:sldId id="268" r:id="rId8"/>
    <p:sldId id="260" r:id="rId9"/>
    <p:sldId id="261" r:id="rId10"/>
    <p:sldId id="262" r:id="rId11"/>
    <p:sldId id="269"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1253" y="42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3C8146-5998-4819-A1A4-B9E44FDE81A2}" type="datetimeFigureOut">
              <a:rPr lang="en-GB" smtClean="0"/>
              <a:t>04/03/2018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8A4C79-03FE-492C-92C8-B5467007A68A}" type="slidenum">
              <a:rPr lang="en-GB" smtClean="0"/>
              <a:t>‹#›</a:t>
            </a:fld>
            <a:endParaRPr lang="en-GB"/>
          </a:p>
        </p:txBody>
      </p:sp>
    </p:spTree>
    <p:extLst>
      <p:ext uri="{BB962C8B-B14F-4D97-AF65-F5344CB8AC3E}">
        <p14:creationId xmlns:p14="http://schemas.microsoft.com/office/powerpoint/2010/main" val="1038050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3453419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EEAC2-0D1F-4750-B920-1C617A70C2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E08A43-E814-4DEF-9F9C-23AD636F84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CCC872-B913-4935-A2FC-3267B949327C}"/>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5" name="Footer Placeholder 4">
            <a:extLst>
              <a:ext uri="{FF2B5EF4-FFF2-40B4-BE49-F238E27FC236}">
                <a16:creationId xmlns:a16="http://schemas.microsoft.com/office/drawing/2014/main" id="{3C82C9CA-5DF4-4DA1-8D99-19223D603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3863A-A432-43D4-97F0-16BCAD35F9C9}"/>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3096222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BFD6D-A8FD-47CF-AFE9-59833B20B9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DE31A6-4EBC-4106-8C04-C8C1181331C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6EFF27-354E-458B-BD15-FDC1BCD9BF0B}"/>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5" name="Footer Placeholder 4">
            <a:extLst>
              <a:ext uri="{FF2B5EF4-FFF2-40B4-BE49-F238E27FC236}">
                <a16:creationId xmlns:a16="http://schemas.microsoft.com/office/drawing/2014/main" id="{F8908F8F-1EE5-4E5E-AD1D-7E6AC27DF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138F95-EF5C-4E32-9D3D-0473B4C2E147}"/>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277454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0C76-6E94-4AF5-AA0E-0BD781FB61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43FD97-0819-450A-B9C4-AEA5E9A942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5127F94-C310-4640-94CD-2E61480C92EA}"/>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5" name="Footer Placeholder 4">
            <a:extLst>
              <a:ext uri="{FF2B5EF4-FFF2-40B4-BE49-F238E27FC236}">
                <a16:creationId xmlns:a16="http://schemas.microsoft.com/office/drawing/2014/main" id="{EBB9D7C9-16EE-48FD-B952-53E5EC778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AD7398-3776-49E7-B625-3F9A148C08C8}"/>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1802712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F2882-9C6D-4486-9862-82A9894E5D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A5745B-8FEC-4B9C-81CB-2D3CD4075C1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A2CA5B-A637-44CD-9533-126094BFE58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1A059-55BB-4432-87F2-8A6AAD242FD4}"/>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6" name="Footer Placeholder 5">
            <a:extLst>
              <a:ext uri="{FF2B5EF4-FFF2-40B4-BE49-F238E27FC236}">
                <a16:creationId xmlns:a16="http://schemas.microsoft.com/office/drawing/2014/main" id="{A1F85DE4-168B-483F-95F6-63C121D05D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6AC352-D677-40C8-B907-D8A08A310A02}"/>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2601035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D328-2E9B-44C9-92A2-29A98B22D2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B11156-3DC7-4A59-8313-168E7FCC35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0631601-D1A9-4261-A607-A1CA6DE511E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D44AA5-F49E-4285-BFC7-E80A224A5B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BF1F971-2F39-4302-A2FC-D9C044677A6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735DC5-0B61-48BE-A1A6-B8D75BF3CF68}"/>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8" name="Footer Placeholder 7">
            <a:extLst>
              <a:ext uri="{FF2B5EF4-FFF2-40B4-BE49-F238E27FC236}">
                <a16:creationId xmlns:a16="http://schemas.microsoft.com/office/drawing/2014/main" id="{9D5C7FBB-D09B-4B3E-9F12-409CB4033D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12B5C7-0069-41C3-A42E-06438F9AF1C7}"/>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3201660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5B7DF-1F3F-4D92-A7D2-0C9D0E048F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5CBBE9-4827-4A38-ACAB-1BA75F81DE5C}"/>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4" name="Footer Placeholder 3">
            <a:extLst>
              <a:ext uri="{FF2B5EF4-FFF2-40B4-BE49-F238E27FC236}">
                <a16:creationId xmlns:a16="http://schemas.microsoft.com/office/drawing/2014/main" id="{B9F915A9-68BE-4844-854F-BED8E50000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A5E4B1-2774-4A72-BEFB-2CBDD6B8109E}"/>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2605179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2F52BF-ADFC-419D-81BF-005CCF655AC9}"/>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3" name="Footer Placeholder 2">
            <a:extLst>
              <a:ext uri="{FF2B5EF4-FFF2-40B4-BE49-F238E27FC236}">
                <a16:creationId xmlns:a16="http://schemas.microsoft.com/office/drawing/2014/main" id="{1E0FBFE1-EA8F-4730-B0D4-F70F775779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F1BF71-A9B4-4820-BFC1-C635C429666E}"/>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1513027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573EF-368A-40D9-8F0A-F30732C24E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6986BD-2E45-4992-B800-DDB4C40C19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8966AE-9BF3-4744-97ED-37455D4774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A5A648B-2045-41E3-AA19-EE3A4EE3E723}"/>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6" name="Footer Placeholder 5">
            <a:extLst>
              <a:ext uri="{FF2B5EF4-FFF2-40B4-BE49-F238E27FC236}">
                <a16:creationId xmlns:a16="http://schemas.microsoft.com/office/drawing/2014/main" id="{76E56A5C-AEE2-4787-A816-11DCE2BA18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0B3814-DA2F-4B30-A83B-38996A1ECE92}"/>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1424392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4523F-41A1-44F1-BA9B-B40D65A75D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CC609F-4464-4CCF-BE38-9FD10AB213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DBCEE8-025A-4244-B0DF-CEBDFC28B7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59AC7B1-7519-497D-92C2-D0E36AE048D5}"/>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6" name="Footer Placeholder 5">
            <a:extLst>
              <a:ext uri="{FF2B5EF4-FFF2-40B4-BE49-F238E27FC236}">
                <a16:creationId xmlns:a16="http://schemas.microsoft.com/office/drawing/2014/main" id="{97A9E1B7-7160-4FBE-8D7B-020935C255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4D1246-F666-44B7-A70F-859B248F9B74}"/>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1515968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B89C2-4EE1-4FF7-B127-5FA2BD807D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F9CB5A-EF6E-471D-B90E-6ABC9688CA0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B166FB-89D4-48E7-BE37-EAEE3EED6634}"/>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5" name="Footer Placeholder 4">
            <a:extLst>
              <a:ext uri="{FF2B5EF4-FFF2-40B4-BE49-F238E27FC236}">
                <a16:creationId xmlns:a16="http://schemas.microsoft.com/office/drawing/2014/main" id="{BA8BE663-8586-4721-994A-4C07F5E8A2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EABD8D-87CC-433C-B467-2B9D8F40E163}"/>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1906151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071127-E3B6-420A-8DF8-DD12FBA992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20835B-0F0B-4360-A366-824DFC88FA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F3F1D8-76DC-486A-AA88-0029855F7ECF}"/>
              </a:ext>
            </a:extLst>
          </p:cNvPr>
          <p:cNvSpPr>
            <a:spLocks noGrp="1"/>
          </p:cNvSpPr>
          <p:nvPr>
            <p:ph type="dt" sz="half" idx="10"/>
          </p:nvPr>
        </p:nvSpPr>
        <p:spPr/>
        <p:txBody>
          <a:bodyPr/>
          <a:lstStyle/>
          <a:p>
            <a:fld id="{ABECF680-6F91-4A34-8E73-8A620CA532F9}" type="datetimeFigureOut">
              <a:rPr lang="en-GB" smtClean="0"/>
              <a:t>04/03/2018</a:t>
            </a:fld>
            <a:endParaRPr lang="en-GB"/>
          </a:p>
        </p:txBody>
      </p:sp>
      <p:sp>
        <p:nvSpPr>
          <p:cNvPr id="5" name="Footer Placeholder 4">
            <a:extLst>
              <a:ext uri="{FF2B5EF4-FFF2-40B4-BE49-F238E27FC236}">
                <a16:creationId xmlns:a16="http://schemas.microsoft.com/office/drawing/2014/main" id="{78226F9C-1E5A-4DF3-8CB9-8025EF8E0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CF83C-921F-4F52-A587-4C985B41FA44}"/>
              </a:ext>
            </a:extLst>
          </p:cNvPr>
          <p:cNvSpPr>
            <a:spLocks noGrp="1"/>
          </p:cNvSpPr>
          <p:nvPr>
            <p:ph type="sldNum" sz="quarter" idx="12"/>
          </p:nvPr>
        </p:nvSpPr>
        <p:spPr/>
        <p:txBody>
          <a:bodyPr/>
          <a:lstStyle/>
          <a:p>
            <a:fld id="{5E350114-66D2-48E1-8234-D51F8D5D2D91}" type="slidenum">
              <a:rPr lang="en-GB" smtClean="0"/>
              <a:t>‹#›</a:t>
            </a:fld>
            <a:endParaRPr lang="en-GB"/>
          </a:p>
        </p:txBody>
      </p:sp>
    </p:spTree>
    <p:extLst>
      <p:ext uri="{BB962C8B-B14F-4D97-AF65-F5344CB8AC3E}">
        <p14:creationId xmlns:p14="http://schemas.microsoft.com/office/powerpoint/2010/main" val="617879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821D20-3197-4063-9C69-3D0F7A81EA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B8F141-1E03-4503-8C36-89FB08BD81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C6BB8F-F63C-4BBC-8FE3-4D1B7583EE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ECF680-6F91-4A34-8E73-8A620CA532F9}" type="datetimeFigureOut">
              <a:rPr lang="en-GB" smtClean="0"/>
              <a:t>04/03/2018</a:t>
            </a:fld>
            <a:endParaRPr lang="en-GB"/>
          </a:p>
        </p:txBody>
      </p:sp>
      <p:sp>
        <p:nvSpPr>
          <p:cNvPr id="5" name="Footer Placeholder 4">
            <a:extLst>
              <a:ext uri="{FF2B5EF4-FFF2-40B4-BE49-F238E27FC236}">
                <a16:creationId xmlns:a16="http://schemas.microsoft.com/office/drawing/2014/main" id="{D1C261D1-5361-4902-8BE6-3224274889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DCBFE84-B8A5-4446-A73F-BC3FF29BF5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350114-66D2-48E1-8234-D51F8D5D2D91}" type="slidenum">
              <a:rPr lang="en-GB" smtClean="0"/>
              <a:t>‹#›</a:t>
            </a:fld>
            <a:endParaRPr lang="en-GB"/>
          </a:p>
        </p:txBody>
      </p:sp>
    </p:spTree>
    <p:extLst>
      <p:ext uri="{BB962C8B-B14F-4D97-AF65-F5344CB8AC3E}">
        <p14:creationId xmlns:p14="http://schemas.microsoft.com/office/powerpoint/2010/main" val="390836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1952815" y="162932"/>
            <a:ext cx="7624936" cy="625475"/>
          </a:xfrm>
        </p:spPr>
        <p:txBody>
          <a:bodyPr/>
          <a:lstStyle/>
          <a:p>
            <a:pPr eaLnBrk="1" hangingPunct="1">
              <a:defRPr/>
            </a:pPr>
            <a:r>
              <a:rPr lang="en-GB" sz="2800" b="1" dirty="0">
                <a:solidFill>
                  <a:schemeClr val="bg1">
                    <a:lumMod val="95000"/>
                  </a:schemeClr>
                </a:solidFill>
                <a:latin typeface="Perpetua Titling MT" pitchFamily="18" charset="0"/>
              </a:rPr>
              <a:t>CSEN7030 the shock of the new</a:t>
            </a:r>
          </a:p>
        </p:txBody>
      </p:sp>
      <p:sp>
        <p:nvSpPr>
          <p:cNvPr id="4" name="Content Placeholder 6">
            <a:extLst>
              <a:ext uri="{FF2B5EF4-FFF2-40B4-BE49-F238E27FC236}">
                <a16:creationId xmlns:a16="http://schemas.microsoft.com/office/drawing/2014/main" id="{E803465B-32AE-47C2-B1E4-EFD4A764E932}"/>
              </a:ext>
            </a:extLst>
          </p:cNvPr>
          <p:cNvSpPr txBox="1">
            <a:spLocks/>
          </p:cNvSpPr>
          <p:nvPr/>
        </p:nvSpPr>
        <p:spPr>
          <a:xfrm>
            <a:off x="1037303" y="3114478"/>
            <a:ext cx="10117393" cy="2594206"/>
          </a:xfrm>
          <a:prstGeom prst="rect">
            <a:avLst/>
          </a:prstGeom>
        </p:spPr>
        <p:txBody>
          <a:bodyPr vert="horz" lIns="91440" tIns="45720" rIns="91440" bIns="45720" rtlCol="0">
            <a:normAutofit fontScale="8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dirty="0">
              <a:solidFill>
                <a:schemeClr val="bg1">
                  <a:lumMod val="95000"/>
                </a:schemeClr>
              </a:solidFill>
              <a:latin typeface="Goudy Old Style" panose="02020502050305020303" pitchFamily="18" charset="0"/>
            </a:endParaRPr>
          </a:p>
          <a:p>
            <a:r>
              <a:rPr lang="en-GB" dirty="0">
                <a:solidFill>
                  <a:schemeClr val="bg1">
                    <a:lumMod val="95000"/>
                  </a:schemeClr>
                </a:solidFill>
                <a:latin typeface="Goudy Old Style" panose="02020502050305020303" pitchFamily="18" charset="0"/>
              </a:rPr>
              <a:t> </a:t>
            </a:r>
            <a:r>
              <a:rPr lang="en-GB" sz="5200" dirty="0">
                <a:solidFill>
                  <a:schemeClr val="bg1">
                    <a:lumMod val="95000"/>
                  </a:schemeClr>
                </a:solidFill>
                <a:latin typeface="Goudy Old Style" panose="02020502050305020303" pitchFamily="18" charset="0"/>
              </a:rPr>
              <a:t>R.M. Rilke, </a:t>
            </a:r>
            <a:r>
              <a:rPr lang="en-GB" sz="5200" i="1" dirty="0">
                <a:solidFill>
                  <a:schemeClr val="bg1">
                    <a:lumMod val="95000"/>
                  </a:schemeClr>
                </a:solidFill>
                <a:latin typeface="Goudy Old Style" panose="02020502050305020303" pitchFamily="18" charset="0"/>
              </a:rPr>
              <a:t>The </a:t>
            </a:r>
            <a:r>
              <a:rPr lang="en-GB" sz="5200" i="1" dirty="0" err="1">
                <a:solidFill>
                  <a:schemeClr val="bg1">
                    <a:lumMod val="95000"/>
                  </a:schemeClr>
                </a:solidFill>
                <a:latin typeface="Goudy Old Style" panose="02020502050305020303" pitchFamily="18" charset="0"/>
              </a:rPr>
              <a:t>Duino</a:t>
            </a:r>
            <a:r>
              <a:rPr lang="en-GB" sz="5200" i="1" dirty="0">
                <a:solidFill>
                  <a:schemeClr val="bg1">
                    <a:lumMod val="95000"/>
                  </a:schemeClr>
                </a:solidFill>
                <a:latin typeface="Goudy Old Style" panose="02020502050305020303" pitchFamily="18" charset="0"/>
              </a:rPr>
              <a:t> Elegies, </a:t>
            </a:r>
            <a:r>
              <a:rPr lang="en-GB" sz="5200" dirty="0">
                <a:solidFill>
                  <a:schemeClr val="bg1">
                    <a:lumMod val="95000"/>
                  </a:schemeClr>
                </a:solidFill>
                <a:latin typeface="Goudy Old Style" panose="02020502050305020303" pitchFamily="18" charset="0"/>
              </a:rPr>
              <a:t>1923 </a:t>
            </a:r>
            <a:endParaRPr lang="en-GB" sz="4800" dirty="0">
              <a:solidFill>
                <a:schemeClr val="bg1">
                  <a:lumMod val="95000"/>
                </a:schemeClr>
              </a:solidFill>
              <a:latin typeface="Goudy Old Style" panose="02020502050305020303" pitchFamily="18" charset="0"/>
            </a:endParaRPr>
          </a:p>
          <a:p>
            <a:pPr algn="l"/>
            <a:endParaRPr lang="en-GB" dirty="0">
              <a:solidFill>
                <a:schemeClr val="bg1">
                  <a:lumMod val="95000"/>
                </a:schemeClr>
              </a:solidFill>
              <a:latin typeface="Goudy Old Style" panose="02020502050305020303" pitchFamily="18" charset="0"/>
            </a:endParaRPr>
          </a:p>
          <a:p>
            <a:r>
              <a:rPr lang="en-GB" sz="3300" i="1" dirty="0">
                <a:solidFill>
                  <a:srgbClr val="FFFF00"/>
                </a:solidFill>
                <a:latin typeface="Goudy Old Style" panose="02020502050305020303" pitchFamily="18" charset="0"/>
              </a:rPr>
              <a:t>Responding to Chaos: the Place and Function of Art</a:t>
            </a:r>
          </a:p>
          <a:p>
            <a:pPr algn="l"/>
            <a:endParaRPr lang="en-GB" dirty="0">
              <a:solidFill>
                <a:schemeClr val="bg1">
                  <a:lumMod val="95000"/>
                </a:schemeClr>
              </a:solidFill>
              <a:latin typeface="Goudy Old Style" panose="02020502050305020303" pitchFamily="18" charset="0"/>
            </a:endParaRPr>
          </a:p>
          <a:p>
            <a:pPr algn="l"/>
            <a:br>
              <a:rPr lang="en-GB" dirty="0">
                <a:solidFill>
                  <a:schemeClr val="bg1">
                    <a:lumMod val="95000"/>
                  </a:schemeClr>
                </a:solidFill>
                <a:latin typeface="Goudy Old Style" panose="02020502050305020303" pitchFamily="18" charset="0"/>
              </a:rPr>
            </a:br>
            <a:r>
              <a:rPr lang="en-GB" dirty="0">
                <a:solidFill>
                  <a:schemeClr val="bg1">
                    <a:lumMod val="95000"/>
                  </a:schemeClr>
                </a:solidFill>
                <a:latin typeface="Goudy Old Style" panose="02020502050305020303" pitchFamily="18" charset="0"/>
              </a:rPr>
              <a:t> </a:t>
            </a:r>
          </a:p>
        </p:txBody>
      </p:sp>
    </p:spTree>
    <p:extLst>
      <p:ext uri="{BB962C8B-B14F-4D97-AF65-F5344CB8AC3E}">
        <p14:creationId xmlns:p14="http://schemas.microsoft.com/office/powerpoint/2010/main" val="2171930359"/>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727587" y="945407"/>
            <a:ext cx="10117393" cy="5904656"/>
          </a:xfrm>
        </p:spPr>
        <p:txBody>
          <a:bodyPr>
            <a:normAutofit lnSpcReduction="10000"/>
          </a:bodyPr>
          <a:lstStyle/>
          <a:p>
            <a:pPr marL="36576" indent="0">
              <a:buNone/>
            </a:pPr>
            <a:r>
              <a:rPr lang="en-GB" sz="2400" dirty="0">
                <a:solidFill>
                  <a:schemeClr val="bg1">
                    <a:lumMod val="95000"/>
                  </a:schemeClr>
                </a:solidFill>
                <a:latin typeface="Garamond" pitchFamily="18" charset="0"/>
              </a:rPr>
              <a:t></a:t>
            </a:r>
            <a:r>
              <a:rPr lang="en-GB" sz="2400" dirty="0">
                <a:latin typeface="Garamond" pitchFamily="18" charset="0"/>
              </a:rPr>
              <a:t> </a:t>
            </a:r>
            <a:r>
              <a:rPr lang="en-GB" dirty="0">
                <a:solidFill>
                  <a:schemeClr val="bg1">
                    <a:lumMod val="95000"/>
                  </a:schemeClr>
                </a:solidFill>
                <a:latin typeface="Garamond" pitchFamily="18" charset="0"/>
              </a:rPr>
              <a:t>the ability to exhibit a detailed knowledge and understanding of the key concepts and philosophical assumptions underpinning literary Modernism and Post-Modernism, and the interconnection between these concepts;</a:t>
            </a:r>
          </a:p>
          <a:p>
            <a:pPr marL="36576" indent="0">
              <a:buNone/>
            </a:pPr>
            <a:r>
              <a:rPr lang="en-GB" dirty="0">
                <a:solidFill>
                  <a:schemeClr val="bg1">
                    <a:lumMod val="95000"/>
                  </a:schemeClr>
                </a:solidFill>
                <a:latin typeface="Garamond" pitchFamily="18" charset="0"/>
              </a:rPr>
              <a:t> a sophisticated and theoretically informed knowledge of a wide range of Modernist and post-Modernist texts;</a:t>
            </a:r>
          </a:p>
          <a:p>
            <a:pPr marL="36576" indent="0">
              <a:buNone/>
            </a:pPr>
            <a:r>
              <a:rPr lang="en-GB" dirty="0">
                <a:solidFill>
                  <a:schemeClr val="bg1">
                    <a:lumMod val="95000"/>
                  </a:schemeClr>
                </a:solidFill>
                <a:latin typeface="Garamond" pitchFamily="18" charset="0"/>
              </a:rPr>
              <a:t> a detailed knowledge and understanding of the characteristic formal and thematic features associated with modernism and Post-Modernism;</a:t>
            </a:r>
          </a:p>
          <a:p>
            <a:pPr marL="36576" indent="0">
              <a:buNone/>
            </a:pPr>
            <a:r>
              <a:rPr lang="en-GB" dirty="0">
                <a:solidFill>
                  <a:schemeClr val="bg1">
                    <a:lumMod val="95000"/>
                  </a:schemeClr>
                </a:solidFill>
                <a:latin typeface="Garamond" pitchFamily="18" charset="0"/>
              </a:rPr>
              <a:t> a critically informed familiarity with the historical and socio-cultural contexts of modernism and Post-Modernism generally and in individual texts in particular;</a:t>
            </a:r>
          </a:p>
          <a:p>
            <a:pPr marL="36576" indent="0">
              <a:buNone/>
            </a:pPr>
            <a:r>
              <a:rPr lang="en-GB" dirty="0">
                <a:solidFill>
                  <a:schemeClr val="bg1">
                    <a:lumMod val="95000"/>
                  </a:schemeClr>
                </a:solidFill>
                <a:latin typeface="Garamond" pitchFamily="18" charset="0"/>
              </a:rPr>
              <a:t> a sophisticated awareness of the ongoing critical and theoretical understandings of ‘Modernism’ and ‘Post-Modernism: their precise definition(s) and historical importance.</a:t>
            </a:r>
          </a:p>
          <a:p>
            <a:pPr marL="0" indent="0">
              <a:buNone/>
            </a:pPr>
            <a:endParaRPr lang="en-GB" sz="2400" dirty="0"/>
          </a:p>
        </p:txBody>
      </p:sp>
      <p:sp>
        <p:nvSpPr>
          <p:cNvPr id="2" name="Title 1"/>
          <p:cNvSpPr>
            <a:spLocks noGrp="1"/>
          </p:cNvSpPr>
          <p:nvPr>
            <p:ph type="title"/>
          </p:nvPr>
        </p:nvSpPr>
        <p:spPr>
          <a:xfrm>
            <a:off x="2255416" y="160338"/>
            <a:ext cx="7543800" cy="692696"/>
          </a:xfrm>
        </p:spPr>
        <p:txBody>
          <a:bodyPr/>
          <a:lstStyle/>
          <a:p>
            <a:pPr algn="ctr"/>
            <a:r>
              <a:rPr lang="en-GB" sz="3600" dirty="0">
                <a:solidFill>
                  <a:srgbClr val="FFFF00"/>
                </a:solidFill>
                <a:latin typeface="Perpetua Titling MT" panose="02020502060505020804" pitchFamily="18" charset="0"/>
              </a:rPr>
              <a:t>LEARNING OUTCOMES</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54569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727587" y="945407"/>
            <a:ext cx="10117393" cy="5904656"/>
          </a:xfrm>
        </p:spPr>
        <p:txBody>
          <a:bodyPr>
            <a:normAutofit/>
          </a:bodyPr>
          <a:lstStyle/>
          <a:p>
            <a:pPr marL="493776" indent="-457200">
              <a:lnSpc>
                <a:spcPct val="100000"/>
              </a:lnSpc>
              <a:spcBef>
                <a:spcPts val="0"/>
              </a:spcBef>
              <a:spcAft>
                <a:spcPts val="1200"/>
              </a:spcAft>
            </a:pPr>
            <a:r>
              <a:rPr lang="en-GB" dirty="0">
                <a:solidFill>
                  <a:schemeClr val="bg1">
                    <a:lumMod val="95000"/>
                  </a:schemeClr>
                </a:solidFill>
                <a:latin typeface="Goudy Old Style" panose="02020502050305020303" pitchFamily="18" charset="0"/>
              </a:rPr>
              <a:t>Like </a:t>
            </a:r>
            <a:r>
              <a:rPr lang="en-GB" i="1" dirty="0">
                <a:solidFill>
                  <a:schemeClr val="bg1">
                    <a:lumMod val="95000"/>
                  </a:schemeClr>
                </a:solidFill>
                <a:latin typeface="Goudy Old Style" panose="02020502050305020303" pitchFamily="18" charset="0"/>
              </a:rPr>
              <a:t>Cathay</a:t>
            </a:r>
            <a:r>
              <a:rPr lang="en-GB" dirty="0">
                <a:solidFill>
                  <a:schemeClr val="bg1">
                    <a:lumMod val="95000"/>
                  </a:schemeClr>
                </a:solidFill>
                <a:latin typeface="Goudy Old Style" panose="02020502050305020303" pitchFamily="18" charset="0"/>
              </a:rPr>
              <a:t> a response to the horror of the Great War</a:t>
            </a:r>
            <a:r>
              <a:rPr lang="en-GB" sz="3200" dirty="0">
                <a:solidFill>
                  <a:schemeClr val="bg1">
                    <a:lumMod val="95000"/>
                  </a:schemeClr>
                </a:solidFill>
                <a:latin typeface="Goudy Old Style" panose="02020502050305020303" pitchFamily="18" charset="0"/>
              </a:rPr>
              <a:t>.</a:t>
            </a:r>
          </a:p>
          <a:p>
            <a:pPr marL="493776" indent="-457200">
              <a:lnSpc>
                <a:spcPct val="100000"/>
              </a:lnSpc>
              <a:spcBef>
                <a:spcPts val="0"/>
              </a:spcBef>
              <a:spcAft>
                <a:spcPts val="1200"/>
              </a:spcAft>
            </a:pPr>
            <a:r>
              <a:rPr lang="en-GB" dirty="0">
                <a:solidFill>
                  <a:schemeClr val="bg1">
                    <a:lumMod val="95000"/>
                  </a:schemeClr>
                </a:solidFill>
                <a:latin typeface="Goudy Old Style" panose="02020502050305020303" pitchFamily="18" charset="0"/>
              </a:rPr>
              <a:t>German speaker from Czech city of Prague (then part of the Austro-Hungarian Empire)</a:t>
            </a:r>
          </a:p>
          <a:p>
            <a:pPr marL="493776" indent="-457200">
              <a:lnSpc>
                <a:spcPct val="100000"/>
              </a:lnSpc>
              <a:spcBef>
                <a:spcPts val="0"/>
              </a:spcBef>
              <a:spcAft>
                <a:spcPts val="1200"/>
              </a:spcAft>
            </a:pPr>
            <a:r>
              <a:rPr lang="en-GB" dirty="0">
                <a:solidFill>
                  <a:schemeClr val="bg1">
                    <a:lumMod val="95000"/>
                  </a:schemeClr>
                </a:solidFill>
                <a:latin typeface="Goudy Old Style" panose="02020502050305020303" pitchFamily="18" charset="0"/>
              </a:rPr>
              <a:t>Translated Russian poetry and met Leo Tolstoy, L. O. Pasternak (father of Boris Pasternak)  and others</a:t>
            </a:r>
          </a:p>
          <a:p>
            <a:pPr marL="493776" indent="-457200">
              <a:lnSpc>
                <a:spcPct val="100000"/>
              </a:lnSpc>
              <a:spcBef>
                <a:spcPts val="0"/>
              </a:spcBef>
              <a:spcAft>
                <a:spcPts val="1200"/>
              </a:spcAft>
            </a:pPr>
            <a:r>
              <a:rPr lang="en-GB" dirty="0">
                <a:solidFill>
                  <a:schemeClr val="bg1">
                    <a:lumMod val="95000"/>
                  </a:schemeClr>
                </a:solidFill>
                <a:latin typeface="Goudy Old Style" panose="02020502050305020303" pitchFamily="18" charset="0"/>
              </a:rPr>
              <a:t>Served as secretary for </a:t>
            </a:r>
            <a:r>
              <a:rPr lang="en-GB" dirty="0" err="1">
                <a:solidFill>
                  <a:schemeClr val="bg1">
                    <a:lumMod val="95000"/>
                  </a:schemeClr>
                </a:solidFill>
                <a:latin typeface="Goudy Old Style" panose="02020502050305020303" pitchFamily="18" charset="0"/>
              </a:rPr>
              <a:t>Augist</a:t>
            </a:r>
            <a:endParaRPr lang="en-GB" dirty="0">
              <a:solidFill>
                <a:schemeClr val="bg1">
                  <a:lumMod val="95000"/>
                </a:schemeClr>
              </a:solidFill>
              <a:latin typeface="Goudy Old Style" panose="02020502050305020303" pitchFamily="18" charset="0"/>
            </a:endParaRPr>
          </a:p>
          <a:p>
            <a:pPr marL="36576" indent="0">
              <a:buNone/>
            </a:pPr>
            <a:endParaRPr lang="en-GB" sz="3200" dirty="0">
              <a:solidFill>
                <a:schemeClr val="bg1">
                  <a:lumMod val="95000"/>
                </a:schemeClr>
              </a:solidFill>
              <a:latin typeface="Goudy Old Style" panose="02020502050305020303" pitchFamily="18" charset="0"/>
            </a:endParaRPr>
          </a:p>
          <a:p>
            <a:pPr marL="0" indent="0">
              <a:buNone/>
            </a:pPr>
            <a:endParaRPr lang="en-GB" sz="2400" dirty="0"/>
          </a:p>
        </p:txBody>
      </p:sp>
      <p:sp>
        <p:nvSpPr>
          <p:cNvPr id="2" name="Title 1"/>
          <p:cNvSpPr>
            <a:spLocks noGrp="1"/>
          </p:cNvSpPr>
          <p:nvPr>
            <p:ph type="title"/>
          </p:nvPr>
        </p:nvSpPr>
        <p:spPr>
          <a:xfrm>
            <a:off x="2255416" y="160338"/>
            <a:ext cx="7543800" cy="692696"/>
          </a:xfrm>
        </p:spPr>
        <p:txBody>
          <a:bodyPr/>
          <a:lstStyle/>
          <a:p>
            <a:pPr algn="ctr"/>
            <a:r>
              <a:rPr lang="en-GB" sz="3600" dirty="0">
                <a:solidFill>
                  <a:srgbClr val="FFFF00"/>
                </a:solidFill>
                <a:latin typeface="Perpetua Titling MT" panose="02020502060505020804" pitchFamily="18" charset="0"/>
              </a:rPr>
              <a:t>discussion</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043980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93540" y="1004846"/>
            <a:ext cx="10972800" cy="5845216"/>
          </a:xfrm>
        </p:spPr>
        <p:txBody>
          <a:bodyPr>
            <a:normAutofit/>
          </a:bodyPr>
          <a:lstStyle/>
          <a:p>
            <a:pPr marL="36576" indent="0">
              <a:buNone/>
            </a:pPr>
            <a:r>
              <a:rPr lang="en-GB" sz="2400" dirty="0">
                <a:solidFill>
                  <a:schemeClr val="bg1">
                    <a:lumMod val="95000"/>
                  </a:schemeClr>
                </a:solidFill>
                <a:latin typeface="Garamond" pitchFamily="18" charset="0"/>
              </a:rPr>
              <a:t>while their poetics uses death to “intensify subjectivity” (17) in an increasingly capitalistic, technologized modernity, Rilke and Woolf diverge from </a:t>
            </a:r>
            <a:r>
              <a:rPr lang="en-GB" sz="2400" dirty="0" err="1">
                <a:solidFill>
                  <a:schemeClr val="bg1">
                    <a:lumMod val="95000"/>
                  </a:schemeClr>
                </a:solidFill>
                <a:latin typeface="Garamond" pitchFamily="18" charset="0"/>
              </a:rPr>
              <a:t>Ramazani’s</a:t>
            </a:r>
            <a:r>
              <a:rPr lang="en-GB" sz="2400" dirty="0">
                <a:solidFill>
                  <a:schemeClr val="bg1">
                    <a:lumMod val="95000"/>
                  </a:schemeClr>
                </a:solidFill>
                <a:latin typeface="Garamond" pitchFamily="18" charset="0"/>
              </a:rPr>
              <a:t> definition of the modernist elegy in that they do not “scorn recovery and transcendence” (4), nor do they engage in “attacking and debasing the dead” (5). Rather, their elegies emphasize the human desire for recovery and full-presence — for transcendence — while offering themselves as proof that art cannot transcend death.</a:t>
            </a:r>
          </a:p>
          <a:p>
            <a:pPr marL="36576" indent="0">
              <a:buNone/>
            </a:pPr>
            <a:endParaRPr lang="en-GB" sz="1100" dirty="0">
              <a:solidFill>
                <a:schemeClr val="bg1">
                  <a:lumMod val="95000"/>
                </a:schemeClr>
              </a:solidFill>
              <a:latin typeface="Garamond" pitchFamily="18" charset="0"/>
            </a:endParaRPr>
          </a:p>
          <a:p>
            <a:pPr marL="36576" indent="0">
              <a:buNone/>
            </a:pPr>
            <a:r>
              <a:rPr lang="en-GB" sz="2400" dirty="0">
                <a:solidFill>
                  <a:schemeClr val="bg1">
                    <a:lumMod val="95000"/>
                  </a:schemeClr>
                </a:solidFill>
                <a:latin typeface="Garamond" pitchFamily="18" charset="0"/>
              </a:rPr>
              <a:t>In the imminence of World War I, the silence of the millions who perished too soon makes the poetic demand to listen to their seemingly incomprehensible message virtually unbearable. But difficult as it may be, it is only by fully opening the self to this voice — hearing, so to speak, the void — that death can become transformative, and the elegy can begin the endless effort of rearticulating the murmuring message, giving their deaths a poetic function: “Was </a:t>
            </a:r>
            <a:r>
              <a:rPr lang="en-GB" sz="2400" dirty="0" err="1">
                <a:solidFill>
                  <a:schemeClr val="bg1">
                    <a:lumMod val="95000"/>
                  </a:schemeClr>
                </a:solidFill>
                <a:latin typeface="Garamond" pitchFamily="18" charset="0"/>
              </a:rPr>
              <a:t>sie</a:t>
            </a:r>
            <a:r>
              <a:rPr lang="en-GB" sz="2400" dirty="0">
                <a:solidFill>
                  <a:schemeClr val="bg1">
                    <a:lumMod val="95000"/>
                  </a:schemeClr>
                </a:solidFill>
                <a:latin typeface="Garamond" pitchFamily="18" charset="0"/>
              </a:rPr>
              <a:t> </a:t>
            </a:r>
            <a:r>
              <a:rPr lang="en-GB" sz="2400" dirty="0" err="1">
                <a:solidFill>
                  <a:schemeClr val="bg1">
                    <a:lumMod val="95000"/>
                  </a:schemeClr>
                </a:solidFill>
                <a:latin typeface="Garamond" pitchFamily="18" charset="0"/>
              </a:rPr>
              <a:t>mir</a:t>
            </a:r>
            <a:r>
              <a:rPr lang="en-GB" sz="2400" dirty="0">
                <a:solidFill>
                  <a:schemeClr val="bg1">
                    <a:lumMod val="95000"/>
                  </a:schemeClr>
                </a:solidFill>
                <a:latin typeface="Garamond" pitchFamily="18" charset="0"/>
              </a:rPr>
              <a:t> </a:t>
            </a:r>
            <a:r>
              <a:rPr lang="en-GB" sz="2400" dirty="0" err="1">
                <a:solidFill>
                  <a:schemeClr val="bg1">
                    <a:lumMod val="95000"/>
                  </a:schemeClr>
                </a:solidFill>
                <a:latin typeface="Garamond" pitchFamily="18" charset="0"/>
              </a:rPr>
              <a:t>wollen</a:t>
            </a:r>
            <a:r>
              <a:rPr lang="en-GB" sz="2400" dirty="0">
                <a:solidFill>
                  <a:schemeClr val="bg1">
                    <a:lumMod val="95000"/>
                  </a:schemeClr>
                </a:solidFill>
                <a:latin typeface="Garamond" pitchFamily="18" charset="0"/>
              </a:rPr>
              <a:t>? </a:t>
            </a:r>
            <a:r>
              <a:rPr lang="en-GB" sz="2400" dirty="0" err="1">
                <a:solidFill>
                  <a:schemeClr val="bg1">
                    <a:lumMod val="95000"/>
                  </a:schemeClr>
                </a:solidFill>
                <a:latin typeface="Garamond" pitchFamily="18" charset="0"/>
              </a:rPr>
              <a:t>leise</a:t>
            </a:r>
            <a:r>
              <a:rPr lang="en-GB" sz="2400" dirty="0">
                <a:solidFill>
                  <a:schemeClr val="bg1">
                    <a:lumMod val="95000"/>
                  </a:schemeClr>
                </a:solidFill>
                <a:latin typeface="Garamond" pitchFamily="18" charset="0"/>
              </a:rPr>
              <a:t> </a:t>
            </a:r>
            <a:r>
              <a:rPr lang="en-GB" sz="2400" dirty="0" err="1">
                <a:solidFill>
                  <a:schemeClr val="bg1">
                    <a:lumMod val="95000"/>
                  </a:schemeClr>
                </a:solidFill>
                <a:latin typeface="Garamond" pitchFamily="18" charset="0"/>
              </a:rPr>
              <a:t>soll</a:t>
            </a:r>
            <a:r>
              <a:rPr lang="en-GB" sz="2400" dirty="0">
                <a:solidFill>
                  <a:schemeClr val="bg1">
                    <a:lumMod val="95000"/>
                  </a:schemeClr>
                </a:solidFill>
                <a:latin typeface="Garamond" pitchFamily="18" charset="0"/>
              </a:rPr>
              <a:t> </a:t>
            </a:r>
            <a:r>
              <a:rPr lang="en-GB" sz="2400" dirty="0" err="1">
                <a:solidFill>
                  <a:schemeClr val="bg1">
                    <a:lumMod val="95000"/>
                  </a:schemeClr>
                </a:solidFill>
                <a:latin typeface="Garamond" pitchFamily="18" charset="0"/>
              </a:rPr>
              <a:t>ich</a:t>
            </a:r>
            <a:r>
              <a:rPr lang="en-GB" sz="2400" dirty="0">
                <a:solidFill>
                  <a:schemeClr val="bg1">
                    <a:lumMod val="95000"/>
                  </a:schemeClr>
                </a:solidFill>
                <a:latin typeface="Garamond" pitchFamily="18" charset="0"/>
              </a:rPr>
              <a:t> des </a:t>
            </a:r>
            <a:r>
              <a:rPr lang="en-GB" sz="2400" dirty="0" err="1">
                <a:solidFill>
                  <a:schemeClr val="bg1">
                    <a:lumMod val="95000"/>
                  </a:schemeClr>
                </a:solidFill>
                <a:latin typeface="Garamond" pitchFamily="18" charset="0"/>
              </a:rPr>
              <a:t>Unrechts</a:t>
            </a:r>
            <a:r>
              <a:rPr lang="en-GB" sz="2400" dirty="0">
                <a:solidFill>
                  <a:schemeClr val="bg1">
                    <a:lumMod val="95000"/>
                  </a:schemeClr>
                </a:solidFill>
                <a:latin typeface="Garamond" pitchFamily="18" charset="0"/>
              </a:rPr>
              <a:t> / </a:t>
            </a:r>
            <a:r>
              <a:rPr lang="en-GB" sz="2400" dirty="0" err="1">
                <a:solidFill>
                  <a:schemeClr val="bg1">
                    <a:lumMod val="95000"/>
                  </a:schemeClr>
                </a:solidFill>
                <a:latin typeface="Garamond" pitchFamily="18" charset="0"/>
              </a:rPr>
              <a:t>Anschein</a:t>
            </a:r>
            <a:r>
              <a:rPr lang="en-GB" sz="2400" dirty="0">
                <a:solidFill>
                  <a:schemeClr val="bg1">
                    <a:lumMod val="95000"/>
                  </a:schemeClr>
                </a:solidFill>
                <a:latin typeface="Garamond" pitchFamily="18" charset="0"/>
              </a:rPr>
              <a:t> </a:t>
            </a:r>
            <a:r>
              <a:rPr lang="en-GB" sz="2400" dirty="0" err="1">
                <a:solidFill>
                  <a:schemeClr val="bg1">
                    <a:lumMod val="95000"/>
                  </a:schemeClr>
                </a:solidFill>
                <a:latin typeface="Garamond" pitchFamily="18" charset="0"/>
              </a:rPr>
              <a:t>abtun</a:t>
            </a:r>
            <a:r>
              <a:rPr lang="en-GB" sz="2400" dirty="0">
                <a:solidFill>
                  <a:schemeClr val="bg1">
                    <a:lumMod val="95000"/>
                  </a:schemeClr>
                </a:solidFill>
                <a:latin typeface="Garamond" pitchFamily="18" charset="0"/>
              </a:rPr>
              <a:t>” (152) ‘</a:t>
            </a:r>
            <a:r>
              <a:rPr lang="en-GB" sz="2400" i="1" dirty="0">
                <a:solidFill>
                  <a:schemeClr val="bg1">
                    <a:lumMod val="95000"/>
                  </a:schemeClr>
                </a:solidFill>
                <a:latin typeface="Garamond" pitchFamily="18" charset="0"/>
              </a:rPr>
              <a:t>What they want of me is that I gently remove the appearance / of injustice about their death</a:t>
            </a:r>
            <a:r>
              <a:rPr lang="en-GB" sz="2400" dirty="0">
                <a:solidFill>
                  <a:schemeClr val="bg1">
                    <a:lumMod val="95000"/>
                  </a:schemeClr>
                </a:solidFill>
                <a:latin typeface="Garamond" pitchFamily="18" charset="0"/>
              </a:rPr>
              <a:t>’ (153). The poet, then, has both the ability and duty to transform death.</a:t>
            </a:r>
          </a:p>
          <a:p>
            <a:pPr marL="36576" indent="0" algn="r">
              <a:buNone/>
            </a:pPr>
            <a:r>
              <a:rPr lang="en-GB" sz="2400" dirty="0">
                <a:solidFill>
                  <a:schemeClr val="bg1">
                    <a:lumMod val="95000"/>
                  </a:schemeClr>
                </a:solidFill>
                <a:latin typeface="Garamond" pitchFamily="18" charset="0"/>
              </a:rPr>
              <a:t>Kelly S. Walsh, ‘The Unbearable Openness of Death: Elegies of Rilke and Woolf’</a:t>
            </a:r>
          </a:p>
          <a:p>
            <a:pPr marL="36576" indent="0">
              <a:buNone/>
            </a:pPr>
            <a:endParaRPr lang="en-GB" sz="2400" dirty="0">
              <a:solidFill>
                <a:schemeClr val="bg1">
                  <a:lumMod val="95000"/>
                </a:schemeClr>
              </a:solidFill>
              <a:latin typeface="Garamond" pitchFamily="18" charset="0"/>
            </a:endParaRPr>
          </a:p>
          <a:p>
            <a:pPr marL="36576" indent="0">
              <a:buNone/>
            </a:pPr>
            <a:endParaRPr lang="en-GB" sz="2400" dirty="0">
              <a:solidFill>
                <a:schemeClr val="bg1">
                  <a:lumMod val="95000"/>
                </a:schemeClr>
              </a:solidFill>
              <a:latin typeface="Garamond" pitchFamily="18" charset="0"/>
            </a:endParaRPr>
          </a:p>
        </p:txBody>
      </p:sp>
      <p:sp>
        <p:nvSpPr>
          <p:cNvPr id="2" name="Title 1"/>
          <p:cNvSpPr>
            <a:spLocks noGrp="1"/>
          </p:cNvSpPr>
          <p:nvPr>
            <p:ph type="title"/>
          </p:nvPr>
        </p:nvSpPr>
        <p:spPr>
          <a:xfrm>
            <a:off x="185195" y="160338"/>
            <a:ext cx="12176567" cy="692696"/>
          </a:xfrm>
        </p:spPr>
        <p:txBody>
          <a:bodyPr>
            <a:normAutofit/>
          </a:bodyPr>
          <a:lstStyle/>
          <a:p>
            <a:pPr algn="ctr"/>
            <a:r>
              <a:rPr lang="en-GB" sz="3600" dirty="0">
                <a:solidFill>
                  <a:srgbClr val="FFFF00"/>
                </a:solidFill>
                <a:latin typeface="Perpetua Titling MT" panose="02020502060505020804" pitchFamily="18" charset="0"/>
              </a:rPr>
              <a:t>The modernist elegy: engaging with death</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99413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718750" y="869868"/>
            <a:ext cx="10754499" cy="6190306"/>
          </a:xfrm>
        </p:spPr>
        <p:txBody>
          <a:bodyPr>
            <a:normAutofit/>
          </a:bodyPr>
          <a:lstStyle/>
          <a:p>
            <a:pPr marL="36576" indent="0">
              <a:buNone/>
            </a:pPr>
            <a:r>
              <a:rPr lang="en-GB" sz="2400" dirty="0">
                <a:solidFill>
                  <a:schemeClr val="bg1">
                    <a:lumMod val="95000"/>
                  </a:schemeClr>
                </a:solidFill>
                <a:latin typeface="Garamond" pitchFamily="18" charset="0"/>
              </a:rPr>
              <a:t>His work as a poet, as he had come to understand it, was to afﬁrm a unity in this world, in the midst of the apparent fragmentation and loss that seemed an overwhelming pressure during this period. Against Wittgenstein’s claim, published within a year of the </a:t>
            </a:r>
            <a:r>
              <a:rPr lang="en-GB" sz="2400" i="1" dirty="0">
                <a:solidFill>
                  <a:schemeClr val="bg1">
                    <a:lumMod val="95000"/>
                  </a:schemeClr>
                </a:solidFill>
                <a:latin typeface="Garamond" pitchFamily="18" charset="0"/>
              </a:rPr>
              <a:t>Elegies</a:t>
            </a:r>
            <a:r>
              <a:rPr lang="en-GB" sz="2400" dirty="0">
                <a:solidFill>
                  <a:schemeClr val="bg1">
                    <a:lumMod val="95000"/>
                  </a:schemeClr>
                </a:solidFill>
                <a:latin typeface="Garamond" pitchFamily="18" charset="0"/>
              </a:rPr>
              <a:t>, that ‘the sense of the world must lie beyond the world’, Rilke insisted that this ‘sense’ or meaning could only rest in the world—or in the manner in which world in/forms us, an insight captured in his notion of ‘</a:t>
            </a:r>
            <a:r>
              <a:rPr lang="en-GB" sz="2400" i="1" dirty="0" err="1">
                <a:solidFill>
                  <a:schemeClr val="bg1">
                    <a:lumMod val="95000"/>
                  </a:schemeClr>
                </a:solidFill>
                <a:latin typeface="Garamond" pitchFamily="18" charset="0"/>
              </a:rPr>
              <a:t>Weltinnenraum</a:t>
            </a:r>
            <a:r>
              <a:rPr lang="en-GB" sz="2400" dirty="0">
                <a:solidFill>
                  <a:schemeClr val="bg1">
                    <a:lumMod val="95000"/>
                  </a:schemeClr>
                </a:solidFill>
                <a:latin typeface="Garamond" pitchFamily="18" charset="0"/>
              </a:rPr>
              <a:t>’ (‘world/inner/space’).</a:t>
            </a:r>
          </a:p>
          <a:p>
            <a:pPr marL="36576" indent="0">
              <a:buNone/>
            </a:pPr>
            <a:endParaRPr lang="en-GB" sz="1100" dirty="0">
              <a:solidFill>
                <a:schemeClr val="bg1">
                  <a:lumMod val="95000"/>
                </a:schemeClr>
              </a:solidFill>
              <a:latin typeface="Garamond" pitchFamily="18" charset="0"/>
            </a:endParaRPr>
          </a:p>
          <a:p>
            <a:pPr marL="36576" indent="0">
              <a:buNone/>
            </a:pPr>
            <a:r>
              <a:rPr lang="en-GB" sz="2400" dirty="0">
                <a:solidFill>
                  <a:schemeClr val="bg1">
                    <a:lumMod val="95000"/>
                  </a:schemeClr>
                </a:solidFill>
                <a:latin typeface="Garamond" pitchFamily="18" charset="0"/>
              </a:rPr>
              <a:t>Rilke understood the work of ‘imagining human’4 most poignantly in the </a:t>
            </a:r>
            <a:r>
              <a:rPr lang="en-GB" sz="2400" i="1" dirty="0">
                <a:solidFill>
                  <a:schemeClr val="bg1">
                    <a:lumMod val="95000"/>
                  </a:schemeClr>
                </a:solidFill>
                <a:latin typeface="Garamond" pitchFamily="18" charset="0"/>
              </a:rPr>
              <a:t>Elegies</a:t>
            </a:r>
            <a:r>
              <a:rPr lang="en-GB" sz="2400" dirty="0">
                <a:solidFill>
                  <a:schemeClr val="bg1">
                    <a:lumMod val="95000"/>
                  </a:schemeClr>
                </a:solidFill>
                <a:latin typeface="Garamond" pitchFamily="18" charset="0"/>
              </a:rPr>
              <a:t> and his later writings generally, as a call to turn ‘back’ to the natural world. This conviction stood in stark contrast to the devastations of his age brought about through the machinations of war and under the pressures of industrialisation and commerce. Thus, while Erich Heller is surely right in reading the </a:t>
            </a:r>
            <a:r>
              <a:rPr lang="en-GB" sz="2400" i="1" dirty="0">
                <a:solidFill>
                  <a:schemeClr val="bg1">
                    <a:lumMod val="95000"/>
                  </a:schemeClr>
                </a:solidFill>
                <a:latin typeface="Garamond" pitchFamily="18" charset="0"/>
              </a:rPr>
              <a:t>Elegies</a:t>
            </a:r>
            <a:r>
              <a:rPr lang="en-GB" sz="2400" dirty="0">
                <a:solidFill>
                  <a:schemeClr val="bg1">
                    <a:lumMod val="95000"/>
                  </a:schemeClr>
                </a:solidFill>
                <a:latin typeface="Garamond" pitchFamily="18" charset="0"/>
              </a:rPr>
              <a:t> as ‘an apocalyptic work’, it is one in which the revelatory power of the poet’s vision seeks to open a creative space within and not beyond the world, shaken as it was through the pressures of a cultural and intellectual dislocation and wracked in the vortex of political destruction.5</a:t>
            </a:r>
          </a:p>
          <a:p>
            <a:pPr marL="493776" lvl="1" indent="0">
              <a:buNone/>
            </a:pPr>
            <a:r>
              <a:rPr lang="en-GB" sz="2200" dirty="0">
                <a:solidFill>
                  <a:schemeClr val="bg1">
                    <a:lumMod val="95000"/>
                  </a:schemeClr>
                </a:solidFill>
                <a:latin typeface="Garamond" pitchFamily="18" charset="0"/>
              </a:rPr>
              <a:t>Mark S. Burrows,  ‘”The Poet Alone Unites The World”: The Poetics of Praise in Rainer Maria Rilke’s </a:t>
            </a:r>
            <a:r>
              <a:rPr lang="en-GB" sz="2200" i="1" dirty="0">
                <a:solidFill>
                  <a:schemeClr val="bg1">
                    <a:lumMod val="95000"/>
                  </a:schemeClr>
                </a:solidFill>
                <a:latin typeface="Garamond" pitchFamily="18" charset="0"/>
              </a:rPr>
              <a:t>The </a:t>
            </a:r>
            <a:r>
              <a:rPr lang="en-GB" sz="2200" i="1" dirty="0" err="1">
                <a:solidFill>
                  <a:schemeClr val="bg1">
                    <a:lumMod val="95000"/>
                  </a:schemeClr>
                </a:solidFill>
                <a:latin typeface="Garamond" pitchFamily="18" charset="0"/>
              </a:rPr>
              <a:t>Duino</a:t>
            </a:r>
            <a:r>
              <a:rPr lang="en-GB" sz="2200" i="1" dirty="0">
                <a:solidFill>
                  <a:schemeClr val="bg1">
                    <a:lumMod val="95000"/>
                  </a:schemeClr>
                </a:solidFill>
                <a:latin typeface="Garamond" pitchFamily="18" charset="0"/>
              </a:rPr>
              <a:t> Elegies </a:t>
            </a:r>
            <a:r>
              <a:rPr lang="en-GB" i="1" dirty="0">
                <a:solidFill>
                  <a:schemeClr val="bg1">
                    <a:lumMod val="95000"/>
                  </a:schemeClr>
                </a:solidFill>
                <a:latin typeface="Garamond" pitchFamily="18" charset="0"/>
              </a:rPr>
              <a:t>‘</a:t>
            </a:r>
          </a:p>
        </p:txBody>
      </p:sp>
      <p:sp>
        <p:nvSpPr>
          <p:cNvPr id="2" name="Title 1"/>
          <p:cNvSpPr>
            <a:spLocks noGrp="1"/>
          </p:cNvSpPr>
          <p:nvPr>
            <p:ph type="title"/>
          </p:nvPr>
        </p:nvSpPr>
        <p:spPr>
          <a:xfrm>
            <a:off x="0" y="160338"/>
            <a:ext cx="11634486" cy="692696"/>
          </a:xfrm>
        </p:spPr>
        <p:txBody>
          <a:bodyPr>
            <a:normAutofit/>
          </a:bodyPr>
          <a:lstStyle/>
          <a:p>
            <a:pPr algn="ctr"/>
            <a:r>
              <a:rPr lang="en-GB" sz="3600" dirty="0">
                <a:solidFill>
                  <a:srgbClr val="FFFF00"/>
                </a:solidFill>
                <a:latin typeface="Perpetua Titling MT" panose="02020502060505020804" pitchFamily="18" charset="0"/>
              </a:rPr>
              <a:t>the revelatory power of the poet’s vision</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15231" y="506686"/>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68362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7C82FC-5D99-4951-8619-5E32E2BDD121}"/>
              </a:ext>
            </a:extLst>
          </p:cNvPr>
          <p:cNvSpPr>
            <a:spLocks noGrp="1"/>
          </p:cNvSpPr>
          <p:nvPr>
            <p:ph idx="1"/>
          </p:nvPr>
        </p:nvSpPr>
        <p:spPr>
          <a:xfrm>
            <a:off x="144154" y="160338"/>
            <a:ext cx="5122326" cy="2777924"/>
          </a:xfrm>
        </p:spPr>
        <p:txBody>
          <a:bodyPr>
            <a:normAutofit lnSpcReduction="10000"/>
          </a:bodyPr>
          <a:lstStyle/>
          <a:p>
            <a:pPr marL="36576" indent="0">
              <a:lnSpc>
                <a:spcPct val="110000"/>
              </a:lnSpc>
              <a:spcBef>
                <a:spcPts val="0"/>
              </a:spcBef>
              <a:buNone/>
            </a:pPr>
            <a:r>
              <a:rPr lang="en-GB" sz="2400" dirty="0">
                <a:solidFill>
                  <a:schemeClr val="bg1">
                    <a:lumMod val="95000"/>
                  </a:schemeClr>
                </a:solidFill>
                <a:latin typeface="Garamond" pitchFamily="18" charset="0"/>
              </a:rPr>
              <a:t>Voices, voices. Hear, O my heart, as only</a:t>
            </a:r>
          </a:p>
          <a:p>
            <a:pPr marL="36576" indent="0">
              <a:lnSpc>
                <a:spcPct val="110000"/>
              </a:lnSpc>
              <a:spcBef>
                <a:spcPts val="0"/>
              </a:spcBef>
              <a:buNone/>
            </a:pPr>
            <a:r>
              <a:rPr lang="en-GB" sz="2400" dirty="0">
                <a:solidFill>
                  <a:schemeClr val="bg1">
                    <a:lumMod val="95000"/>
                  </a:schemeClr>
                </a:solidFill>
                <a:latin typeface="Garamond" pitchFamily="18" charset="0"/>
              </a:rPr>
              <a:t>saints have heard; heard till the giant-call</a:t>
            </a:r>
          </a:p>
          <a:p>
            <a:pPr marL="36576" indent="0">
              <a:lnSpc>
                <a:spcPct val="110000"/>
              </a:lnSpc>
              <a:spcBef>
                <a:spcPts val="0"/>
              </a:spcBef>
              <a:buNone/>
            </a:pPr>
            <a:r>
              <a:rPr lang="en-GB" sz="2400" dirty="0">
                <a:solidFill>
                  <a:schemeClr val="bg1">
                    <a:lumMod val="95000"/>
                  </a:schemeClr>
                </a:solidFill>
                <a:latin typeface="Garamond" pitchFamily="18" charset="0"/>
              </a:rPr>
              <a:t>lifted them off the ground; yet they went impossibly</a:t>
            </a:r>
          </a:p>
          <a:p>
            <a:pPr marL="36576" indent="0">
              <a:lnSpc>
                <a:spcPct val="110000"/>
              </a:lnSpc>
              <a:spcBef>
                <a:spcPts val="0"/>
              </a:spcBef>
              <a:buNone/>
            </a:pPr>
            <a:r>
              <a:rPr lang="en-GB" sz="2400" dirty="0">
                <a:solidFill>
                  <a:schemeClr val="bg1">
                    <a:lumMod val="95000"/>
                  </a:schemeClr>
                </a:solidFill>
                <a:latin typeface="Garamond" pitchFamily="18" charset="0"/>
              </a:rPr>
              <a:t>on with their kneeling, in undistracted attention:</a:t>
            </a:r>
          </a:p>
          <a:p>
            <a:pPr marL="36576" indent="0">
              <a:lnSpc>
                <a:spcPct val="110000"/>
              </a:lnSpc>
              <a:spcBef>
                <a:spcPts val="0"/>
              </a:spcBef>
              <a:buNone/>
            </a:pPr>
            <a:r>
              <a:rPr lang="en-GB" sz="2400" dirty="0">
                <a:solidFill>
                  <a:schemeClr val="bg1">
                    <a:lumMod val="95000"/>
                  </a:schemeClr>
                </a:solidFill>
                <a:latin typeface="Garamond" pitchFamily="18" charset="0"/>
              </a:rPr>
              <a:t>so inherently hearers. </a:t>
            </a:r>
          </a:p>
        </p:txBody>
      </p:sp>
      <p:sp>
        <p:nvSpPr>
          <p:cNvPr id="4" name="Title 1">
            <a:extLst>
              <a:ext uri="{FF2B5EF4-FFF2-40B4-BE49-F238E27FC236}">
                <a16:creationId xmlns:a16="http://schemas.microsoft.com/office/drawing/2014/main" id="{6F45CCA6-81E2-4FC9-80E7-FD90D3F1D4AD}"/>
              </a:ext>
            </a:extLst>
          </p:cNvPr>
          <p:cNvSpPr>
            <a:spLocks noGrp="1"/>
          </p:cNvSpPr>
          <p:nvPr>
            <p:ph type="title"/>
          </p:nvPr>
        </p:nvSpPr>
        <p:spPr>
          <a:xfrm>
            <a:off x="245166" y="3573391"/>
            <a:ext cx="4920301" cy="692696"/>
          </a:xfrm>
        </p:spPr>
        <p:txBody>
          <a:bodyPr/>
          <a:lstStyle/>
          <a:p>
            <a:r>
              <a:rPr lang="en-GB" sz="3600" dirty="0">
                <a:solidFill>
                  <a:srgbClr val="FFFF00"/>
                </a:solidFill>
                <a:latin typeface="Perpetua Titling MT" panose="02020502060505020804" pitchFamily="18" charset="0"/>
              </a:rPr>
              <a:t>first elegy</a:t>
            </a:r>
            <a:endParaRPr lang="en-GB" b="0" dirty="0">
              <a:effectLst/>
              <a:latin typeface="Perpetua Titling MT" panose="02020502060505020804" pitchFamily="18" charset="0"/>
            </a:endParaRPr>
          </a:p>
        </p:txBody>
      </p:sp>
      <p:sp>
        <p:nvSpPr>
          <p:cNvPr id="5" name="Rectangle 4">
            <a:extLst>
              <a:ext uri="{FF2B5EF4-FFF2-40B4-BE49-F238E27FC236}">
                <a16:creationId xmlns:a16="http://schemas.microsoft.com/office/drawing/2014/main" id="{4EABA154-E5AD-4DD5-BB3D-17C3D8144BB6}"/>
              </a:ext>
            </a:extLst>
          </p:cNvPr>
          <p:cNvSpPr/>
          <p:nvPr/>
        </p:nvSpPr>
        <p:spPr>
          <a:xfrm>
            <a:off x="5266480" y="160338"/>
            <a:ext cx="7460413" cy="6370975"/>
          </a:xfrm>
          <a:prstGeom prst="rect">
            <a:avLst/>
          </a:prstGeom>
        </p:spPr>
        <p:txBody>
          <a:bodyPr wrap="square">
            <a:spAutoFit/>
          </a:bodyPr>
          <a:lstStyle/>
          <a:p>
            <a:pPr marL="36576" indent="0">
              <a:lnSpc>
                <a:spcPct val="100000"/>
              </a:lnSpc>
              <a:buNone/>
            </a:pPr>
            <a:r>
              <a:rPr lang="en-GB" sz="2400" dirty="0">
                <a:solidFill>
                  <a:schemeClr val="bg1">
                    <a:lumMod val="95000"/>
                  </a:schemeClr>
                </a:solidFill>
                <a:latin typeface="Garamond" pitchFamily="18" charset="0"/>
              </a:rPr>
              <a:t>True, it is strange to inhabit the earth no longer,</a:t>
            </a:r>
          </a:p>
          <a:p>
            <a:pPr marL="36576" indent="0">
              <a:lnSpc>
                <a:spcPct val="100000"/>
              </a:lnSpc>
              <a:buNone/>
            </a:pPr>
            <a:r>
              <a:rPr lang="en-GB" sz="2400" dirty="0">
                <a:solidFill>
                  <a:schemeClr val="bg1">
                    <a:lumMod val="95000"/>
                  </a:schemeClr>
                </a:solidFill>
                <a:latin typeface="Garamond" pitchFamily="18" charset="0"/>
              </a:rPr>
              <a:t>to use no longer customs scarcely acquired,</a:t>
            </a:r>
          </a:p>
          <a:p>
            <a:pPr marL="36576" indent="0">
              <a:lnSpc>
                <a:spcPct val="100000"/>
              </a:lnSpc>
              <a:buNone/>
            </a:pPr>
            <a:r>
              <a:rPr lang="en-GB" sz="2400" dirty="0">
                <a:solidFill>
                  <a:schemeClr val="bg1">
                    <a:lumMod val="95000"/>
                  </a:schemeClr>
                </a:solidFill>
                <a:latin typeface="Garamond" pitchFamily="18" charset="0"/>
              </a:rPr>
              <a:t>not to interpret roses, and other things</a:t>
            </a:r>
          </a:p>
          <a:p>
            <a:pPr marL="36576" indent="0">
              <a:lnSpc>
                <a:spcPct val="100000"/>
              </a:lnSpc>
              <a:buNone/>
            </a:pPr>
            <a:r>
              <a:rPr lang="en-GB" sz="2400" dirty="0">
                <a:solidFill>
                  <a:schemeClr val="bg1">
                    <a:lumMod val="95000"/>
                  </a:schemeClr>
                </a:solidFill>
                <a:latin typeface="Garamond" pitchFamily="18" charset="0"/>
              </a:rPr>
              <a:t>that promise so much, in terms of human future;</a:t>
            </a:r>
          </a:p>
          <a:p>
            <a:pPr marL="36576" indent="0">
              <a:lnSpc>
                <a:spcPct val="100000"/>
              </a:lnSpc>
              <a:buNone/>
            </a:pPr>
            <a:r>
              <a:rPr lang="en-GB" sz="2400" dirty="0">
                <a:solidFill>
                  <a:schemeClr val="bg1">
                    <a:lumMod val="95000"/>
                  </a:schemeClr>
                </a:solidFill>
                <a:latin typeface="Garamond" pitchFamily="18" charset="0"/>
              </a:rPr>
              <a:t>to be no longer all that one used to be</a:t>
            </a:r>
          </a:p>
          <a:p>
            <a:pPr marL="36576" indent="0">
              <a:lnSpc>
                <a:spcPct val="100000"/>
              </a:lnSpc>
              <a:buNone/>
            </a:pPr>
            <a:r>
              <a:rPr lang="en-GB" sz="2400" dirty="0">
                <a:solidFill>
                  <a:schemeClr val="bg1">
                    <a:lumMod val="95000"/>
                  </a:schemeClr>
                </a:solidFill>
                <a:latin typeface="Garamond" pitchFamily="18" charset="0"/>
              </a:rPr>
              <a:t>in endlessly anxious hands, and to lay aside</a:t>
            </a:r>
          </a:p>
          <a:p>
            <a:pPr marL="36576" indent="0">
              <a:lnSpc>
                <a:spcPct val="100000"/>
              </a:lnSpc>
              <a:buNone/>
            </a:pPr>
            <a:r>
              <a:rPr lang="en-GB" sz="2400" dirty="0">
                <a:solidFill>
                  <a:schemeClr val="bg1">
                    <a:lumMod val="95000"/>
                  </a:schemeClr>
                </a:solidFill>
                <a:latin typeface="Garamond" pitchFamily="18" charset="0"/>
              </a:rPr>
              <a:t>even one’s proper name like a broken toy.</a:t>
            </a:r>
          </a:p>
          <a:p>
            <a:pPr marL="36576" indent="0">
              <a:lnSpc>
                <a:spcPct val="100000"/>
              </a:lnSpc>
              <a:buNone/>
            </a:pPr>
            <a:r>
              <a:rPr lang="en-GB" sz="2400" dirty="0">
                <a:solidFill>
                  <a:schemeClr val="bg1">
                    <a:lumMod val="95000"/>
                  </a:schemeClr>
                </a:solidFill>
                <a:latin typeface="Garamond" pitchFamily="18" charset="0"/>
              </a:rPr>
              <a:t>Strange, not to go on wishing one’s wishes. Strange,</a:t>
            </a:r>
          </a:p>
          <a:p>
            <a:pPr marL="36576" indent="0">
              <a:lnSpc>
                <a:spcPct val="100000"/>
              </a:lnSpc>
              <a:buNone/>
            </a:pPr>
            <a:r>
              <a:rPr lang="en-GB" sz="2400" dirty="0">
                <a:solidFill>
                  <a:schemeClr val="bg1">
                    <a:lumMod val="95000"/>
                  </a:schemeClr>
                </a:solidFill>
                <a:latin typeface="Garamond" pitchFamily="18" charset="0"/>
              </a:rPr>
              <a:t>to see all that was once relation so loosely fluttering</a:t>
            </a:r>
          </a:p>
          <a:p>
            <a:pPr marL="36576" indent="0">
              <a:lnSpc>
                <a:spcPct val="100000"/>
              </a:lnSpc>
              <a:buNone/>
            </a:pPr>
            <a:r>
              <a:rPr lang="en-GB" sz="2400" dirty="0">
                <a:solidFill>
                  <a:schemeClr val="bg1">
                    <a:lumMod val="95000"/>
                  </a:schemeClr>
                </a:solidFill>
                <a:latin typeface="Garamond" pitchFamily="18" charset="0"/>
              </a:rPr>
              <a:t>hither and thither in space. And it’s hard, being dead,</a:t>
            </a:r>
          </a:p>
          <a:p>
            <a:pPr marL="36576" indent="0">
              <a:lnSpc>
                <a:spcPct val="100000"/>
              </a:lnSpc>
              <a:buNone/>
            </a:pPr>
            <a:r>
              <a:rPr lang="en-GB" sz="2400" dirty="0">
                <a:solidFill>
                  <a:schemeClr val="bg1">
                    <a:lumMod val="95000"/>
                  </a:schemeClr>
                </a:solidFill>
                <a:latin typeface="Garamond" pitchFamily="18" charset="0"/>
              </a:rPr>
              <a:t>and full of retrieving before one begins to espy</a:t>
            </a:r>
          </a:p>
          <a:p>
            <a:pPr marL="36576" indent="0">
              <a:lnSpc>
                <a:spcPct val="100000"/>
              </a:lnSpc>
              <a:buNone/>
            </a:pPr>
            <a:r>
              <a:rPr lang="en-GB" sz="2400" dirty="0">
                <a:solidFill>
                  <a:schemeClr val="bg1">
                    <a:lumMod val="95000"/>
                  </a:schemeClr>
                </a:solidFill>
                <a:latin typeface="Garamond" pitchFamily="18" charset="0"/>
              </a:rPr>
              <a:t>a trace of eternity.—Yes, but all of the living</a:t>
            </a:r>
          </a:p>
          <a:p>
            <a:pPr marL="36576" indent="0">
              <a:lnSpc>
                <a:spcPct val="100000"/>
              </a:lnSpc>
              <a:buNone/>
            </a:pPr>
            <a:r>
              <a:rPr lang="en-GB" sz="2400" dirty="0">
                <a:solidFill>
                  <a:schemeClr val="bg1">
                    <a:lumMod val="95000"/>
                  </a:schemeClr>
                </a:solidFill>
                <a:latin typeface="Garamond" pitchFamily="18" charset="0"/>
              </a:rPr>
              <a:t>make the mistake of drawing to sharp distinctions.</a:t>
            </a:r>
          </a:p>
          <a:p>
            <a:pPr marL="36576" indent="0">
              <a:lnSpc>
                <a:spcPct val="100000"/>
              </a:lnSpc>
              <a:buNone/>
            </a:pPr>
            <a:r>
              <a:rPr lang="en-GB" sz="2400" dirty="0">
                <a:solidFill>
                  <a:schemeClr val="bg1">
                    <a:lumMod val="95000"/>
                  </a:schemeClr>
                </a:solidFill>
                <a:latin typeface="Garamond" pitchFamily="18" charset="0"/>
              </a:rPr>
              <a:t>Angels, (they say) are often unable to tell</a:t>
            </a:r>
          </a:p>
          <a:p>
            <a:pPr marL="36576" indent="0">
              <a:lnSpc>
                <a:spcPct val="100000"/>
              </a:lnSpc>
              <a:buNone/>
            </a:pPr>
            <a:r>
              <a:rPr lang="en-GB" sz="2400" dirty="0">
                <a:solidFill>
                  <a:schemeClr val="bg1">
                    <a:lumMod val="95000"/>
                  </a:schemeClr>
                </a:solidFill>
                <a:latin typeface="Garamond" pitchFamily="18" charset="0"/>
              </a:rPr>
              <a:t>whether they move among the living or the dead. the eternal</a:t>
            </a:r>
          </a:p>
          <a:p>
            <a:pPr marL="36576" indent="0">
              <a:lnSpc>
                <a:spcPct val="100000"/>
              </a:lnSpc>
              <a:buNone/>
            </a:pPr>
            <a:r>
              <a:rPr lang="en-GB" sz="2400" dirty="0">
                <a:solidFill>
                  <a:schemeClr val="bg1">
                    <a:lumMod val="95000"/>
                  </a:schemeClr>
                </a:solidFill>
                <a:latin typeface="Garamond" pitchFamily="18" charset="0"/>
              </a:rPr>
              <a:t>torrent whirls all the ages through either realm</a:t>
            </a:r>
          </a:p>
          <a:p>
            <a:pPr marL="36576" indent="0">
              <a:lnSpc>
                <a:spcPct val="100000"/>
              </a:lnSpc>
              <a:buNone/>
            </a:pPr>
            <a:r>
              <a:rPr lang="en-GB" sz="2400" dirty="0">
                <a:solidFill>
                  <a:schemeClr val="bg1">
                    <a:lumMod val="95000"/>
                  </a:schemeClr>
                </a:solidFill>
                <a:latin typeface="Garamond" pitchFamily="18" charset="0"/>
              </a:rPr>
              <a:t>for ever, and sounds above their voices in both</a:t>
            </a:r>
          </a:p>
        </p:txBody>
      </p:sp>
    </p:spTree>
    <p:extLst>
      <p:ext uri="{BB962C8B-B14F-4D97-AF65-F5344CB8AC3E}">
        <p14:creationId xmlns:p14="http://schemas.microsoft.com/office/powerpoint/2010/main" val="391937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7C82FC-5D99-4951-8619-5E32E2BDD121}"/>
              </a:ext>
            </a:extLst>
          </p:cNvPr>
          <p:cNvSpPr>
            <a:spLocks noGrp="1"/>
          </p:cNvSpPr>
          <p:nvPr>
            <p:ph idx="1"/>
          </p:nvPr>
        </p:nvSpPr>
        <p:spPr>
          <a:xfrm>
            <a:off x="307259" y="875071"/>
            <a:ext cx="10515600" cy="5528034"/>
          </a:xfrm>
        </p:spPr>
        <p:txBody>
          <a:bodyPr>
            <a:normAutofit lnSpcReduction="10000"/>
          </a:bodyPr>
          <a:lstStyle/>
          <a:p>
            <a:pPr marL="36576" indent="0">
              <a:lnSpc>
                <a:spcPct val="120000"/>
              </a:lnSpc>
              <a:spcBef>
                <a:spcPts val="0"/>
              </a:spcBef>
              <a:buNone/>
            </a:pPr>
            <a:r>
              <a:rPr lang="en-GB" sz="2400" dirty="0">
                <a:solidFill>
                  <a:schemeClr val="bg1">
                    <a:lumMod val="95000"/>
                  </a:schemeClr>
                </a:solidFill>
                <a:latin typeface="Garamond" pitchFamily="18" charset="0"/>
              </a:rPr>
              <a:t>Like dew from the morning grass</a:t>
            </a:r>
          </a:p>
          <a:p>
            <a:pPr marL="36576" indent="0">
              <a:lnSpc>
                <a:spcPct val="120000"/>
              </a:lnSpc>
              <a:spcBef>
                <a:spcPts val="0"/>
              </a:spcBef>
              <a:buNone/>
            </a:pPr>
            <a:r>
              <a:rPr lang="en-GB" sz="2400" dirty="0">
                <a:solidFill>
                  <a:schemeClr val="bg1">
                    <a:lumMod val="95000"/>
                  </a:schemeClr>
                </a:solidFill>
                <a:latin typeface="Garamond" pitchFamily="18" charset="0"/>
              </a:rPr>
              <a:t>exhales from us that which is ours, like heat</a:t>
            </a:r>
          </a:p>
          <a:p>
            <a:pPr marL="36576" indent="0">
              <a:lnSpc>
                <a:spcPct val="120000"/>
              </a:lnSpc>
              <a:spcBef>
                <a:spcPts val="0"/>
              </a:spcBef>
              <a:buNone/>
            </a:pPr>
            <a:r>
              <a:rPr lang="en-GB" sz="2400" dirty="0">
                <a:solidFill>
                  <a:schemeClr val="bg1">
                    <a:lumMod val="95000"/>
                  </a:schemeClr>
                </a:solidFill>
                <a:latin typeface="Garamond" pitchFamily="18" charset="0"/>
              </a:rPr>
              <a:t>from a smoking dish. O smile, whither? O upturned glance:</a:t>
            </a:r>
          </a:p>
          <a:p>
            <a:pPr marL="36576" indent="0">
              <a:lnSpc>
                <a:spcPct val="120000"/>
              </a:lnSpc>
              <a:spcBef>
                <a:spcPts val="0"/>
              </a:spcBef>
              <a:buNone/>
            </a:pPr>
            <a:r>
              <a:rPr lang="en-GB" sz="2400" dirty="0">
                <a:solidFill>
                  <a:schemeClr val="bg1">
                    <a:lumMod val="95000"/>
                  </a:schemeClr>
                </a:solidFill>
                <a:latin typeface="Garamond" pitchFamily="18" charset="0"/>
              </a:rPr>
              <a:t>new, warm, vanishing wave of the heart—alas,</a:t>
            </a:r>
          </a:p>
          <a:p>
            <a:pPr marL="36576" indent="0">
              <a:lnSpc>
                <a:spcPct val="120000"/>
              </a:lnSpc>
              <a:spcBef>
                <a:spcPts val="0"/>
              </a:spcBef>
              <a:buNone/>
            </a:pPr>
            <a:r>
              <a:rPr lang="en-GB" sz="2400" dirty="0">
                <a:solidFill>
                  <a:schemeClr val="bg1">
                    <a:lumMod val="95000"/>
                  </a:schemeClr>
                </a:solidFill>
                <a:latin typeface="Garamond" pitchFamily="18" charset="0"/>
              </a:rPr>
              <a:t>but we are all that. Does the cosmic space</a:t>
            </a:r>
          </a:p>
          <a:p>
            <a:pPr marL="36576" indent="0">
              <a:lnSpc>
                <a:spcPct val="120000"/>
              </a:lnSpc>
              <a:spcBef>
                <a:spcPts val="0"/>
              </a:spcBef>
              <a:buNone/>
            </a:pPr>
            <a:r>
              <a:rPr lang="en-GB" sz="2400" dirty="0">
                <a:solidFill>
                  <a:schemeClr val="bg1">
                    <a:lumMod val="95000"/>
                  </a:schemeClr>
                </a:solidFill>
                <a:latin typeface="Garamond" pitchFamily="18" charset="0"/>
              </a:rPr>
              <a:t>we dissolve into taste of us, then? Do the angels really</a:t>
            </a:r>
          </a:p>
          <a:p>
            <a:pPr marL="36576" indent="0">
              <a:lnSpc>
                <a:spcPct val="120000"/>
              </a:lnSpc>
              <a:spcBef>
                <a:spcPts val="0"/>
              </a:spcBef>
              <a:buNone/>
            </a:pPr>
            <a:r>
              <a:rPr lang="en-GB" sz="2400" dirty="0">
                <a:solidFill>
                  <a:schemeClr val="bg1">
                    <a:lumMod val="95000"/>
                  </a:schemeClr>
                </a:solidFill>
                <a:latin typeface="Garamond" pitchFamily="18" charset="0"/>
              </a:rPr>
              <a:t>only catch up what is theirs, what has streamed from them, or at</a:t>
            </a:r>
          </a:p>
          <a:p>
            <a:pPr marL="36576" indent="0">
              <a:lnSpc>
                <a:spcPct val="120000"/>
              </a:lnSpc>
              <a:spcBef>
                <a:spcPts val="0"/>
              </a:spcBef>
              <a:buNone/>
            </a:pPr>
            <a:r>
              <a:rPr lang="en-GB" sz="2400" dirty="0">
                <a:solidFill>
                  <a:schemeClr val="bg1">
                    <a:lumMod val="95000"/>
                  </a:schemeClr>
                </a:solidFill>
                <a:latin typeface="Garamond" pitchFamily="18" charset="0"/>
              </a:rPr>
              <a:t>times,</a:t>
            </a:r>
          </a:p>
          <a:p>
            <a:pPr marL="36576" indent="0">
              <a:lnSpc>
                <a:spcPct val="120000"/>
              </a:lnSpc>
              <a:spcBef>
                <a:spcPts val="0"/>
              </a:spcBef>
              <a:buNone/>
            </a:pPr>
            <a:r>
              <a:rPr lang="en-GB" sz="2400" dirty="0">
                <a:solidFill>
                  <a:schemeClr val="bg1">
                    <a:lumMod val="95000"/>
                  </a:schemeClr>
                </a:solidFill>
                <a:latin typeface="Garamond" pitchFamily="18" charset="0"/>
              </a:rPr>
              <a:t>as though through an oversight, is a little of our</a:t>
            </a:r>
          </a:p>
          <a:p>
            <a:pPr marL="36576" indent="0">
              <a:lnSpc>
                <a:spcPct val="120000"/>
              </a:lnSpc>
              <a:spcBef>
                <a:spcPts val="0"/>
              </a:spcBef>
              <a:buNone/>
            </a:pPr>
            <a:r>
              <a:rPr lang="en-GB" sz="2400" dirty="0">
                <a:solidFill>
                  <a:schemeClr val="bg1">
                    <a:lumMod val="95000"/>
                  </a:schemeClr>
                </a:solidFill>
                <a:latin typeface="Garamond" pitchFamily="18" charset="0"/>
              </a:rPr>
              <a:t>existence in them as well? Is there just so much of us</a:t>
            </a:r>
          </a:p>
          <a:p>
            <a:pPr marL="36576" indent="0">
              <a:lnSpc>
                <a:spcPct val="120000"/>
              </a:lnSpc>
              <a:spcBef>
                <a:spcPts val="0"/>
              </a:spcBef>
              <a:buNone/>
            </a:pPr>
            <a:r>
              <a:rPr lang="en-GB" sz="2400" dirty="0">
                <a:solidFill>
                  <a:schemeClr val="bg1">
                    <a:lumMod val="95000"/>
                  </a:schemeClr>
                </a:solidFill>
                <a:latin typeface="Garamond" pitchFamily="18" charset="0"/>
              </a:rPr>
              <a:t>mixed with their features as that vague look in the faces</a:t>
            </a:r>
          </a:p>
          <a:p>
            <a:pPr marL="36576" indent="0">
              <a:lnSpc>
                <a:spcPct val="120000"/>
              </a:lnSpc>
              <a:spcBef>
                <a:spcPts val="0"/>
              </a:spcBef>
              <a:buNone/>
            </a:pPr>
            <a:r>
              <a:rPr lang="en-GB" sz="2400" dirty="0">
                <a:solidFill>
                  <a:schemeClr val="bg1">
                    <a:lumMod val="95000"/>
                  </a:schemeClr>
                </a:solidFill>
                <a:latin typeface="Garamond" pitchFamily="18" charset="0"/>
              </a:rPr>
              <a:t>of pregnant women? Unmarked by them in their whirling</a:t>
            </a:r>
          </a:p>
          <a:p>
            <a:pPr marL="36576" indent="0">
              <a:lnSpc>
                <a:spcPct val="120000"/>
              </a:lnSpc>
              <a:spcBef>
                <a:spcPts val="0"/>
              </a:spcBef>
              <a:buNone/>
            </a:pPr>
            <a:r>
              <a:rPr lang="en-GB" sz="2400" dirty="0">
                <a:solidFill>
                  <a:schemeClr val="bg1">
                    <a:lumMod val="95000"/>
                  </a:schemeClr>
                </a:solidFill>
                <a:latin typeface="Garamond" pitchFamily="18" charset="0"/>
              </a:rPr>
              <a:t>return to themselves</a:t>
            </a:r>
          </a:p>
        </p:txBody>
      </p:sp>
      <p:sp>
        <p:nvSpPr>
          <p:cNvPr id="4" name="Title 1">
            <a:extLst>
              <a:ext uri="{FF2B5EF4-FFF2-40B4-BE49-F238E27FC236}">
                <a16:creationId xmlns:a16="http://schemas.microsoft.com/office/drawing/2014/main" id="{6F45CCA6-81E2-4FC9-80E7-FD90D3F1D4AD}"/>
              </a:ext>
            </a:extLst>
          </p:cNvPr>
          <p:cNvSpPr>
            <a:spLocks noGrp="1"/>
          </p:cNvSpPr>
          <p:nvPr>
            <p:ph type="title"/>
          </p:nvPr>
        </p:nvSpPr>
        <p:spPr>
          <a:xfrm>
            <a:off x="5293584" y="160338"/>
            <a:ext cx="7543800" cy="692696"/>
          </a:xfrm>
        </p:spPr>
        <p:txBody>
          <a:bodyPr/>
          <a:lstStyle/>
          <a:p>
            <a:pPr algn="ctr"/>
            <a:r>
              <a:rPr lang="en-GB" sz="3600" dirty="0">
                <a:solidFill>
                  <a:srgbClr val="FFFF00"/>
                </a:solidFill>
                <a:latin typeface="Perpetua Titling MT" panose="02020502060505020804" pitchFamily="18" charset="0"/>
              </a:rPr>
              <a:t>second elegy</a:t>
            </a:r>
            <a:endParaRPr lang="en-GB" b="0" dirty="0">
              <a:effectLst/>
              <a:latin typeface="Perpetua Titling MT" panose="02020502060505020804" pitchFamily="18" charset="0"/>
            </a:endParaRPr>
          </a:p>
        </p:txBody>
      </p:sp>
    </p:spTree>
    <p:extLst>
      <p:ext uri="{BB962C8B-B14F-4D97-AF65-F5344CB8AC3E}">
        <p14:creationId xmlns:p14="http://schemas.microsoft.com/office/powerpoint/2010/main" val="3273276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237406" y="160338"/>
            <a:ext cx="8229600" cy="5923286"/>
          </a:xfrm>
        </p:spPr>
        <p:txBody>
          <a:bodyPr>
            <a:normAutofit/>
          </a:bodyPr>
          <a:lstStyle/>
          <a:p>
            <a:pPr marL="36576" indent="0">
              <a:lnSpc>
                <a:spcPct val="110000"/>
              </a:lnSpc>
              <a:spcBef>
                <a:spcPts val="0"/>
              </a:spcBef>
              <a:buNone/>
            </a:pPr>
            <a:r>
              <a:rPr lang="en-GB" sz="2400" dirty="0">
                <a:solidFill>
                  <a:schemeClr val="bg1">
                    <a:lumMod val="95000"/>
                  </a:schemeClr>
                </a:solidFill>
                <a:latin typeface="Garamond" pitchFamily="18" charset="0"/>
              </a:rPr>
              <a:t>Did he ever begin himself, though?</a:t>
            </a:r>
          </a:p>
          <a:p>
            <a:pPr marL="36576" indent="0">
              <a:lnSpc>
                <a:spcPct val="100000"/>
              </a:lnSpc>
              <a:spcBef>
                <a:spcPts val="0"/>
              </a:spcBef>
              <a:buNone/>
            </a:pPr>
            <a:r>
              <a:rPr lang="en-GB" sz="2400" dirty="0">
                <a:solidFill>
                  <a:schemeClr val="bg1">
                    <a:lumMod val="95000"/>
                  </a:schemeClr>
                </a:solidFill>
                <a:latin typeface="Garamond" pitchFamily="18" charset="0"/>
              </a:rPr>
              <a:t>Mother, you made him small, it was you that began him;</a:t>
            </a:r>
          </a:p>
          <a:p>
            <a:pPr marL="36576" indent="0">
              <a:lnSpc>
                <a:spcPct val="100000"/>
              </a:lnSpc>
              <a:spcBef>
                <a:spcPts val="0"/>
              </a:spcBef>
              <a:buNone/>
            </a:pPr>
            <a:r>
              <a:rPr lang="en-GB" sz="2400" dirty="0">
                <a:solidFill>
                  <a:schemeClr val="bg1">
                    <a:lumMod val="95000"/>
                  </a:schemeClr>
                </a:solidFill>
                <a:latin typeface="Garamond" pitchFamily="18" charset="0"/>
              </a:rPr>
              <a:t>he was new to you, you arched over those new eyes</a:t>
            </a:r>
          </a:p>
          <a:p>
            <a:pPr marL="36576" indent="0">
              <a:lnSpc>
                <a:spcPct val="100000"/>
              </a:lnSpc>
              <a:spcBef>
                <a:spcPts val="0"/>
              </a:spcBef>
              <a:buNone/>
            </a:pPr>
            <a:r>
              <a:rPr lang="en-GB" sz="2400" dirty="0">
                <a:solidFill>
                  <a:schemeClr val="bg1">
                    <a:lumMod val="95000"/>
                  </a:schemeClr>
                </a:solidFill>
                <a:latin typeface="Garamond" pitchFamily="18" charset="0"/>
              </a:rPr>
              <a:t>the friendly world, averting the one that was strange.</a:t>
            </a:r>
          </a:p>
          <a:p>
            <a:pPr marL="36576" indent="0">
              <a:lnSpc>
                <a:spcPct val="100000"/>
              </a:lnSpc>
              <a:spcBef>
                <a:spcPts val="0"/>
              </a:spcBef>
              <a:buNone/>
            </a:pPr>
            <a:r>
              <a:rPr lang="en-GB" sz="2400" dirty="0">
                <a:solidFill>
                  <a:schemeClr val="bg1">
                    <a:lumMod val="95000"/>
                  </a:schemeClr>
                </a:solidFill>
                <a:latin typeface="Garamond" pitchFamily="18" charset="0"/>
              </a:rPr>
              <a:t>Where, oh where, are the years when you simply displaced</a:t>
            </a:r>
          </a:p>
          <a:p>
            <a:pPr marL="36576" indent="0">
              <a:lnSpc>
                <a:spcPct val="100000"/>
              </a:lnSpc>
              <a:spcBef>
                <a:spcPts val="0"/>
              </a:spcBef>
              <a:buNone/>
            </a:pPr>
            <a:r>
              <a:rPr lang="en-GB" sz="2400" dirty="0">
                <a:solidFill>
                  <a:schemeClr val="bg1">
                    <a:lumMod val="95000"/>
                  </a:schemeClr>
                </a:solidFill>
                <a:latin typeface="Garamond" pitchFamily="18" charset="0"/>
              </a:rPr>
              <a:t>for him, with your slender figure, the surging abyss?</a:t>
            </a:r>
          </a:p>
          <a:p>
            <a:pPr marL="36576" indent="0">
              <a:lnSpc>
                <a:spcPct val="100000"/>
              </a:lnSpc>
              <a:spcBef>
                <a:spcPts val="0"/>
              </a:spcBef>
              <a:buNone/>
            </a:pPr>
            <a:r>
              <a:rPr lang="en-GB" sz="2400" dirty="0">
                <a:solidFill>
                  <a:schemeClr val="bg1">
                    <a:lumMod val="95000"/>
                  </a:schemeClr>
                </a:solidFill>
                <a:latin typeface="Garamond" pitchFamily="18" charset="0"/>
              </a:rPr>
              <a:t>You hid so much form him then; made the nightly-suspected room</a:t>
            </a:r>
          </a:p>
          <a:p>
            <a:pPr marL="36576" indent="0">
              <a:lnSpc>
                <a:spcPct val="100000"/>
              </a:lnSpc>
              <a:spcBef>
                <a:spcPts val="0"/>
              </a:spcBef>
              <a:buNone/>
            </a:pPr>
            <a:r>
              <a:rPr lang="en-GB" sz="2400" dirty="0">
                <a:solidFill>
                  <a:schemeClr val="bg1">
                    <a:lumMod val="95000"/>
                  </a:schemeClr>
                </a:solidFill>
                <a:latin typeface="Garamond" pitchFamily="18" charset="0"/>
              </a:rPr>
              <a:t>harmless, and out of your heart full of refuge</a:t>
            </a:r>
          </a:p>
          <a:p>
            <a:pPr marL="36576" indent="0">
              <a:lnSpc>
                <a:spcPct val="100000"/>
              </a:lnSpc>
              <a:spcBef>
                <a:spcPts val="0"/>
              </a:spcBef>
              <a:buNone/>
            </a:pPr>
            <a:r>
              <a:rPr lang="en-GB" sz="2400" dirty="0">
                <a:solidFill>
                  <a:schemeClr val="bg1">
                    <a:lumMod val="95000"/>
                  </a:schemeClr>
                </a:solidFill>
                <a:latin typeface="Garamond" pitchFamily="18" charset="0"/>
              </a:rPr>
              <a:t>mingled more human space with that of his nights.</a:t>
            </a:r>
          </a:p>
          <a:p>
            <a:pPr marL="36576" indent="0">
              <a:lnSpc>
                <a:spcPct val="100000"/>
              </a:lnSpc>
              <a:spcBef>
                <a:spcPts val="0"/>
              </a:spcBef>
              <a:buNone/>
            </a:pPr>
            <a:r>
              <a:rPr lang="en-GB" sz="2400" dirty="0">
                <a:solidFill>
                  <a:schemeClr val="bg1">
                    <a:lumMod val="95000"/>
                  </a:schemeClr>
                </a:solidFill>
                <a:latin typeface="Garamond" pitchFamily="18" charset="0"/>
              </a:rPr>
              <a:t>Not in the darkness, no, but within your far nearer presence</a:t>
            </a:r>
          </a:p>
          <a:p>
            <a:pPr marL="36576" indent="0">
              <a:lnSpc>
                <a:spcPct val="100000"/>
              </a:lnSpc>
              <a:spcBef>
                <a:spcPts val="0"/>
              </a:spcBef>
              <a:buNone/>
            </a:pPr>
            <a:r>
              <a:rPr lang="en-GB" sz="2400" dirty="0">
                <a:solidFill>
                  <a:schemeClr val="bg1">
                    <a:lumMod val="95000"/>
                  </a:schemeClr>
                </a:solidFill>
                <a:latin typeface="Garamond" pitchFamily="18" charset="0"/>
              </a:rPr>
              <a:t>you placed the light, and it shone as though out of friendship.</a:t>
            </a:r>
          </a:p>
          <a:p>
            <a:pPr marL="36576" indent="0">
              <a:lnSpc>
                <a:spcPct val="100000"/>
              </a:lnSpc>
              <a:spcBef>
                <a:spcPts val="0"/>
              </a:spcBef>
              <a:buNone/>
            </a:pPr>
            <a:r>
              <a:rPr lang="en-GB" sz="2400" dirty="0">
                <a:solidFill>
                  <a:schemeClr val="bg1">
                    <a:lumMod val="95000"/>
                  </a:schemeClr>
                </a:solidFill>
                <a:latin typeface="Garamond" pitchFamily="18" charset="0"/>
              </a:rPr>
              <a:t>Nowhere a creak you could not explain with a smile,</a:t>
            </a:r>
          </a:p>
          <a:p>
            <a:pPr marL="36576" indent="0">
              <a:lnSpc>
                <a:spcPct val="100000"/>
              </a:lnSpc>
              <a:spcBef>
                <a:spcPts val="0"/>
              </a:spcBef>
              <a:buNone/>
            </a:pPr>
            <a:r>
              <a:rPr lang="en-GB" sz="2400" dirty="0">
                <a:solidFill>
                  <a:schemeClr val="bg1">
                    <a:lumMod val="95000"/>
                  </a:schemeClr>
                </a:solidFill>
                <a:latin typeface="Garamond" pitchFamily="18" charset="0"/>
              </a:rPr>
              <a:t>as though you had long known when the floor would behave itself</a:t>
            </a:r>
          </a:p>
          <a:p>
            <a:pPr marL="36576" indent="0">
              <a:lnSpc>
                <a:spcPct val="100000"/>
              </a:lnSpc>
              <a:spcBef>
                <a:spcPts val="0"/>
              </a:spcBef>
              <a:buNone/>
            </a:pPr>
            <a:r>
              <a:rPr lang="en-GB" sz="2400" dirty="0">
                <a:solidFill>
                  <a:schemeClr val="bg1">
                    <a:lumMod val="95000"/>
                  </a:schemeClr>
                </a:solidFill>
                <a:latin typeface="Garamond" pitchFamily="18" charset="0"/>
              </a:rPr>
              <a:t>thus. . .</a:t>
            </a:r>
          </a:p>
          <a:p>
            <a:pPr marL="36576" indent="0">
              <a:buNone/>
            </a:pPr>
            <a:endParaRPr lang="en-GB" sz="2400" dirty="0"/>
          </a:p>
        </p:txBody>
      </p:sp>
      <p:sp>
        <p:nvSpPr>
          <p:cNvPr id="2" name="Title 1"/>
          <p:cNvSpPr>
            <a:spLocks noGrp="1"/>
          </p:cNvSpPr>
          <p:nvPr>
            <p:ph type="title"/>
          </p:nvPr>
        </p:nvSpPr>
        <p:spPr>
          <a:xfrm>
            <a:off x="5293584" y="160338"/>
            <a:ext cx="7543800" cy="692696"/>
          </a:xfrm>
        </p:spPr>
        <p:txBody>
          <a:bodyPr/>
          <a:lstStyle/>
          <a:p>
            <a:pPr algn="ctr"/>
            <a:r>
              <a:rPr lang="en-GB" sz="3600" dirty="0">
                <a:solidFill>
                  <a:srgbClr val="FFFF00"/>
                </a:solidFill>
                <a:latin typeface="Perpetua Titling MT" panose="02020502060505020804" pitchFamily="18" charset="0"/>
              </a:rPr>
              <a:t>Third elegy</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a:extLst>
              <a:ext uri="{FF2B5EF4-FFF2-40B4-BE49-F238E27FC236}">
                <a16:creationId xmlns:a16="http://schemas.microsoft.com/office/drawing/2014/main" id="{613E0FA7-FD35-42AA-B68E-9F15606AF988}"/>
              </a:ext>
            </a:extLst>
          </p:cNvPr>
          <p:cNvSpPr/>
          <p:nvPr/>
        </p:nvSpPr>
        <p:spPr>
          <a:xfrm>
            <a:off x="3769489" y="5331589"/>
            <a:ext cx="6346661" cy="1200329"/>
          </a:xfrm>
          <a:prstGeom prst="rect">
            <a:avLst/>
          </a:prstGeom>
        </p:spPr>
        <p:txBody>
          <a:bodyPr wrap="square">
            <a:spAutoFit/>
          </a:bodyPr>
          <a:lstStyle/>
          <a:p>
            <a:pPr marL="36576" indent="0">
              <a:buNone/>
            </a:pPr>
            <a:r>
              <a:rPr lang="en-GB" sz="2400" dirty="0">
                <a:solidFill>
                  <a:schemeClr val="bg1">
                    <a:lumMod val="95000"/>
                  </a:schemeClr>
                </a:solidFill>
                <a:latin typeface="Garamond" pitchFamily="18" charset="0"/>
              </a:rPr>
              <a:t>Look, we don’t love like flowers, with only a single</a:t>
            </a:r>
          </a:p>
          <a:p>
            <a:pPr marL="36576" indent="0">
              <a:buNone/>
            </a:pPr>
            <a:r>
              <a:rPr lang="en-GB" sz="2400" dirty="0">
                <a:solidFill>
                  <a:schemeClr val="bg1">
                    <a:lumMod val="95000"/>
                  </a:schemeClr>
                </a:solidFill>
                <a:latin typeface="Garamond" pitchFamily="18" charset="0"/>
              </a:rPr>
              <a:t>season behind us; immemorial sap</a:t>
            </a:r>
          </a:p>
          <a:p>
            <a:pPr marL="36576" indent="0">
              <a:buNone/>
            </a:pPr>
            <a:r>
              <a:rPr lang="en-GB" sz="2400" dirty="0">
                <a:solidFill>
                  <a:schemeClr val="bg1">
                    <a:lumMod val="95000"/>
                  </a:schemeClr>
                </a:solidFill>
                <a:latin typeface="Garamond" pitchFamily="18" charset="0"/>
              </a:rPr>
              <a:t>mounts in our arms when we love</a:t>
            </a:r>
            <a:endParaRPr lang="en-GB" sz="2000" dirty="0"/>
          </a:p>
        </p:txBody>
      </p:sp>
    </p:spTree>
    <p:extLst>
      <p:ext uri="{BB962C8B-B14F-4D97-AF65-F5344CB8AC3E}">
        <p14:creationId xmlns:p14="http://schemas.microsoft.com/office/powerpoint/2010/main" val="377983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451135" y="312739"/>
            <a:ext cx="8507670" cy="5904656"/>
          </a:xfrm>
        </p:spPr>
        <p:txBody>
          <a:bodyPr>
            <a:normAutofit lnSpcReduction="10000"/>
          </a:bodyPr>
          <a:lstStyle/>
          <a:p>
            <a:pPr marL="36576" indent="0">
              <a:lnSpc>
                <a:spcPct val="100000"/>
              </a:lnSpc>
              <a:spcBef>
                <a:spcPts val="0"/>
              </a:spcBef>
              <a:buNone/>
            </a:pPr>
            <a:r>
              <a:rPr lang="en-GB" sz="2400" dirty="0">
                <a:solidFill>
                  <a:schemeClr val="bg1">
                    <a:lumMod val="95000"/>
                  </a:schemeClr>
                </a:solidFill>
                <a:latin typeface="Garamond" pitchFamily="18" charset="0"/>
              </a:rPr>
              <a:t>There, the withered wrinkled lifter,</a:t>
            </a:r>
          </a:p>
          <a:p>
            <a:pPr marL="36576" indent="0">
              <a:lnSpc>
                <a:spcPct val="100000"/>
              </a:lnSpc>
              <a:spcBef>
                <a:spcPts val="0"/>
              </a:spcBef>
              <a:buNone/>
            </a:pPr>
            <a:r>
              <a:rPr lang="en-GB" sz="2400" dirty="0">
                <a:solidFill>
                  <a:schemeClr val="bg1">
                    <a:lumMod val="95000"/>
                  </a:schemeClr>
                </a:solidFill>
                <a:latin typeface="Garamond" pitchFamily="18" charset="0"/>
              </a:rPr>
              <a:t>old now and only drumming,</a:t>
            </a:r>
          </a:p>
          <a:p>
            <a:pPr marL="36576" indent="0">
              <a:lnSpc>
                <a:spcPct val="100000"/>
              </a:lnSpc>
              <a:spcBef>
                <a:spcPts val="0"/>
              </a:spcBef>
              <a:buNone/>
            </a:pPr>
            <a:r>
              <a:rPr lang="en-GB" sz="2400" dirty="0">
                <a:solidFill>
                  <a:schemeClr val="bg1">
                    <a:lumMod val="95000"/>
                  </a:schemeClr>
                </a:solidFill>
                <a:latin typeface="Garamond" pitchFamily="18" charset="0"/>
              </a:rPr>
              <a:t>shrivelled up in his mighty skin as though it had once contained</a:t>
            </a:r>
          </a:p>
          <a:p>
            <a:pPr marL="36576" indent="0">
              <a:lnSpc>
                <a:spcPct val="100000"/>
              </a:lnSpc>
              <a:spcBef>
                <a:spcPts val="0"/>
              </a:spcBef>
              <a:buNone/>
            </a:pPr>
            <a:r>
              <a:rPr lang="en-GB" sz="2400" dirty="0">
                <a:solidFill>
                  <a:schemeClr val="bg1">
                    <a:lumMod val="95000"/>
                  </a:schemeClr>
                </a:solidFill>
                <a:latin typeface="Garamond" pitchFamily="18" charset="0"/>
              </a:rPr>
              <a:t>two men, and one were already</a:t>
            </a:r>
          </a:p>
          <a:p>
            <a:pPr marL="36576" indent="0">
              <a:lnSpc>
                <a:spcPct val="100000"/>
              </a:lnSpc>
              <a:spcBef>
                <a:spcPts val="0"/>
              </a:spcBef>
              <a:buNone/>
            </a:pPr>
            <a:r>
              <a:rPr lang="en-GB" sz="2400" dirty="0">
                <a:solidFill>
                  <a:schemeClr val="bg1">
                    <a:lumMod val="95000"/>
                  </a:schemeClr>
                </a:solidFill>
                <a:latin typeface="Garamond" pitchFamily="18" charset="0"/>
              </a:rPr>
              <a:t>lying in the churchyard, and he had outlasted the other,</a:t>
            </a:r>
          </a:p>
          <a:p>
            <a:pPr marL="36576" indent="0">
              <a:lnSpc>
                <a:spcPct val="100000"/>
              </a:lnSpc>
              <a:spcBef>
                <a:spcPts val="0"/>
              </a:spcBef>
              <a:buNone/>
            </a:pPr>
            <a:r>
              <a:rPr lang="en-GB" sz="2400" dirty="0">
                <a:solidFill>
                  <a:schemeClr val="bg1">
                    <a:lumMod val="95000"/>
                  </a:schemeClr>
                </a:solidFill>
                <a:latin typeface="Garamond" pitchFamily="18" charset="0"/>
              </a:rPr>
              <a:t>deaf and sometimes a little</a:t>
            </a:r>
          </a:p>
          <a:p>
            <a:pPr marL="36576" indent="0">
              <a:lnSpc>
                <a:spcPct val="100000"/>
              </a:lnSpc>
              <a:spcBef>
                <a:spcPts val="0"/>
              </a:spcBef>
              <a:buNone/>
            </a:pPr>
            <a:r>
              <a:rPr lang="en-GB" sz="2400" dirty="0">
                <a:solidFill>
                  <a:schemeClr val="bg1">
                    <a:lumMod val="95000"/>
                  </a:schemeClr>
                </a:solidFill>
                <a:latin typeface="Garamond" pitchFamily="18" charset="0"/>
              </a:rPr>
              <a:t>strange in his widowed skin.</a:t>
            </a:r>
          </a:p>
          <a:p>
            <a:pPr marL="36576" indent="0">
              <a:lnSpc>
                <a:spcPct val="100000"/>
              </a:lnSpc>
              <a:spcBef>
                <a:spcPts val="0"/>
              </a:spcBef>
              <a:buNone/>
            </a:pPr>
            <a:r>
              <a:rPr lang="en-GB" sz="2400" dirty="0">
                <a:solidFill>
                  <a:schemeClr val="bg1">
                    <a:lumMod val="95000"/>
                  </a:schemeClr>
                </a:solidFill>
                <a:latin typeface="Garamond" pitchFamily="18" charset="0"/>
              </a:rPr>
              <a:t>And the youngster, the man, like the son of a neck</a:t>
            </a:r>
          </a:p>
          <a:p>
            <a:pPr marL="36576" indent="0">
              <a:lnSpc>
                <a:spcPct val="100000"/>
              </a:lnSpc>
              <a:spcBef>
                <a:spcPts val="0"/>
              </a:spcBef>
              <a:buNone/>
            </a:pPr>
            <a:r>
              <a:rPr lang="en-GB" sz="2400" dirty="0">
                <a:solidFill>
                  <a:schemeClr val="bg1">
                    <a:lumMod val="95000"/>
                  </a:schemeClr>
                </a:solidFill>
                <a:latin typeface="Garamond" pitchFamily="18" charset="0"/>
              </a:rPr>
              <a:t>and a nun: so tautly and smartly filled</a:t>
            </a:r>
          </a:p>
          <a:p>
            <a:pPr marL="36576" indent="0">
              <a:lnSpc>
                <a:spcPct val="100000"/>
              </a:lnSpc>
              <a:spcBef>
                <a:spcPts val="0"/>
              </a:spcBef>
              <a:buNone/>
            </a:pPr>
            <a:r>
              <a:rPr lang="en-GB" sz="2400" dirty="0">
                <a:solidFill>
                  <a:schemeClr val="bg1">
                    <a:lumMod val="95000"/>
                  </a:schemeClr>
                </a:solidFill>
                <a:latin typeface="Garamond" pitchFamily="18" charset="0"/>
              </a:rPr>
              <a:t>with muscle and </a:t>
            </a:r>
            <a:r>
              <a:rPr lang="en-GB" sz="2400" dirty="0" err="1">
                <a:solidFill>
                  <a:schemeClr val="bg1">
                    <a:lumMod val="95000"/>
                  </a:schemeClr>
                </a:solidFill>
                <a:latin typeface="Garamond" pitchFamily="18" charset="0"/>
              </a:rPr>
              <a:t>simpleness</a:t>
            </a:r>
            <a:r>
              <a:rPr lang="en-GB" sz="2400" dirty="0">
                <a:solidFill>
                  <a:schemeClr val="bg1">
                    <a:lumMod val="95000"/>
                  </a:schemeClr>
                </a:solidFill>
                <a:latin typeface="Garamond" pitchFamily="18" charset="0"/>
              </a:rPr>
              <a:t>.</a:t>
            </a:r>
          </a:p>
          <a:p>
            <a:pPr marL="36576" indent="0">
              <a:lnSpc>
                <a:spcPct val="100000"/>
              </a:lnSpc>
              <a:spcBef>
                <a:spcPts val="0"/>
              </a:spcBef>
              <a:buNone/>
            </a:pPr>
            <a:endParaRPr lang="en-GB" sz="2400" dirty="0">
              <a:solidFill>
                <a:schemeClr val="bg1">
                  <a:lumMod val="95000"/>
                </a:schemeClr>
              </a:solidFill>
              <a:latin typeface="Garamond" pitchFamily="18" charset="0"/>
            </a:endParaRPr>
          </a:p>
          <a:p>
            <a:pPr marL="36576" indent="0">
              <a:lnSpc>
                <a:spcPct val="100000"/>
              </a:lnSpc>
              <a:spcBef>
                <a:spcPts val="0"/>
              </a:spcBef>
              <a:buNone/>
            </a:pPr>
            <a:endParaRPr lang="en-GB" sz="2400" dirty="0">
              <a:solidFill>
                <a:schemeClr val="bg1">
                  <a:lumMod val="95000"/>
                </a:schemeClr>
              </a:solidFill>
              <a:latin typeface="Garamond" pitchFamily="18" charset="0"/>
            </a:endParaRPr>
          </a:p>
          <a:p>
            <a:pPr marL="0" indent="0">
              <a:lnSpc>
                <a:spcPct val="110000"/>
              </a:lnSpc>
              <a:spcBef>
                <a:spcPts val="0"/>
              </a:spcBef>
              <a:buNone/>
            </a:pPr>
            <a:r>
              <a:rPr lang="en-GB" sz="2400" dirty="0">
                <a:solidFill>
                  <a:schemeClr val="bg1">
                    <a:lumMod val="95000"/>
                  </a:schemeClr>
                </a:solidFill>
                <a:latin typeface="Garamond" pitchFamily="18" charset="0"/>
              </a:rPr>
              <a:t>that man is clapping his hands for the downward spring, and before</a:t>
            </a:r>
          </a:p>
          <a:p>
            <a:pPr marL="0" indent="0">
              <a:lnSpc>
                <a:spcPct val="110000"/>
              </a:lnSpc>
              <a:spcBef>
                <a:spcPts val="0"/>
              </a:spcBef>
              <a:buNone/>
            </a:pPr>
            <a:r>
              <a:rPr lang="en-GB" sz="2400" dirty="0">
                <a:solidFill>
                  <a:schemeClr val="bg1">
                    <a:lumMod val="95000"/>
                  </a:schemeClr>
                </a:solidFill>
                <a:latin typeface="Garamond" pitchFamily="18" charset="0"/>
              </a:rPr>
              <a:t>a single pain has got within range of your ever galloping</a:t>
            </a:r>
          </a:p>
          <a:p>
            <a:pPr marL="0" indent="0">
              <a:lnSpc>
                <a:spcPct val="110000"/>
              </a:lnSpc>
              <a:spcBef>
                <a:spcPts val="0"/>
              </a:spcBef>
              <a:buNone/>
            </a:pPr>
            <a:r>
              <a:rPr lang="en-GB" sz="2400" dirty="0">
                <a:solidFill>
                  <a:schemeClr val="bg1">
                    <a:lumMod val="95000"/>
                  </a:schemeClr>
                </a:solidFill>
                <a:latin typeface="Garamond" pitchFamily="18" charset="0"/>
              </a:rPr>
              <a:t>heart, comes the tingling</a:t>
            </a:r>
          </a:p>
          <a:p>
            <a:pPr marL="0" indent="0">
              <a:lnSpc>
                <a:spcPct val="110000"/>
              </a:lnSpc>
              <a:spcBef>
                <a:spcPts val="0"/>
              </a:spcBef>
              <a:buNone/>
            </a:pPr>
            <a:r>
              <a:rPr lang="en-GB" sz="2400" dirty="0">
                <a:solidFill>
                  <a:schemeClr val="bg1">
                    <a:lumMod val="95000"/>
                  </a:schemeClr>
                </a:solidFill>
                <a:latin typeface="Garamond" pitchFamily="18" charset="0"/>
              </a:rPr>
              <a:t>in the soles of your feet, ahead of the spring that it springs from,</a:t>
            </a:r>
          </a:p>
          <a:p>
            <a:pPr marL="0" indent="0">
              <a:lnSpc>
                <a:spcPct val="110000"/>
              </a:lnSpc>
              <a:spcBef>
                <a:spcPts val="0"/>
              </a:spcBef>
              <a:buNone/>
            </a:pPr>
            <a:r>
              <a:rPr lang="en-GB" sz="2400" dirty="0">
                <a:solidFill>
                  <a:schemeClr val="bg1">
                    <a:lumMod val="95000"/>
                  </a:schemeClr>
                </a:solidFill>
                <a:latin typeface="Garamond" pitchFamily="18" charset="0"/>
              </a:rPr>
              <a:t>chasing into your eyes a few physical tears.</a:t>
            </a:r>
          </a:p>
          <a:p>
            <a:pPr marL="36576" indent="0">
              <a:lnSpc>
                <a:spcPct val="100000"/>
              </a:lnSpc>
              <a:spcBef>
                <a:spcPts val="0"/>
              </a:spcBef>
              <a:buNone/>
            </a:pPr>
            <a:endParaRPr lang="en-GB" sz="2400" dirty="0"/>
          </a:p>
        </p:txBody>
      </p:sp>
      <p:sp>
        <p:nvSpPr>
          <p:cNvPr id="2" name="Title 1"/>
          <p:cNvSpPr>
            <a:spLocks noGrp="1"/>
          </p:cNvSpPr>
          <p:nvPr>
            <p:ph type="title"/>
          </p:nvPr>
        </p:nvSpPr>
        <p:spPr>
          <a:xfrm>
            <a:off x="8847630" y="312739"/>
            <a:ext cx="3024790" cy="783559"/>
          </a:xfrm>
        </p:spPr>
        <p:txBody>
          <a:bodyPr/>
          <a:lstStyle/>
          <a:p>
            <a:pPr algn="ctr"/>
            <a:r>
              <a:rPr lang="en-GB" sz="3600" dirty="0">
                <a:solidFill>
                  <a:srgbClr val="FFFF00"/>
                </a:solidFill>
                <a:latin typeface="Perpetua Titling MT" panose="02020502060505020804" pitchFamily="18" charset="0"/>
              </a:rPr>
              <a:t>Fifth elegy</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675746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583247" y="945406"/>
            <a:ext cx="10117393" cy="5904656"/>
          </a:xfrm>
        </p:spPr>
        <p:txBody>
          <a:bodyPr>
            <a:normAutofit/>
          </a:bodyPr>
          <a:lstStyle/>
          <a:p>
            <a:pPr marL="36576" indent="0">
              <a:lnSpc>
                <a:spcPct val="100000"/>
              </a:lnSpc>
              <a:spcBef>
                <a:spcPts val="0"/>
              </a:spcBef>
              <a:buNone/>
            </a:pPr>
            <a:r>
              <a:rPr lang="en-GB" dirty="0">
                <a:solidFill>
                  <a:schemeClr val="bg1">
                    <a:lumMod val="95000"/>
                  </a:schemeClr>
                </a:solidFill>
                <a:latin typeface="Garamond" pitchFamily="18" charset="0"/>
              </a:rPr>
              <a:t>Was he not hero already, within you, O mother, and did not</a:t>
            </a:r>
          </a:p>
          <a:p>
            <a:pPr marL="36576" indent="0">
              <a:lnSpc>
                <a:spcPct val="100000"/>
              </a:lnSpc>
              <a:spcBef>
                <a:spcPts val="0"/>
              </a:spcBef>
              <a:buNone/>
            </a:pPr>
            <a:r>
              <a:rPr lang="en-GB" dirty="0">
                <a:solidFill>
                  <a:schemeClr val="bg1">
                    <a:lumMod val="95000"/>
                  </a:schemeClr>
                </a:solidFill>
                <a:latin typeface="Garamond" pitchFamily="18" charset="0"/>
              </a:rPr>
              <a:t>his lordly choice being there, already, within you?</a:t>
            </a:r>
          </a:p>
          <a:p>
            <a:pPr marL="36576" indent="0">
              <a:lnSpc>
                <a:spcPct val="100000"/>
              </a:lnSpc>
              <a:spcBef>
                <a:spcPts val="0"/>
              </a:spcBef>
              <a:buNone/>
            </a:pPr>
            <a:r>
              <a:rPr lang="en-GB" dirty="0">
                <a:solidFill>
                  <a:schemeClr val="bg1">
                    <a:lumMod val="95000"/>
                  </a:schemeClr>
                </a:solidFill>
                <a:latin typeface="Garamond" pitchFamily="18" charset="0"/>
              </a:rPr>
              <a:t>Thousands were brewing in the womb and trying to be he,</a:t>
            </a:r>
          </a:p>
          <a:p>
            <a:pPr marL="36576" indent="0">
              <a:lnSpc>
                <a:spcPct val="100000"/>
              </a:lnSpc>
              <a:spcBef>
                <a:spcPts val="0"/>
              </a:spcBef>
              <a:buNone/>
            </a:pPr>
            <a:r>
              <a:rPr lang="en-GB" dirty="0">
                <a:solidFill>
                  <a:schemeClr val="bg1">
                    <a:lumMod val="95000"/>
                  </a:schemeClr>
                </a:solidFill>
                <a:latin typeface="Garamond" pitchFamily="18" charset="0"/>
              </a:rPr>
              <a:t>but, look! he seized and discarded, chose and was able to do.</a:t>
            </a:r>
          </a:p>
          <a:p>
            <a:pPr marL="36576" indent="0">
              <a:lnSpc>
                <a:spcPct val="100000"/>
              </a:lnSpc>
              <a:spcBef>
                <a:spcPts val="0"/>
              </a:spcBef>
              <a:buNone/>
            </a:pPr>
            <a:r>
              <a:rPr lang="en-GB" dirty="0">
                <a:solidFill>
                  <a:schemeClr val="bg1">
                    <a:lumMod val="95000"/>
                  </a:schemeClr>
                </a:solidFill>
                <a:latin typeface="Garamond" pitchFamily="18" charset="0"/>
              </a:rPr>
              <a:t>And if ever he shattered columns, that was the time, when he burst</a:t>
            </a:r>
          </a:p>
          <a:p>
            <a:pPr marL="36576" indent="0">
              <a:lnSpc>
                <a:spcPct val="100000"/>
              </a:lnSpc>
              <a:spcBef>
                <a:spcPts val="0"/>
              </a:spcBef>
              <a:buNone/>
            </a:pPr>
            <a:r>
              <a:rPr lang="en-GB" dirty="0">
                <a:solidFill>
                  <a:schemeClr val="bg1">
                    <a:lumMod val="95000"/>
                  </a:schemeClr>
                </a:solidFill>
                <a:latin typeface="Garamond" pitchFamily="18" charset="0"/>
              </a:rPr>
              <a:t>out of the world of your body into the narrower world,</a:t>
            </a:r>
          </a:p>
          <a:p>
            <a:pPr marL="36576" indent="0">
              <a:lnSpc>
                <a:spcPct val="100000"/>
              </a:lnSpc>
              <a:spcBef>
                <a:spcPts val="0"/>
              </a:spcBef>
              <a:buNone/>
            </a:pPr>
            <a:r>
              <a:rPr lang="en-GB" dirty="0">
                <a:solidFill>
                  <a:schemeClr val="bg1">
                    <a:lumMod val="95000"/>
                  </a:schemeClr>
                </a:solidFill>
                <a:latin typeface="Garamond" pitchFamily="18" charset="0"/>
              </a:rPr>
              <a:t>where he went on choosing and doing. O mothers of heroes!</a:t>
            </a:r>
          </a:p>
          <a:p>
            <a:pPr marL="36576" indent="0">
              <a:lnSpc>
                <a:spcPct val="100000"/>
              </a:lnSpc>
              <a:spcBef>
                <a:spcPts val="0"/>
              </a:spcBef>
              <a:buNone/>
            </a:pPr>
            <a:r>
              <a:rPr lang="en-GB" dirty="0">
                <a:solidFill>
                  <a:schemeClr val="bg1">
                    <a:lumMod val="95000"/>
                  </a:schemeClr>
                </a:solidFill>
                <a:latin typeface="Garamond" pitchFamily="18" charset="0"/>
              </a:rPr>
              <a:t>Sources of ravaging rivers! Gorges wherein,</a:t>
            </a:r>
          </a:p>
          <a:p>
            <a:pPr marL="36576" indent="0">
              <a:lnSpc>
                <a:spcPct val="100000"/>
              </a:lnSpc>
              <a:spcBef>
                <a:spcPts val="0"/>
              </a:spcBef>
              <a:buNone/>
            </a:pPr>
            <a:r>
              <a:rPr lang="en-GB" dirty="0">
                <a:solidFill>
                  <a:schemeClr val="bg1">
                    <a:lumMod val="95000"/>
                  </a:schemeClr>
                </a:solidFill>
                <a:latin typeface="Garamond" pitchFamily="18" charset="0"/>
              </a:rPr>
              <a:t>from high on the heart’s edge, weeping,</a:t>
            </a:r>
          </a:p>
          <a:p>
            <a:pPr marL="36576" indent="0">
              <a:lnSpc>
                <a:spcPct val="100000"/>
              </a:lnSpc>
              <a:spcBef>
                <a:spcPts val="0"/>
              </a:spcBef>
              <a:buNone/>
            </a:pPr>
            <a:r>
              <a:rPr lang="en-GB" dirty="0">
                <a:solidFill>
                  <a:schemeClr val="bg1">
                    <a:lumMod val="95000"/>
                  </a:schemeClr>
                </a:solidFill>
                <a:latin typeface="Garamond" pitchFamily="18" charset="0"/>
              </a:rPr>
              <a:t>maids have already plunged, victims—to be for the son.</a:t>
            </a:r>
            <a:endParaRPr lang="en-GB" sz="2400" dirty="0">
              <a:solidFill>
                <a:schemeClr val="bg1">
                  <a:lumMod val="95000"/>
                </a:schemeClr>
              </a:solidFill>
              <a:latin typeface="Garamond" pitchFamily="18" charset="0"/>
            </a:endParaRPr>
          </a:p>
        </p:txBody>
      </p:sp>
      <p:sp>
        <p:nvSpPr>
          <p:cNvPr id="2" name="Title 1"/>
          <p:cNvSpPr>
            <a:spLocks noGrp="1"/>
          </p:cNvSpPr>
          <p:nvPr>
            <p:ph type="title"/>
          </p:nvPr>
        </p:nvSpPr>
        <p:spPr>
          <a:xfrm>
            <a:off x="8298426" y="312739"/>
            <a:ext cx="3703216" cy="692696"/>
          </a:xfrm>
        </p:spPr>
        <p:txBody>
          <a:bodyPr/>
          <a:lstStyle/>
          <a:p>
            <a:pPr algn="ctr"/>
            <a:r>
              <a:rPr lang="en-GB" sz="3600" dirty="0">
                <a:solidFill>
                  <a:srgbClr val="FFFF00"/>
                </a:solidFill>
                <a:latin typeface="Perpetua Titling MT" panose="02020502060505020804" pitchFamily="18" charset="0"/>
              </a:rPr>
              <a:t>Sixth elegy</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60957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478891" y="595875"/>
            <a:ext cx="9671143" cy="5949386"/>
          </a:xfrm>
        </p:spPr>
        <p:txBody>
          <a:bodyPr>
            <a:normAutofit/>
          </a:bodyPr>
          <a:lstStyle/>
          <a:p>
            <a:pPr marL="36576" indent="0">
              <a:spcBef>
                <a:spcPts val="0"/>
              </a:spcBef>
              <a:buNone/>
            </a:pPr>
            <a:r>
              <a:rPr lang="en-GB" dirty="0">
                <a:solidFill>
                  <a:schemeClr val="bg1">
                    <a:lumMod val="95000"/>
                  </a:schemeClr>
                </a:solidFill>
                <a:latin typeface="Garamond" pitchFamily="18" charset="0"/>
              </a:rPr>
              <a:t>     </a:t>
            </a:r>
            <a:r>
              <a:rPr lang="en-GB" sz="2600" dirty="0">
                <a:solidFill>
                  <a:schemeClr val="bg1">
                    <a:lumMod val="95000"/>
                  </a:schemeClr>
                </a:solidFill>
                <a:latin typeface="Garamond" pitchFamily="18" charset="0"/>
              </a:rPr>
              <a:t>because being here amounts to so much, because all</a:t>
            </a:r>
          </a:p>
          <a:p>
            <a:pPr marL="36576" indent="0">
              <a:spcBef>
                <a:spcPts val="0"/>
              </a:spcBef>
              <a:buNone/>
            </a:pPr>
            <a:r>
              <a:rPr lang="en-GB" sz="2600" dirty="0">
                <a:solidFill>
                  <a:schemeClr val="bg1">
                    <a:lumMod val="95000"/>
                  </a:schemeClr>
                </a:solidFill>
                <a:latin typeface="Garamond" pitchFamily="18" charset="0"/>
              </a:rPr>
              <a:t>this Here and Now, so fleeting, seems to require us and strangely</a:t>
            </a:r>
          </a:p>
          <a:p>
            <a:pPr marL="36576" indent="0">
              <a:spcBef>
                <a:spcPts val="0"/>
              </a:spcBef>
              <a:buNone/>
            </a:pPr>
            <a:r>
              <a:rPr lang="en-GB" sz="2600" dirty="0">
                <a:solidFill>
                  <a:schemeClr val="bg1">
                    <a:lumMod val="95000"/>
                  </a:schemeClr>
                </a:solidFill>
                <a:latin typeface="Garamond" pitchFamily="18" charset="0"/>
              </a:rPr>
              <a:t>concern us. Us the most fleeting of all. Just once,</a:t>
            </a:r>
          </a:p>
          <a:p>
            <a:pPr marL="36576" indent="0">
              <a:spcBef>
                <a:spcPts val="0"/>
              </a:spcBef>
              <a:buNone/>
            </a:pPr>
            <a:r>
              <a:rPr lang="en-GB" sz="2600" dirty="0">
                <a:solidFill>
                  <a:schemeClr val="bg1">
                    <a:lumMod val="95000"/>
                  </a:schemeClr>
                </a:solidFill>
                <a:latin typeface="Garamond" pitchFamily="18" charset="0"/>
              </a:rPr>
              <a:t>everything, only for once. Once and no more. And we, too,</a:t>
            </a:r>
          </a:p>
          <a:p>
            <a:pPr marL="36576" indent="0">
              <a:spcBef>
                <a:spcPts val="0"/>
              </a:spcBef>
              <a:buNone/>
            </a:pPr>
            <a:r>
              <a:rPr lang="en-GB" sz="2600" dirty="0">
                <a:solidFill>
                  <a:schemeClr val="bg1">
                    <a:lumMod val="95000"/>
                  </a:schemeClr>
                </a:solidFill>
                <a:latin typeface="Garamond" pitchFamily="18" charset="0"/>
              </a:rPr>
              <a:t>once. And never again. But this</a:t>
            </a:r>
          </a:p>
          <a:p>
            <a:pPr marL="36576" indent="0">
              <a:spcBef>
                <a:spcPts val="0"/>
              </a:spcBef>
              <a:buNone/>
            </a:pPr>
            <a:r>
              <a:rPr lang="en-GB" sz="2600" dirty="0">
                <a:solidFill>
                  <a:schemeClr val="bg1">
                    <a:lumMod val="95000"/>
                  </a:schemeClr>
                </a:solidFill>
                <a:latin typeface="Garamond" pitchFamily="18" charset="0"/>
              </a:rPr>
              <a:t>having been once, though only once,</a:t>
            </a:r>
          </a:p>
          <a:p>
            <a:pPr marL="36576" indent="0">
              <a:spcBef>
                <a:spcPts val="0"/>
              </a:spcBef>
              <a:buNone/>
            </a:pPr>
            <a:r>
              <a:rPr lang="en-GB" sz="2600" dirty="0">
                <a:solidFill>
                  <a:schemeClr val="bg1">
                    <a:lumMod val="95000"/>
                  </a:schemeClr>
                </a:solidFill>
                <a:latin typeface="Garamond" pitchFamily="18" charset="0"/>
              </a:rPr>
              <a:t>having been once on earth—can it ever be cancelled?</a:t>
            </a:r>
          </a:p>
          <a:p>
            <a:pPr marL="36576" indent="0">
              <a:spcBef>
                <a:spcPts val="0"/>
              </a:spcBef>
              <a:buNone/>
            </a:pPr>
            <a:endParaRPr lang="en-GB" sz="2400" dirty="0">
              <a:solidFill>
                <a:schemeClr val="bg1">
                  <a:lumMod val="95000"/>
                </a:schemeClr>
              </a:solidFill>
              <a:latin typeface="Garamond" pitchFamily="18" charset="0"/>
            </a:endParaRPr>
          </a:p>
          <a:p>
            <a:pPr marL="36576" indent="0">
              <a:spcBef>
                <a:spcPts val="0"/>
              </a:spcBef>
              <a:buNone/>
            </a:pPr>
            <a:r>
              <a:rPr lang="en-GB" sz="2400" dirty="0">
                <a:solidFill>
                  <a:schemeClr val="bg1">
                    <a:lumMod val="95000"/>
                  </a:schemeClr>
                </a:solidFill>
                <a:latin typeface="Garamond" pitchFamily="18" charset="0"/>
              </a:rPr>
              <a:t>					</a:t>
            </a:r>
            <a:r>
              <a:rPr lang="en-GB" sz="2600" dirty="0">
                <a:solidFill>
                  <a:schemeClr val="bg1">
                    <a:lumMod val="95000"/>
                  </a:schemeClr>
                </a:solidFill>
                <a:latin typeface="Garamond" pitchFamily="18" charset="0"/>
              </a:rPr>
              <a:t>show him</a:t>
            </a:r>
          </a:p>
          <a:p>
            <a:pPr marL="36576" indent="0">
              <a:spcBef>
                <a:spcPts val="0"/>
              </a:spcBef>
              <a:buNone/>
            </a:pPr>
            <a:r>
              <a:rPr lang="en-GB" sz="2600" dirty="0">
                <a:solidFill>
                  <a:schemeClr val="bg1">
                    <a:lumMod val="95000"/>
                  </a:schemeClr>
                </a:solidFill>
                <a:latin typeface="Garamond" pitchFamily="18" charset="0"/>
              </a:rPr>
              <a:t>some simple thing, remoulded by age after age,</a:t>
            </a:r>
          </a:p>
          <a:p>
            <a:pPr marL="36576" indent="0">
              <a:spcBef>
                <a:spcPts val="0"/>
              </a:spcBef>
              <a:buNone/>
            </a:pPr>
            <a:r>
              <a:rPr lang="en-GB" sz="2600" dirty="0">
                <a:solidFill>
                  <a:schemeClr val="bg1">
                    <a:lumMod val="95000"/>
                  </a:schemeClr>
                </a:solidFill>
                <a:latin typeface="Garamond" pitchFamily="18" charset="0"/>
              </a:rPr>
              <a:t>till it lives in your hands and eyes as a part of ourselves.</a:t>
            </a:r>
          </a:p>
          <a:p>
            <a:pPr marL="36576" indent="0">
              <a:spcBef>
                <a:spcPts val="0"/>
              </a:spcBef>
              <a:buNone/>
            </a:pPr>
            <a:r>
              <a:rPr lang="en-GB" sz="2600" dirty="0">
                <a:solidFill>
                  <a:schemeClr val="bg1">
                    <a:lumMod val="95000"/>
                  </a:schemeClr>
                </a:solidFill>
                <a:latin typeface="Garamond" pitchFamily="18" charset="0"/>
              </a:rPr>
              <a:t>Tell him things. He’ll stand more astonished; as you did</a:t>
            </a:r>
          </a:p>
          <a:p>
            <a:pPr marL="36576" indent="0">
              <a:spcBef>
                <a:spcPts val="0"/>
              </a:spcBef>
              <a:buNone/>
            </a:pPr>
            <a:r>
              <a:rPr lang="en-GB" sz="2600" dirty="0">
                <a:solidFill>
                  <a:schemeClr val="bg1">
                    <a:lumMod val="95000"/>
                  </a:schemeClr>
                </a:solidFill>
                <a:latin typeface="Garamond" pitchFamily="18" charset="0"/>
              </a:rPr>
              <a:t>beside the roper in Rome or the potter in Egypt.</a:t>
            </a:r>
          </a:p>
          <a:p>
            <a:pPr marL="36576" indent="0">
              <a:spcBef>
                <a:spcPts val="0"/>
              </a:spcBef>
              <a:buNone/>
            </a:pPr>
            <a:r>
              <a:rPr lang="en-GB" sz="2600" dirty="0">
                <a:solidFill>
                  <a:schemeClr val="bg1">
                    <a:lumMod val="95000"/>
                  </a:schemeClr>
                </a:solidFill>
                <a:latin typeface="Garamond" pitchFamily="18" charset="0"/>
              </a:rPr>
              <a:t>Show him how happy a thing can be, how guileless and ours;</a:t>
            </a:r>
          </a:p>
          <a:p>
            <a:pPr marL="36576" indent="0">
              <a:spcBef>
                <a:spcPts val="0"/>
              </a:spcBef>
              <a:buNone/>
            </a:pPr>
            <a:r>
              <a:rPr lang="en-GB" sz="2600" dirty="0">
                <a:solidFill>
                  <a:schemeClr val="bg1">
                    <a:lumMod val="95000"/>
                  </a:schemeClr>
                </a:solidFill>
                <a:latin typeface="Garamond" pitchFamily="18" charset="0"/>
              </a:rPr>
              <a:t>how even the moaning of grief purely determines on form,</a:t>
            </a:r>
          </a:p>
          <a:p>
            <a:pPr marL="36576" indent="0">
              <a:spcBef>
                <a:spcPts val="0"/>
              </a:spcBef>
              <a:buNone/>
            </a:pPr>
            <a:r>
              <a:rPr lang="en-GB" sz="2600" dirty="0">
                <a:solidFill>
                  <a:schemeClr val="bg1">
                    <a:lumMod val="95000"/>
                  </a:schemeClr>
                </a:solidFill>
                <a:latin typeface="Garamond" pitchFamily="18" charset="0"/>
              </a:rPr>
              <a:t>serves as a thing, or dies into a thing</a:t>
            </a:r>
          </a:p>
        </p:txBody>
      </p:sp>
      <p:sp>
        <p:nvSpPr>
          <p:cNvPr id="2" name="Title 1"/>
          <p:cNvSpPr>
            <a:spLocks noGrp="1"/>
          </p:cNvSpPr>
          <p:nvPr>
            <p:ph type="title"/>
          </p:nvPr>
        </p:nvSpPr>
        <p:spPr>
          <a:xfrm>
            <a:off x="8298426" y="312739"/>
            <a:ext cx="3703216" cy="692696"/>
          </a:xfrm>
        </p:spPr>
        <p:txBody>
          <a:bodyPr/>
          <a:lstStyle/>
          <a:p>
            <a:pPr algn="ctr"/>
            <a:r>
              <a:rPr lang="en-GB" sz="3600" dirty="0">
                <a:solidFill>
                  <a:srgbClr val="FFFF00"/>
                </a:solidFill>
                <a:latin typeface="Perpetua Titling MT" panose="02020502060505020804" pitchFamily="18" charset="0"/>
              </a:rPr>
              <a:t>ninth elegy</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664354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42386" y="811488"/>
            <a:ext cx="11002295" cy="5904656"/>
          </a:xfrm>
        </p:spPr>
        <p:txBody>
          <a:bodyPr>
            <a:normAutofit fontScale="92500" lnSpcReduction="20000"/>
          </a:bodyPr>
          <a:lstStyle/>
          <a:p>
            <a:pPr marL="36576" indent="0">
              <a:buNone/>
            </a:pPr>
            <a:r>
              <a:rPr lang="en-GB" sz="2600" dirty="0">
                <a:solidFill>
                  <a:schemeClr val="bg1">
                    <a:lumMod val="95000"/>
                  </a:schemeClr>
                </a:solidFill>
                <a:latin typeface="Garamond" pitchFamily="18" charset="0"/>
              </a:rPr>
              <a:t>1. </a:t>
            </a:r>
            <a:r>
              <a:rPr lang="en-GB" sz="2600" i="1" dirty="0">
                <a:solidFill>
                  <a:schemeClr val="bg1">
                    <a:lumMod val="95000"/>
                  </a:schemeClr>
                </a:solidFill>
                <a:latin typeface="Garamond" pitchFamily="18" charset="0"/>
              </a:rPr>
              <a:t>key concepts and philosophical assumptions underpinning literary Modernism and the interconnection between these concepts</a:t>
            </a:r>
            <a:endParaRPr lang="en-GB" sz="2600" dirty="0">
              <a:solidFill>
                <a:schemeClr val="bg1">
                  <a:lumMod val="95000"/>
                </a:schemeClr>
              </a:solidFill>
              <a:latin typeface="Garamond" pitchFamily="18" charset="0"/>
            </a:endParaRPr>
          </a:p>
          <a:p>
            <a:pPr marL="493776" indent="-457200"/>
            <a:r>
              <a:rPr lang="en-GB" dirty="0">
                <a:solidFill>
                  <a:schemeClr val="bg1">
                    <a:lumMod val="95000"/>
                  </a:schemeClr>
                </a:solidFill>
                <a:latin typeface="Garamond" pitchFamily="18" charset="0"/>
              </a:rPr>
              <a:t>breakdown of metanarratives of history/ the self/ society/ cultural hierarchies</a:t>
            </a:r>
          </a:p>
          <a:p>
            <a:pPr marL="493776" indent="-457200">
              <a:lnSpc>
                <a:spcPct val="120000"/>
              </a:lnSpc>
              <a:spcBef>
                <a:spcPts val="600"/>
              </a:spcBef>
            </a:pPr>
            <a:r>
              <a:rPr lang="en-GB" dirty="0">
                <a:solidFill>
                  <a:schemeClr val="bg1">
                    <a:lumMod val="95000"/>
                  </a:schemeClr>
                </a:solidFill>
                <a:latin typeface="Garamond" pitchFamily="18" charset="0"/>
              </a:rPr>
              <a:t>rethinking the nature of </a:t>
            </a:r>
            <a:r>
              <a:rPr lang="en-GB" dirty="0">
                <a:solidFill>
                  <a:srgbClr val="FFFF00"/>
                </a:solidFill>
                <a:latin typeface="Garamond" pitchFamily="18" charset="0"/>
              </a:rPr>
              <a:t>time</a:t>
            </a:r>
            <a:r>
              <a:rPr lang="en-GB" dirty="0">
                <a:solidFill>
                  <a:schemeClr val="bg1">
                    <a:lumMod val="95000"/>
                  </a:schemeClr>
                </a:solidFill>
                <a:latin typeface="Garamond" pitchFamily="18" charset="0"/>
              </a:rPr>
              <a:t> (chronological and experiential time/clock time and time passing : both </a:t>
            </a:r>
            <a:r>
              <a:rPr lang="en-GB" i="1" dirty="0">
                <a:solidFill>
                  <a:schemeClr val="bg1">
                    <a:lumMod val="95000"/>
                  </a:schemeClr>
                </a:solidFill>
                <a:latin typeface="Garamond" pitchFamily="18" charset="0"/>
              </a:rPr>
              <a:t>Cathay</a:t>
            </a:r>
            <a:r>
              <a:rPr lang="en-GB" dirty="0">
                <a:solidFill>
                  <a:schemeClr val="bg1">
                    <a:lumMod val="95000"/>
                  </a:schemeClr>
                </a:solidFill>
                <a:latin typeface="Garamond" pitchFamily="18" charset="0"/>
              </a:rPr>
              <a:t> -  including ‘The Seafarer’ - and </a:t>
            </a:r>
            <a:r>
              <a:rPr lang="en-GB" i="1" dirty="0">
                <a:solidFill>
                  <a:schemeClr val="bg1">
                    <a:lumMod val="95000"/>
                  </a:schemeClr>
                </a:solidFill>
                <a:latin typeface="Garamond" pitchFamily="18" charset="0"/>
              </a:rPr>
              <a:t>The </a:t>
            </a:r>
            <a:r>
              <a:rPr lang="en-GB" i="1" dirty="0" err="1">
                <a:solidFill>
                  <a:schemeClr val="bg1">
                    <a:lumMod val="95000"/>
                  </a:schemeClr>
                </a:solidFill>
                <a:latin typeface="Garamond" pitchFamily="18" charset="0"/>
              </a:rPr>
              <a:t>Duino</a:t>
            </a:r>
            <a:r>
              <a:rPr lang="en-GB" i="1" dirty="0">
                <a:solidFill>
                  <a:schemeClr val="bg1">
                    <a:lumMod val="95000"/>
                  </a:schemeClr>
                </a:solidFill>
                <a:latin typeface="Garamond" pitchFamily="18" charset="0"/>
              </a:rPr>
              <a:t> Elegies</a:t>
            </a:r>
            <a:r>
              <a:rPr lang="en-GB" dirty="0">
                <a:solidFill>
                  <a:schemeClr val="bg1">
                    <a:lumMod val="95000"/>
                  </a:schemeClr>
                </a:solidFill>
                <a:latin typeface="Garamond" pitchFamily="18" charset="0"/>
              </a:rPr>
              <a:t>.) </a:t>
            </a:r>
          </a:p>
          <a:p>
            <a:pPr marL="493776" indent="-457200">
              <a:lnSpc>
                <a:spcPct val="120000"/>
              </a:lnSpc>
              <a:spcBef>
                <a:spcPts val="600"/>
              </a:spcBef>
            </a:pPr>
            <a:r>
              <a:rPr lang="en-GB" dirty="0">
                <a:solidFill>
                  <a:schemeClr val="bg1">
                    <a:lumMod val="95000"/>
                  </a:schemeClr>
                </a:solidFill>
                <a:latin typeface="Garamond" pitchFamily="18" charset="0"/>
              </a:rPr>
              <a:t>rethinking the nature of the </a:t>
            </a:r>
            <a:r>
              <a:rPr lang="en-GB" dirty="0">
                <a:solidFill>
                  <a:srgbClr val="FFFF00"/>
                </a:solidFill>
                <a:latin typeface="Garamond" pitchFamily="18" charset="0"/>
              </a:rPr>
              <a:t>self</a:t>
            </a:r>
            <a:r>
              <a:rPr lang="en-GB" dirty="0">
                <a:solidFill>
                  <a:schemeClr val="bg1">
                    <a:lumMod val="95000"/>
                  </a:schemeClr>
                </a:solidFill>
                <a:latin typeface="Garamond" pitchFamily="18" charset="0"/>
              </a:rPr>
              <a:t>; </a:t>
            </a:r>
          </a:p>
          <a:p>
            <a:pPr marL="493776" indent="-457200">
              <a:lnSpc>
                <a:spcPct val="120000"/>
              </a:lnSpc>
              <a:spcBef>
                <a:spcPts val="600"/>
              </a:spcBef>
            </a:pPr>
            <a:r>
              <a:rPr lang="en-GB" dirty="0">
                <a:solidFill>
                  <a:schemeClr val="bg1">
                    <a:lumMod val="95000"/>
                  </a:schemeClr>
                </a:solidFill>
                <a:latin typeface="Garamond" pitchFamily="18" charset="0"/>
              </a:rPr>
              <a:t>heightened sense of the </a:t>
            </a:r>
            <a:r>
              <a:rPr lang="en-GB" dirty="0">
                <a:solidFill>
                  <a:srgbClr val="FFFF00"/>
                </a:solidFill>
                <a:latin typeface="Garamond" pitchFamily="18" charset="0"/>
              </a:rPr>
              <a:t>cultural specificity and variety of aesthetic creation </a:t>
            </a:r>
            <a:endParaRPr lang="en-GB" dirty="0">
              <a:solidFill>
                <a:schemeClr val="bg1">
                  <a:lumMod val="95000"/>
                </a:schemeClr>
              </a:solidFill>
              <a:latin typeface="Garamond" pitchFamily="18" charset="0"/>
            </a:endParaRPr>
          </a:p>
          <a:p>
            <a:pPr marL="493776" indent="-457200">
              <a:lnSpc>
                <a:spcPct val="120000"/>
              </a:lnSpc>
              <a:spcBef>
                <a:spcPts val="600"/>
              </a:spcBef>
            </a:pPr>
            <a:r>
              <a:rPr lang="en-GB" dirty="0">
                <a:solidFill>
                  <a:schemeClr val="bg1">
                    <a:lumMod val="95000"/>
                  </a:schemeClr>
                </a:solidFill>
                <a:latin typeface="Garamond" pitchFamily="18" charset="0"/>
              </a:rPr>
              <a:t>the impact of </a:t>
            </a:r>
            <a:r>
              <a:rPr lang="en-GB" dirty="0">
                <a:solidFill>
                  <a:srgbClr val="FFFF00"/>
                </a:solidFill>
                <a:latin typeface="Garamond" pitchFamily="18" charset="0"/>
              </a:rPr>
              <a:t>migration</a:t>
            </a:r>
            <a:r>
              <a:rPr lang="en-GB" dirty="0">
                <a:solidFill>
                  <a:schemeClr val="bg1">
                    <a:lumMod val="95000"/>
                  </a:schemeClr>
                </a:solidFill>
                <a:latin typeface="Garamond" pitchFamily="18" charset="0"/>
              </a:rPr>
              <a:t> and the </a:t>
            </a:r>
            <a:r>
              <a:rPr lang="en-GB" dirty="0">
                <a:solidFill>
                  <a:srgbClr val="FFFF00"/>
                </a:solidFill>
                <a:latin typeface="Garamond" pitchFamily="18" charset="0"/>
              </a:rPr>
              <a:t>cultural mixing of the metropolis</a:t>
            </a:r>
            <a:r>
              <a:rPr lang="en-GB" dirty="0">
                <a:solidFill>
                  <a:schemeClr val="bg1">
                    <a:lumMod val="95000"/>
                  </a:schemeClr>
                </a:solidFill>
                <a:latin typeface="Garamond" pitchFamily="18" charset="0"/>
              </a:rPr>
              <a:t>;   </a:t>
            </a:r>
          </a:p>
          <a:p>
            <a:pPr marL="493776" indent="-457200">
              <a:lnSpc>
                <a:spcPct val="120000"/>
              </a:lnSpc>
              <a:spcBef>
                <a:spcPts val="600"/>
              </a:spcBef>
            </a:pPr>
            <a:r>
              <a:rPr lang="en-GB" dirty="0">
                <a:solidFill>
                  <a:schemeClr val="bg1">
                    <a:lumMod val="95000"/>
                  </a:schemeClr>
                </a:solidFill>
                <a:latin typeface="Garamond" pitchFamily="18" charset="0"/>
              </a:rPr>
              <a:t>development of an active </a:t>
            </a:r>
            <a:r>
              <a:rPr lang="en-GB" dirty="0">
                <a:solidFill>
                  <a:srgbClr val="FFFF00"/>
                </a:solidFill>
                <a:latin typeface="Garamond" pitchFamily="18" charset="0"/>
              </a:rPr>
              <a:t>relationship between text/artwork and reader/viewer </a:t>
            </a:r>
          </a:p>
          <a:p>
            <a:pPr marL="493776" indent="-457200">
              <a:lnSpc>
                <a:spcPct val="120000"/>
              </a:lnSpc>
              <a:spcBef>
                <a:spcPts val="600"/>
              </a:spcBef>
            </a:pPr>
            <a:r>
              <a:rPr lang="en-GB" dirty="0">
                <a:solidFill>
                  <a:schemeClr val="bg1">
                    <a:lumMod val="95000"/>
                  </a:schemeClr>
                </a:solidFill>
                <a:latin typeface="Garamond" pitchFamily="18" charset="0"/>
              </a:rPr>
              <a:t>shift from abstract to concrete (imagism and its kinship to Rilke’s ‘Things’</a:t>
            </a:r>
            <a:r>
              <a:rPr lang="en-GB" dirty="0">
                <a:solidFill>
                  <a:srgbClr val="FFFF00"/>
                </a:solidFill>
                <a:latin typeface="Garamond" pitchFamily="18" charset="0"/>
              </a:rPr>
              <a:t> </a:t>
            </a:r>
          </a:p>
          <a:p>
            <a:pPr marL="36576" indent="0">
              <a:buNone/>
            </a:pPr>
            <a:endParaRPr lang="en-GB" dirty="0">
              <a:solidFill>
                <a:schemeClr val="bg1">
                  <a:lumMod val="95000"/>
                </a:schemeClr>
              </a:solidFill>
              <a:latin typeface="Garamond" pitchFamily="18" charset="0"/>
            </a:endParaRPr>
          </a:p>
          <a:p>
            <a:pPr marL="36576" indent="0">
              <a:buNone/>
            </a:pPr>
            <a:r>
              <a:rPr lang="en-GB" sz="2600" dirty="0">
                <a:solidFill>
                  <a:schemeClr val="bg1">
                    <a:lumMod val="95000"/>
                  </a:schemeClr>
                </a:solidFill>
                <a:latin typeface="Garamond" pitchFamily="18" charset="0"/>
              </a:rPr>
              <a:t>2. </a:t>
            </a:r>
            <a:r>
              <a:rPr lang="en-GB" sz="2600" i="1" dirty="0">
                <a:solidFill>
                  <a:schemeClr val="bg1">
                    <a:lumMod val="95000"/>
                  </a:schemeClr>
                </a:solidFill>
                <a:latin typeface="Garamond" pitchFamily="18" charset="0"/>
              </a:rPr>
              <a:t>characteristic formal and thematic features </a:t>
            </a:r>
            <a:endParaRPr lang="en-GB" sz="2600" dirty="0">
              <a:solidFill>
                <a:schemeClr val="bg1">
                  <a:lumMod val="95000"/>
                </a:schemeClr>
              </a:solidFill>
              <a:latin typeface="Garamond" pitchFamily="18" charset="0"/>
            </a:endParaRPr>
          </a:p>
          <a:p>
            <a:pPr marL="36576" indent="0">
              <a:buNone/>
            </a:pPr>
            <a:r>
              <a:rPr lang="en-GB" dirty="0">
                <a:solidFill>
                  <a:schemeClr val="bg1">
                    <a:lumMod val="95000"/>
                  </a:schemeClr>
                </a:solidFill>
                <a:latin typeface="Garamond" pitchFamily="18" charset="0"/>
              </a:rPr>
              <a:t>Fragmentation of expression and form; collage/montage; multi voiced, shifting perspective, play with time</a:t>
            </a:r>
          </a:p>
          <a:p>
            <a:pPr marL="36576" indent="0">
              <a:buNone/>
            </a:pPr>
            <a:endParaRPr lang="en-GB" dirty="0">
              <a:solidFill>
                <a:schemeClr val="bg1">
                  <a:lumMod val="95000"/>
                </a:schemeClr>
              </a:solidFill>
              <a:latin typeface="Garamond" pitchFamily="18" charset="0"/>
            </a:endParaRPr>
          </a:p>
        </p:txBody>
      </p:sp>
      <p:sp>
        <p:nvSpPr>
          <p:cNvPr id="2" name="Title 1"/>
          <p:cNvSpPr>
            <a:spLocks noGrp="1"/>
          </p:cNvSpPr>
          <p:nvPr>
            <p:ph type="title"/>
          </p:nvPr>
        </p:nvSpPr>
        <p:spPr>
          <a:xfrm>
            <a:off x="161145" y="118792"/>
            <a:ext cx="7543800" cy="692696"/>
          </a:xfrm>
        </p:spPr>
        <p:txBody>
          <a:bodyPr>
            <a:normAutofit/>
          </a:bodyPr>
          <a:lstStyle/>
          <a:p>
            <a:r>
              <a:rPr lang="en-GB" sz="2800" dirty="0">
                <a:solidFill>
                  <a:srgbClr val="FFFF00"/>
                </a:solidFill>
                <a:latin typeface="Perpetua Titling MT" panose="02020502060505020804" pitchFamily="18" charset="0"/>
              </a:rPr>
              <a:t>Relate to LEARNING OUTCOMES 1</a:t>
            </a:r>
            <a:endParaRPr lang="en-GB" sz="3600"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604856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436744" y="793006"/>
            <a:ext cx="11181144" cy="5904656"/>
          </a:xfrm>
        </p:spPr>
        <p:txBody>
          <a:bodyPr>
            <a:normAutofit lnSpcReduction="10000"/>
          </a:bodyPr>
          <a:lstStyle/>
          <a:p>
            <a:pPr marL="36576" indent="0">
              <a:buNone/>
            </a:pPr>
            <a:r>
              <a:rPr lang="en-GB" sz="2400" dirty="0">
                <a:solidFill>
                  <a:schemeClr val="bg1">
                    <a:lumMod val="95000"/>
                  </a:schemeClr>
                </a:solidFill>
                <a:latin typeface="Garamond" pitchFamily="18" charset="0"/>
              </a:rPr>
              <a:t>3. </a:t>
            </a:r>
            <a:r>
              <a:rPr lang="en-GB" sz="2400" i="1" dirty="0">
                <a:solidFill>
                  <a:schemeClr val="bg1">
                    <a:lumMod val="95000"/>
                  </a:schemeClr>
                </a:solidFill>
                <a:latin typeface="Garamond" pitchFamily="18" charset="0"/>
              </a:rPr>
              <a:t>a critically informed familiarity with the historical and socio-cultural contexts of modernism generally and in individual texts in particular;</a:t>
            </a:r>
          </a:p>
          <a:p>
            <a:pPr marL="36576" indent="0">
              <a:buNone/>
            </a:pPr>
            <a:r>
              <a:rPr lang="en-GB" dirty="0">
                <a:solidFill>
                  <a:schemeClr val="bg1">
                    <a:lumMod val="95000"/>
                  </a:schemeClr>
                </a:solidFill>
                <a:latin typeface="Garamond" pitchFamily="18" charset="0"/>
              </a:rPr>
              <a:t>Especially the quest to rethink the European high literary tradition  - Pound looking at Chinese and Provençal poetry; Futurism, </a:t>
            </a:r>
            <a:r>
              <a:rPr lang="en-GB" dirty="0" err="1">
                <a:solidFill>
                  <a:schemeClr val="bg1">
                    <a:lumMod val="95000"/>
                  </a:schemeClr>
                </a:solidFill>
                <a:latin typeface="Garamond" pitchFamily="18" charset="0"/>
              </a:rPr>
              <a:t>Vorticism</a:t>
            </a:r>
            <a:r>
              <a:rPr lang="en-GB" dirty="0">
                <a:solidFill>
                  <a:schemeClr val="bg1">
                    <a:lumMod val="95000"/>
                  </a:schemeClr>
                </a:solidFill>
                <a:latin typeface="Garamond" pitchFamily="18" charset="0"/>
              </a:rPr>
              <a:t>. Rilke influenced by Russia and the sculptor Rodin </a:t>
            </a:r>
          </a:p>
          <a:p>
            <a:pPr marL="36576" indent="0">
              <a:buNone/>
            </a:pPr>
            <a:r>
              <a:rPr lang="en-GB" dirty="0">
                <a:solidFill>
                  <a:schemeClr val="bg1">
                    <a:lumMod val="95000"/>
                  </a:schemeClr>
                </a:solidFill>
                <a:latin typeface="Garamond" pitchFamily="18" charset="0"/>
              </a:rPr>
              <a:t>Pound losing his friends in the Artists Rifles; unfixed and moving from country to country absorbing different </a:t>
            </a:r>
            <a:r>
              <a:rPr lang="en-GB" dirty="0" err="1">
                <a:solidFill>
                  <a:schemeClr val="bg1">
                    <a:lumMod val="95000"/>
                  </a:schemeClr>
                </a:solidFill>
                <a:latin typeface="Garamond" pitchFamily="18" charset="0"/>
              </a:rPr>
              <a:t>inflences</a:t>
            </a:r>
            <a:endParaRPr lang="en-GB" dirty="0">
              <a:solidFill>
                <a:schemeClr val="bg1">
                  <a:lumMod val="95000"/>
                </a:schemeClr>
              </a:solidFill>
              <a:latin typeface="Garamond" pitchFamily="18" charset="0"/>
            </a:endParaRPr>
          </a:p>
          <a:p>
            <a:pPr marL="36576" indent="0">
              <a:buNone/>
            </a:pPr>
            <a:r>
              <a:rPr lang="en-GB" dirty="0">
                <a:solidFill>
                  <a:schemeClr val="bg1">
                    <a:lumMod val="95000"/>
                  </a:schemeClr>
                </a:solidFill>
                <a:latin typeface="Garamond" pitchFamily="18" charset="0"/>
              </a:rPr>
              <a:t>Rilke sick and in cultural shock; equally unfixed and moving from country to country absorbing different </a:t>
            </a:r>
            <a:r>
              <a:rPr lang="en-GB" dirty="0" err="1">
                <a:solidFill>
                  <a:schemeClr val="bg1">
                    <a:lumMod val="95000"/>
                  </a:schemeClr>
                </a:solidFill>
                <a:latin typeface="Garamond" pitchFamily="18" charset="0"/>
              </a:rPr>
              <a:t>inflences</a:t>
            </a:r>
            <a:r>
              <a:rPr lang="en-GB" dirty="0">
                <a:solidFill>
                  <a:schemeClr val="bg1">
                    <a:lumMod val="95000"/>
                  </a:schemeClr>
                </a:solidFill>
                <a:latin typeface="Garamond" pitchFamily="18" charset="0"/>
              </a:rPr>
              <a:t> </a:t>
            </a:r>
            <a:endParaRPr lang="en-GB" sz="2400" dirty="0">
              <a:solidFill>
                <a:schemeClr val="bg1">
                  <a:lumMod val="95000"/>
                </a:schemeClr>
              </a:solidFill>
              <a:latin typeface="Garamond" pitchFamily="18" charset="0"/>
            </a:endParaRPr>
          </a:p>
          <a:p>
            <a:pPr marL="36576" indent="0">
              <a:buNone/>
            </a:pPr>
            <a:endParaRPr lang="en-GB" sz="2400" dirty="0">
              <a:solidFill>
                <a:schemeClr val="bg1">
                  <a:lumMod val="95000"/>
                </a:schemeClr>
              </a:solidFill>
              <a:latin typeface="Garamond" pitchFamily="18" charset="0"/>
            </a:endParaRPr>
          </a:p>
          <a:p>
            <a:pPr marL="36576" indent="0">
              <a:buNone/>
            </a:pPr>
            <a:r>
              <a:rPr lang="en-GB" sz="2400" dirty="0">
                <a:solidFill>
                  <a:schemeClr val="bg1">
                    <a:lumMod val="95000"/>
                  </a:schemeClr>
                </a:solidFill>
                <a:latin typeface="Garamond" pitchFamily="18" charset="0"/>
              </a:rPr>
              <a:t>4. </a:t>
            </a:r>
            <a:r>
              <a:rPr lang="en-GB" sz="2400" i="1" dirty="0">
                <a:solidFill>
                  <a:schemeClr val="bg1">
                    <a:lumMod val="95000"/>
                  </a:schemeClr>
                </a:solidFill>
                <a:latin typeface="Garamond" pitchFamily="18" charset="0"/>
              </a:rPr>
              <a:t>a sophisticated awareness of the ongoing critical and theoretical understandings of ‘Modernism’ : their precise definition(s) and historical importance.</a:t>
            </a:r>
          </a:p>
          <a:p>
            <a:r>
              <a:rPr lang="en-GB" dirty="0">
                <a:solidFill>
                  <a:schemeClr val="bg1">
                    <a:lumMod val="95000"/>
                  </a:schemeClr>
                </a:solidFill>
                <a:latin typeface="Garamond" pitchFamily="18" charset="0"/>
              </a:rPr>
              <a:t>John Carey’s </a:t>
            </a:r>
            <a:r>
              <a:rPr lang="en-GB" i="1" dirty="0">
                <a:solidFill>
                  <a:schemeClr val="bg1">
                    <a:lumMod val="95000"/>
                  </a:schemeClr>
                </a:solidFill>
                <a:latin typeface="Garamond" pitchFamily="18" charset="0"/>
              </a:rPr>
              <a:t>Intellectuals and the Masses </a:t>
            </a:r>
            <a:r>
              <a:rPr lang="en-GB" dirty="0">
                <a:solidFill>
                  <a:schemeClr val="bg1">
                    <a:lumMod val="95000"/>
                  </a:schemeClr>
                </a:solidFill>
                <a:latin typeface="Garamond" pitchFamily="18" charset="0"/>
              </a:rPr>
              <a:t>is a prime example – to which Peter Nichols </a:t>
            </a:r>
            <a:r>
              <a:rPr lang="en-GB" i="1" dirty="0">
                <a:solidFill>
                  <a:schemeClr val="bg1">
                    <a:lumMod val="95000"/>
                  </a:schemeClr>
                </a:solidFill>
                <a:latin typeface="Garamond" pitchFamily="18" charset="0"/>
              </a:rPr>
              <a:t>Modernisms</a:t>
            </a:r>
            <a:r>
              <a:rPr lang="en-GB" dirty="0">
                <a:solidFill>
                  <a:schemeClr val="bg1">
                    <a:lumMod val="95000"/>
                  </a:schemeClr>
                </a:solidFill>
                <a:latin typeface="Garamond" pitchFamily="18" charset="0"/>
              </a:rPr>
              <a:t> is a response –</a:t>
            </a:r>
          </a:p>
          <a:p>
            <a:r>
              <a:rPr lang="en-GB" dirty="0">
                <a:solidFill>
                  <a:schemeClr val="bg1">
                    <a:lumMod val="95000"/>
                  </a:schemeClr>
                </a:solidFill>
                <a:latin typeface="Garamond" pitchFamily="18" charset="0"/>
              </a:rPr>
              <a:t>Relationships between kinds of modernism and postmodernism</a:t>
            </a:r>
          </a:p>
          <a:p>
            <a:pPr marL="0" indent="0">
              <a:buNone/>
            </a:pPr>
            <a:endParaRPr lang="en-GB" sz="2400" dirty="0"/>
          </a:p>
        </p:txBody>
      </p:sp>
      <p:sp>
        <p:nvSpPr>
          <p:cNvPr id="2" name="Title 1"/>
          <p:cNvSpPr>
            <a:spLocks noGrp="1"/>
          </p:cNvSpPr>
          <p:nvPr>
            <p:ph type="title"/>
          </p:nvPr>
        </p:nvSpPr>
        <p:spPr>
          <a:xfrm>
            <a:off x="436744" y="7937"/>
            <a:ext cx="7543800" cy="692696"/>
          </a:xfrm>
        </p:spPr>
        <p:txBody>
          <a:bodyPr>
            <a:normAutofit fontScale="90000"/>
          </a:bodyPr>
          <a:lstStyle/>
          <a:p>
            <a:r>
              <a:rPr lang="en-GB" sz="3600" dirty="0">
                <a:solidFill>
                  <a:srgbClr val="FFFF00"/>
                </a:solidFill>
                <a:latin typeface="Perpetua Titling MT" panose="02020502060505020804" pitchFamily="18" charset="0"/>
              </a:rPr>
              <a:t>Relate to LEARNING OUTCOMES 2</a:t>
            </a:r>
            <a:endParaRPr lang="en-GB" b="0" dirty="0">
              <a:effectLst/>
              <a:latin typeface="Perpetua Titling MT" panose="02020502060505020804" pitchFamily="18" charset="0"/>
            </a:endParaRPr>
          </a:p>
        </p:txBody>
      </p:sp>
      <p:sp>
        <p:nvSpPr>
          <p:cNvPr id="4" name="AutoShape 2" descr="https://upload.wikimedia.org/wikipedia/en/6/6c/BlastFirst.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3665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1905</Words>
  <Application>Microsoft Office PowerPoint</Application>
  <PresentationFormat>Widescreen</PresentationFormat>
  <Paragraphs>151</Paragraphs>
  <Slides>13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Garamond</vt:lpstr>
      <vt:lpstr>Goudy Old Style</vt:lpstr>
      <vt:lpstr>Perpetua Titling MT</vt:lpstr>
      <vt:lpstr>Office Theme</vt:lpstr>
      <vt:lpstr>PowerPoint Presentation</vt:lpstr>
      <vt:lpstr>LEARNING OUTCOMES</vt:lpstr>
      <vt:lpstr>discussion</vt:lpstr>
      <vt:lpstr>The modernist elegy: engaging with death</vt:lpstr>
      <vt:lpstr>the revelatory power of the poet’s vision</vt:lpstr>
      <vt:lpstr>first elegy</vt:lpstr>
      <vt:lpstr>second elegy</vt:lpstr>
      <vt:lpstr>Third elegy</vt:lpstr>
      <vt:lpstr>Fifth elegy</vt:lpstr>
      <vt:lpstr>Sixth elegy</vt:lpstr>
      <vt:lpstr>ninth elegy</vt:lpstr>
      <vt:lpstr>Relate to LEARNING OUTCOMES 1</vt:lpstr>
      <vt:lpstr>Relate to LEARNING OUTCOMES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15</cp:revision>
  <dcterms:created xsi:type="dcterms:W3CDTF">2018-03-04T21:14:50Z</dcterms:created>
  <dcterms:modified xsi:type="dcterms:W3CDTF">2018-03-05T01:22:56Z</dcterms:modified>
</cp:coreProperties>
</file>