
<file path=[Content_Types].xml><?xml version="1.0" encoding="utf-8"?>
<Types xmlns="http://schemas.openxmlformats.org/package/2006/content-types">
  <Default Extension="emf" ContentType="image/x-emf"/>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trictFirstAndLastChars="0" embedTrueTypeFonts="1" saveSubsetFonts="1" autoCompressPictures="0" bookmarkIdSeed="2">
  <p:sldMasterIdLst>
    <p:sldMasterId id="2147483648" r:id="rId1"/>
  </p:sldMasterIdLst>
  <p:notesMasterIdLst>
    <p:notesMasterId r:id="rId14"/>
  </p:notesMasterIdLst>
  <p:sldIdLst>
    <p:sldId id="256" r:id="rId2"/>
    <p:sldId id="257" r:id="rId3"/>
    <p:sldId id="258" r:id="rId4"/>
    <p:sldId id="259" r:id="rId5"/>
    <p:sldId id="262" r:id="rId6"/>
    <p:sldId id="263" r:id="rId7"/>
    <p:sldId id="264" r:id="rId8"/>
    <p:sldId id="265" r:id="rId9"/>
    <p:sldId id="266" r:id="rId10"/>
    <p:sldId id="267" r:id="rId11"/>
    <p:sldId id="268" r:id="rId12"/>
    <p:sldId id="269" r:id="rId13"/>
  </p:sldIdLst>
  <p:sldSz cx="9144000" cy="5143500" type="screen16x9"/>
  <p:notesSz cx="6858000" cy="9144000"/>
  <p:embeddedFontLst>
    <p:embeddedFont>
      <p:font typeface="Tw Cen MT" panose="020B0602020104020603" pitchFamily="34" charset="77"/>
      <p:regular r:id="rId15"/>
      <p:bold r:id="rId16"/>
      <p:italic r:id="rId17"/>
      <p:boldItalic r:id="rId18"/>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557" autoAdjust="0"/>
  </p:normalViewPr>
  <p:slideViewPr>
    <p:cSldViewPr snapToGrid="0">
      <p:cViewPr varScale="1">
        <p:scale>
          <a:sx n="80" d="100"/>
          <a:sy n="80" d="100"/>
        </p:scale>
        <p:origin x="880" y="4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4.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3.fntdata"/><Relationship Id="rId2" Type="http://schemas.openxmlformats.org/officeDocument/2006/relationships/slide" Target="slides/slide1.xml"/><Relationship Id="rId16" Type="http://schemas.openxmlformats.org/officeDocument/2006/relationships/font" Target="fonts/font2.fntdata"/><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1.fntdata"/><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175" y="685800"/>
            <a:ext cx="60963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buNone/>
            </a:pPr>
            <a:r>
              <a:rPr lang="en-US" sz="1200" b="1"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Introduction </a:t>
            </a:r>
          </a:p>
          <a:p>
            <a:pPr marL="139700" indent="0" algn="just">
              <a:buNone/>
            </a:pPr>
            <a:r>
              <a:rPr lang="en-US" sz="12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2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provides environmentally friendly reusable coffee cups.  Its prize allocations are also in place.  This strategy aims to reduce the amount of waste generated by disposable cups.  Individuals who are environmentally conscious and reside in London are also interested in the service.  It assists the environment.  It achieves this by providing many rewards as well as convenience.</a:t>
            </a:r>
          </a:p>
          <a:p>
            <a:pPr marL="139700" indent="0" algn="just">
              <a:buNone/>
            </a:pPr>
            <a:endParaRPr lang="en-US" sz="1200" b="1"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r>
              <a:rPr lang="en-US" sz="1200" b="1"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Overview of the Business Idea</a:t>
            </a:r>
          </a:p>
          <a:p>
            <a:pPr algn="just"/>
            <a:r>
              <a:rPr lang="en-US" sz="12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a:t>
            </a:r>
            <a:r>
              <a:rPr lang="en-US" sz="12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2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operates as a subscription service. It aims to address the growing issue of waste from disposable coffee cups. The service offers insulated reusable cups. These cups have built-in QR codes. This allows customers to earn points with each use at participating coffee places. The points can later be traded for free drinks, price reductions, and various ecological rewards. This encourages consumers to use environmentally friendly methods. To achieve its goals, </a:t>
            </a:r>
            <a:r>
              <a:rPr lang="en-US" sz="12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2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partners with local coffee shops (Naderi and Van Steenburg, 2018). This sets up an easy-to-access and effective system for waste reduction. It also supports sustainability. The leading group for this plan is people in London. They are aware of the environment and are between 25 and 40 years old. They often visit coffee shops and believe sustainable living is essential. </a:t>
            </a:r>
            <a:r>
              <a:rPr lang="en-US" sz="12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2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gives a pleasant and rewarding alternative to single-use cups. It addresses the environmental consequences associated with disposables. It meets the need for a practical solution that focuses on the consumer. This twofold method supports a decrease in waste. It builds a culture of sustainability among its customers.</a:t>
            </a:r>
          </a:p>
          <a:p>
            <a:pPr marL="139700" indent="0" algn="just">
              <a:buNone/>
            </a:pPr>
            <a:endParaRPr sz="1200" dirty="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r>
              <a:rPr lang="en-US" sz="1200" b="1"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Legal Format and Management Structure</a:t>
            </a:r>
          </a:p>
          <a:p>
            <a:pPr algn="just"/>
            <a:r>
              <a:rPr lang="en-US" sz="12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2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is planned for registration as a Private Limited Company - Ltd, a business form developed to protect the private assets of its creators from debts the company may incur. This arrangement clarifies the distinction between personal and business finances, making the inventors' finances safer (Barbarossa and De </a:t>
            </a:r>
            <a:r>
              <a:rPr lang="en-US" sz="12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Pelsmacker</a:t>
            </a:r>
            <a:r>
              <a:rPr lang="en-US" sz="12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2014).  Investors can also easily invest in this structure, as they can become partial owners of the company. The minimal structure is expandable, and the corporation can exchange a significant amount of stock and even secure financing when necessary. </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1200"/>
              </a:spcAft>
              <a:buNone/>
            </a:pPr>
            <a:r>
              <a:rPr lang="en-US" sz="1800" b="1" dirty="0">
                <a:solidFill>
                  <a:srgbClr val="000000"/>
                </a:solidFill>
                <a:effectLst/>
                <a:latin typeface="Times New Roman" panose="02020603050405020304" pitchFamily="18" charset="0"/>
                <a:ea typeface="Carlito"/>
                <a:cs typeface="Carlito"/>
              </a:rPr>
              <a:t>Legal Format and Management Structure - Continuation</a:t>
            </a:r>
          </a:p>
          <a:p>
            <a:pPr marL="0" marR="0" algn="just">
              <a:lnSpc>
                <a:spcPct val="150000"/>
              </a:lnSpc>
              <a:spcBef>
                <a:spcPts val="1200"/>
              </a:spcBef>
              <a:spcAft>
                <a:spcPts val="1200"/>
              </a:spcAft>
              <a:buNone/>
            </a:pPr>
            <a:r>
              <a:rPr lang="en-US" sz="1800" b="0" dirty="0">
                <a:solidFill>
                  <a:srgbClr val="000000"/>
                </a:solidFill>
                <a:effectLst/>
                <a:latin typeface="Times New Roman" panose="02020603050405020304" pitchFamily="18" charset="0"/>
                <a:ea typeface="Carlito"/>
                <a:cs typeface="Carlito"/>
              </a:rPr>
              <a:t>In </a:t>
            </a:r>
            <a:r>
              <a:rPr lang="en-US" sz="1800" b="0" dirty="0" err="1">
                <a:solidFill>
                  <a:srgbClr val="000000"/>
                </a:solidFill>
                <a:effectLst/>
                <a:latin typeface="Times New Roman" panose="02020603050405020304" pitchFamily="18" charset="0"/>
                <a:ea typeface="Carlito"/>
                <a:cs typeface="Carlito"/>
              </a:rPr>
              <a:t>GreenSip's</a:t>
            </a:r>
            <a:r>
              <a:rPr lang="en-US" sz="1800" b="0" dirty="0">
                <a:solidFill>
                  <a:srgbClr val="000000"/>
                </a:solidFill>
                <a:effectLst/>
                <a:latin typeface="Times New Roman" panose="02020603050405020304" pitchFamily="18" charset="0"/>
                <a:ea typeface="Carlito"/>
                <a:cs typeface="Carlito"/>
              </a:rPr>
              <a:t> </a:t>
            </a:r>
            <a:r>
              <a:rPr lang="en-US" sz="1800" b="0" dirty="0" err="1">
                <a:solidFill>
                  <a:srgbClr val="000000"/>
                </a:solidFill>
                <a:effectLst/>
                <a:latin typeface="Times New Roman" panose="02020603050405020304" pitchFamily="18" charset="0"/>
                <a:ea typeface="Carlito"/>
                <a:cs typeface="Carlito"/>
              </a:rPr>
              <a:t>organisational</a:t>
            </a:r>
            <a:r>
              <a:rPr lang="en-US" sz="1800" b="0" dirty="0">
                <a:solidFill>
                  <a:srgbClr val="000000"/>
                </a:solidFill>
                <a:effectLst/>
                <a:latin typeface="Times New Roman" panose="02020603050405020304" pitchFamily="18" charset="0"/>
                <a:ea typeface="Carlito"/>
                <a:cs typeface="Carlito"/>
              </a:rPr>
              <a:t> plan, there is a Chief Executive Officer. The CEO oversees the company's overall business plans and its day-to-day operations.  There will be the support of a Marketing Director who shall assist the CEO. The marketing director performs two tasks.  The first one is to attract new customers (Leleux and Van Der </a:t>
            </a:r>
            <a:r>
              <a:rPr lang="en-US" sz="1800" b="0" dirty="0" err="1">
                <a:solidFill>
                  <a:srgbClr val="000000"/>
                </a:solidFill>
                <a:effectLst/>
                <a:latin typeface="Times New Roman" panose="02020603050405020304" pitchFamily="18" charset="0"/>
                <a:ea typeface="Carlito"/>
                <a:cs typeface="Carlito"/>
              </a:rPr>
              <a:t>Kaaij</a:t>
            </a:r>
            <a:r>
              <a:rPr lang="en-US" sz="1800" b="0" dirty="0">
                <a:solidFill>
                  <a:srgbClr val="000000"/>
                </a:solidFill>
                <a:effectLst/>
                <a:latin typeface="Times New Roman" panose="02020603050405020304" pitchFamily="18" charset="0"/>
                <a:ea typeface="Carlito"/>
                <a:cs typeface="Carlito"/>
              </a:rPr>
              <a:t>, 2018). The second goal is to increase brand awareness. An operations Manager will oversee daily operations and liaise with local coffee shops to establish connections.  A customer support team will be of great help to the subscribers.  The hierarchical plan is </a:t>
            </a:r>
            <a:r>
              <a:rPr lang="en-US" sz="1800" b="0" dirty="0" err="1">
                <a:solidFill>
                  <a:srgbClr val="000000"/>
                </a:solidFill>
                <a:effectLst/>
                <a:latin typeface="Times New Roman" panose="02020603050405020304" pitchFamily="18" charset="0"/>
                <a:ea typeface="Carlito"/>
                <a:cs typeface="Carlito"/>
              </a:rPr>
              <a:t>organised</a:t>
            </a:r>
            <a:r>
              <a:rPr lang="en-US" sz="1800" b="0" dirty="0">
                <a:solidFill>
                  <a:srgbClr val="000000"/>
                </a:solidFill>
                <a:effectLst/>
                <a:latin typeface="Times New Roman" panose="02020603050405020304" pitchFamily="18" charset="0"/>
                <a:ea typeface="Carlito"/>
                <a:cs typeface="Carlito"/>
              </a:rPr>
              <a:t> in a way that facilitates management's role and clarifies duties. This model enables </a:t>
            </a:r>
            <a:r>
              <a:rPr lang="en-US" sz="1800" b="0" dirty="0" err="1">
                <a:solidFill>
                  <a:srgbClr val="000000"/>
                </a:solidFill>
                <a:effectLst/>
                <a:latin typeface="Times New Roman" panose="02020603050405020304" pitchFamily="18" charset="0"/>
                <a:ea typeface="Carlito"/>
                <a:cs typeface="Carlito"/>
              </a:rPr>
              <a:t>GreenSip</a:t>
            </a:r>
            <a:r>
              <a:rPr lang="en-US" sz="1800" b="0" dirty="0">
                <a:solidFill>
                  <a:srgbClr val="000000"/>
                </a:solidFill>
                <a:effectLst/>
                <a:latin typeface="Times New Roman" panose="02020603050405020304" pitchFamily="18" charset="0"/>
                <a:ea typeface="Carlito"/>
                <a:cs typeface="Carlito"/>
              </a:rPr>
              <a:t> to expand its operations, ensuring that it focuses on empowering customer satisfaction.</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PESTEL Analysis </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PESTEL Factor	Analysis	Link to Business Strategy</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Political	Supportive government policies on reducing waste and promoting sustainability.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aligns with these policies by promoting reusable products and contributing to waste reduction. This may result in government incentives or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favourable</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regulations (Bank, 2021).</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Economic	Growing trend for sustainable products amidst economic challenges.	As sustainability becomes a priority,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taps into the growing market for eco-friendly products, providing a cost-effective alternative to disposable cups.</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Social	Rising eco-consciousness and demand for greener products.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targets eco-conscious consumers, meeting their desire for sustainable solutions while promoting green habits among coffee drinkers.</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Technological	QR tracking for loyalty rewards, and mobile app development for ease of use.	The use of QR technology for rewards enhances customer engagement and convenience, driving repeat business and increasing user satisfaction through a seamless app experience.</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Environmental	Reduction in disposable cup waste (2.5 billion cups yearly in the UK).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directly addresses this issue by offering a reusable cup solution, significantly reducing the waste generated by disposable cups in the UK (Leleux and Van Der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Kaaij</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2018).</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Legal	Compliance with environmental regulations and product safety standards.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ensures that all products meet legal standards for safety and sustainability, thereby reinforcing the brand's credibility and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minimising</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legal risks.</a:t>
            </a:r>
          </a:p>
          <a:p>
            <a:pPr marL="139700" indent="0" algn="just">
              <a:buNone/>
            </a:pPr>
            <a:endPar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endParaRP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a:t>
            </a:r>
          </a:p>
          <a:p>
            <a:pPr marL="139700" indent="0" algn="just">
              <a:buNone/>
            </a:pPr>
            <a:endPar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buNone/>
            </a:pPr>
            <a:r>
              <a:rPr lang="en-US" sz="1100" b="1"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Marketing Strategies</a:t>
            </a:r>
          </a:p>
          <a:p>
            <a:pPr algn="just"/>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A marketing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plan should target a specific percentage of coffee drinkers in London within the 25-40-year-old age bracket who are environmentally conscious. This is a truly eco-friendly group, and they visit cafes very frequently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Muposhi</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and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Nyagadza</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2025). To connect with this group,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will employ a multi-part method. This method leverages the benefits provided by online services and fosters the development of cooperative business relationships.</a:t>
            </a:r>
          </a:p>
          <a:p>
            <a:pPr algn="just"/>
            <a:r>
              <a:rPr lang="en-US" sz="1100" b="1"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Digital Campaigns</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plans to run specific advertising efforts on Instagram and TikTok. The main goal is to advance the environmentally friendly rewards program. Younger buyers often use these platforms. They place importance on sustaining the environment, plus they use the platforms for that reason. The platforms effectively present the company's purpose and foster a connection with customers. The content will highlight the benefits of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cups and the rewards system that accompanies them. This acts as motivation for followers to join the movement.</a:t>
            </a:r>
          </a:p>
          <a:p>
            <a:pPr algn="just"/>
            <a:r>
              <a:rPr lang="en-US" sz="1100" b="1"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Influencer Partnerships</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A partnership with people who influence environmental topics helps spread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GreenSip's</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information about sustainable actions. These individuals promote reusable cups. With this, they connect with people who follow them and who value ideas related to sustainability and waste reduction. As a result, the partnership is expected to increase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GreenSip's</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visibility and credibility among the target audience it aims to reach.</a:t>
            </a:r>
          </a:p>
          <a:p>
            <a:pPr algn="just"/>
            <a:r>
              <a:rPr lang="en-US" sz="1100" b="1"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Loyalty Program</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created a loyalty program. It intends to encourage customers. Points accumulate with each use of a reusable cup. Customers can exchange points later. Discounts and rewards that are environmentally sustainable are available. A feature allows customers to refer friends. It is planned to promote growth through referrals. This motivates customers to share information about the program, encouraging them to participate more actively.</a:t>
            </a:r>
          </a:p>
          <a:p>
            <a:pPr algn="just"/>
            <a:r>
              <a:rPr lang="en-US" sz="1100" b="1"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Strategic Partnerships</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A partnership will be established with twenty small cafes in Shoreditch to initiate operations. This will give those locations a chance to participate in the program and promote the cups within their premises. A strong local presence should develop from this, which will help the brand become more well-known.</a:t>
            </a:r>
          </a:p>
          <a:p>
            <a:pPr marL="139700" indent="0" algn="just">
              <a:buNone/>
            </a:pPr>
            <a:endPar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Funding Requirements and Financial Projections</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Funding Requirement	Amount (£)</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Cup Production	18,000</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App Development	12,000</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Marketing	10,000</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Operational Costs	6,000</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Contingency	2,000</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Total Funding Needed	48,000</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Year	Revenue (£)	Profit (£)</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Year 1	120,000	15,000</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Year 2	220,000	45,000</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Year 3	350,000	90,000</a:t>
            </a:r>
          </a:p>
          <a:p>
            <a:pPr marL="139700" indent="0" algn="just">
              <a:buNone/>
            </a:pP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The projections include a 5% monthly increase in subscribers. Partner cafes reach 30 by the end of the second year (Levin, 2019).</a:t>
            </a:r>
          </a:p>
          <a:p>
            <a:pPr marL="139700" indent="0" algn="just">
              <a:buNone/>
            </a:pPr>
            <a:endPar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algn="just">
              <a:lnSpc>
                <a:spcPct val="150000"/>
              </a:lnSpc>
              <a:spcBef>
                <a:spcPts val="1200"/>
              </a:spcBef>
              <a:spcAft>
                <a:spcPts val="1200"/>
              </a:spcAft>
              <a:buNone/>
            </a:pPr>
            <a:r>
              <a:rPr lang="en-US" sz="1800" b="1" dirty="0">
                <a:solidFill>
                  <a:srgbClr val="000000"/>
                </a:solidFill>
                <a:effectLst/>
                <a:latin typeface="Times New Roman" panose="02020603050405020304" pitchFamily="18" charset="0"/>
                <a:ea typeface="Carlito"/>
                <a:cs typeface="Carlito"/>
              </a:rPr>
              <a:t>Critical Evaluation of Business Potential</a:t>
            </a:r>
          </a:p>
          <a:p>
            <a:pPr marL="0" marR="0" algn="just">
              <a:lnSpc>
                <a:spcPct val="150000"/>
              </a:lnSpc>
              <a:spcBef>
                <a:spcPts val="1200"/>
              </a:spcBef>
              <a:spcAft>
                <a:spcPts val="1200"/>
              </a:spcAft>
              <a:buNone/>
            </a:pPr>
            <a:r>
              <a:rPr lang="en-US" sz="1800" b="0" dirty="0" err="1">
                <a:solidFill>
                  <a:srgbClr val="000000"/>
                </a:solidFill>
                <a:effectLst/>
                <a:latin typeface="Times New Roman" panose="02020603050405020304" pitchFamily="18" charset="0"/>
                <a:ea typeface="Carlito"/>
                <a:cs typeface="Carlito"/>
              </a:rPr>
              <a:t>GreenSip</a:t>
            </a:r>
            <a:r>
              <a:rPr lang="en-US" sz="1800" b="0" dirty="0">
                <a:solidFill>
                  <a:srgbClr val="000000"/>
                </a:solidFill>
                <a:effectLst/>
                <a:latin typeface="Times New Roman" panose="02020603050405020304" pitchFamily="18" charset="0"/>
                <a:ea typeface="Carlito"/>
                <a:cs typeface="Carlito"/>
              </a:rPr>
              <a:t> has good potential for scalability. It plans to concentrate first on the London market. Later, it intends to expand nationwide. However, eco-brands that are already established, as well as varying rates of consumer adoption, pose some risks to this planned growth (</a:t>
            </a:r>
            <a:r>
              <a:rPr lang="en-US" sz="1800" b="0" dirty="0" err="1">
                <a:solidFill>
                  <a:srgbClr val="000000"/>
                </a:solidFill>
                <a:effectLst/>
                <a:latin typeface="Times New Roman" panose="02020603050405020304" pitchFamily="18" charset="0"/>
                <a:ea typeface="Carlito"/>
                <a:cs typeface="Carlito"/>
              </a:rPr>
              <a:t>Papadas</a:t>
            </a:r>
            <a:r>
              <a:rPr lang="en-US" sz="1800" b="0" dirty="0">
                <a:solidFill>
                  <a:srgbClr val="000000"/>
                </a:solidFill>
                <a:effectLst/>
                <a:latin typeface="Times New Roman" panose="02020603050405020304" pitchFamily="18" charset="0"/>
                <a:ea typeface="Carlito"/>
                <a:cs typeface="Carlito"/>
              </a:rPr>
              <a:t>, </a:t>
            </a:r>
            <a:r>
              <a:rPr lang="en-US" sz="1800" b="0" dirty="0" err="1">
                <a:solidFill>
                  <a:srgbClr val="000000"/>
                </a:solidFill>
                <a:effectLst/>
                <a:latin typeface="Times New Roman" panose="02020603050405020304" pitchFamily="18" charset="0"/>
                <a:ea typeface="Carlito"/>
                <a:cs typeface="Carlito"/>
              </a:rPr>
              <a:t>Avlonitis</a:t>
            </a:r>
            <a:r>
              <a:rPr lang="en-US" sz="1800" b="0" dirty="0">
                <a:solidFill>
                  <a:srgbClr val="000000"/>
                </a:solidFill>
                <a:effectLst/>
                <a:latin typeface="Times New Roman" panose="02020603050405020304" pitchFamily="18" charset="0"/>
                <a:ea typeface="Carlito"/>
                <a:cs typeface="Carlito"/>
              </a:rPr>
              <a:t>, and Carrigan, 2017). </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algn="just"/>
            <a:r>
              <a:rPr lang="en-US" sz="1100" b="1"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Critical Evaluation of Business Potential – Continuation</a:t>
            </a:r>
          </a:p>
          <a:p>
            <a:pPr algn="just"/>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To address these issues, </a:t>
            </a:r>
            <a:r>
              <a:rPr lang="en-US" sz="1100" b="0" i="0" u="none" strike="noStrike" cap="none" dirty="0" err="1">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GreenSip</a:t>
            </a:r>
            <a:r>
              <a:rPr lang="en-US" sz="1100" b="0"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rPr>
              <a:t> will employ targeted marketing strategies. It will seek partnerships that support its market presence. The growth strategy includes expansion into other urban areas (Hu, Chao and Lin, 2024). It also provides for the introduction of additional product offerings. Reusable food containers are one example. They are expected to make the company more appealing in the competitive market.</a:t>
            </a:r>
          </a:p>
          <a:p>
            <a:pPr marL="139700" indent="0" algn="just">
              <a:buNone/>
            </a:pPr>
            <a:endParaRPr lang="en-US" sz="1100" b="1" i="0" u="none" strike="noStrike" cap="none" dirty="0">
              <a:solidFill>
                <a:srgbClr val="000000"/>
              </a:solidFill>
              <a:effectLst/>
              <a:latin typeface="Times New Roman" panose="02020603050405020304" pitchFamily="18" charset="0"/>
              <a:ea typeface="Arial" panose="020B0604020202020204"/>
              <a:cs typeface="Times New Roman" panose="02020603050405020304" pitchFamily="18" charset="0"/>
              <a:sym typeface="Arial" panose="020B0604020202020204"/>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dirty="0">
                <a:latin typeface="Times New Roman" panose="02020603050405020304" pitchFamily="18" charset="0"/>
                <a:cs typeface="Times New Roman" panose="02020603050405020304" pitchFamily="18" charset="0"/>
              </a:rPr>
              <a:t>Conclusion</a:t>
            </a:r>
          </a:p>
          <a:p>
            <a:pPr marL="0" lvl="0" indent="0" algn="just" rtl="0">
              <a:spcBef>
                <a:spcPts val="0"/>
              </a:spcBef>
              <a:spcAft>
                <a:spcPts val="0"/>
              </a:spcAft>
              <a:buNone/>
            </a:pPr>
            <a:r>
              <a:rPr lang="en-US" dirty="0" err="1">
                <a:latin typeface="Times New Roman" panose="02020603050405020304" pitchFamily="18" charset="0"/>
                <a:cs typeface="Times New Roman" panose="02020603050405020304" pitchFamily="18" charset="0"/>
              </a:rPr>
              <a:t>GreenSip</a:t>
            </a:r>
            <a:r>
              <a:rPr lang="en-US" dirty="0">
                <a:latin typeface="Times New Roman" panose="02020603050405020304" pitchFamily="18" charset="0"/>
                <a:cs typeface="Times New Roman" panose="02020603050405020304" pitchFamily="18" charset="0"/>
              </a:rPr>
              <a:t> is a new method designed to reduce waste from disposable coffee cups. It also contributes to sustainability in the coffee culture. Fast growth is possible, but it depends on securing sufficient funding and establishing strong partnerships. The next step is to seek investment to bring </a:t>
            </a:r>
            <a:r>
              <a:rPr lang="en-US" dirty="0" err="1">
                <a:latin typeface="Times New Roman" panose="02020603050405020304" pitchFamily="18" charset="0"/>
                <a:cs typeface="Times New Roman" panose="02020603050405020304" pitchFamily="18" charset="0"/>
              </a:rPr>
              <a:t>GreenSip</a:t>
            </a:r>
            <a:r>
              <a:rPr lang="en-US" dirty="0">
                <a:latin typeface="Times New Roman" panose="02020603050405020304" pitchFamily="18" charset="0"/>
                <a:cs typeface="Times New Roman" panose="02020603050405020304" pitchFamily="18" charset="0"/>
              </a:rPr>
              <a:t> to life and help it grow.</a:t>
            </a:r>
          </a:p>
          <a:p>
            <a:pPr marL="0" lvl="0" indent="0" algn="just"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5f391192_0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7" name="Google Shape;77;g35f391192_0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spcBef>
                <a:spcPts val="0"/>
              </a:spcBef>
              <a:spcAft>
                <a:spcPts val="0"/>
              </a:spcAft>
              <a:buNone/>
            </a:pPr>
            <a:r>
              <a:rPr lang="en-US" sz="1200" b="1" dirty="0">
                <a:latin typeface="Times New Roman" panose="02020603050405020304" pitchFamily="18" charset="0"/>
                <a:cs typeface="Times New Roman" panose="02020603050405020304" pitchFamily="18" charset="0"/>
              </a:rPr>
              <a:t>References </a:t>
            </a:r>
          </a:p>
          <a:p>
            <a:pPr marL="0" lvl="0" indent="0" algn="just" rtl="0">
              <a:spcBef>
                <a:spcPts val="0"/>
              </a:spcBef>
              <a:spcAft>
                <a:spcPts val="0"/>
              </a:spcAft>
              <a:buNone/>
            </a:pPr>
            <a:r>
              <a:rPr lang="en-US" sz="1200" b="0" dirty="0">
                <a:latin typeface="Times New Roman" panose="02020603050405020304" pitchFamily="18" charset="0"/>
                <a:cs typeface="Times New Roman" panose="02020603050405020304" pitchFamily="18" charset="0"/>
              </a:rPr>
              <a:t>Bank, M.S. (2021) Microplastic in the environment: Pattern and process. Springer Nature.</a:t>
            </a:r>
          </a:p>
          <a:p>
            <a:pPr marL="0" lvl="0" indent="0" algn="just" rtl="0">
              <a:spcBef>
                <a:spcPts val="0"/>
              </a:spcBef>
              <a:spcAft>
                <a:spcPts val="0"/>
              </a:spcAft>
              <a:buNone/>
            </a:pPr>
            <a:r>
              <a:rPr lang="en-US" sz="1200" b="0" dirty="0">
                <a:latin typeface="Times New Roman" panose="02020603050405020304" pitchFamily="18" charset="0"/>
                <a:cs typeface="Times New Roman" panose="02020603050405020304" pitchFamily="18" charset="0"/>
              </a:rPr>
              <a:t>Barbarossa, C. and De </a:t>
            </a:r>
            <a:r>
              <a:rPr lang="en-US" sz="1200" b="0" dirty="0" err="1">
                <a:latin typeface="Times New Roman" panose="02020603050405020304" pitchFamily="18" charset="0"/>
                <a:cs typeface="Times New Roman" panose="02020603050405020304" pitchFamily="18" charset="0"/>
              </a:rPr>
              <a:t>Pelsmacker</a:t>
            </a:r>
            <a:r>
              <a:rPr lang="en-US" sz="1200" b="0" dirty="0">
                <a:latin typeface="Times New Roman" panose="02020603050405020304" pitchFamily="18" charset="0"/>
                <a:cs typeface="Times New Roman" panose="02020603050405020304" pitchFamily="18" charset="0"/>
              </a:rPr>
              <a:t>, P. (2014) 'Positive and negative antecedents of purchasing eco-friendly products: A comparison between green and non-green consumers,' Journal of Business Ethics, 134(2), pp. 229–247. https://doi.org/10.1007/s10551-014-2425-z.</a:t>
            </a:r>
          </a:p>
          <a:p>
            <a:pPr marL="0" lvl="0" indent="0" algn="just" rtl="0">
              <a:spcBef>
                <a:spcPts val="0"/>
              </a:spcBef>
              <a:spcAft>
                <a:spcPts val="0"/>
              </a:spcAft>
              <a:buNone/>
            </a:pPr>
            <a:r>
              <a:rPr lang="en-US" sz="1200" b="0" dirty="0">
                <a:latin typeface="Times New Roman" panose="02020603050405020304" pitchFamily="18" charset="0"/>
                <a:cs typeface="Times New Roman" panose="02020603050405020304" pitchFamily="18" charset="0"/>
              </a:rPr>
              <a:t>Hu, T.-L., Chao, C.-M. and Lin, C.-H. (2024) 'The role of social media marketing in green product Repurchase intention,' Sustainability, 16(14), p. 5916. https://doi.org/10.3390/su16145916.</a:t>
            </a:r>
          </a:p>
          <a:p>
            <a:pPr marL="0" lvl="0" indent="0" algn="just" rtl="0">
              <a:spcBef>
                <a:spcPts val="0"/>
              </a:spcBef>
              <a:spcAft>
                <a:spcPts val="0"/>
              </a:spcAft>
              <a:buNone/>
            </a:pPr>
            <a:r>
              <a:rPr lang="en-US" sz="1200" b="0" dirty="0">
                <a:latin typeface="Times New Roman" panose="02020603050405020304" pitchFamily="18" charset="0"/>
                <a:cs typeface="Times New Roman" panose="02020603050405020304" pitchFamily="18" charset="0"/>
              </a:rPr>
              <a:t>Leleux, B. and Van Der </a:t>
            </a:r>
            <a:r>
              <a:rPr lang="en-US" sz="1200" b="0" dirty="0" err="1">
                <a:latin typeface="Times New Roman" panose="02020603050405020304" pitchFamily="18" charset="0"/>
                <a:cs typeface="Times New Roman" panose="02020603050405020304" pitchFamily="18" charset="0"/>
              </a:rPr>
              <a:t>Kaaij</a:t>
            </a:r>
            <a:r>
              <a:rPr lang="en-US" sz="1200" b="0" dirty="0">
                <a:latin typeface="Times New Roman" panose="02020603050405020304" pitchFamily="18" charset="0"/>
                <a:cs typeface="Times New Roman" panose="02020603050405020304" pitchFamily="18" charset="0"/>
              </a:rPr>
              <a:t>, J. (2018) Winning sustainability strategies: Finding Purpose, Driving Innovation and Executing Change. Springer.</a:t>
            </a:r>
          </a:p>
          <a:p>
            <a:pPr marL="0" lvl="0" indent="0" algn="just" rtl="0">
              <a:spcBef>
                <a:spcPts val="0"/>
              </a:spcBef>
              <a:spcAft>
                <a:spcPts val="0"/>
              </a:spcAft>
              <a:buNone/>
            </a:pPr>
            <a:r>
              <a:rPr lang="en-US" sz="1200" b="0" dirty="0">
                <a:latin typeface="Times New Roman" panose="02020603050405020304" pitchFamily="18" charset="0"/>
                <a:cs typeface="Times New Roman" panose="02020603050405020304" pitchFamily="18" charset="0"/>
              </a:rPr>
              <a:t>Levin, A. (2019) Influencer marketing for brands: What YouTube and Instagram Can Teach You About the Future of Digital Advertising. </a:t>
            </a:r>
            <a:r>
              <a:rPr lang="en-US" sz="1200" b="0" dirty="0" err="1">
                <a:latin typeface="Times New Roman" panose="02020603050405020304" pitchFamily="18" charset="0"/>
                <a:cs typeface="Times New Roman" panose="02020603050405020304" pitchFamily="18" charset="0"/>
              </a:rPr>
              <a:t>Apress</a:t>
            </a:r>
            <a:r>
              <a:rPr lang="en-US" sz="1200" b="0" dirty="0">
                <a:latin typeface="Times New Roman" panose="02020603050405020304" pitchFamily="18" charset="0"/>
                <a:cs typeface="Times New Roman" panose="02020603050405020304" pitchFamily="18" charset="0"/>
              </a:rPr>
              <a:t>.</a:t>
            </a:r>
          </a:p>
          <a:p>
            <a:pPr marL="0" lvl="0" indent="0" algn="just" rtl="0">
              <a:spcBef>
                <a:spcPts val="0"/>
              </a:spcBef>
              <a:spcAft>
                <a:spcPts val="0"/>
              </a:spcAft>
              <a:buNone/>
            </a:pPr>
            <a:r>
              <a:rPr lang="en-US" sz="1200" b="0" dirty="0" err="1">
                <a:latin typeface="Times New Roman" panose="02020603050405020304" pitchFamily="18" charset="0"/>
                <a:cs typeface="Times New Roman" panose="02020603050405020304" pitchFamily="18" charset="0"/>
              </a:rPr>
              <a:t>Muposhi</a:t>
            </a:r>
            <a:r>
              <a:rPr lang="en-US" sz="1200" b="0" dirty="0">
                <a:latin typeface="Times New Roman" panose="02020603050405020304" pitchFamily="18" charset="0"/>
                <a:cs typeface="Times New Roman" panose="02020603050405020304" pitchFamily="18" charset="0"/>
              </a:rPr>
              <a:t>, A. and </a:t>
            </a:r>
            <a:r>
              <a:rPr lang="en-US" sz="1200" b="0" dirty="0" err="1">
                <a:latin typeface="Times New Roman" panose="02020603050405020304" pitchFamily="18" charset="0"/>
                <a:cs typeface="Times New Roman" panose="02020603050405020304" pitchFamily="18" charset="0"/>
              </a:rPr>
              <a:t>Nyagadza</a:t>
            </a:r>
            <a:r>
              <a:rPr lang="en-US" sz="1200" b="0" dirty="0">
                <a:latin typeface="Times New Roman" panose="02020603050405020304" pitchFamily="18" charset="0"/>
                <a:cs typeface="Times New Roman" panose="02020603050405020304" pitchFamily="18" charset="0"/>
              </a:rPr>
              <a:t>, B. (2025) Sustainable Green Marketing Strategies for a Circular Economy: African Realities and Imperatives. Springer Nature.</a:t>
            </a:r>
          </a:p>
          <a:p>
            <a:pPr marL="0" lvl="0" indent="0" algn="just" rtl="0">
              <a:spcBef>
                <a:spcPts val="0"/>
              </a:spcBef>
              <a:spcAft>
                <a:spcPts val="0"/>
              </a:spcAft>
              <a:buNone/>
            </a:pPr>
            <a:r>
              <a:rPr lang="en-US" sz="1200" b="0" dirty="0">
                <a:latin typeface="Times New Roman" panose="02020603050405020304" pitchFamily="18" charset="0"/>
                <a:cs typeface="Times New Roman" panose="02020603050405020304" pitchFamily="18" charset="0"/>
              </a:rPr>
              <a:t>Naderi, I. and Van Steenburg, E. (2018) 'Me first, then the environment: young Millennials as green consumers,' Young Consumers Insight and Ideas for Responsible Marketers, 19(3), pp. 280–295. https://doi.org/10.1108/yc-08-2017-00722.</a:t>
            </a:r>
          </a:p>
          <a:p>
            <a:pPr marL="0" lvl="0" indent="0" algn="just" rtl="0">
              <a:spcBef>
                <a:spcPts val="0"/>
              </a:spcBef>
              <a:spcAft>
                <a:spcPts val="0"/>
              </a:spcAft>
              <a:buNone/>
            </a:pPr>
            <a:r>
              <a:rPr lang="en-US" sz="1200" b="0" dirty="0" err="1">
                <a:latin typeface="Times New Roman" panose="02020603050405020304" pitchFamily="18" charset="0"/>
                <a:cs typeface="Times New Roman" panose="02020603050405020304" pitchFamily="18" charset="0"/>
              </a:rPr>
              <a:t>Papadas</a:t>
            </a:r>
            <a:r>
              <a:rPr lang="en-US" sz="1200" b="0" dirty="0">
                <a:latin typeface="Times New Roman" panose="02020603050405020304" pitchFamily="18" charset="0"/>
                <a:cs typeface="Times New Roman" panose="02020603050405020304" pitchFamily="18" charset="0"/>
              </a:rPr>
              <a:t>, K.-K., </a:t>
            </a:r>
            <a:r>
              <a:rPr lang="en-US" sz="1200" b="0" dirty="0" err="1">
                <a:latin typeface="Times New Roman" panose="02020603050405020304" pitchFamily="18" charset="0"/>
                <a:cs typeface="Times New Roman" panose="02020603050405020304" pitchFamily="18" charset="0"/>
              </a:rPr>
              <a:t>Avlonitis</a:t>
            </a:r>
            <a:r>
              <a:rPr lang="en-US" sz="1200" b="0" dirty="0">
                <a:latin typeface="Times New Roman" panose="02020603050405020304" pitchFamily="18" charset="0"/>
                <a:cs typeface="Times New Roman" panose="02020603050405020304" pitchFamily="18" charset="0"/>
              </a:rPr>
              <a:t>, G.J. and Carrigan, M. (2017) 'Green marketing orientation: Conceptualization, scale development and validation,' Journal of Business Research, 80, pp. 236–246. https://doi.org/10.1016/j.jbusres.2017.05.024.</a:t>
            </a:r>
          </a:p>
          <a:p>
            <a:pPr marL="0" lvl="0" indent="0" algn="just" rtl="0">
              <a:spcBef>
                <a:spcPts val="0"/>
              </a:spcBef>
              <a:spcAft>
                <a:spcPts val="0"/>
              </a:spcAft>
              <a:buNone/>
            </a:pPr>
            <a:endParaRPr sz="1200" b="1" dirty="0">
              <a:latin typeface="Times New Roman" panose="02020603050405020304" pitchFamily="18" charset="0"/>
              <a:cs typeface="Times New Roman" panose="02020603050405020304" pitchFamily="18"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ctrTitle"/>
          </p:nvPr>
        </p:nvSpPr>
        <p:spPr>
          <a:xfrm>
            <a:off x="1313259" y="975589"/>
            <a:ext cx="6517482" cy="1881910"/>
          </a:xfrm>
        </p:spPr>
        <p:txBody>
          <a:bodyPr anchor="b">
            <a:normAutofit/>
          </a:bodyPr>
          <a:lstStyle>
            <a:lvl1pPr algn="ctr">
              <a:defRPr sz="3600"/>
            </a:lvl1pPr>
          </a:lstStyle>
          <a:p>
            <a:r>
              <a:rPr lang="en-US"/>
              <a:t>Click to edit Master title style</a:t>
            </a:r>
            <a:endParaRPr lang="en-US" dirty="0"/>
          </a:p>
        </p:txBody>
      </p:sp>
      <p:sp>
        <p:nvSpPr>
          <p:cNvPr id="3" name="Subtitle 2"/>
          <p:cNvSpPr>
            <a:spLocks noGrp="1"/>
          </p:cNvSpPr>
          <p:nvPr>
            <p:ph type="subTitle" idx="1"/>
          </p:nvPr>
        </p:nvSpPr>
        <p:spPr>
          <a:xfrm>
            <a:off x="1313259" y="2914651"/>
            <a:ext cx="6517482" cy="1028699"/>
          </a:xfrm>
        </p:spPr>
        <p:txBody>
          <a:bodyPr>
            <a:normAutofit/>
          </a:bodyPr>
          <a:lstStyle>
            <a:lvl1pPr marL="0" indent="0" algn="ctr">
              <a:buNone/>
              <a:defRPr sz="1650">
                <a:solidFill>
                  <a:schemeClr val="bg1">
                    <a:lumMod val="50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AD6EE87-EBD5-4F12-A48A-63ACA297AC8F}" type="datetimeFigureOut">
              <a:rPr lang="en-US" smtClean="0"/>
              <a:t>7/13/25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1775320"/>
            <a:ext cx="7772870" cy="2568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298CD5-6C1E-4009-B41F-6DF62E31D3BE}" type="datetimeFigureOut">
              <a:rPr lang="en-US" smtClean="0"/>
              <a:t>7/13/25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31" y="621423"/>
            <a:ext cx="7763814" cy="2052614"/>
          </a:xfrm>
        </p:spPr>
        <p:txBody>
          <a:bodyPr anchor="b">
            <a:normAutofit/>
          </a:bodyPr>
          <a:lstStyle>
            <a:lvl1pPr>
              <a:defRPr sz="3000"/>
            </a:lvl1pPr>
          </a:lstStyle>
          <a:p>
            <a:r>
              <a:rPr lang="en-US"/>
              <a:t>Click to edit Master title style</a:t>
            </a:r>
            <a:endParaRPr lang="en-US" dirty="0"/>
          </a:p>
        </p:txBody>
      </p:sp>
      <p:sp>
        <p:nvSpPr>
          <p:cNvPr id="3" name="Text Placeholder 2"/>
          <p:cNvSpPr>
            <a:spLocks noGrp="1"/>
          </p:cNvSpPr>
          <p:nvPr>
            <p:ph type="body" idx="1"/>
          </p:nvPr>
        </p:nvSpPr>
        <p:spPr>
          <a:xfrm>
            <a:off x="685331" y="2743093"/>
            <a:ext cx="7763814" cy="1026137"/>
          </a:xfrm>
        </p:spPr>
        <p:txBody>
          <a:bodyPr>
            <a:normAutofit/>
          </a:bodyPr>
          <a:lstStyle>
            <a:lvl1pPr marL="0" indent="0" algn="ctr">
              <a:buNone/>
              <a:defRPr sz="1500">
                <a:solidFill>
                  <a:schemeClr val="bg1">
                    <a:lumMod val="50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A61015F-7CC6-4D0A-9D87-873EA4C304CC}" type="datetimeFigureOut">
              <a:rPr lang="en-US" smtClean="0"/>
              <a:t>7/13/25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14" name="Title 1"/>
          <p:cNvSpPr>
            <a:spLocks noGrp="1"/>
          </p:cNvSpPr>
          <p:nvPr>
            <p:ph type="title"/>
          </p:nvPr>
        </p:nvSpPr>
        <p:spPr>
          <a:xfrm>
            <a:off x="685332" y="463888"/>
            <a:ext cx="7773338" cy="1197133"/>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1775320"/>
            <a:ext cx="3829520" cy="2568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629150" y="1775320"/>
            <a:ext cx="3829050" cy="2568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298CD5-6C1E-4009-B41F-6DF62E31D3BE}" type="datetimeFigureOut">
              <a:rPr lang="en-US" smtClean="0"/>
              <a:t>7/13/25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14" name="Title 1"/>
          <p:cNvSpPr>
            <a:spLocks noGrp="1"/>
          </p:cNvSpPr>
          <p:nvPr>
            <p:ph type="title"/>
          </p:nvPr>
        </p:nvSpPr>
        <p:spPr>
          <a:xfrm>
            <a:off x="685332" y="463888"/>
            <a:ext cx="7773338" cy="119713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59746" y="1778263"/>
            <a:ext cx="3655106" cy="509996"/>
          </a:xfrm>
        </p:spPr>
        <p:txBody>
          <a:bodyPr anchor="b">
            <a:noAutofit/>
          </a:bodyPr>
          <a:lstStyle>
            <a:lvl1pPr marL="0" indent="0">
              <a:lnSpc>
                <a:spcPct val="8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Content Placeholder 3"/>
          <p:cNvSpPr>
            <a:spLocks noGrp="1"/>
          </p:cNvSpPr>
          <p:nvPr>
            <p:ph sz="quarter" idx="13"/>
          </p:nvPr>
        </p:nvSpPr>
        <p:spPr>
          <a:xfrm>
            <a:off x="685331" y="2288260"/>
            <a:ext cx="3829520" cy="20551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97317" y="1778263"/>
            <a:ext cx="3661353" cy="509996"/>
          </a:xfrm>
        </p:spPr>
        <p:txBody>
          <a:bodyPr anchor="b">
            <a:noAutofit/>
          </a:bodyPr>
          <a:lstStyle>
            <a:lvl1pPr marL="0" indent="0">
              <a:lnSpc>
                <a:spcPct val="85000"/>
              </a:lnSpc>
              <a:buNone/>
              <a:defRPr sz="19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3" name="Content Placeholder 5"/>
          <p:cNvSpPr>
            <a:spLocks noGrp="1"/>
          </p:cNvSpPr>
          <p:nvPr>
            <p:ph sz="quarter" idx="14"/>
          </p:nvPr>
        </p:nvSpPr>
        <p:spPr>
          <a:xfrm>
            <a:off x="4629150" y="2288260"/>
            <a:ext cx="3829051" cy="20551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298CD5-6C1E-4009-B41F-6DF62E31D3BE}" type="datetimeFigureOut">
              <a:rPr lang="en-US" smtClean="0"/>
              <a:t>7/13/25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EF4D4C-5367-4C26-9E2B-D8088D7FCA81}" type="datetimeFigureOut">
              <a:rPr lang="en-US" smtClean="0"/>
              <a:t>7/13/25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Date Placeholder 1"/>
          <p:cNvSpPr>
            <a:spLocks noGrp="1"/>
          </p:cNvSpPr>
          <p:nvPr>
            <p:ph type="dt" sz="half" idx="10"/>
          </p:nvPr>
        </p:nvSpPr>
        <p:spPr/>
        <p:txBody>
          <a:bodyPr/>
          <a:lstStyle/>
          <a:p>
            <a:fld id="{56E91E96-98B0-4413-9547-46F3504108EF}" type="datetimeFigureOut">
              <a:rPr lang="en-US" smtClean="0"/>
              <a:t>7/13/25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31" y="457200"/>
            <a:ext cx="2951766" cy="1517439"/>
          </a:xfrm>
        </p:spPr>
        <p:txBody>
          <a:bodyPr anchor="b"/>
          <a:lstStyle>
            <a:lvl1pPr algn="ctr">
              <a:defRPr sz="2400"/>
            </a:lvl1pPr>
          </a:lstStyle>
          <a:p>
            <a:r>
              <a:rPr lang="en-US"/>
              <a:t>Click to edit Master title style</a:t>
            </a:r>
            <a:endParaRPr lang="en-US" dirty="0"/>
          </a:p>
        </p:txBody>
      </p:sp>
      <p:sp>
        <p:nvSpPr>
          <p:cNvPr id="10" name="Content Placeholder 2"/>
          <p:cNvSpPr>
            <a:spLocks noGrp="1"/>
          </p:cNvSpPr>
          <p:nvPr>
            <p:ph sz="quarter" idx="13"/>
          </p:nvPr>
        </p:nvSpPr>
        <p:spPr>
          <a:xfrm>
            <a:off x="3808547" y="457201"/>
            <a:ext cx="4650122" cy="38861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31" y="1974639"/>
            <a:ext cx="2951767" cy="2368761"/>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0298CD5-6C1E-4009-B41F-6DF62E31D3BE}" type="datetimeFigureOut">
              <a:rPr lang="en-US" smtClean="0"/>
              <a:t>7/13/25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31" y="457200"/>
            <a:ext cx="4451227" cy="1517441"/>
          </a:xfrm>
        </p:spPr>
        <p:txBody>
          <a:bodyPr anchor="b"/>
          <a:lstStyle>
            <a:lvl1pPr algn="ct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68602" y="457201"/>
            <a:ext cx="2441519" cy="38862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85346" y="1974639"/>
            <a:ext cx="4451212" cy="2368760"/>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0298CD5-6C1E-4009-B41F-6DF62E31D3BE}" type="datetimeFigureOut">
              <a:rPr lang="en-US" smtClean="0"/>
              <a:t>7/13/25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46" y="3217030"/>
            <a:ext cx="7773324" cy="608708"/>
          </a:xfrm>
        </p:spPr>
        <p:txBody>
          <a:bodyPr anchor="b"/>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88558" y="523696"/>
            <a:ext cx="7366899" cy="2410602"/>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685331" y="3831546"/>
            <a:ext cx="7773339" cy="511854"/>
          </a:xfrm>
        </p:spPr>
        <p:txBody>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0298CD5-6C1E-4009-B41F-6DF62E31D3BE}" type="datetimeFigureOut">
              <a:rPr lang="en-US" smtClean="0"/>
              <a:t>7/13/25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31" y="457200"/>
            <a:ext cx="7773339" cy="2570434"/>
          </a:xfrm>
        </p:spPr>
        <p:txBody>
          <a:bodyPr anchor="ctr"/>
          <a:lstStyle>
            <a:lvl1pPr algn="ct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685331" y="3153616"/>
            <a:ext cx="7773339" cy="1189785"/>
          </a:xfrm>
        </p:spPr>
        <p:txBody>
          <a:bodyPr anchor="ct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0298CD5-6C1E-4009-B41F-6DF62E31D3BE}" type="datetimeFigureOut">
              <a:rPr lang="en-US" smtClean="0"/>
              <a:t>7/13/25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1084659" y="457200"/>
            <a:ext cx="6977064" cy="2244678"/>
          </a:xfrm>
        </p:spPr>
        <p:txBody>
          <a:bodyPr anchor="ctr"/>
          <a:lstStyle>
            <a:lvl1pPr>
              <a:defRPr sz="2400"/>
            </a:lvl1pPr>
          </a:lstStyle>
          <a:p>
            <a:r>
              <a:rPr lang="en-US"/>
              <a:t>Click to edit Master title style</a:t>
            </a:r>
            <a:endParaRPr lang="en-US" dirty="0"/>
          </a:p>
        </p:txBody>
      </p:sp>
      <p:sp>
        <p:nvSpPr>
          <p:cNvPr id="12" name="Text Placeholder 3"/>
          <p:cNvSpPr>
            <a:spLocks noGrp="1"/>
          </p:cNvSpPr>
          <p:nvPr>
            <p:ph type="body" sz="half" idx="13"/>
          </p:nvPr>
        </p:nvSpPr>
        <p:spPr>
          <a:xfrm>
            <a:off x="1290484" y="2707524"/>
            <a:ext cx="6564224" cy="446091"/>
          </a:xfrm>
        </p:spPr>
        <p:txBody>
          <a:bodyPr anchor="t">
            <a:normAutofit/>
          </a:bodyPr>
          <a:lstStyle>
            <a:lvl1pPr marL="0" indent="0">
              <a:buNone/>
              <a:defRPr sz="105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4" name="Text Placeholder 3"/>
          <p:cNvSpPr>
            <a:spLocks noGrp="1"/>
          </p:cNvSpPr>
          <p:nvPr>
            <p:ph type="body" sz="half" idx="2"/>
          </p:nvPr>
        </p:nvSpPr>
        <p:spPr>
          <a:xfrm>
            <a:off x="685331" y="3279597"/>
            <a:ext cx="7773339" cy="1065790"/>
          </a:xfrm>
        </p:spPr>
        <p:txBody>
          <a:bodyPr anchor="ctr">
            <a:normAutofit/>
          </a:bodyPr>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0298CD5-6C1E-4009-B41F-6DF62E31D3BE}" type="datetimeFigureOut">
              <a:rPr lang="en-US" smtClean="0"/>
              <a:t>7/13/25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
        <p:nvSpPr>
          <p:cNvPr id="13" name="TextBox 12"/>
          <p:cNvSpPr txBox="1"/>
          <p:nvPr/>
        </p:nvSpPr>
        <p:spPr>
          <a:xfrm>
            <a:off x="751116" y="565625"/>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6000" dirty="0">
                <a:solidFill>
                  <a:schemeClr val="tx1"/>
                </a:solidFill>
                <a:effectLst/>
              </a:rPr>
              <a:t>“</a:t>
            </a:r>
          </a:p>
        </p:txBody>
      </p:sp>
      <p:sp>
        <p:nvSpPr>
          <p:cNvPr id="14" name="TextBox 13"/>
          <p:cNvSpPr txBox="1"/>
          <p:nvPr/>
        </p:nvSpPr>
        <p:spPr>
          <a:xfrm>
            <a:off x="7918169" y="2245184"/>
            <a:ext cx="457200" cy="438582"/>
          </a:xfrm>
          <a:prstGeom prst="rect">
            <a:avLst/>
          </a:prstGeom>
        </p:spPr>
        <p:txBody>
          <a:bodyPr vert="horz" lIns="68580" tIns="34290" rIns="68580" bIns="3429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6000" dirty="0">
                <a:solidFill>
                  <a:schemeClr val="tx1"/>
                </a:solidFill>
                <a:effectLst/>
              </a:rPr>
              <a:t>”</a:t>
            </a:r>
          </a:p>
        </p:txBody>
      </p:sp>
    </p:spTree>
  </p:cSld>
  <p:clrMapOvr>
    <a:masterClrMapping/>
  </p:clrMapOvr>
  <p:transition>
    <p:fade thruBlk="1"/>
  </p:transition>
  <p:hf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a:xfrm>
            <a:off x="685331" y="1604041"/>
            <a:ext cx="7773339" cy="1883876"/>
          </a:xfrm>
        </p:spPr>
        <p:txBody>
          <a:bodyPr anchor="b"/>
          <a:lstStyle>
            <a:lvl1pPr algn="ctr">
              <a:defRPr sz="2400"/>
            </a:lvl1pPr>
          </a:lstStyle>
          <a:p>
            <a:r>
              <a:rPr lang="en-US"/>
              <a:t>Click to edit Master title style</a:t>
            </a:r>
            <a:endParaRPr lang="en-US" dirty="0"/>
          </a:p>
        </p:txBody>
      </p:sp>
      <p:sp>
        <p:nvSpPr>
          <p:cNvPr id="4" name="Text Placeholder 3"/>
          <p:cNvSpPr>
            <a:spLocks noGrp="1"/>
          </p:cNvSpPr>
          <p:nvPr>
            <p:ph type="body" sz="half" idx="2"/>
          </p:nvPr>
        </p:nvSpPr>
        <p:spPr>
          <a:xfrm>
            <a:off x="685331" y="3496751"/>
            <a:ext cx="7773339" cy="855483"/>
          </a:xfrm>
        </p:spPr>
        <p:txBody>
          <a:bodyPr anchor="t"/>
          <a:lstStyle>
            <a:lvl1pPr marL="0" indent="0" algn="ctr">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p:txBody>
          <a:bodyPr/>
          <a:lstStyle/>
          <a:p>
            <a:fld id="{90298CD5-6C1E-4009-B41F-6DF62E31D3BE}" type="datetimeFigureOut">
              <a:rPr lang="en-US" smtClean="0"/>
              <a:t>7/13/25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15" name="Title 1"/>
          <p:cNvSpPr>
            <a:spLocks noGrp="1"/>
          </p:cNvSpPr>
          <p:nvPr>
            <p:ph type="title"/>
          </p:nvPr>
        </p:nvSpPr>
        <p:spPr>
          <a:xfrm>
            <a:off x="685331" y="457200"/>
            <a:ext cx="7773339" cy="1203821"/>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31" y="1775320"/>
            <a:ext cx="2474232" cy="432197"/>
          </a:xfrm>
        </p:spPr>
        <p:txBody>
          <a:bodyPr anchor="b">
            <a:noAutofit/>
          </a:bodyPr>
          <a:lstStyle>
            <a:lvl1pPr marL="0" indent="0" algn="ctr">
              <a:lnSpc>
                <a:spcPct val="8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8" name="Text Placeholder 3"/>
          <p:cNvSpPr>
            <a:spLocks noGrp="1"/>
          </p:cNvSpPr>
          <p:nvPr>
            <p:ph type="body" sz="half" idx="15"/>
          </p:nvPr>
        </p:nvSpPr>
        <p:spPr>
          <a:xfrm>
            <a:off x="685331" y="2207517"/>
            <a:ext cx="2474232" cy="213588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9" name="Text Placeholder 4"/>
          <p:cNvSpPr>
            <a:spLocks noGrp="1"/>
          </p:cNvSpPr>
          <p:nvPr>
            <p:ph type="body" sz="quarter" idx="3"/>
          </p:nvPr>
        </p:nvSpPr>
        <p:spPr>
          <a:xfrm>
            <a:off x="3339292" y="1775320"/>
            <a:ext cx="2468641" cy="432197"/>
          </a:xfrm>
        </p:spPr>
        <p:txBody>
          <a:bodyPr anchor="b">
            <a:noAutofit/>
          </a:bodyPr>
          <a:lstStyle>
            <a:lvl1pPr marL="0" indent="0" algn="ctr">
              <a:lnSpc>
                <a:spcPct val="8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0" name="Text Placeholder 3"/>
          <p:cNvSpPr>
            <a:spLocks noGrp="1"/>
          </p:cNvSpPr>
          <p:nvPr>
            <p:ph type="body" sz="half" idx="16"/>
          </p:nvPr>
        </p:nvSpPr>
        <p:spPr>
          <a:xfrm>
            <a:off x="3331012" y="2207517"/>
            <a:ext cx="2477513" cy="213588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11" name="Text Placeholder 4"/>
          <p:cNvSpPr>
            <a:spLocks noGrp="1"/>
          </p:cNvSpPr>
          <p:nvPr>
            <p:ph type="body" sz="quarter" idx="13"/>
          </p:nvPr>
        </p:nvSpPr>
        <p:spPr>
          <a:xfrm>
            <a:off x="5979974" y="1775320"/>
            <a:ext cx="2478696" cy="432197"/>
          </a:xfrm>
        </p:spPr>
        <p:txBody>
          <a:bodyPr anchor="b">
            <a:noAutofit/>
          </a:bodyPr>
          <a:lstStyle>
            <a:lvl1pPr marL="0" indent="0" algn="ctr">
              <a:lnSpc>
                <a:spcPct val="85000"/>
              </a:lnSpc>
              <a:buNone/>
              <a:defRPr sz="180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12" name="Text Placeholder 3"/>
          <p:cNvSpPr>
            <a:spLocks noGrp="1"/>
          </p:cNvSpPr>
          <p:nvPr>
            <p:ph type="body" sz="half" idx="17"/>
          </p:nvPr>
        </p:nvSpPr>
        <p:spPr>
          <a:xfrm>
            <a:off x="5979974" y="2207517"/>
            <a:ext cx="2478696" cy="2135884"/>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90298CD5-6C1E-4009-B41F-6DF62E31D3BE}" type="datetimeFigureOut">
              <a:rPr lang="en-US" smtClean="0"/>
              <a:t>7/13/25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30" name="Title 1"/>
          <p:cNvSpPr>
            <a:spLocks noGrp="1"/>
          </p:cNvSpPr>
          <p:nvPr>
            <p:ph type="title"/>
          </p:nvPr>
        </p:nvSpPr>
        <p:spPr>
          <a:xfrm>
            <a:off x="685331" y="458079"/>
            <a:ext cx="7773339" cy="120294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31" y="3153615"/>
            <a:ext cx="2472307" cy="432197"/>
          </a:xfrm>
        </p:spPr>
        <p:txBody>
          <a:bodyPr anchor="b">
            <a:noAutofit/>
          </a:bodyPr>
          <a:lstStyle>
            <a:lvl1pPr marL="0" indent="0" algn="ctr">
              <a:lnSpc>
                <a:spcPct val="8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0" name="Picture Placeholder 2"/>
          <p:cNvSpPr>
            <a:spLocks noGrp="1" noChangeAspect="1"/>
          </p:cNvSpPr>
          <p:nvPr>
            <p:ph type="pic" idx="15"/>
          </p:nvPr>
        </p:nvSpPr>
        <p:spPr>
          <a:xfrm>
            <a:off x="685331" y="1775320"/>
            <a:ext cx="2472307" cy="1143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1" name="Text Placeholder 3"/>
          <p:cNvSpPr>
            <a:spLocks noGrp="1"/>
          </p:cNvSpPr>
          <p:nvPr>
            <p:ph type="body" sz="half" idx="18"/>
          </p:nvPr>
        </p:nvSpPr>
        <p:spPr>
          <a:xfrm>
            <a:off x="685331" y="3585811"/>
            <a:ext cx="2472307" cy="757589"/>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2" name="Text Placeholder 4"/>
          <p:cNvSpPr>
            <a:spLocks noGrp="1"/>
          </p:cNvSpPr>
          <p:nvPr>
            <p:ph type="body" sz="quarter" idx="3"/>
          </p:nvPr>
        </p:nvSpPr>
        <p:spPr>
          <a:xfrm>
            <a:off x="3332069" y="3153615"/>
            <a:ext cx="2476371" cy="432197"/>
          </a:xfrm>
        </p:spPr>
        <p:txBody>
          <a:bodyPr anchor="b">
            <a:noAutofit/>
          </a:bodyPr>
          <a:lstStyle>
            <a:lvl1pPr marL="0" indent="0" algn="ctr">
              <a:lnSpc>
                <a:spcPct val="8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3" name="Picture Placeholder 2"/>
          <p:cNvSpPr>
            <a:spLocks noGrp="1" noChangeAspect="1"/>
          </p:cNvSpPr>
          <p:nvPr>
            <p:ph type="pic" idx="21"/>
          </p:nvPr>
        </p:nvSpPr>
        <p:spPr>
          <a:xfrm>
            <a:off x="3331011" y="1775320"/>
            <a:ext cx="2477514" cy="1143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4" name="Text Placeholder 3"/>
          <p:cNvSpPr>
            <a:spLocks noGrp="1"/>
          </p:cNvSpPr>
          <p:nvPr>
            <p:ph type="body" sz="half" idx="19"/>
          </p:nvPr>
        </p:nvSpPr>
        <p:spPr>
          <a:xfrm>
            <a:off x="3331011" y="3585811"/>
            <a:ext cx="2477514" cy="757589"/>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25" name="Text Placeholder 4"/>
          <p:cNvSpPr>
            <a:spLocks noGrp="1"/>
          </p:cNvSpPr>
          <p:nvPr>
            <p:ph type="body" sz="quarter" idx="13"/>
          </p:nvPr>
        </p:nvSpPr>
        <p:spPr>
          <a:xfrm>
            <a:off x="5979974" y="3153615"/>
            <a:ext cx="2475511" cy="432197"/>
          </a:xfrm>
        </p:spPr>
        <p:txBody>
          <a:bodyPr anchor="b">
            <a:noAutofit/>
          </a:bodyPr>
          <a:lstStyle>
            <a:lvl1pPr marL="0" indent="0" algn="ctr">
              <a:lnSpc>
                <a:spcPct val="85000"/>
              </a:lnSpc>
              <a:buNone/>
              <a:defRPr sz="1650" b="0">
                <a:solidFill>
                  <a:schemeClr val="tx1"/>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26" name="Picture Placeholder 2"/>
          <p:cNvSpPr>
            <a:spLocks noGrp="1" noChangeAspect="1"/>
          </p:cNvSpPr>
          <p:nvPr>
            <p:ph type="pic" idx="22"/>
          </p:nvPr>
        </p:nvSpPr>
        <p:spPr>
          <a:xfrm>
            <a:off x="5979974" y="1775320"/>
            <a:ext cx="2478696" cy="1143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200"/>
            </a:lvl1pPr>
            <a:lvl2pPr marL="342900" indent="0">
              <a:buNone/>
              <a:defRPr sz="1200"/>
            </a:lvl2pPr>
            <a:lvl3pPr marL="685800" indent="0">
              <a:buNone/>
              <a:defRPr sz="1200"/>
            </a:lvl3pPr>
            <a:lvl4pPr marL="1028700" indent="0">
              <a:buNone/>
              <a:defRPr sz="1200"/>
            </a:lvl4pPr>
            <a:lvl5pPr marL="1371600" indent="0">
              <a:buNone/>
              <a:defRPr sz="1200"/>
            </a:lvl5pPr>
            <a:lvl6pPr marL="1714500" indent="0">
              <a:buNone/>
              <a:defRPr sz="1200"/>
            </a:lvl6pPr>
            <a:lvl7pPr marL="2057400" indent="0">
              <a:buNone/>
              <a:defRPr sz="1200"/>
            </a:lvl7pPr>
            <a:lvl8pPr marL="2400300" indent="0">
              <a:buNone/>
              <a:defRPr sz="1200"/>
            </a:lvl8pPr>
            <a:lvl9pPr marL="2743200" indent="0">
              <a:buNone/>
              <a:defRPr sz="1200"/>
            </a:lvl9pPr>
          </a:lstStyle>
          <a:p>
            <a:r>
              <a:rPr lang="en-US"/>
              <a:t>Click icon to add picture</a:t>
            </a:r>
            <a:endParaRPr lang="en-US" dirty="0"/>
          </a:p>
        </p:txBody>
      </p:sp>
      <p:sp>
        <p:nvSpPr>
          <p:cNvPr id="27" name="Text Placeholder 3"/>
          <p:cNvSpPr>
            <a:spLocks noGrp="1"/>
          </p:cNvSpPr>
          <p:nvPr>
            <p:ph type="body" sz="half" idx="20"/>
          </p:nvPr>
        </p:nvSpPr>
        <p:spPr>
          <a:xfrm>
            <a:off x="5979880" y="3585809"/>
            <a:ext cx="2478790" cy="757591"/>
          </a:xfrm>
        </p:spPr>
        <p:txBody>
          <a:bodyPr anchor="t">
            <a:normAutofit/>
          </a:bodyPr>
          <a:lstStyle>
            <a:lvl1pPr marL="0" indent="0" algn="ctr">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3" name="Date Placeholder 2"/>
          <p:cNvSpPr>
            <a:spLocks noGrp="1"/>
          </p:cNvSpPr>
          <p:nvPr>
            <p:ph type="dt" sz="half" idx="10"/>
          </p:nvPr>
        </p:nvSpPr>
        <p:spPr/>
        <p:txBody>
          <a:bodyPr/>
          <a:lstStyle/>
          <a:p>
            <a:fld id="{90298CD5-6C1E-4009-B41F-6DF62E31D3BE}" type="datetimeFigureOut">
              <a:rPr lang="en-US" smtClean="0"/>
              <a:t>7/13/25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331" y="1775320"/>
            <a:ext cx="7773339" cy="2568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298CD5-6C1E-4009-B41F-6DF62E31D3BE}" type="datetimeFigureOut">
              <a:rPr lang="en-US" smtClean="0"/>
              <a:t>7/13/25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5143500"/>
          </a:xfrm>
          <a:prstGeom prst="rect">
            <a:avLst/>
          </a:prstGeom>
        </p:spPr>
      </p:pic>
      <p:sp>
        <p:nvSpPr>
          <p:cNvPr id="2" name="Vertical Title 1"/>
          <p:cNvSpPr>
            <a:spLocks noGrp="1"/>
          </p:cNvSpPr>
          <p:nvPr>
            <p:ph type="title" orient="vert"/>
          </p:nvPr>
        </p:nvSpPr>
        <p:spPr>
          <a:xfrm>
            <a:off x="6543675" y="457201"/>
            <a:ext cx="1914995" cy="38861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331" y="457201"/>
            <a:ext cx="5744043" cy="38861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298CD5-6C1E-4009-B41F-6DF62E31D3BE}" type="datetimeFigureOut">
              <a:rPr lang="en-US" smtClean="0"/>
              <a:t>7/13/25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marL="0" lvl="0" indent="0" algn="r" rtl="0">
              <a:spcBef>
                <a:spcPts val="0"/>
              </a:spcBef>
              <a:spcAft>
                <a:spcPts val="0"/>
              </a:spcAft>
              <a:buNone/>
            </a:pPr>
            <a:fld id="{00000000-1234-1234-1234-123412341234}" type="slidenum">
              <a:rPr lang="en-GB" smtClean="0"/>
              <a:t>‹#›</a:t>
            </a:fld>
            <a:endParaRPr lang="en-GB"/>
          </a:p>
        </p:txBody>
      </p:sp>
    </p:spTree>
  </p:cSld>
  <p:clrMapOvr>
    <a:masterClrMapping/>
  </p:clrMapOvr>
  <p:transition>
    <p:fade thruBlk="1"/>
  </p:transition>
  <p:hf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itle" type="title">
  <p:cSld name="Title">
    <p:spTree>
      <p:nvGrpSpPr>
        <p:cNvPr id="1" name="Shape 9"/>
        <p:cNvGrpSpPr/>
        <p:nvPr/>
      </p:nvGrpSpPr>
      <p:grpSpPr>
        <a:xfrm>
          <a:off x="0" y="0"/>
          <a:ext cx="0" cy="0"/>
          <a:chOff x="0" y="0"/>
          <a:chExt cx="0" cy="0"/>
        </a:xfrm>
      </p:grpSpPr>
      <p:sp>
        <p:nvSpPr>
          <p:cNvPr id="12" name="Google Shape;12;p2"/>
          <p:cNvSpPr txBox="1">
            <a:spLocks noGrp="1"/>
          </p:cNvSpPr>
          <p:nvPr>
            <p:ph type="ctrTitle"/>
          </p:nvPr>
        </p:nvSpPr>
        <p:spPr>
          <a:xfrm>
            <a:off x="685800" y="1569375"/>
            <a:ext cx="3942300" cy="2004600"/>
          </a:xfrm>
          <a:prstGeom prst="rect">
            <a:avLst/>
          </a:prstGeom>
        </p:spPr>
        <p:txBody>
          <a:bodyPr spcFirstLastPara="1" wrap="square" lIns="0" tIns="0" rIns="0" bIns="0" anchor="ctr" anchorCtr="0">
            <a:noAutofit/>
          </a:bodyPr>
          <a:lstStyle>
            <a:lvl1pPr lvl="0" rtl="0">
              <a:spcBef>
                <a:spcPts val="0"/>
              </a:spcBef>
              <a:spcAft>
                <a:spcPts val="0"/>
              </a:spcAft>
              <a:buSzPts val="5000"/>
              <a:buNone/>
              <a:defRPr sz="5000"/>
            </a:lvl1pPr>
            <a:lvl2pPr lvl="1" rtl="0">
              <a:spcBef>
                <a:spcPts val="0"/>
              </a:spcBef>
              <a:spcAft>
                <a:spcPts val="0"/>
              </a:spcAft>
              <a:buSzPts val="5000"/>
              <a:buNone/>
              <a:defRPr sz="5000"/>
            </a:lvl2pPr>
            <a:lvl3pPr lvl="2" rtl="0">
              <a:spcBef>
                <a:spcPts val="0"/>
              </a:spcBef>
              <a:spcAft>
                <a:spcPts val="0"/>
              </a:spcAft>
              <a:buSzPts val="5000"/>
              <a:buNone/>
              <a:defRPr sz="5000"/>
            </a:lvl3pPr>
            <a:lvl4pPr lvl="3" rtl="0">
              <a:spcBef>
                <a:spcPts val="0"/>
              </a:spcBef>
              <a:spcAft>
                <a:spcPts val="0"/>
              </a:spcAft>
              <a:buSzPts val="5000"/>
              <a:buNone/>
              <a:defRPr sz="5000"/>
            </a:lvl4pPr>
            <a:lvl5pPr lvl="4" rtl="0">
              <a:spcBef>
                <a:spcPts val="0"/>
              </a:spcBef>
              <a:spcAft>
                <a:spcPts val="0"/>
              </a:spcAft>
              <a:buSzPts val="5000"/>
              <a:buNone/>
              <a:defRPr sz="5000"/>
            </a:lvl5pPr>
            <a:lvl6pPr lvl="5" rtl="0">
              <a:spcBef>
                <a:spcPts val="0"/>
              </a:spcBef>
              <a:spcAft>
                <a:spcPts val="0"/>
              </a:spcAft>
              <a:buSzPts val="5000"/>
              <a:buNone/>
              <a:defRPr sz="5000"/>
            </a:lvl6pPr>
            <a:lvl7pPr lvl="6" rtl="0">
              <a:spcBef>
                <a:spcPts val="0"/>
              </a:spcBef>
              <a:spcAft>
                <a:spcPts val="0"/>
              </a:spcAft>
              <a:buSzPts val="5000"/>
              <a:buNone/>
              <a:defRPr sz="5000"/>
            </a:lvl7pPr>
            <a:lvl8pPr lvl="7" rtl="0">
              <a:spcBef>
                <a:spcPts val="0"/>
              </a:spcBef>
              <a:spcAft>
                <a:spcPts val="0"/>
              </a:spcAft>
              <a:buSzPts val="5000"/>
              <a:buNone/>
              <a:defRPr sz="5000"/>
            </a:lvl8pPr>
            <a:lvl9pPr lvl="8" rtl="0">
              <a:spcBef>
                <a:spcPts val="0"/>
              </a:spcBef>
              <a:spcAft>
                <a:spcPts val="0"/>
              </a:spcAft>
              <a:buSzPts val="5000"/>
              <a:buNone/>
              <a:defRPr sz="5000"/>
            </a:lvl9pPr>
          </a:lstStyle>
          <a:p>
            <a:endParaRPr/>
          </a:p>
        </p:txBody>
      </p:sp>
    </p:spTree>
  </p:cSld>
  <p:clrMapOvr>
    <a:masterClrMapping/>
  </p:clrMapOvr>
  <p:transition>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mt="70000"/>
            <a:extLst>
              <a:ext uri="{28A0092B-C50C-407E-A947-70E740481C1C}">
                <a14:useLocalDpi xmlns:a14="http://schemas.microsoft.com/office/drawing/2010/main" val="0"/>
              </a:ext>
            </a:extLst>
          </a:blip>
          <a:srcRect/>
          <a:stretch>
            <a:fillRect/>
          </a:stretch>
        </p:blipFill>
        <p:spPr bwMode="auto">
          <a:xfrm>
            <a:off x="1" y="0"/>
            <a:ext cx="9144002" cy="51435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463888"/>
            <a:ext cx="7773338" cy="119713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31" y="1775320"/>
            <a:ext cx="7773339" cy="2568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3" y="4412457"/>
            <a:ext cx="2057400" cy="273844"/>
          </a:xfrm>
          <a:prstGeom prst="rect">
            <a:avLst/>
          </a:prstGeom>
        </p:spPr>
        <p:txBody>
          <a:bodyPr vert="horz" lIns="91440" tIns="45720" rIns="91440" bIns="45720" rtlCol="0" anchor="ctr"/>
          <a:lstStyle>
            <a:lvl1pPr algn="r">
              <a:defRPr sz="750">
                <a:solidFill>
                  <a:schemeClr val="tx1"/>
                </a:solidFill>
              </a:defRPr>
            </a:lvl1pPr>
          </a:lstStyle>
          <a:p>
            <a:fld id="{90298CD5-6C1E-4009-B41F-6DF62E31D3BE}" type="datetimeFigureOut">
              <a:rPr lang="en-US" smtClean="0"/>
              <a:t>7/13/25</a:t>
            </a:fld>
            <a:endParaRPr lang="en-US" dirty="0"/>
          </a:p>
        </p:txBody>
      </p:sp>
      <p:sp>
        <p:nvSpPr>
          <p:cNvPr id="5" name="Footer Placeholder 4"/>
          <p:cNvSpPr>
            <a:spLocks noGrp="1"/>
          </p:cNvSpPr>
          <p:nvPr>
            <p:ph type="ftr" sz="quarter" idx="3"/>
          </p:nvPr>
        </p:nvSpPr>
        <p:spPr>
          <a:xfrm>
            <a:off x="685331" y="4412457"/>
            <a:ext cx="5004665" cy="273844"/>
          </a:xfrm>
          <a:prstGeom prst="rect">
            <a:avLst/>
          </a:prstGeom>
        </p:spPr>
        <p:txBody>
          <a:bodyPr vert="horz" lIns="91440" tIns="45720" rIns="91440" bIns="45720" rtlCol="0" anchor="ctr"/>
          <a:lstStyle>
            <a:lvl1pPr algn="l">
              <a:defRPr sz="750">
                <a:solidFill>
                  <a:schemeClr val="tx1"/>
                </a:solidFill>
              </a:defRPr>
            </a:lvl1pPr>
          </a:lstStyle>
          <a:p>
            <a:endParaRPr lang="en-US" dirty="0"/>
          </a:p>
        </p:txBody>
      </p:sp>
      <p:sp>
        <p:nvSpPr>
          <p:cNvPr id="6" name="Slide Number Placeholder 5"/>
          <p:cNvSpPr>
            <a:spLocks noGrp="1"/>
          </p:cNvSpPr>
          <p:nvPr>
            <p:ph type="sldNum" sz="quarter" idx="4"/>
          </p:nvPr>
        </p:nvSpPr>
        <p:spPr>
          <a:xfrm>
            <a:off x="7885509" y="4412457"/>
            <a:ext cx="573161" cy="273844"/>
          </a:xfrm>
          <a:prstGeom prst="rect">
            <a:avLst/>
          </a:prstGeom>
        </p:spPr>
        <p:txBody>
          <a:bodyPr vert="horz" lIns="91440" tIns="45720" rIns="91440" bIns="45720" rtlCol="0" anchor="ctr"/>
          <a:lstStyle>
            <a:lvl1pPr algn="r">
              <a:defRPr sz="750">
                <a:solidFill>
                  <a:schemeClr val="tx1"/>
                </a:solidFill>
              </a:defRPr>
            </a:lvl1pPr>
          </a:lstStyle>
          <a:p>
            <a:pPr marL="0" lvl="0" indent="0" algn="r" rtl="0">
              <a:spcBef>
                <a:spcPts val="0"/>
              </a:spcBef>
              <a:spcAft>
                <a:spcPts val="0"/>
              </a:spcAft>
              <a:buNone/>
            </a:pPr>
            <a:fld id="{00000000-1234-1234-1234-123412341234}"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Lst>
  <p:transition>
    <p:fade thruBlk="1"/>
  </p:transition>
  <p:hf hdr="0" ftr="0" dt="0"/>
  <p:txStyles>
    <p:titleStyle>
      <a:lvl1pPr algn="ctr" defTabSz="685800" rtl="0" eaLnBrk="1" latinLnBrk="0" hangingPunct="1">
        <a:lnSpc>
          <a:spcPct val="90000"/>
        </a:lnSpc>
        <a:spcBef>
          <a:spcPct val="0"/>
        </a:spcBef>
        <a:buNone/>
        <a:defRPr sz="2700" kern="1200" cap="all" baseline="0">
          <a:solidFill>
            <a:schemeClr val="tx1"/>
          </a:solidFill>
          <a:effectLst/>
          <a:latin typeface="+mj-lt"/>
          <a:ea typeface="+mj-ea"/>
          <a:cs typeface="+mj-cs"/>
        </a:defRPr>
      </a:lvl1pPr>
    </p:titleStyle>
    <p:bodyStyle>
      <a:lvl1pPr marL="171450" indent="-171450" algn="l" defTabSz="685800" rtl="0" eaLnBrk="1" latinLnBrk="0" hangingPunct="1">
        <a:lnSpc>
          <a:spcPct val="120000"/>
        </a:lnSpc>
        <a:spcBef>
          <a:spcPts val="750"/>
        </a:spcBef>
        <a:buClr>
          <a:schemeClr val="tx1"/>
        </a:buClr>
        <a:buFont typeface="Arial" panose="020B0604020202020204" pitchFamily="34" charset="0"/>
        <a:buChar char="•"/>
        <a:defRPr sz="1500" kern="1200" cap="all" baseline="0">
          <a:solidFill>
            <a:schemeClr val="tx1"/>
          </a:solidFill>
          <a:effectLst/>
          <a:latin typeface="+mn-lt"/>
          <a:ea typeface="+mn-ea"/>
          <a:cs typeface="+mn-cs"/>
        </a:defRPr>
      </a:lvl1pPr>
      <a:lvl2pPr marL="514350" indent="-171450" algn="l" defTabSz="685800" rtl="0" eaLnBrk="1" latinLnBrk="0" hangingPunct="1">
        <a:lnSpc>
          <a:spcPct val="120000"/>
        </a:lnSpc>
        <a:spcBef>
          <a:spcPts val="375"/>
        </a:spcBef>
        <a:buClr>
          <a:schemeClr val="tx1"/>
        </a:buClr>
        <a:buFont typeface="Arial" panose="020B0604020202020204" pitchFamily="34" charset="0"/>
        <a:buChar char="•"/>
        <a:defRPr sz="1350" kern="1200" cap="all" baseline="0">
          <a:solidFill>
            <a:schemeClr val="tx1"/>
          </a:solidFill>
          <a:effectLst/>
          <a:latin typeface="+mn-lt"/>
          <a:ea typeface="+mn-ea"/>
          <a:cs typeface="+mn-cs"/>
        </a:defRPr>
      </a:lvl2pPr>
      <a:lvl3pPr marL="857250" indent="-171450" algn="l" defTabSz="685800" rtl="0" eaLnBrk="1" latinLnBrk="0" hangingPunct="1">
        <a:lnSpc>
          <a:spcPct val="120000"/>
        </a:lnSpc>
        <a:spcBef>
          <a:spcPts val="375"/>
        </a:spcBef>
        <a:buClr>
          <a:schemeClr val="tx1"/>
        </a:buClr>
        <a:buFont typeface="Arial" panose="020B0604020202020204" pitchFamily="34" charset="0"/>
        <a:buChar char="•"/>
        <a:defRPr sz="1200" kern="1200" cap="all" baseline="0">
          <a:solidFill>
            <a:schemeClr val="tx1"/>
          </a:solidFill>
          <a:effectLst/>
          <a:latin typeface="+mn-lt"/>
          <a:ea typeface="+mn-ea"/>
          <a:cs typeface="+mn-cs"/>
        </a:defRPr>
      </a:lvl3pPr>
      <a:lvl4pPr marL="12001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4pPr>
      <a:lvl5pPr marL="15430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5pPr>
      <a:lvl6pPr marL="18859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6pPr>
      <a:lvl7pPr marL="22288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7pPr>
      <a:lvl8pPr marL="25717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8pPr>
      <a:lvl9pPr marL="2914650" indent="-171450" algn="l" defTabSz="685800" rtl="0" eaLnBrk="1" latinLnBrk="0" hangingPunct="1">
        <a:lnSpc>
          <a:spcPct val="120000"/>
        </a:lnSpc>
        <a:spcBef>
          <a:spcPts val="375"/>
        </a:spcBef>
        <a:buClr>
          <a:schemeClr val="tx1"/>
        </a:buClr>
        <a:buFont typeface="Arial" panose="020B0604020202020204" pitchFamily="34" charset="0"/>
        <a:buChar char="•"/>
        <a:defRPr sz="1050" kern="1200" cap="all" baseline="0">
          <a:solidFill>
            <a:schemeClr val="tx1"/>
          </a:solidFill>
          <a:effectLst/>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5" name="TextBox 4"/>
          <p:cNvSpPr txBox="1"/>
          <p:nvPr/>
        </p:nvSpPr>
        <p:spPr>
          <a:xfrm>
            <a:off x="1801614" y="1535419"/>
            <a:ext cx="6003782" cy="2031325"/>
          </a:xfrm>
          <a:prstGeom prst="rect">
            <a:avLst/>
          </a:prstGeom>
          <a:solidFill>
            <a:schemeClr val="tx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a:spAutoFit/>
          </a:bodyPr>
          <a:lstStyle/>
          <a:p>
            <a:pPr algn="ctr"/>
            <a:r>
              <a:rPr lang="en-US" b="1" i="0" dirty="0">
                <a:solidFill>
                  <a:schemeClr val="tx1"/>
                </a:solidFill>
                <a:effectLst/>
                <a:latin typeface="Times New Roman" panose="02020603050405020304" pitchFamily="18" charset="0"/>
                <a:cs typeface="Times New Roman" panose="02020603050405020304" pitchFamily="18" charset="0"/>
              </a:rPr>
              <a:t>Welcome to the Presentation</a:t>
            </a:r>
          </a:p>
          <a:p>
            <a:pPr algn="ctr"/>
            <a:r>
              <a:rPr lang="en-US" b="1" dirty="0">
                <a:solidFill>
                  <a:schemeClr val="tx1"/>
                </a:solidFill>
                <a:latin typeface="Times New Roman" panose="02020603050405020304" pitchFamily="18" charset="0"/>
                <a:cs typeface="Times New Roman" panose="02020603050405020304" pitchFamily="18" charset="0"/>
              </a:rPr>
              <a:t>LCLM4006</a:t>
            </a:r>
            <a:endParaRPr lang="en-US" b="1" i="0" dirty="0">
              <a:solidFill>
                <a:schemeClr val="tx1"/>
              </a:solidFill>
              <a:effectLst/>
              <a:latin typeface="Times New Roman" panose="02020603050405020304" pitchFamily="18" charset="0"/>
              <a:cs typeface="Times New Roman" panose="02020603050405020304" pitchFamily="18" charset="0"/>
            </a:endParaRPr>
          </a:p>
          <a:p>
            <a:pPr algn="ctr"/>
            <a:r>
              <a:rPr lang="en-US" b="1" i="0" dirty="0">
                <a:solidFill>
                  <a:schemeClr val="tx1"/>
                </a:solidFill>
                <a:effectLst/>
                <a:latin typeface="Times New Roman" panose="02020603050405020304" pitchFamily="18" charset="0"/>
                <a:cs typeface="Times New Roman" panose="02020603050405020304" pitchFamily="18" charset="0"/>
              </a:rPr>
              <a:t>Enterprise and Entrepreneurship</a:t>
            </a:r>
          </a:p>
          <a:p>
            <a:pPr algn="ctr"/>
            <a:r>
              <a:rPr lang="en-GB" b="1" dirty="0">
                <a:solidFill>
                  <a:schemeClr val="tx1"/>
                </a:solidFill>
                <a:latin typeface="Times New Roman" panose="02020603050405020304" pitchFamily="18" charset="0"/>
                <a:cs typeface="Times New Roman" panose="02020603050405020304" pitchFamily="18" charset="0"/>
              </a:rPr>
              <a:t>By: Larisa </a:t>
            </a:r>
            <a:r>
              <a:rPr lang="en-GB" b="1" dirty="0" err="1">
                <a:solidFill>
                  <a:schemeClr val="tx1"/>
                </a:solidFill>
                <a:latin typeface="Times New Roman" panose="02020603050405020304" pitchFamily="18" charset="0"/>
                <a:cs typeface="Times New Roman" panose="02020603050405020304" pitchFamily="18" charset="0"/>
              </a:rPr>
              <a:t>Basan</a:t>
            </a:r>
            <a:r>
              <a:rPr lang="en-GB" b="1" dirty="0">
                <a:solidFill>
                  <a:schemeClr val="tx1"/>
                </a:solidFill>
                <a:latin typeface="Times New Roman" panose="02020603050405020304" pitchFamily="18" charset="0"/>
                <a:cs typeface="Times New Roman" panose="02020603050405020304" pitchFamily="18" charset="0"/>
              </a:rPr>
              <a:t> </a:t>
            </a:r>
          </a:p>
          <a:p>
            <a:pPr algn="ctr"/>
            <a:r>
              <a:rPr lang="en-GB" b="1" i="0" dirty="0">
                <a:solidFill>
                  <a:schemeClr val="tx1"/>
                </a:solidFill>
                <a:effectLst/>
                <a:latin typeface="Times New Roman" panose="02020603050405020304" pitchFamily="18" charset="0"/>
                <a:cs typeface="Times New Roman" panose="02020603050405020304" pitchFamily="18" charset="0"/>
              </a:rPr>
              <a:t>Lecturer: </a:t>
            </a:r>
            <a:r>
              <a:rPr lang="en-GB" b="1" i="0" dirty="0" err="1">
                <a:solidFill>
                  <a:schemeClr val="tx1"/>
                </a:solidFill>
                <a:effectLst/>
                <a:latin typeface="Times New Roman" panose="02020603050405020304" pitchFamily="18" charset="0"/>
                <a:cs typeface="Times New Roman" panose="02020603050405020304" pitchFamily="18" charset="0"/>
              </a:rPr>
              <a:t>Taonga</a:t>
            </a:r>
            <a:r>
              <a:rPr lang="en-GB" b="1" i="0" dirty="0">
                <a:solidFill>
                  <a:schemeClr val="tx1"/>
                </a:solidFill>
                <a:effectLst/>
                <a:latin typeface="Times New Roman" panose="02020603050405020304" pitchFamily="18" charset="0"/>
                <a:cs typeface="Times New Roman" panose="02020603050405020304" pitchFamily="18" charset="0"/>
              </a:rPr>
              <a:t> </a:t>
            </a:r>
            <a:r>
              <a:rPr lang="en-GB" b="1" i="0" dirty="0" err="1">
                <a:solidFill>
                  <a:schemeClr val="tx1"/>
                </a:solidFill>
                <a:effectLst/>
                <a:latin typeface="Times New Roman" panose="02020603050405020304" pitchFamily="18" charset="0"/>
                <a:cs typeface="Times New Roman" panose="02020603050405020304" pitchFamily="18" charset="0"/>
              </a:rPr>
              <a:t>Kaonga</a:t>
            </a:r>
            <a:r>
              <a:rPr lang="en-GB" b="1" i="0" dirty="0">
                <a:solidFill>
                  <a:schemeClr val="tx1"/>
                </a:solidFill>
                <a:effectLst/>
                <a:latin typeface="Times New Roman" panose="02020603050405020304" pitchFamily="18" charset="0"/>
                <a:cs typeface="Times New Roman" panose="02020603050405020304" pitchFamily="18" charset="0"/>
              </a:rPr>
              <a:t> </a:t>
            </a:r>
            <a:endParaRPr lang="en-US" b="1" i="0" dirty="0">
              <a:solidFill>
                <a:schemeClr val="tx1"/>
              </a:solidFill>
              <a:effectLst/>
              <a:latin typeface="Times New Roman" panose="02020603050405020304" pitchFamily="18" charset="0"/>
              <a:cs typeface="Times New Roman" panose="02020603050405020304" pitchFamily="18" charset="0"/>
            </a:endParaRPr>
          </a:p>
          <a:p>
            <a:pPr algn="ctr"/>
            <a:endParaRPr lang="en-US" b="1" i="0" dirty="0">
              <a:solidFill>
                <a:schemeClr val="tx1"/>
              </a:solidFill>
              <a:effectLst/>
              <a:latin typeface="Times New Roman" panose="02020603050405020304" pitchFamily="18" charset="0"/>
              <a:cs typeface="Times New Roman" panose="02020603050405020304" pitchFamily="18" charset="0"/>
            </a:endParaRPr>
          </a:p>
          <a:p>
            <a:pPr algn="ctr"/>
            <a:r>
              <a:rPr lang="en-US" b="1" i="0" dirty="0">
                <a:solidFill>
                  <a:schemeClr val="tx1"/>
                </a:solidFill>
                <a:effectLst/>
                <a:latin typeface="Times New Roman" panose="02020603050405020304" pitchFamily="18" charset="0"/>
                <a:cs typeface="Times New Roman" panose="02020603050405020304" pitchFamily="18" charset="0"/>
              </a:rPr>
              <a:t>Individual Presentation pitch</a:t>
            </a:r>
            <a:endParaRPr lang="en-US" b="1" i="0" dirty="0">
              <a:solidFill>
                <a:schemeClr val="bg1"/>
              </a:solidFill>
              <a:effectLst/>
              <a:latin typeface="Times New Roman" panose="02020603050405020304" pitchFamily="18" charset="0"/>
              <a:cs typeface="Times New Roman" panose="02020603050405020304" pitchFamily="18" charset="0"/>
            </a:endParaRPr>
          </a:p>
        </p:txBody>
      </p:sp>
      <p:pic>
        <p:nvPicPr>
          <p:cNvPr id="3" name="Picture 2"/>
          <p:cNvPicPr>
            <a:picLocks noChangeAspect="1"/>
          </p:cNvPicPr>
          <p:nvPr/>
        </p:nvPicPr>
        <p:blipFill>
          <a:blip r:embed="rId3"/>
          <a:stretch>
            <a:fillRect/>
          </a:stretch>
        </p:blipFill>
        <p:spPr>
          <a:xfrm>
            <a:off x="332594" y="317416"/>
            <a:ext cx="2276793" cy="819264"/>
          </a:xfrm>
          <a:prstGeom prst="rect">
            <a:avLst/>
          </a:prstGeom>
        </p:spPr>
      </p:pic>
      <p:sp>
        <p:nvSpPr>
          <p:cNvPr id="7" name="TextBox 6"/>
          <p:cNvSpPr txBox="1"/>
          <p:nvPr/>
        </p:nvSpPr>
        <p:spPr>
          <a:xfrm>
            <a:off x="1436128" y="3503818"/>
            <a:ext cx="6734754" cy="369332"/>
          </a:xfrm>
          <a:prstGeom prst="rect">
            <a:avLst/>
          </a:prstGeom>
          <a:noFill/>
        </p:spPr>
        <p:txBody>
          <a:bodyPr wrap="square">
            <a:spAutoFit/>
          </a:bodyPr>
          <a:lstStyle/>
          <a:p>
            <a:pPr algn="ctr"/>
            <a:r>
              <a:rPr lang="en-US" dirty="0">
                <a:latin typeface="Times New Roman" panose="02020603050405020304" pitchFamily="18" charset="0"/>
                <a:cs typeface="Times New Roman" panose="02020603050405020304" pitchFamily="18" charset="0"/>
              </a:rPr>
              <a:t>"</a:t>
            </a:r>
            <a:r>
              <a:rPr lang="en-US" dirty="0" err="1">
                <a:latin typeface="Times New Roman" panose="02020603050405020304" pitchFamily="18" charset="0"/>
                <a:cs typeface="Times New Roman" panose="02020603050405020304" pitchFamily="18" charset="0"/>
              </a:rPr>
              <a:t>GreenSip</a:t>
            </a:r>
            <a:r>
              <a:rPr lang="en-US" dirty="0">
                <a:latin typeface="Times New Roman" panose="02020603050405020304" pitchFamily="18" charset="0"/>
                <a:cs typeface="Times New Roman" panose="02020603050405020304" pitchFamily="18" charset="0"/>
              </a:rPr>
              <a:t>: </a:t>
            </a:r>
            <a:r>
              <a:rPr lang="en-US" dirty="0" err="1">
                <a:latin typeface="Times New Roman" panose="02020603050405020304" pitchFamily="18" charset="0"/>
                <a:cs typeface="Times New Roman" panose="02020603050405020304" pitchFamily="18" charset="0"/>
              </a:rPr>
              <a:t>Revolutionising</a:t>
            </a:r>
            <a:r>
              <a:rPr lang="en-US" dirty="0">
                <a:latin typeface="Times New Roman" panose="02020603050405020304" pitchFamily="18" charset="0"/>
                <a:cs typeface="Times New Roman" panose="02020603050405020304" pitchFamily="18" charset="0"/>
              </a:rPr>
              <a:t> Sustainability in Coffee Consumption"</a:t>
            </a:r>
          </a:p>
        </p:txBody>
      </p:sp>
    </p:spTree>
  </p:cSld>
  <p:clrMapOvr>
    <a:masterClrMapping/>
  </p:clrMapOvr>
  <p:transition>
    <p:fade thruBlk="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5" name="TextBox 4"/>
          <p:cNvSpPr txBox="1"/>
          <p:nvPr/>
        </p:nvSpPr>
        <p:spPr>
          <a:xfrm>
            <a:off x="433452" y="504141"/>
            <a:ext cx="5500280" cy="2569742"/>
          </a:xfrm>
          <a:prstGeom prst="rect">
            <a:avLst/>
          </a:prstGeom>
          <a:solidFill>
            <a:schemeClr val="tx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a:spAutoFit/>
          </a:bodyPr>
          <a:lstStyle/>
          <a:p>
            <a:pPr marL="0" marR="0" algn="just">
              <a:lnSpc>
                <a:spcPct val="150000"/>
              </a:lnSpc>
              <a:spcBef>
                <a:spcPts val="900"/>
              </a:spcBef>
            </a:pPr>
            <a:r>
              <a:rPr lang="en-US" sz="2000" b="1" kern="0" dirty="0">
                <a:solidFill>
                  <a:srgbClr val="1F497D"/>
                </a:solidFill>
                <a:effectLst/>
                <a:latin typeface="Times New Roman" panose="02020603050405020304" pitchFamily="18" charset="0"/>
                <a:ea typeface="Carlito"/>
              </a:rPr>
              <a:t>Introduction </a:t>
            </a:r>
          </a:p>
          <a:p>
            <a:pPr marL="0" marR="0" algn="just">
              <a:lnSpc>
                <a:spcPct val="150000"/>
              </a:lnSpc>
              <a:spcBef>
                <a:spcPts val="900"/>
              </a:spcBef>
            </a:pPr>
            <a:r>
              <a:rPr lang="en-US" sz="1400" kern="0" dirty="0" err="1">
                <a:solidFill>
                  <a:schemeClr val="tx1"/>
                </a:solidFill>
                <a:effectLst/>
                <a:latin typeface="Times New Roman" panose="02020603050405020304" pitchFamily="18" charset="0"/>
                <a:ea typeface="Carlito"/>
              </a:rPr>
              <a:t>GreenSip</a:t>
            </a:r>
            <a:r>
              <a:rPr lang="en-US" sz="1400" kern="0" dirty="0">
                <a:solidFill>
                  <a:schemeClr val="tx1"/>
                </a:solidFill>
                <a:effectLst/>
                <a:latin typeface="Times New Roman" panose="02020603050405020304" pitchFamily="18" charset="0"/>
                <a:ea typeface="Carlito"/>
              </a:rPr>
              <a:t> provides environmentally friendly reusable coffee cups.  Its prize allocations are also in place.  This strategy aims to reduce the amount of waste generated by disposable cups.  Individuals who are environmentally conscious and reside in London are also interested in the service.  It assists the environment.  It achieves this by providing many rewards as well as convenience.</a:t>
            </a:r>
          </a:p>
        </p:txBody>
      </p:sp>
      <p:pic>
        <p:nvPicPr>
          <p:cNvPr id="3" name="Picture 2"/>
          <p:cNvPicPr>
            <a:picLocks noChangeAspect="1"/>
          </p:cNvPicPr>
          <p:nvPr/>
        </p:nvPicPr>
        <p:blipFill>
          <a:blip r:embed="rId3"/>
          <a:stretch>
            <a:fillRect/>
          </a:stretch>
        </p:blipFill>
        <p:spPr>
          <a:xfrm>
            <a:off x="6170444" y="1028748"/>
            <a:ext cx="2540104" cy="1864353"/>
          </a:xfrm>
          <a:prstGeom prst="rect">
            <a:avLst/>
          </a:prstGeom>
        </p:spPr>
      </p:pic>
    </p:spTree>
  </p:cSld>
  <p:clrMapOvr>
    <a:masterClrMapping/>
  </p:clrMapOvr>
  <p:transition>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5" name="TextBox 4"/>
          <p:cNvSpPr txBox="1"/>
          <p:nvPr/>
        </p:nvSpPr>
        <p:spPr>
          <a:xfrm>
            <a:off x="433452" y="504141"/>
            <a:ext cx="5250301" cy="3516155"/>
          </a:xfrm>
          <a:prstGeom prst="rect">
            <a:avLst/>
          </a:prstGeom>
          <a:solidFill>
            <a:schemeClr val="tx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a:spAutoFit/>
          </a:bodyPr>
          <a:lstStyle/>
          <a:p>
            <a:pPr marL="0" marR="0" algn="just">
              <a:lnSpc>
                <a:spcPct val="150000"/>
              </a:lnSpc>
              <a:spcBef>
                <a:spcPts val="900"/>
              </a:spcBef>
            </a:pPr>
            <a:r>
              <a:rPr lang="en-US" b="1" kern="0" dirty="0">
                <a:solidFill>
                  <a:srgbClr val="1F497D"/>
                </a:solidFill>
                <a:effectLst/>
                <a:latin typeface="Times New Roman" panose="02020603050405020304" pitchFamily="18" charset="0"/>
                <a:ea typeface="Carlito"/>
              </a:rPr>
              <a:t>Overview of the Business Idea</a:t>
            </a:r>
          </a:p>
          <a:p>
            <a:pPr marL="285750" marR="0" indent="-285750" algn="just">
              <a:lnSpc>
                <a:spcPct val="150000"/>
              </a:lnSpc>
              <a:spcBef>
                <a:spcPts val="900"/>
              </a:spcBef>
              <a:buFont typeface="Arial" panose="020B0604020202020204" pitchFamily="34" charset="0"/>
              <a:buChar char="•"/>
            </a:pPr>
            <a:r>
              <a:rPr lang="en-US" sz="1400" kern="0" dirty="0" err="1">
                <a:solidFill>
                  <a:schemeClr val="tx1"/>
                </a:solidFill>
                <a:effectLst/>
                <a:latin typeface="Times New Roman" panose="02020603050405020304" pitchFamily="18" charset="0"/>
                <a:ea typeface="Carlito"/>
              </a:rPr>
              <a:t>GreenSip</a:t>
            </a:r>
            <a:r>
              <a:rPr lang="en-US" sz="1400" kern="0" dirty="0">
                <a:solidFill>
                  <a:schemeClr val="tx1"/>
                </a:solidFill>
                <a:effectLst/>
                <a:latin typeface="Times New Roman" panose="02020603050405020304" pitchFamily="18" charset="0"/>
                <a:ea typeface="Carlito"/>
              </a:rPr>
              <a:t> promotes reusable cups to reduce disposable cup waste (Naderi and Van Steenburg, 2018). </a:t>
            </a:r>
          </a:p>
          <a:p>
            <a:pPr marL="285750" marR="0" indent="-285750" algn="just">
              <a:lnSpc>
                <a:spcPct val="150000"/>
              </a:lnSpc>
              <a:spcBef>
                <a:spcPts val="900"/>
              </a:spcBef>
              <a:buFont typeface="Arial" panose="020B0604020202020204" pitchFamily="34" charset="0"/>
              <a:buChar char="•"/>
            </a:pPr>
            <a:r>
              <a:rPr lang="en-US" sz="1400" kern="0" dirty="0">
                <a:solidFill>
                  <a:schemeClr val="tx1"/>
                </a:solidFill>
                <a:effectLst/>
                <a:latin typeface="Times New Roman" panose="02020603050405020304" pitchFamily="18" charset="0"/>
                <a:ea typeface="Carlito"/>
              </a:rPr>
              <a:t>Customers earn points for sustainable </a:t>
            </a:r>
            <a:r>
              <a:rPr lang="en-US" sz="1400" kern="0" dirty="0" err="1">
                <a:solidFill>
                  <a:schemeClr val="tx1"/>
                </a:solidFill>
                <a:effectLst/>
                <a:latin typeface="Times New Roman" panose="02020603050405020304" pitchFamily="18" charset="0"/>
                <a:ea typeface="Carlito"/>
              </a:rPr>
              <a:t>behaviour</a:t>
            </a:r>
            <a:r>
              <a:rPr lang="en-US" sz="1400" kern="0" dirty="0">
                <a:solidFill>
                  <a:schemeClr val="tx1"/>
                </a:solidFill>
                <a:effectLst/>
                <a:latin typeface="Times New Roman" panose="02020603050405020304" pitchFamily="18" charset="0"/>
                <a:ea typeface="Carlito"/>
              </a:rPr>
              <a:t> and redeem them for rewards. </a:t>
            </a:r>
          </a:p>
          <a:p>
            <a:pPr marL="285750" marR="0" indent="-285750" algn="just">
              <a:lnSpc>
                <a:spcPct val="150000"/>
              </a:lnSpc>
              <a:spcBef>
                <a:spcPts val="900"/>
              </a:spcBef>
              <a:buFont typeface="Arial" panose="020B0604020202020204" pitchFamily="34" charset="0"/>
              <a:buChar char="•"/>
            </a:pPr>
            <a:r>
              <a:rPr lang="en-US" sz="1400" kern="0" dirty="0">
                <a:solidFill>
                  <a:schemeClr val="tx1"/>
                </a:solidFill>
                <a:latin typeface="Times New Roman" panose="02020603050405020304" pitchFamily="18" charset="0"/>
                <a:ea typeface="Carlito"/>
              </a:rPr>
              <a:t> Partners with local coffee shops to promote </a:t>
            </a:r>
            <a:r>
              <a:rPr lang="en-US" sz="1400" kern="0" dirty="0">
                <a:solidFill>
                  <a:schemeClr val="tx1"/>
                </a:solidFill>
                <a:effectLst/>
                <a:latin typeface="Times New Roman" panose="02020603050405020304" pitchFamily="18" charset="0"/>
                <a:ea typeface="Carlito"/>
              </a:rPr>
              <a:t>environmentally friendly practices.</a:t>
            </a:r>
          </a:p>
          <a:p>
            <a:pPr marL="285750" marR="0" indent="-285750" algn="just">
              <a:lnSpc>
                <a:spcPct val="150000"/>
              </a:lnSpc>
              <a:spcBef>
                <a:spcPts val="900"/>
              </a:spcBef>
              <a:buFont typeface="Arial" panose="020B0604020202020204" pitchFamily="34" charset="0"/>
              <a:buChar char="•"/>
            </a:pPr>
            <a:r>
              <a:rPr lang="en-US" sz="1400" kern="0" dirty="0">
                <a:solidFill>
                  <a:schemeClr val="tx1"/>
                </a:solidFill>
                <a:effectLst/>
                <a:latin typeface="Times New Roman" panose="02020603050405020304" pitchFamily="18" charset="0"/>
                <a:ea typeface="Carlito"/>
              </a:rPr>
              <a:t>Targets eco-conscious individuals, aged 25-40, in London coffee shops.</a:t>
            </a:r>
          </a:p>
        </p:txBody>
      </p:sp>
      <p:pic>
        <p:nvPicPr>
          <p:cNvPr id="2" name="Picture 2" descr="15 Top-notch Business Ideas to Start in {2025} | NotifyVisito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84873" y="1401580"/>
            <a:ext cx="1999938" cy="199993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fade thruBlk="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5" name="TextBox 4"/>
          <p:cNvSpPr txBox="1"/>
          <p:nvPr/>
        </p:nvSpPr>
        <p:spPr>
          <a:xfrm>
            <a:off x="433452" y="504140"/>
            <a:ext cx="4559967" cy="3516155"/>
          </a:xfrm>
          <a:prstGeom prst="rect">
            <a:avLst/>
          </a:prstGeom>
          <a:solidFill>
            <a:schemeClr val="tx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a:spAutoFit/>
          </a:bodyPr>
          <a:lstStyle/>
          <a:p>
            <a:pPr marL="0" marR="0" algn="just">
              <a:lnSpc>
                <a:spcPct val="150000"/>
              </a:lnSpc>
              <a:spcBef>
                <a:spcPts val="900"/>
              </a:spcBef>
            </a:pPr>
            <a:r>
              <a:rPr lang="en-US" b="1" kern="0" dirty="0">
                <a:solidFill>
                  <a:srgbClr val="1F497D"/>
                </a:solidFill>
                <a:effectLst/>
                <a:latin typeface="Times New Roman" panose="02020603050405020304" pitchFamily="18" charset="0"/>
                <a:ea typeface="Carlito"/>
              </a:rPr>
              <a:t>Legal Format and Management Structure</a:t>
            </a:r>
          </a:p>
          <a:p>
            <a:pPr marL="285750" marR="0" indent="-285750" algn="just">
              <a:lnSpc>
                <a:spcPct val="150000"/>
              </a:lnSpc>
              <a:spcBef>
                <a:spcPts val="900"/>
              </a:spcBef>
              <a:buFont typeface="Arial" panose="020B0604020202020204" pitchFamily="34" charset="0"/>
              <a:buChar char="•"/>
            </a:pPr>
            <a:r>
              <a:rPr lang="en-US" sz="1400" kern="0" dirty="0" err="1">
                <a:solidFill>
                  <a:schemeClr val="tx1"/>
                </a:solidFill>
                <a:effectLst/>
                <a:latin typeface="Times New Roman" panose="02020603050405020304" pitchFamily="18" charset="0"/>
                <a:ea typeface="Carlito"/>
              </a:rPr>
              <a:t>GreenSip</a:t>
            </a:r>
            <a:r>
              <a:rPr lang="en-US" sz="1400" kern="0" dirty="0">
                <a:solidFill>
                  <a:schemeClr val="tx1"/>
                </a:solidFill>
                <a:effectLst/>
                <a:latin typeface="Times New Roman" panose="02020603050405020304" pitchFamily="18" charset="0"/>
                <a:ea typeface="Carlito"/>
              </a:rPr>
              <a:t> will be registered as a Private Limited Company - Ltd. </a:t>
            </a:r>
          </a:p>
          <a:p>
            <a:pPr marL="285750" marR="0" indent="-285750" algn="just">
              <a:lnSpc>
                <a:spcPct val="150000"/>
              </a:lnSpc>
              <a:spcBef>
                <a:spcPts val="900"/>
              </a:spcBef>
              <a:buFont typeface="Arial" panose="020B0604020202020204" pitchFamily="34" charset="0"/>
              <a:buChar char="•"/>
            </a:pPr>
            <a:r>
              <a:rPr lang="en-US" sz="1400" kern="0" dirty="0">
                <a:solidFill>
                  <a:schemeClr val="tx1"/>
                </a:solidFill>
                <a:effectLst/>
                <a:latin typeface="Times New Roman" panose="02020603050405020304" pitchFamily="18" charset="0"/>
                <a:ea typeface="Carlito"/>
              </a:rPr>
              <a:t>The structure protects creators’ assets from potential company debts (Barbarossa and De </a:t>
            </a:r>
            <a:r>
              <a:rPr lang="en-US" sz="1400" kern="0" dirty="0" err="1">
                <a:solidFill>
                  <a:schemeClr val="tx1"/>
                </a:solidFill>
                <a:effectLst/>
                <a:latin typeface="Times New Roman" panose="02020603050405020304" pitchFamily="18" charset="0"/>
                <a:ea typeface="Carlito"/>
              </a:rPr>
              <a:t>Pelsmacker</a:t>
            </a:r>
            <a:r>
              <a:rPr lang="en-US" sz="1400" kern="0" dirty="0">
                <a:solidFill>
                  <a:schemeClr val="tx1"/>
                </a:solidFill>
                <a:effectLst/>
                <a:latin typeface="Times New Roman" panose="02020603050405020304" pitchFamily="18" charset="0"/>
                <a:ea typeface="Carlito"/>
              </a:rPr>
              <a:t>, 2014). </a:t>
            </a:r>
          </a:p>
          <a:p>
            <a:pPr marL="285750" marR="0" indent="-285750" algn="just">
              <a:lnSpc>
                <a:spcPct val="150000"/>
              </a:lnSpc>
              <a:spcBef>
                <a:spcPts val="900"/>
              </a:spcBef>
              <a:buFont typeface="Arial" panose="020B0604020202020204" pitchFamily="34" charset="0"/>
              <a:buChar char="•"/>
            </a:pPr>
            <a:r>
              <a:rPr lang="en-US" sz="1400" kern="0" dirty="0">
                <a:solidFill>
                  <a:schemeClr val="tx1"/>
                </a:solidFill>
                <a:effectLst/>
                <a:latin typeface="Times New Roman" panose="02020603050405020304" pitchFamily="18" charset="0"/>
                <a:ea typeface="Carlito"/>
              </a:rPr>
              <a:t>Investors can easily invest, gaining partial ownership in the company. </a:t>
            </a:r>
          </a:p>
          <a:p>
            <a:pPr marL="285750" marR="0" indent="-285750" algn="just">
              <a:lnSpc>
                <a:spcPct val="150000"/>
              </a:lnSpc>
              <a:spcBef>
                <a:spcPts val="900"/>
              </a:spcBef>
              <a:buFont typeface="Arial" panose="020B0604020202020204" pitchFamily="34" charset="0"/>
              <a:buChar char="•"/>
            </a:pPr>
            <a:r>
              <a:rPr lang="en-US" sz="1400" kern="0" dirty="0">
                <a:solidFill>
                  <a:schemeClr val="tx1"/>
                </a:solidFill>
                <a:effectLst/>
                <a:latin typeface="Times New Roman" panose="02020603050405020304" pitchFamily="18" charset="0"/>
                <a:ea typeface="Carlito"/>
              </a:rPr>
              <a:t>The company’s minimal structure allows for stock exchange and financing.</a:t>
            </a:r>
          </a:p>
        </p:txBody>
      </p:sp>
      <p:pic>
        <p:nvPicPr>
          <p:cNvPr id="3" name="Picture 2"/>
          <p:cNvPicPr>
            <a:picLocks noChangeAspect="1"/>
          </p:cNvPicPr>
          <p:nvPr/>
        </p:nvPicPr>
        <p:blipFill>
          <a:blip r:embed="rId3"/>
          <a:stretch>
            <a:fillRect/>
          </a:stretch>
        </p:blipFill>
        <p:spPr>
          <a:xfrm>
            <a:off x="5426439" y="661249"/>
            <a:ext cx="3359046" cy="3359046"/>
          </a:xfrm>
          <a:prstGeom prst="rect">
            <a:avLst/>
          </a:prstGeom>
        </p:spPr>
      </p:pic>
    </p:spTree>
  </p:cSld>
  <p:clrMapOvr>
    <a:masterClrMapping/>
  </p:clrMapOvr>
  <p:transition>
    <p:fade thruBlk="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5" name="TextBox 4"/>
          <p:cNvSpPr txBox="1"/>
          <p:nvPr/>
        </p:nvSpPr>
        <p:spPr>
          <a:xfrm>
            <a:off x="377793" y="490507"/>
            <a:ext cx="4631529" cy="4162486"/>
          </a:xfrm>
          <a:prstGeom prst="rect">
            <a:avLst/>
          </a:prstGeom>
          <a:solidFill>
            <a:schemeClr val="tx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a:spAutoFit/>
          </a:bodyPr>
          <a:lstStyle/>
          <a:p>
            <a:pPr marL="0" marR="0" algn="just">
              <a:lnSpc>
                <a:spcPct val="150000"/>
              </a:lnSpc>
              <a:spcBef>
                <a:spcPts val="900"/>
              </a:spcBef>
            </a:pPr>
            <a:r>
              <a:rPr lang="en-US" sz="1600" b="1" kern="0" dirty="0">
                <a:solidFill>
                  <a:srgbClr val="1F497D"/>
                </a:solidFill>
                <a:effectLst/>
                <a:latin typeface="Times New Roman" panose="02020603050405020304" pitchFamily="18" charset="0"/>
                <a:ea typeface="Carlito"/>
              </a:rPr>
              <a:t>Legal Format and Management Structure – Continuation</a:t>
            </a:r>
          </a:p>
          <a:p>
            <a:pPr marL="285750" marR="0" indent="-285750" algn="just">
              <a:lnSpc>
                <a:spcPct val="150000"/>
              </a:lnSpc>
              <a:spcBef>
                <a:spcPts val="900"/>
              </a:spcBef>
              <a:buFont typeface="Arial" panose="020B0604020202020204" pitchFamily="34" charset="0"/>
              <a:buChar char="•"/>
            </a:pPr>
            <a:r>
              <a:rPr lang="en-US" sz="1400" kern="0" dirty="0">
                <a:solidFill>
                  <a:schemeClr val="tx1"/>
                </a:solidFill>
                <a:effectLst/>
                <a:latin typeface="Times New Roman" panose="02020603050405020304" pitchFamily="18" charset="0"/>
                <a:ea typeface="Carlito"/>
              </a:rPr>
              <a:t>CEO oversees business plans and day-to-day operations of </a:t>
            </a:r>
            <a:r>
              <a:rPr lang="en-US" sz="1400" kern="0" dirty="0" err="1">
                <a:solidFill>
                  <a:schemeClr val="tx1"/>
                </a:solidFill>
                <a:effectLst/>
                <a:latin typeface="Times New Roman" panose="02020603050405020304" pitchFamily="18" charset="0"/>
                <a:ea typeface="Carlito"/>
              </a:rPr>
              <a:t>GreenSip</a:t>
            </a:r>
            <a:r>
              <a:rPr lang="en-US" sz="1400" kern="0" dirty="0">
                <a:solidFill>
                  <a:schemeClr val="tx1"/>
                </a:solidFill>
                <a:effectLst/>
                <a:latin typeface="Times New Roman" panose="02020603050405020304" pitchFamily="18" charset="0"/>
                <a:ea typeface="Carlito"/>
              </a:rPr>
              <a:t>.</a:t>
            </a:r>
          </a:p>
          <a:p>
            <a:pPr marL="285750" marR="0" indent="-285750" algn="just">
              <a:lnSpc>
                <a:spcPct val="150000"/>
              </a:lnSpc>
              <a:spcBef>
                <a:spcPts val="900"/>
              </a:spcBef>
              <a:buFont typeface="Arial" panose="020B0604020202020204" pitchFamily="34" charset="0"/>
              <a:buChar char="•"/>
            </a:pPr>
            <a:r>
              <a:rPr lang="en-US" sz="1400" kern="0" dirty="0">
                <a:solidFill>
                  <a:schemeClr val="tx1"/>
                </a:solidFill>
                <a:effectLst/>
                <a:latin typeface="Times New Roman" panose="02020603050405020304" pitchFamily="18" charset="0"/>
                <a:ea typeface="Carlito"/>
              </a:rPr>
              <a:t>The Marketing Director attracts new customers and increases brand awareness </a:t>
            </a:r>
            <a:r>
              <a:rPr lang="nl-NL" sz="1400" kern="0" dirty="0">
                <a:solidFill>
                  <a:schemeClr val="tx1"/>
                </a:solidFill>
                <a:effectLst/>
                <a:latin typeface="Times New Roman" panose="02020603050405020304" pitchFamily="18" charset="0"/>
                <a:ea typeface="Carlito"/>
              </a:rPr>
              <a:t>(Leleux and Van Der Kaaij, 2018)</a:t>
            </a:r>
            <a:r>
              <a:rPr lang="en-US" sz="1400" kern="0" dirty="0">
                <a:solidFill>
                  <a:schemeClr val="tx1"/>
                </a:solidFill>
                <a:effectLst/>
                <a:latin typeface="Times New Roman" panose="02020603050405020304" pitchFamily="18" charset="0"/>
                <a:ea typeface="Carlito"/>
              </a:rPr>
              <a:t>.</a:t>
            </a:r>
          </a:p>
          <a:p>
            <a:pPr marL="285750" indent="-285750" algn="just">
              <a:lnSpc>
                <a:spcPct val="150000"/>
              </a:lnSpc>
              <a:spcBef>
                <a:spcPts val="900"/>
              </a:spcBef>
              <a:buFont typeface="Arial" panose="020B0604020202020204" pitchFamily="34" charset="0"/>
              <a:buChar char="•"/>
            </a:pPr>
            <a:r>
              <a:rPr lang="en-US" sz="1400" kern="0" dirty="0">
                <a:solidFill>
                  <a:schemeClr val="tx1"/>
                </a:solidFill>
                <a:effectLst/>
                <a:latin typeface="Times New Roman" panose="02020603050405020304" pitchFamily="18" charset="0"/>
                <a:ea typeface="Carlito"/>
              </a:rPr>
              <a:t>The Operations </a:t>
            </a:r>
            <a:r>
              <a:rPr lang="en-US" sz="1400" kern="0" dirty="0">
                <a:solidFill>
                  <a:schemeClr val="tx1"/>
                </a:solidFill>
                <a:latin typeface="Times New Roman" panose="02020603050405020304" pitchFamily="18" charset="0"/>
                <a:ea typeface="Carlito"/>
              </a:rPr>
              <a:t>Manager oversees daily operations and maintains connections </a:t>
            </a:r>
            <a:r>
              <a:rPr lang="en-US" sz="1400" kern="0" dirty="0">
                <a:solidFill>
                  <a:schemeClr val="tx1"/>
                </a:solidFill>
                <a:effectLst/>
                <a:latin typeface="Times New Roman" panose="02020603050405020304" pitchFamily="18" charset="0"/>
                <a:ea typeface="Carlito"/>
              </a:rPr>
              <a:t>with coffee shops. </a:t>
            </a:r>
          </a:p>
          <a:p>
            <a:pPr marL="285750" indent="-285750" algn="just">
              <a:lnSpc>
                <a:spcPct val="150000"/>
              </a:lnSpc>
              <a:spcBef>
                <a:spcPts val="900"/>
              </a:spcBef>
              <a:buFont typeface="Arial" panose="020B0604020202020204" pitchFamily="34" charset="0"/>
              <a:buChar char="•"/>
            </a:pPr>
            <a:r>
              <a:rPr lang="en-US" sz="1400" kern="0" dirty="0">
                <a:solidFill>
                  <a:schemeClr val="tx1"/>
                </a:solidFill>
                <a:effectLst/>
                <a:latin typeface="Times New Roman" panose="02020603050405020304" pitchFamily="18" charset="0"/>
                <a:ea typeface="Carlito"/>
              </a:rPr>
              <a:t>The customer support team ensures subscriber satisfaction and smooth operations.</a:t>
            </a:r>
          </a:p>
        </p:txBody>
      </p:sp>
      <p:pic>
        <p:nvPicPr>
          <p:cNvPr id="3" name="Picture 2"/>
          <p:cNvPicPr>
            <a:picLocks noChangeAspect="1"/>
          </p:cNvPicPr>
          <p:nvPr/>
        </p:nvPicPr>
        <p:blipFill>
          <a:blip r:embed="rId3"/>
          <a:stretch>
            <a:fillRect/>
          </a:stretch>
        </p:blipFill>
        <p:spPr>
          <a:xfrm>
            <a:off x="5211445" y="490220"/>
            <a:ext cx="3855720" cy="4436745"/>
          </a:xfrm>
          <a:prstGeom prst="rect">
            <a:avLst/>
          </a:prstGeom>
        </p:spPr>
      </p:pic>
    </p:spTree>
  </p:cSld>
  <p:clrMapOvr>
    <a:masterClrMapping/>
  </p:clrMapOvr>
  <p:transition>
    <p:fade thruBlk="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5" name="TextBox 4"/>
          <p:cNvSpPr txBox="1"/>
          <p:nvPr/>
        </p:nvSpPr>
        <p:spPr>
          <a:xfrm>
            <a:off x="433452" y="504140"/>
            <a:ext cx="4072765" cy="4216924"/>
          </a:xfrm>
          <a:prstGeom prst="rect">
            <a:avLst/>
          </a:prstGeom>
          <a:solidFill>
            <a:schemeClr val="tx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a:spAutoFit/>
          </a:bodyPr>
          <a:lstStyle/>
          <a:p>
            <a:pPr marL="0" marR="0" algn="just">
              <a:lnSpc>
                <a:spcPct val="150000"/>
              </a:lnSpc>
              <a:spcBef>
                <a:spcPts val="900"/>
              </a:spcBef>
            </a:pPr>
            <a:r>
              <a:rPr lang="en-US" b="1" kern="0" dirty="0">
                <a:solidFill>
                  <a:srgbClr val="1F497D"/>
                </a:solidFill>
                <a:effectLst/>
                <a:latin typeface="Times New Roman" panose="02020603050405020304" pitchFamily="18" charset="0"/>
                <a:ea typeface="Carlito"/>
              </a:rPr>
              <a:t>PESTEL Analysis </a:t>
            </a:r>
          </a:p>
          <a:p>
            <a:pPr marL="0" marR="0" algn="just">
              <a:lnSpc>
                <a:spcPct val="150000"/>
              </a:lnSpc>
              <a:spcBef>
                <a:spcPts val="900"/>
              </a:spcBef>
            </a:pPr>
            <a:r>
              <a:rPr lang="en-US" sz="1100" kern="0" dirty="0">
                <a:solidFill>
                  <a:schemeClr val="tx1"/>
                </a:solidFill>
                <a:effectLst/>
                <a:latin typeface="Times New Roman" panose="02020603050405020304" pitchFamily="18" charset="0"/>
                <a:ea typeface="Carlito"/>
              </a:rPr>
              <a:t>Political: Supportive government policies on reducing waste and promoting sustainability (Bank, 2021).</a:t>
            </a:r>
          </a:p>
          <a:p>
            <a:pPr marL="0" marR="0" algn="just">
              <a:lnSpc>
                <a:spcPct val="150000"/>
              </a:lnSpc>
              <a:spcBef>
                <a:spcPts val="900"/>
              </a:spcBef>
            </a:pPr>
            <a:r>
              <a:rPr lang="en-US" sz="1100" kern="0" dirty="0">
                <a:solidFill>
                  <a:schemeClr val="tx1"/>
                </a:solidFill>
                <a:effectLst/>
                <a:latin typeface="Times New Roman" panose="02020603050405020304" pitchFamily="18" charset="0"/>
                <a:ea typeface="Carlito"/>
              </a:rPr>
              <a:t>Economic: </a:t>
            </a:r>
            <a:r>
              <a:rPr lang="en-US" sz="1100" kern="0" dirty="0" err="1">
                <a:solidFill>
                  <a:schemeClr val="tx1"/>
                </a:solidFill>
                <a:effectLst/>
                <a:latin typeface="Times New Roman" panose="02020603050405020304" pitchFamily="18" charset="0"/>
                <a:ea typeface="Carlito"/>
              </a:rPr>
              <a:t>GreenSip</a:t>
            </a:r>
            <a:r>
              <a:rPr lang="en-US" sz="1100" kern="0" dirty="0">
                <a:solidFill>
                  <a:schemeClr val="tx1"/>
                </a:solidFill>
                <a:effectLst/>
                <a:latin typeface="Times New Roman" panose="02020603050405020304" pitchFamily="18" charset="0"/>
                <a:ea typeface="Carlito"/>
              </a:rPr>
              <a:t> taps into the growing market for sustainable products.</a:t>
            </a:r>
          </a:p>
          <a:p>
            <a:pPr marL="0" marR="0" algn="just">
              <a:lnSpc>
                <a:spcPct val="150000"/>
              </a:lnSpc>
              <a:spcBef>
                <a:spcPts val="900"/>
              </a:spcBef>
            </a:pPr>
            <a:r>
              <a:rPr lang="en-US" sz="1100" kern="0" dirty="0">
                <a:solidFill>
                  <a:schemeClr val="tx1"/>
                </a:solidFill>
                <a:effectLst/>
                <a:latin typeface="Times New Roman" panose="02020603050405020304" pitchFamily="18" charset="0"/>
                <a:ea typeface="Carlito"/>
              </a:rPr>
              <a:t>Social: Targets eco-conscious consumers, promoting sustainable habits among coffee drinkers.</a:t>
            </a:r>
          </a:p>
          <a:p>
            <a:pPr marL="0" marR="0" algn="just">
              <a:lnSpc>
                <a:spcPct val="150000"/>
              </a:lnSpc>
              <a:spcBef>
                <a:spcPts val="900"/>
              </a:spcBef>
            </a:pPr>
            <a:r>
              <a:rPr lang="en-US" sz="1100" kern="0" dirty="0">
                <a:solidFill>
                  <a:schemeClr val="tx1"/>
                </a:solidFill>
                <a:effectLst/>
                <a:latin typeface="Times New Roman" panose="02020603050405020304" pitchFamily="18" charset="0"/>
                <a:ea typeface="Carlito"/>
              </a:rPr>
              <a:t>Technological: QR technology enhances customer engagement and convenience through rewards.</a:t>
            </a:r>
          </a:p>
          <a:p>
            <a:pPr marL="0" marR="0" algn="just">
              <a:lnSpc>
                <a:spcPct val="150000"/>
              </a:lnSpc>
              <a:spcBef>
                <a:spcPts val="900"/>
              </a:spcBef>
            </a:pPr>
            <a:r>
              <a:rPr lang="en-US" sz="1100" kern="0" dirty="0">
                <a:solidFill>
                  <a:schemeClr val="tx1"/>
                </a:solidFill>
                <a:effectLst/>
                <a:latin typeface="Times New Roman" panose="02020603050405020304" pitchFamily="18" charset="0"/>
                <a:ea typeface="Carlito"/>
              </a:rPr>
              <a:t>Environmental: </a:t>
            </a:r>
            <a:r>
              <a:rPr lang="en-US" sz="1100" kern="0" dirty="0" err="1">
                <a:solidFill>
                  <a:schemeClr val="tx1"/>
                </a:solidFill>
                <a:effectLst/>
                <a:latin typeface="Times New Roman" panose="02020603050405020304" pitchFamily="18" charset="0"/>
                <a:ea typeface="Carlito"/>
              </a:rPr>
              <a:t>GreenSip</a:t>
            </a:r>
            <a:r>
              <a:rPr lang="en-US" sz="1100" kern="0" dirty="0">
                <a:solidFill>
                  <a:schemeClr val="tx1"/>
                </a:solidFill>
                <a:effectLst/>
                <a:latin typeface="Times New Roman" panose="02020603050405020304" pitchFamily="18" charset="0"/>
                <a:ea typeface="Carlito"/>
              </a:rPr>
              <a:t> reduces disposable cup waste, addressing the UK's annual 2.5 billion cups.</a:t>
            </a:r>
          </a:p>
          <a:p>
            <a:pPr marL="0" marR="0" algn="just">
              <a:lnSpc>
                <a:spcPct val="150000"/>
              </a:lnSpc>
              <a:spcBef>
                <a:spcPts val="900"/>
              </a:spcBef>
            </a:pPr>
            <a:r>
              <a:rPr lang="en-US" sz="1100" kern="0" dirty="0">
                <a:solidFill>
                  <a:schemeClr val="tx1"/>
                </a:solidFill>
                <a:effectLst/>
                <a:latin typeface="Times New Roman" panose="02020603050405020304" pitchFamily="18" charset="0"/>
                <a:ea typeface="Carlito"/>
              </a:rPr>
              <a:t>Legal: </a:t>
            </a:r>
            <a:r>
              <a:rPr lang="en-US" sz="1100" kern="0" dirty="0" err="1">
                <a:solidFill>
                  <a:schemeClr val="tx1"/>
                </a:solidFill>
                <a:effectLst/>
                <a:latin typeface="Times New Roman" panose="02020603050405020304" pitchFamily="18" charset="0"/>
                <a:ea typeface="Carlito"/>
              </a:rPr>
              <a:t>GreenSip</a:t>
            </a:r>
            <a:r>
              <a:rPr lang="en-US" sz="1100" kern="0" dirty="0">
                <a:solidFill>
                  <a:schemeClr val="tx1"/>
                </a:solidFill>
                <a:effectLst/>
                <a:latin typeface="Times New Roman" panose="02020603050405020304" pitchFamily="18" charset="0"/>
                <a:ea typeface="Carlito"/>
              </a:rPr>
              <a:t> complies with environmental regulations, ensuring product safety and sustainability.</a:t>
            </a:r>
          </a:p>
        </p:txBody>
      </p:sp>
      <p:pic>
        <p:nvPicPr>
          <p:cNvPr id="2" name="Picture 1"/>
          <p:cNvPicPr>
            <a:picLocks noChangeAspect="1"/>
          </p:cNvPicPr>
          <p:nvPr/>
        </p:nvPicPr>
        <p:blipFill>
          <a:blip r:embed="rId3"/>
          <a:stretch>
            <a:fillRect/>
          </a:stretch>
        </p:blipFill>
        <p:spPr>
          <a:xfrm>
            <a:off x="5139955" y="1459350"/>
            <a:ext cx="3363215" cy="2522411"/>
          </a:xfrm>
          <a:prstGeom prst="rect">
            <a:avLst/>
          </a:prstGeom>
        </p:spPr>
      </p:pic>
    </p:spTree>
  </p:cSld>
  <p:clrMapOvr>
    <a:masterClrMapping/>
  </p:clrMapOvr>
  <p:transition>
    <p:fade thruBlk="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5" name="TextBox 4"/>
          <p:cNvSpPr txBox="1"/>
          <p:nvPr/>
        </p:nvSpPr>
        <p:spPr>
          <a:xfrm>
            <a:off x="433452" y="504140"/>
            <a:ext cx="4520211" cy="4162486"/>
          </a:xfrm>
          <a:prstGeom prst="rect">
            <a:avLst/>
          </a:prstGeom>
          <a:solidFill>
            <a:schemeClr val="tx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a:spAutoFit/>
          </a:bodyPr>
          <a:lstStyle/>
          <a:p>
            <a:pPr marL="0" marR="0" algn="just">
              <a:lnSpc>
                <a:spcPct val="150000"/>
              </a:lnSpc>
              <a:spcBef>
                <a:spcPts val="900"/>
              </a:spcBef>
            </a:pPr>
            <a:r>
              <a:rPr lang="en-US" b="1" kern="0" dirty="0">
                <a:solidFill>
                  <a:srgbClr val="1F497D"/>
                </a:solidFill>
                <a:effectLst/>
                <a:latin typeface="Times New Roman" panose="02020603050405020304" pitchFamily="18" charset="0"/>
                <a:ea typeface="Carlito"/>
              </a:rPr>
              <a:t>Marketing Strategies</a:t>
            </a:r>
          </a:p>
          <a:p>
            <a:pPr marL="171450" marR="0" indent="-171450" algn="just">
              <a:lnSpc>
                <a:spcPct val="150000"/>
              </a:lnSpc>
              <a:spcBef>
                <a:spcPts val="900"/>
              </a:spcBef>
              <a:buFont typeface="Arial" panose="020B0604020202020204" pitchFamily="34" charset="0"/>
              <a:buChar char="•"/>
            </a:pPr>
            <a:r>
              <a:rPr lang="en-US" sz="1400" kern="0" dirty="0">
                <a:solidFill>
                  <a:schemeClr val="tx1"/>
                </a:solidFill>
                <a:effectLst/>
                <a:latin typeface="Times New Roman" panose="02020603050405020304" pitchFamily="18" charset="0"/>
                <a:ea typeface="Carlito"/>
              </a:rPr>
              <a:t> Target Audience: Focused on eco-conscious coffee drinkers aged 25-40 in London (</a:t>
            </a:r>
            <a:r>
              <a:rPr lang="en-US" sz="1400" kern="0" dirty="0" err="1">
                <a:solidFill>
                  <a:schemeClr val="tx1"/>
                </a:solidFill>
                <a:effectLst/>
                <a:latin typeface="Times New Roman" panose="02020603050405020304" pitchFamily="18" charset="0"/>
                <a:ea typeface="Carlito"/>
              </a:rPr>
              <a:t>Muposhi</a:t>
            </a:r>
            <a:r>
              <a:rPr lang="en-US" sz="1400" kern="0" dirty="0">
                <a:solidFill>
                  <a:schemeClr val="tx1"/>
                </a:solidFill>
                <a:effectLst/>
                <a:latin typeface="Times New Roman" panose="02020603050405020304" pitchFamily="18" charset="0"/>
                <a:ea typeface="Carlito"/>
              </a:rPr>
              <a:t> and </a:t>
            </a:r>
            <a:r>
              <a:rPr lang="en-US" sz="1400" kern="0" dirty="0" err="1">
                <a:solidFill>
                  <a:schemeClr val="tx1"/>
                </a:solidFill>
                <a:effectLst/>
                <a:latin typeface="Times New Roman" panose="02020603050405020304" pitchFamily="18" charset="0"/>
                <a:ea typeface="Carlito"/>
              </a:rPr>
              <a:t>Nyagadza</a:t>
            </a:r>
            <a:r>
              <a:rPr lang="en-US" sz="1400" kern="0" dirty="0">
                <a:solidFill>
                  <a:schemeClr val="tx1"/>
                </a:solidFill>
                <a:effectLst/>
                <a:latin typeface="Times New Roman" panose="02020603050405020304" pitchFamily="18" charset="0"/>
                <a:ea typeface="Carlito"/>
              </a:rPr>
              <a:t>, 2025).</a:t>
            </a:r>
          </a:p>
          <a:p>
            <a:pPr marL="171450" marR="0" indent="-171450" algn="just">
              <a:lnSpc>
                <a:spcPct val="150000"/>
              </a:lnSpc>
              <a:spcBef>
                <a:spcPts val="900"/>
              </a:spcBef>
              <a:buFont typeface="Arial" panose="020B0604020202020204" pitchFamily="34" charset="0"/>
              <a:buChar char="•"/>
            </a:pPr>
            <a:r>
              <a:rPr lang="en-US" sz="1400" kern="0" dirty="0">
                <a:solidFill>
                  <a:schemeClr val="tx1"/>
                </a:solidFill>
                <a:effectLst/>
                <a:latin typeface="Times New Roman" panose="02020603050405020304" pitchFamily="18" charset="0"/>
                <a:ea typeface="Carlito"/>
              </a:rPr>
              <a:t>Digital Campaigns: Advertisements on Instagram and TikTok to promote the rewards program.</a:t>
            </a:r>
          </a:p>
          <a:p>
            <a:pPr marL="171450" marR="0" indent="-171450" algn="just">
              <a:lnSpc>
                <a:spcPct val="150000"/>
              </a:lnSpc>
              <a:spcBef>
                <a:spcPts val="900"/>
              </a:spcBef>
              <a:buFont typeface="Arial" panose="020B0604020202020204" pitchFamily="34" charset="0"/>
              <a:buChar char="•"/>
            </a:pPr>
            <a:r>
              <a:rPr lang="en-US" sz="1400" kern="0" dirty="0">
                <a:solidFill>
                  <a:schemeClr val="tx1"/>
                </a:solidFill>
                <a:latin typeface="Times New Roman" panose="02020603050405020304" pitchFamily="18" charset="0"/>
                <a:ea typeface="Carlito"/>
              </a:rPr>
              <a:t> Influencer Partnerships: Collaborating with environmental influencers to enhance </a:t>
            </a:r>
            <a:r>
              <a:rPr lang="en-US" sz="1400" kern="0" dirty="0">
                <a:solidFill>
                  <a:schemeClr val="tx1"/>
                </a:solidFill>
                <a:effectLst/>
                <a:latin typeface="Times New Roman" panose="02020603050405020304" pitchFamily="18" charset="0"/>
                <a:ea typeface="Carlito"/>
              </a:rPr>
              <a:t>visibility and credibility.</a:t>
            </a:r>
          </a:p>
          <a:p>
            <a:pPr marL="171450" marR="0" indent="-171450" algn="just">
              <a:lnSpc>
                <a:spcPct val="150000"/>
              </a:lnSpc>
              <a:spcBef>
                <a:spcPts val="900"/>
              </a:spcBef>
              <a:buFont typeface="Arial" panose="020B0604020202020204" pitchFamily="34" charset="0"/>
              <a:buChar char="•"/>
            </a:pPr>
            <a:r>
              <a:rPr lang="en-US" sz="1400" kern="0" dirty="0">
                <a:solidFill>
                  <a:schemeClr val="tx1"/>
                </a:solidFill>
                <a:latin typeface="Times New Roman" panose="02020603050405020304" pitchFamily="18" charset="0"/>
                <a:ea typeface="Carlito"/>
              </a:rPr>
              <a:t> Loyalty Program: A points-based system that encourages customer referrals and offers sustainable </a:t>
            </a:r>
            <a:r>
              <a:rPr lang="en-US" sz="1400" kern="0" dirty="0">
                <a:solidFill>
                  <a:schemeClr val="tx1"/>
                </a:solidFill>
                <a:effectLst/>
                <a:latin typeface="Times New Roman" panose="02020603050405020304" pitchFamily="18" charset="0"/>
                <a:ea typeface="Carlito"/>
              </a:rPr>
              <a:t>rewards.</a:t>
            </a:r>
          </a:p>
        </p:txBody>
      </p:sp>
      <p:pic>
        <p:nvPicPr>
          <p:cNvPr id="3074" name="Picture 2" descr="What is marketing strategy? - Optimizel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680335" y="1341620"/>
            <a:ext cx="2954936" cy="295493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fade thruBlk="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5" name="TextBox 4"/>
          <p:cNvSpPr txBox="1"/>
          <p:nvPr/>
        </p:nvSpPr>
        <p:spPr>
          <a:xfrm>
            <a:off x="433452" y="504140"/>
            <a:ext cx="5394854" cy="3625993"/>
          </a:xfrm>
          <a:prstGeom prst="rect">
            <a:avLst/>
          </a:prstGeom>
          <a:solidFill>
            <a:schemeClr val="tx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a:spAutoFit/>
          </a:bodyPr>
          <a:lstStyle/>
          <a:p>
            <a:pPr marL="0" marR="0" algn="just">
              <a:lnSpc>
                <a:spcPct val="150000"/>
              </a:lnSpc>
              <a:spcBef>
                <a:spcPts val="900"/>
              </a:spcBef>
            </a:pPr>
            <a:r>
              <a:rPr lang="en-US" b="1" kern="0" dirty="0">
                <a:solidFill>
                  <a:srgbClr val="1F497D"/>
                </a:solidFill>
                <a:effectLst/>
                <a:latin typeface="Times New Roman" panose="02020603050405020304" pitchFamily="18" charset="0"/>
                <a:ea typeface="Carlito"/>
              </a:rPr>
              <a:t>Funding Requirements and Financial Projections</a:t>
            </a:r>
          </a:p>
          <a:p>
            <a:pPr marL="0" marR="0" algn="just">
              <a:lnSpc>
                <a:spcPct val="150000"/>
              </a:lnSpc>
              <a:spcBef>
                <a:spcPts val="900"/>
              </a:spcBef>
            </a:pPr>
            <a:r>
              <a:rPr lang="en-US" sz="1600" kern="0" dirty="0">
                <a:solidFill>
                  <a:schemeClr val="tx1"/>
                </a:solidFill>
                <a:effectLst/>
                <a:latin typeface="Times New Roman" panose="02020603050405020304" pitchFamily="18" charset="0"/>
                <a:ea typeface="Carlito"/>
              </a:rPr>
              <a:t>Funding Requirements: </a:t>
            </a:r>
            <a:r>
              <a:rPr lang="en-US" sz="1600" kern="0" dirty="0" err="1">
                <a:solidFill>
                  <a:schemeClr val="tx1"/>
                </a:solidFill>
                <a:effectLst/>
                <a:latin typeface="Times New Roman" panose="02020603050405020304" pitchFamily="18" charset="0"/>
                <a:ea typeface="Carlito"/>
              </a:rPr>
              <a:t>GreenSip</a:t>
            </a:r>
            <a:r>
              <a:rPr lang="en-US" sz="1600" kern="0" dirty="0">
                <a:solidFill>
                  <a:schemeClr val="tx1"/>
                </a:solidFill>
                <a:effectLst/>
                <a:latin typeface="Times New Roman" panose="02020603050405020304" pitchFamily="18" charset="0"/>
                <a:ea typeface="Carlito"/>
              </a:rPr>
              <a:t> requires £48,000 to cover production, app development, marketing, and operations.</a:t>
            </a:r>
          </a:p>
          <a:p>
            <a:pPr marL="0" marR="0" algn="just">
              <a:lnSpc>
                <a:spcPct val="150000"/>
              </a:lnSpc>
              <a:spcBef>
                <a:spcPts val="900"/>
              </a:spcBef>
            </a:pPr>
            <a:r>
              <a:rPr lang="en-US" sz="1600" kern="0" dirty="0">
                <a:solidFill>
                  <a:schemeClr val="tx1"/>
                </a:solidFill>
                <a:effectLst/>
                <a:latin typeface="Times New Roman" panose="02020603050405020304" pitchFamily="18" charset="0"/>
                <a:ea typeface="Carlito"/>
              </a:rPr>
              <a:t>Year 1: Revenue of £120,000 with a £15,000 profit.</a:t>
            </a:r>
          </a:p>
          <a:p>
            <a:pPr marL="0" marR="0" algn="just">
              <a:lnSpc>
                <a:spcPct val="150000"/>
              </a:lnSpc>
              <a:spcBef>
                <a:spcPts val="900"/>
              </a:spcBef>
            </a:pPr>
            <a:r>
              <a:rPr lang="en-US" sz="1600" kern="0" dirty="0">
                <a:solidFill>
                  <a:schemeClr val="tx1"/>
                </a:solidFill>
                <a:effectLst/>
                <a:latin typeface="Times New Roman" panose="02020603050405020304" pitchFamily="18" charset="0"/>
                <a:ea typeface="Carlito"/>
              </a:rPr>
              <a:t>Year 2: Revenue of £220,000 with a £45,000 profit.</a:t>
            </a:r>
          </a:p>
          <a:p>
            <a:pPr marL="0" marR="0" algn="just">
              <a:lnSpc>
                <a:spcPct val="150000"/>
              </a:lnSpc>
              <a:spcBef>
                <a:spcPts val="900"/>
              </a:spcBef>
            </a:pPr>
            <a:r>
              <a:rPr lang="en-US" sz="1600" kern="0" dirty="0">
                <a:solidFill>
                  <a:schemeClr val="tx1"/>
                </a:solidFill>
                <a:effectLst/>
                <a:latin typeface="Times New Roman" panose="02020603050405020304" pitchFamily="18" charset="0"/>
                <a:ea typeface="Carlito"/>
              </a:rPr>
              <a:t>Year 3: Revenue of £350,000 with a £90,000 profit.</a:t>
            </a:r>
          </a:p>
          <a:p>
            <a:pPr marL="0" marR="0" algn="just">
              <a:lnSpc>
                <a:spcPct val="150000"/>
              </a:lnSpc>
              <a:spcBef>
                <a:spcPts val="900"/>
              </a:spcBef>
            </a:pPr>
            <a:r>
              <a:rPr lang="en-US" sz="1600" kern="0" dirty="0">
                <a:solidFill>
                  <a:schemeClr val="tx1"/>
                </a:solidFill>
                <a:effectLst/>
                <a:latin typeface="Times New Roman" panose="02020603050405020304" pitchFamily="18" charset="0"/>
                <a:ea typeface="Carlito"/>
              </a:rPr>
              <a:t>Growth Projections: 5% monthly subscriber increase and 30 partner cafes by Year 2 (Levin, 2019).</a:t>
            </a:r>
          </a:p>
        </p:txBody>
      </p:sp>
      <p:pic>
        <p:nvPicPr>
          <p:cNvPr id="2" name="Picture 1"/>
          <p:cNvPicPr>
            <a:picLocks noChangeAspect="1"/>
          </p:cNvPicPr>
          <p:nvPr/>
        </p:nvPicPr>
        <p:blipFill>
          <a:blip r:embed="rId3"/>
          <a:stretch>
            <a:fillRect/>
          </a:stretch>
        </p:blipFill>
        <p:spPr>
          <a:xfrm>
            <a:off x="6043846" y="1517036"/>
            <a:ext cx="2857500" cy="1600200"/>
          </a:xfrm>
          <a:prstGeom prst="rect">
            <a:avLst/>
          </a:prstGeom>
        </p:spPr>
      </p:pic>
    </p:spTree>
  </p:cSld>
  <p:clrMapOvr>
    <a:masterClrMapping/>
  </p:clrMapOvr>
  <p:transition>
    <p:fade thruBlk="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5" name="TextBox 4"/>
          <p:cNvSpPr txBox="1"/>
          <p:nvPr/>
        </p:nvSpPr>
        <p:spPr>
          <a:xfrm>
            <a:off x="433452" y="504140"/>
            <a:ext cx="5394854" cy="2541080"/>
          </a:xfrm>
          <a:prstGeom prst="rect">
            <a:avLst/>
          </a:prstGeom>
          <a:solidFill>
            <a:schemeClr val="tx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a:spAutoFit/>
          </a:bodyPr>
          <a:lstStyle/>
          <a:p>
            <a:pPr marL="0" marR="0" algn="just">
              <a:lnSpc>
                <a:spcPct val="150000"/>
              </a:lnSpc>
              <a:spcBef>
                <a:spcPts val="900"/>
              </a:spcBef>
            </a:pPr>
            <a:r>
              <a:rPr lang="en-US" b="1" kern="0" dirty="0">
                <a:solidFill>
                  <a:srgbClr val="1F497D"/>
                </a:solidFill>
                <a:effectLst/>
                <a:latin typeface="Times New Roman" panose="02020603050405020304" pitchFamily="18" charset="0"/>
                <a:ea typeface="Carlito"/>
              </a:rPr>
              <a:t>Critical Evaluation of Business Potential</a:t>
            </a:r>
          </a:p>
          <a:p>
            <a:pPr marL="285750" marR="0" indent="-285750" algn="just">
              <a:lnSpc>
                <a:spcPct val="150000"/>
              </a:lnSpc>
              <a:spcBef>
                <a:spcPts val="900"/>
              </a:spcBef>
              <a:buFont typeface="Arial" panose="020B0604020202020204" pitchFamily="34" charset="0"/>
              <a:buChar char="•"/>
            </a:pPr>
            <a:r>
              <a:rPr lang="en-US" sz="1600" kern="0" dirty="0" err="1">
                <a:solidFill>
                  <a:schemeClr val="tx1"/>
                </a:solidFill>
                <a:effectLst/>
                <a:latin typeface="Times New Roman" panose="02020603050405020304" pitchFamily="18" charset="0"/>
                <a:ea typeface="Carlito"/>
              </a:rPr>
              <a:t>GreenSip</a:t>
            </a:r>
            <a:r>
              <a:rPr lang="en-US" sz="1600" kern="0" dirty="0">
                <a:solidFill>
                  <a:schemeClr val="tx1"/>
                </a:solidFill>
                <a:effectLst/>
                <a:latin typeface="Times New Roman" panose="02020603050405020304" pitchFamily="18" charset="0"/>
                <a:ea typeface="Carlito"/>
              </a:rPr>
              <a:t> has scalability potential, focusing initially on the London market. </a:t>
            </a:r>
          </a:p>
          <a:p>
            <a:pPr marL="285750" marR="0" indent="-285750" algn="just">
              <a:lnSpc>
                <a:spcPct val="150000"/>
              </a:lnSpc>
              <a:spcBef>
                <a:spcPts val="900"/>
              </a:spcBef>
              <a:buFont typeface="Arial" panose="020B0604020202020204" pitchFamily="34" charset="0"/>
              <a:buChar char="•"/>
            </a:pPr>
            <a:r>
              <a:rPr lang="en-US" sz="1600" kern="0" dirty="0">
                <a:solidFill>
                  <a:schemeClr val="tx1"/>
                </a:solidFill>
                <a:effectLst/>
                <a:latin typeface="Times New Roman" panose="02020603050405020304" pitchFamily="18" charset="0"/>
                <a:ea typeface="Carlito"/>
              </a:rPr>
              <a:t>Risks include competition from established eco-brands and varying consumer adoption rates (</a:t>
            </a:r>
            <a:r>
              <a:rPr lang="en-US" sz="1600" kern="0" dirty="0" err="1">
                <a:solidFill>
                  <a:schemeClr val="tx1"/>
                </a:solidFill>
                <a:effectLst/>
                <a:latin typeface="Times New Roman" panose="02020603050405020304" pitchFamily="18" charset="0"/>
                <a:ea typeface="Carlito"/>
              </a:rPr>
              <a:t>Papadas</a:t>
            </a:r>
            <a:r>
              <a:rPr lang="en-US" sz="1600" kern="0" dirty="0">
                <a:solidFill>
                  <a:schemeClr val="tx1"/>
                </a:solidFill>
                <a:effectLst/>
                <a:latin typeface="Times New Roman" panose="02020603050405020304" pitchFamily="18" charset="0"/>
                <a:ea typeface="Carlito"/>
              </a:rPr>
              <a:t>, </a:t>
            </a:r>
            <a:r>
              <a:rPr lang="en-US" sz="1600" kern="0" dirty="0" err="1">
                <a:solidFill>
                  <a:schemeClr val="tx1"/>
                </a:solidFill>
                <a:effectLst/>
                <a:latin typeface="Times New Roman" panose="02020603050405020304" pitchFamily="18" charset="0"/>
                <a:ea typeface="Carlito"/>
              </a:rPr>
              <a:t>Avlonitis</a:t>
            </a:r>
            <a:r>
              <a:rPr lang="en-US" sz="1600" kern="0" dirty="0">
                <a:solidFill>
                  <a:schemeClr val="tx1"/>
                </a:solidFill>
                <a:effectLst/>
                <a:latin typeface="Times New Roman" panose="02020603050405020304" pitchFamily="18" charset="0"/>
                <a:ea typeface="Carlito"/>
              </a:rPr>
              <a:t>, and Carrigan, 2017).</a:t>
            </a:r>
          </a:p>
        </p:txBody>
      </p:sp>
      <p:pic>
        <p:nvPicPr>
          <p:cNvPr id="2" name="Picture 1"/>
          <p:cNvPicPr>
            <a:picLocks noChangeAspect="1"/>
          </p:cNvPicPr>
          <p:nvPr/>
        </p:nvPicPr>
        <p:blipFill>
          <a:blip r:embed="rId3"/>
          <a:stretch>
            <a:fillRect/>
          </a:stretch>
        </p:blipFill>
        <p:spPr>
          <a:xfrm>
            <a:off x="6031472" y="1199556"/>
            <a:ext cx="2812724" cy="14859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cSld>
  <p:clrMapOvr>
    <a:masterClrMapping/>
  </p:clrMapOvr>
  <p:transition>
    <p:fade thruBlk="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5" name="TextBox 4"/>
          <p:cNvSpPr txBox="1"/>
          <p:nvPr/>
        </p:nvSpPr>
        <p:spPr>
          <a:xfrm>
            <a:off x="433451" y="504140"/>
            <a:ext cx="5983251" cy="2350900"/>
          </a:xfrm>
          <a:prstGeom prst="rect">
            <a:avLst/>
          </a:prstGeom>
          <a:solidFill>
            <a:schemeClr val="tx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a:spAutoFit/>
          </a:bodyPr>
          <a:lstStyle/>
          <a:p>
            <a:pPr marL="0" marR="0" algn="just">
              <a:lnSpc>
                <a:spcPct val="150000"/>
              </a:lnSpc>
              <a:spcBef>
                <a:spcPts val="900"/>
              </a:spcBef>
            </a:pPr>
            <a:r>
              <a:rPr lang="en-US" b="1" kern="0" dirty="0">
                <a:solidFill>
                  <a:srgbClr val="1F497D"/>
                </a:solidFill>
                <a:effectLst/>
                <a:latin typeface="Times New Roman" panose="02020603050405020304" pitchFamily="18" charset="0"/>
                <a:ea typeface="Carlito"/>
              </a:rPr>
              <a:t>Critical Evaluation of Business Potential – Continuation</a:t>
            </a:r>
          </a:p>
          <a:p>
            <a:pPr algn="just">
              <a:lnSpc>
                <a:spcPct val="150000"/>
              </a:lnSpc>
              <a:spcBef>
                <a:spcPts val="900"/>
              </a:spcBef>
            </a:pPr>
            <a:r>
              <a:rPr lang="en-US" kern="0" dirty="0" err="1">
                <a:solidFill>
                  <a:schemeClr val="tx1"/>
                </a:solidFill>
                <a:effectLst/>
                <a:latin typeface="Times New Roman" panose="02020603050405020304" pitchFamily="18" charset="0"/>
                <a:ea typeface="Carlito"/>
              </a:rPr>
              <a:t>GreenSip</a:t>
            </a:r>
            <a:r>
              <a:rPr lang="en-US" kern="0" dirty="0">
                <a:solidFill>
                  <a:schemeClr val="tx1"/>
                </a:solidFill>
                <a:effectLst/>
                <a:latin typeface="Times New Roman" panose="02020603050405020304" pitchFamily="18" charset="0"/>
                <a:ea typeface="Carlito"/>
              </a:rPr>
              <a:t> </a:t>
            </a:r>
            <a:r>
              <a:rPr lang="en-US" kern="0" dirty="0">
                <a:solidFill>
                  <a:schemeClr val="tx1"/>
                </a:solidFill>
                <a:latin typeface="Times New Roman" panose="02020603050405020304" pitchFamily="18" charset="0"/>
                <a:ea typeface="Carlito"/>
              </a:rPr>
              <a:t>will </a:t>
            </a:r>
            <a:r>
              <a:rPr lang="en-US" kern="0" dirty="0" err="1">
                <a:solidFill>
                  <a:schemeClr val="tx1"/>
                </a:solidFill>
                <a:latin typeface="Times New Roman" panose="02020603050405020304" pitchFamily="18" charset="0"/>
                <a:ea typeface="Carlito"/>
              </a:rPr>
              <a:t>utilise</a:t>
            </a:r>
            <a:r>
              <a:rPr lang="en-US" kern="0" dirty="0">
                <a:solidFill>
                  <a:schemeClr val="tx1"/>
                </a:solidFill>
                <a:latin typeface="Times New Roman" panose="02020603050405020304" pitchFamily="18" charset="0"/>
                <a:ea typeface="Carlito"/>
              </a:rPr>
              <a:t> targeted marketing and strategic partnerships to drive growth. </a:t>
            </a:r>
            <a:endParaRPr lang="en-US" kern="0" dirty="0">
              <a:solidFill>
                <a:schemeClr val="tx1"/>
              </a:solidFill>
              <a:effectLst/>
              <a:latin typeface="Times New Roman" panose="02020603050405020304" pitchFamily="18" charset="0"/>
              <a:ea typeface="Carlito"/>
            </a:endParaRPr>
          </a:p>
          <a:p>
            <a:pPr marL="0" marR="0" algn="just">
              <a:lnSpc>
                <a:spcPct val="150000"/>
              </a:lnSpc>
              <a:spcBef>
                <a:spcPts val="900"/>
              </a:spcBef>
            </a:pPr>
            <a:r>
              <a:rPr lang="en-US" kern="0" dirty="0">
                <a:solidFill>
                  <a:schemeClr val="tx1"/>
                </a:solidFill>
                <a:effectLst/>
                <a:latin typeface="Times New Roman" panose="02020603050405020304" pitchFamily="18" charset="0"/>
                <a:ea typeface="Carlito"/>
              </a:rPr>
              <a:t>Plans include expansion into other urban areas and introducing reusable food containers (Hu, Chao and Lin, 2024).</a:t>
            </a:r>
          </a:p>
        </p:txBody>
      </p:sp>
      <p:pic>
        <p:nvPicPr>
          <p:cNvPr id="2" name="Picture 1"/>
          <p:cNvPicPr>
            <a:picLocks noChangeAspect="1"/>
          </p:cNvPicPr>
          <p:nvPr/>
        </p:nvPicPr>
        <p:blipFill>
          <a:blip r:embed="rId3"/>
          <a:stretch>
            <a:fillRect/>
          </a:stretch>
        </p:blipFill>
        <p:spPr>
          <a:xfrm>
            <a:off x="5823210" y="3006230"/>
            <a:ext cx="3028950" cy="1514475"/>
          </a:xfrm>
          <a:prstGeom prst="rect">
            <a:avLst/>
          </a:prstGeom>
        </p:spPr>
      </p:pic>
    </p:spTree>
  </p:cSld>
  <p:clrMapOvr>
    <a:masterClrMapping/>
  </p:clrMapOvr>
  <p:transition>
    <p:fade thruBlk="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5" name="TextBox 4"/>
          <p:cNvSpPr txBox="1"/>
          <p:nvPr/>
        </p:nvSpPr>
        <p:spPr>
          <a:xfrm>
            <a:off x="433451" y="504140"/>
            <a:ext cx="5983251" cy="2425664"/>
          </a:xfrm>
          <a:prstGeom prst="rect">
            <a:avLst/>
          </a:prstGeom>
          <a:solidFill>
            <a:schemeClr val="tx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a:spAutoFit/>
          </a:bodyPr>
          <a:lstStyle/>
          <a:p>
            <a:pPr marL="0" marR="0" algn="just">
              <a:lnSpc>
                <a:spcPct val="150000"/>
              </a:lnSpc>
              <a:spcBef>
                <a:spcPts val="900"/>
              </a:spcBef>
            </a:pPr>
            <a:r>
              <a:rPr lang="en-US" b="1" kern="0" dirty="0">
                <a:solidFill>
                  <a:srgbClr val="1F497D"/>
                </a:solidFill>
                <a:effectLst/>
                <a:latin typeface="Times New Roman" panose="02020603050405020304" pitchFamily="18" charset="0"/>
                <a:ea typeface="Carlito"/>
              </a:rPr>
              <a:t>Conclusion</a:t>
            </a:r>
          </a:p>
          <a:p>
            <a:pPr marL="0" marR="0" algn="just">
              <a:lnSpc>
                <a:spcPct val="150000"/>
              </a:lnSpc>
              <a:spcBef>
                <a:spcPts val="900"/>
              </a:spcBef>
            </a:pPr>
            <a:r>
              <a:rPr lang="en-US" sz="1600" kern="0" dirty="0" err="1">
                <a:solidFill>
                  <a:schemeClr val="tx1"/>
                </a:solidFill>
                <a:effectLst/>
                <a:latin typeface="Times New Roman" panose="02020603050405020304" pitchFamily="18" charset="0"/>
                <a:ea typeface="Carlito"/>
              </a:rPr>
              <a:t>GreenSip</a:t>
            </a:r>
            <a:r>
              <a:rPr lang="en-US" sz="1600" kern="0" dirty="0">
                <a:solidFill>
                  <a:schemeClr val="tx1"/>
                </a:solidFill>
                <a:effectLst/>
                <a:latin typeface="Times New Roman" panose="02020603050405020304" pitchFamily="18" charset="0"/>
                <a:ea typeface="Carlito"/>
              </a:rPr>
              <a:t> is a new method designed to reduce waste from disposable coffee cups. It also contributes to sustainability in the coffee culture. Fast growth is possible, but it depends on securing sufficient funding and establishing strong partnerships. The next step is to seek investment to bring </a:t>
            </a:r>
            <a:r>
              <a:rPr lang="en-US" sz="1600" kern="0" dirty="0" err="1">
                <a:solidFill>
                  <a:schemeClr val="tx1"/>
                </a:solidFill>
                <a:effectLst/>
                <a:latin typeface="Times New Roman" panose="02020603050405020304" pitchFamily="18" charset="0"/>
                <a:ea typeface="Carlito"/>
              </a:rPr>
              <a:t>GreenSip</a:t>
            </a:r>
            <a:r>
              <a:rPr lang="en-US" sz="1600" kern="0" dirty="0">
                <a:solidFill>
                  <a:schemeClr val="tx1"/>
                </a:solidFill>
                <a:effectLst/>
                <a:latin typeface="Times New Roman" panose="02020603050405020304" pitchFamily="18" charset="0"/>
                <a:ea typeface="Carlito"/>
              </a:rPr>
              <a:t> to life and help it grow.</a:t>
            </a:r>
          </a:p>
        </p:txBody>
      </p:sp>
      <p:pic>
        <p:nvPicPr>
          <p:cNvPr id="2" name="Picture 1"/>
          <p:cNvPicPr>
            <a:picLocks noChangeAspect="1"/>
          </p:cNvPicPr>
          <p:nvPr/>
        </p:nvPicPr>
        <p:blipFill>
          <a:blip r:embed="rId3"/>
          <a:stretch>
            <a:fillRect/>
          </a:stretch>
        </p:blipFill>
        <p:spPr>
          <a:xfrm>
            <a:off x="7023733" y="845450"/>
            <a:ext cx="1686816" cy="1743043"/>
          </a:xfrm>
          <a:prstGeom prst="rect">
            <a:avLst/>
          </a:prstGeom>
        </p:spPr>
      </p:pic>
    </p:spTree>
  </p:cSld>
  <p:clrMapOvr>
    <a:masterClrMapping/>
  </p:clrMapOvr>
  <p:transition>
    <p:fade thruBlk="1"/>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sp>
        <p:nvSpPr>
          <p:cNvPr id="5" name="TextBox 4"/>
          <p:cNvSpPr txBox="1"/>
          <p:nvPr/>
        </p:nvSpPr>
        <p:spPr>
          <a:xfrm>
            <a:off x="365995" y="298948"/>
            <a:ext cx="5983251" cy="4545603"/>
          </a:xfrm>
          <a:prstGeom prst="rect">
            <a:avLst/>
          </a:prstGeom>
          <a:solidFill>
            <a:schemeClr val="tx2">
              <a:lumMod val="40000"/>
              <a:lumOff val="60000"/>
            </a:schemeClr>
          </a:solidFill>
        </p:spPr>
        <p:style>
          <a:lnRef idx="2">
            <a:schemeClr val="accent2"/>
          </a:lnRef>
          <a:fillRef idx="1">
            <a:schemeClr val="lt1"/>
          </a:fillRef>
          <a:effectRef idx="0">
            <a:schemeClr val="accent2"/>
          </a:effectRef>
          <a:fontRef idx="minor">
            <a:schemeClr val="dk1"/>
          </a:fontRef>
        </p:style>
        <p:txBody>
          <a:bodyPr wrap="square">
            <a:spAutoFit/>
          </a:bodyPr>
          <a:lstStyle/>
          <a:p>
            <a:pPr marL="0" marR="0" algn="just">
              <a:lnSpc>
                <a:spcPct val="150000"/>
              </a:lnSpc>
              <a:spcBef>
                <a:spcPts val="900"/>
              </a:spcBef>
            </a:pPr>
            <a:r>
              <a:rPr lang="en-US" sz="1000" b="1" kern="0" dirty="0">
                <a:solidFill>
                  <a:schemeClr val="tx1"/>
                </a:solidFill>
                <a:effectLst/>
                <a:latin typeface="Times New Roman" panose="02020603050405020304" pitchFamily="18" charset="0"/>
                <a:ea typeface="Carlito"/>
              </a:rPr>
              <a:t>References </a:t>
            </a:r>
          </a:p>
          <a:p>
            <a:pPr marL="0" marR="0" algn="just">
              <a:lnSpc>
                <a:spcPct val="150000"/>
              </a:lnSpc>
              <a:spcBef>
                <a:spcPts val="900"/>
              </a:spcBef>
            </a:pPr>
            <a:r>
              <a:rPr lang="en-US" sz="900" kern="0" dirty="0">
                <a:solidFill>
                  <a:schemeClr val="tx1"/>
                </a:solidFill>
                <a:effectLst/>
                <a:latin typeface="Times New Roman" panose="02020603050405020304" pitchFamily="18" charset="0"/>
                <a:ea typeface="Carlito"/>
              </a:rPr>
              <a:t>Bank, M.S. (2021) Microplastic in the environment: Pattern and process. Springer Nature.</a:t>
            </a:r>
          </a:p>
          <a:p>
            <a:pPr marL="0" marR="0" algn="just">
              <a:lnSpc>
                <a:spcPct val="150000"/>
              </a:lnSpc>
              <a:spcBef>
                <a:spcPts val="900"/>
              </a:spcBef>
            </a:pPr>
            <a:r>
              <a:rPr lang="en-US" sz="900" kern="0" dirty="0">
                <a:solidFill>
                  <a:schemeClr val="tx1"/>
                </a:solidFill>
                <a:effectLst/>
                <a:latin typeface="Times New Roman" panose="02020603050405020304" pitchFamily="18" charset="0"/>
                <a:ea typeface="Carlito"/>
              </a:rPr>
              <a:t>Barbarossa, C. and De </a:t>
            </a:r>
            <a:r>
              <a:rPr lang="en-US" sz="900" kern="0" dirty="0" err="1">
                <a:solidFill>
                  <a:schemeClr val="tx1"/>
                </a:solidFill>
                <a:effectLst/>
                <a:latin typeface="Times New Roman" panose="02020603050405020304" pitchFamily="18" charset="0"/>
                <a:ea typeface="Carlito"/>
              </a:rPr>
              <a:t>Pelsmacker</a:t>
            </a:r>
            <a:r>
              <a:rPr lang="en-US" sz="900" kern="0" dirty="0">
                <a:solidFill>
                  <a:schemeClr val="tx1"/>
                </a:solidFill>
                <a:effectLst/>
                <a:latin typeface="Times New Roman" panose="02020603050405020304" pitchFamily="18" charset="0"/>
                <a:ea typeface="Carlito"/>
              </a:rPr>
              <a:t>, P. (2014) 'Positive and negative antecedents of purchasing eco-friendly products: A comparison between green and non-green consumers,' Journal of Business Ethics, 134(2), pp. 229–247. https://doi.org/10.1007/s10551-014-2425-z.</a:t>
            </a:r>
          </a:p>
          <a:p>
            <a:pPr marL="0" marR="0" algn="just">
              <a:lnSpc>
                <a:spcPct val="150000"/>
              </a:lnSpc>
              <a:spcBef>
                <a:spcPts val="900"/>
              </a:spcBef>
            </a:pPr>
            <a:r>
              <a:rPr lang="en-US" sz="900" kern="0" dirty="0">
                <a:solidFill>
                  <a:schemeClr val="tx1"/>
                </a:solidFill>
                <a:effectLst/>
                <a:latin typeface="Times New Roman" panose="02020603050405020304" pitchFamily="18" charset="0"/>
                <a:ea typeface="Carlito"/>
              </a:rPr>
              <a:t>Hu, T.-L., Chao, C.-M. and Lin, C.-H. (2024) 'The role of social media marketing in green product Repurchase intention,' Sustainability, 16(14), p. 5916. https://doi.org/10.3390/su16145916.</a:t>
            </a:r>
          </a:p>
          <a:p>
            <a:pPr marL="0" marR="0" algn="just">
              <a:lnSpc>
                <a:spcPct val="150000"/>
              </a:lnSpc>
              <a:spcBef>
                <a:spcPts val="900"/>
              </a:spcBef>
            </a:pPr>
            <a:r>
              <a:rPr lang="en-US" sz="900" kern="0" dirty="0">
                <a:solidFill>
                  <a:schemeClr val="tx1"/>
                </a:solidFill>
                <a:effectLst/>
                <a:latin typeface="Times New Roman" panose="02020603050405020304" pitchFamily="18" charset="0"/>
                <a:ea typeface="Carlito"/>
              </a:rPr>
              <a:t>Leleux, B. and Van Der </a:t>
            </a:r>
            <a:r>
              <a:rPr lang="en-US" sz="900" kern="0" dirty="0" err="1">
                <a:solidFill>
                  <a:schemeClr val="tx1"/>
                </a:solidFill>
                <a:effectLst/>
                <a:latin typeface="Times New Roman" panose="02020603050405020304" pitchFamily="18" charset="0"/>
                <a:ea typeface="Carlito"/>
              </a:rPr>
              <a:t>Kaaij</a:t>
            </a:r>
            <a:r>
              <a:rPr lang="en-US" sz="900" kern="0" dirty="0">
                <a:solidFill>
                  <a:schemeClr val="tx1"/>
                </a:solidFill>
                <a:effectLst/>
                <a:latin typeface="Times New Roman" panose="02020603050405020304" pitchFamily="18" charset="0"/>
                <a:ea typeface="Carlito"/>
              </a:rPr>
              <a:t>, J. (2018) Winning sustainability strategies: Finding Purpose, Driving Innovation and Executing Change. Springer.</a:t>
            </a:r>
          </a:p>
          <a:p>
            <a:pPr marL="0" marR="0" algn="just">
              <a:lnSpc>
                <a:spcPct val="150000"/>
              </a:lnSpc>
              <a:spcBef>
                <a:spcPts val="900"/>
              </a:spcBef>
            </a:pPr>
            <a:r>
              <a:rPr lang="en-US" sz="900" kern="0" dirty="0">
                <a:solidFill>
                  <a:schemeClr val="tx1"/>
                </a:solidFill>
                <a:effectLst/>
                <a:latin typeface="Times New Roman" panose="02020603050405020304" pitchFamily="18" charset="0"/>
                <a:ea typeface="Carlito"/>
              </a:rPr>
              <a:t>Levin, A. (2019) Influencer marketing for brands: What YouTube and Instagram Can Teach You About the Future of Digital Advertising. </a:t>
            </a:r>
            <a:r>
              <a:rPr lang="en-US" sz="900" kern="0" dirty="0" err="1">
                <a:solidFill>
                  <a:schemeClr val="tx1"/>
                </a:solidFill>
                <a:effectLst/>
                <a:latin typeface="Times New Roman" panose="02020603050405020304" pitchFamily="18" charset="0"/>
                <a:ea typeface="Carlito"/>
              </a:rPr>
              <a:t>Apress</a:t>
            </a:r>
            <a:r>
              <a:rPr lang="en-US" sz="900" kern="0" dirty="0">
                <a:solidFill>
                  <a:schemeClr val="tx1"/>
                </a:solidFill>
                <a:effectLst/>
                <a:latin typeface="Times New Roman" panose="02020603050405020304" pitchFamily="18" charset="0"/>
                <a:ea typeface="Carlito"/>
              </a:rPr>
              <a:t>.</a:t>
            </a:r>
          </a:p>
          <a:p>
            <a:pPr marL="0" marR="0" algn="just">
              <a:lnSpc>
                <a:spcPct val="150000"/>
              </a:lnSpc>
              <a:spcBef>
                <a:spcPts val="900"/>
              </a:spcBef>
            </a:pPr>
            <a:r>
              <a:rPr lang="en-US" sz="900" kern="0" dirty="0" err="1">
                <a:solidFill>
                  <a:schemeClr val="tx1"/>
                </a:solidFill>
                <a:effectLst/>
                <a:latin typeface="Times New Roman" panose="02020603050405020304" pitchFamily="18" charset="0"/>
                <a:ea typeface="Carlito"/>
              </a:rPr>
              <a:t>Muposhi</a:t>
            </a:r>
            <a:r>
              <a:rPr lang="en-US" sz="900" kern="0" dirty="0">
                <a:solidFill>
                  <a:schemeClr val="tx1"/>
                </a:solidFill>
                <a:effectLst/>
                <a:latin typeface="Times New Roman" panose="02020603050405020304" pitchFamily="18" charset="0"/>
                <a:ea typeface="Carlito"/>
              </a:rPr>
              <a:t>, A. and </a:t>
            </a:r>
            <a:r>
              <a:rPr lang="en-US" sz="900" kern="0" dirty="0" err="1">
                <a:solidFill>
                  <a:schemeClr val="tx1"/>
                </a:solidFill>
                <a:effectLst/>
                <a:latin typeface="Times New Roman" panose="02020603050405020304" pitchFamily="18" charset="0"/>
                <a:ea typeface="Carlito"/>
              </a:rPr>
              <a:t>Nyagadza</a:t>
            </a:r>
            <a:r>
              <a:rPr lang="en-US" sz="900" kern="0" dirty="0">
                <a:solidFill>
                  <a:schemeClr val="tx1"/>
                </a:solidFill>
                <a:effectLst/>
                <a:latin typeface="Times New Roman" panose="02020603050405020304" pitchFamily="18" charset="0"/>
                <a:ea typeface="Carlito"/>
              </a:rPr>
              <a:t>, B. (2025) Sustainable Green Marketing Strategies for a Circular Economy: African Realities and Imperatives. Springer Nature.</a:t>
            </a:r>
          </a:p>
          <a:p>
            <a:pPr marL="0" marR="0" algn="just">
              <a:lnSpc>
                <a:spcPct val="150000"/>
              </a:lnSpc>
              <a:spcBef>
                <a:spcPts val="900"/>
              </a:spcBef>
            </a:pPr>
            <a:r>
              <a:rPr lang="en-US" sz="900" kern="0" dirty="0">
                <a:solidFill>
                  <a:schemeClr val="tx1"/>
                </a:solidFill>
                <a:effectLst/>
                <a:latin typeface="Times New Roman" panose="02020603050405020304" pitchFamily="18" charset="0"/>
                <a:ea typeface="Carlito"/>
              </a:rPr>
              <a:t>Naderi, I. and Van Steenburg, E. (2018) 'Me first, then the environment: young Millennials as green consumers,' Young Consumers Insight and Ideas for Responsible Marketers, 19(3), pp. 280–295. https://doi.org/10.1108/yc-08-2017-00722.</a:t>
            </a:r>
          </a:p>
          <a:p>
            <a:pPr marL="0" marR="0" algn="just">
              <a:lnSpc>
                <a:spcPct val="150000"/>
              </a:lnSpc>
              <a:spcBef>
                <a:spcPts val="900"/>
              </a:spcBef>
            </a:pPr>
            <a:r>
              <a:rPr lang="en-US" sz="900" kern="0" dirty="0" err="1">
                <a:solidFill>
                  <a:schemeClr val="tx1"/>
                </a:solidFill>
                <a:effectLst/>
                <a:latin typeface="Times New Roman" panose="02020603050405020304" pitchFamily="18" charset="0"/>
                <a:ea typeface="Carlito"/>
              </a:rPr>
              <a:t>Papadas</a:t>
            </a:r>
            <a:r>
              <a:rPr lang="en-US" sz="900" kern="0" dirty="0">
                <a:solidFill>
                  <a:schemeClr val="tx1"/>
                </a:solidFill>
                <a:effectLst/>
                <a:latin typeface="Times New Roman" panose="02020603050405020304" pitchFamily="18" charset="0"/>
                <a:ea typeface="Carlito"/>
              </a:rPr>
              <a:t>, K.-K., </a:t>
            </a:r>
            <a:r>
              <a:rPr lang="en-US" sz="900" kern="0" dirty="0" err="1">
                <a:solidFill>
                  <a:schemeClr val="tx1"/>
                </a:solidFill>
                <a:effectLst/>
                <a:latin typeface="Times New Roman" panose="02020603050405020304" pitchFamily="18" charset="0"/>
                <a:ea typeface="Carlito"/>
              </a:rPr>
              <a:t>Avlonitis</a:t>
            </a:r>
            <a:r>
              <a:rPr lang="en-US" sz="900" kern="0" dirty="0">
                <a:solidFill>
                  <a:schemeClr val="tx1"/>
                </a:solidFill>
                <a:effectLst/>
                <a:latin typeface="Times New Roman" panose="02020603050405020304" pitchFamily="18" charset="0"/>
                <a:ea typeface="Carlito"/>
              </a:rPr>
              <a:t>, G.J. and Carrigan, M. (2017) 'Green marketing orientation: Conceptualization, scale development and validation,' Journal of Business Research, 80, pp. 236–246. https://doi.org/10.1016/j.jbusres.2017.05.024.</a:t>
            </a:r>
          </a:p>
        </p:txBody>
      </p:sp>
    </p:spTree>
  </p:cSld>
  <p:clrMapOvr>
    <a:masterClrMapping/>
  </p:clrMapOvr>
  <p:transition>
    <p:fade thruBlk="1"/>
  </p:transition>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Droplet</Template>
  <TotalTime>0</TotalTime>
  <Words>5366</Words>
  <Application>Microsoft Office PowerPoint</Application>
  <PresentationFormat>On-screen Show (16:9)</PresentationFormat>
  <Paragraphs>72</Paragraphs>
  <Slides>12</Slides>
  <Notes>12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Ana Beatrice Mihailescu (2413169)</cp:lastModifiedBy>
  <cp:revision>1</cp:revision>
  <dcterms:created xsi:type="dcterms:W3CDTF">2025-07-09T07:29:17Z</dcterms:created>
  <dcterms:modified xsi:type="dcterms:W3CDTF">2025-07-13T21:21:50Z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F70AF246B9E14617AAB4911D823BBD1D_13</vt:lpwstr>
  </property>
  <property fmtid="{D5CDD505-2E9C-101B-9397-08002B2CF9AE}" pid="3" name="KSOProductBuildVer">
    <vt:lpwstr>1033-12.2.0.21931</vt:lpwstr>
  </property>
</Properties>
</file>