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57" r:id="rId4"/>
    <p:sldId id="262" r:id="rId5"/>
    <p:sldId id="258" r:id="rId6"/>
    <p:sldId id="260" r:id="rId7"/>
    <p:sldId id="261" r:id="rId8"/>
    <p:sldId id="263" r:id="rId9"/>
    <p:sldId id="264" r:id="rId10"/>
    <p:sldId id="265" r:id="rId11"/>
    <p:sldId id="267" r:id="rId12"/>
    <p:sldId id="268" r:id="rId13"/>
    <p:sldId id="269" r:id="rId14"/>
    <p:sldId id="270" r:id="rId15"/>
    <p:sldId id="271" r:id="rId16"/>
    <p:sldId id="27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8" d="100"/>
          <a:sy n="58" d="100"/>
        </p:scale>
        <p:origin x="-141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274058-EACE-4479-BC88-3C9038BE54A9}" type="datetimeFigureOut">
              <a:rPr lang="en-GB" smtClean="0"/>
              <a:t>04/05/2017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87563C-8D83-4113-AF2C-6B3BAF34C1C6}" type="slidenum">
              <a:rPr lang="en-GB" smtClean="0"/>
              <a:t>‹#›</a:t>
            </a:fld>
            <a:endParaRPr lang="en-GB"/>
          </a:p>
        </p:txBody>
      </p:sp>
    </p:spTree>
    <p:extLst>
      <p:ext uri="{BB962C8B-B14F-4D97-AF65-F5344CB8AC3E}">
        <p14:creationId xmlns:p14="http://schemas.microsoft.com/office/powerpoint/2010/main" val="759333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Server virtualization can also be viewed as a form of hardware abstraction. When abstracted from the underlying physical server hardware, virtual machines can be easily moved around, copied, paused, and so on. </a:t>
            </a:r>
            <a:endParaRPr lang="en-GB" dirty="0"/>
          </a:p>
        </p:txBody>
      </p:sp>
      <p:sp>
        <p:nvSpPr>
          <p:cNvPr id="4" name="Slide Number Placeholder 3"/>
          <p:cNvSpPr>
            <a:spLocks noGrp="1"/>
          </p:cNvSpPr>
          <p:nvPr>
            <p:ph type="sldNum" sz="quarter" idx="10"/>
          </p:nvPr>
        </p:nvSpPr>
        <p:spPr/>
        <p:txBody>
          <a:bodyPr/>
          <a:lstStyle/>
          <a:p>
            <a:fld id="{9487563C-8D83-4113-AF2C-6B3BAF34C1C6}" type="slidenum">
              <a:rPr lang="en-GB" smtClean="0"/>
              <a:t>4</a:t>
            </a:fld>
            <a:endParaRPr lang="en-GB"/>
          </a:p>
        </p:txBody>
      </p:sp>
    </p:spTree>
    <p:extLst>
      <p:ext uri="{BB962C8B-B14F-4D97-AF65-F5344CB8AC3E}">
        <p14:creationId xmlns:p14="http://schemas.microsoft.com/office/powerpoint/2010/main" val="7234624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Hypervisor:</a:t>
            </a:r>
          </a:p>
          <a:p>
            <a:r>
              <a:rPr lang="en-US" dirty="0" smtClean="0"/>
              <a:t>software used to generate virtual server instances of a physical server</a:t>
            </a:r>
          </a:p>
          <a:p>
            <a:r>
              <a:rPr lang="en-US" dirty="0" smtClean="0"/>
              <a:t>its limited to one physical server</a:t>
            </a:r>
          </a:p>
          <a:p>
            <a:r>
              <a:rPr lang="en-US" dirty="0" smtClean="0"/>
              <a:t>can assign resources to virtual servers that it  generates with resource pool of the physical server</a:t>
            </a:r>
          </a:p>
          <a:p>
            <a:endParaRPr lang="en-US" dirty="0" smtClean="0"/>
          </a:p>
        </p:txBody>
      </p:sp>
      <p:sp>
        <p:nvSpPr>
          <p:cNvPr id="4" name="Slide Number Placeholder 3"/>
          <p:cNvSpPr>
            <a:spLocks noGrp="1"/>
          </p:cNvSpPr>
          <p:nvPr>
            <p:ph type="sldNum" sz="quarter" idx="10"/>
          </p:nvPr>
        </p:nvSpPr>
        <p:spPr/>
        <p:txBody>
          <a:bodyPr/>
          <a:lstStyle/>
          <a:p>
            <a:fld id="{9487563C-8D83-4113-AF2C-6B3BAF34C1C6}" type="slidenum">
              <a:rPr lang="en-GB" smtClean="0"/>
              <a:t>5</a:t>
            </a:fld>
            <a:endParaRPr lang="en-GB"/>
          </a:p>
        </p:txBody>
      </p:sp>
    </p:spTree>
    <p:extLst>
      <p:ext uri="{BB962C8B-B14F-4D97-AF65-F5344CB8AC3E}">
        <p14:creationId xmlns:p14="http://schemas.microsoft.com/office/powerpoint/2010/main" val="1697189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3FA8462-BC8C-4CFF-BC0C-15D8BA284863}" type="datetimeFigureOut">
              <a:rPr lang="en-GB" smtClean="0"/>
              <a:t>04/05/2017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0F1020-E0E9-4A8D-8E86-179A4BC7E62C}" type="slidenum">
              <a:rPr lang="en-GB" smtClean="0"/>
              <a:t>‹#›</a:t>
            </a:fld>
            <a:endParaRPr lang="en-GB"/>
          </a:p>
        </p:txBody>
      </p:sp>
    </p:spTree>
    <p:extLst>
      <p:ext uri="{BB962C8B-B14F-4D97-AF65-F5344CB8AC3E}">
        <p14:creationId xmlns:p14="http://schemas.microsoft.com/office/powerpoint/2010/main" val="302161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FA8462-BC8C-4CFF-BC0C-15D8BA284863}" type="datetimeFigureOut">
              <a:rPr lang="en-GB" smtClean="0"/>
              <a:t>04/05/2017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0F1020-E0E9-4A8D-8E86-179A4BC7E62C}" type="slidenum">
              <a:rPr lang="en-GB" smtClean="0"/>
              <a:t>‹#›</a:t>
            </a:fld>
            <a:endParaRPr lang="en-GB"/>
          </a:p>
        </p:txBody>
      </p:sp>
    </p:spTree>
    <p:extLst>
      <p:ext uri="{BB962C8B-B14F-4D97-AF65-F5344CB8AC3E}">
        <p14:creationId xmlns:p14="http://schemas.microsoft.com/office/powerpoint/2010/main" val="1651963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FA8462-BC8C-4CFF-BC0C-15D8BA284863}" type="datetimeFigureOut">
              <a:rPr lang="en-GB" smtClean="0"/>
              <a:t>04/05/2017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0F1020-E0E9-4A8D-8E86-179A4BC7E62C}" type="slidenum">
              <a:rPr lang="en-GB" smtClean="0"/>
              <a:t>‹#›</a:t>
            </a:fld>
            <a:endParaRPr lang="en-GB"/>
          </a:p>
        </p:txBody>
      </p:sp>
    </p:spTree>
    <p:extLst>
      <p:ext uri="{BB962C8B-B14F-4D97-AF65-F5344CB8AC3E}">
        <p14:creationId xmlns:p14="http://schemas.microsoft.com/office/powerpoint/2010/main" val="2970219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3FA8462-BC8C-4CFF-BC0C-15D8BA284863}" type="datetimeFigureOut">
              <a:rPr lang="en-GB" smtClean="0"/>
              <a:t>04/05/2017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0F1020-E0E9-4A8D-8E86-179A4BC7E62C}" type="slidenum">
              <a:rPr lang="en-GB" smtClean="0"/>
              <a:t>‹#›</a:t>
            </a:fld>
            <a:endParaRPr lang="en-GB"/>
          </a:p>
        </p:txBody>
      </p:sp>
    </p:spTree>
    <p:extLst>
      <p:ext uri="{BB962C8B-B14F-4D97-AF65-F5344CB8AC3E}">
        <p14:creationId xmlns:p14="http://schemas.microsoft.com/office/powerpoint/2010/main" val="1874901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3FA8462-BC8C-4CFF-BC0C-15D8BA284863}" type="datetimeFigureOut">
              <a:rPr lang="en-GB" smtClean="0"/>
              <a:t>04/05/2017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0F1020-E0E9-4A8D-8E86-179A4BC7E62C}" type="slidenum">
              <a:rPr lang="en-GB" smtClean="0"/>
              <a:t>‹#›</a:t>
            </a:fld>
            <a:endParaRPr lang="en-GB"/>
          </a:p>
        </p:txBody>
      </p:sp>
    </p:spTree>
    <p:extLst>
      <p:ext uri="{BB962C8B-B14F-4D97-AF65-F5344CB8AC3E}">
        <p14:creationId xmlns:p14="http://schemas.microsoft.com/office/powerpoint/2010/main" val="39016752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3FA8462-BC8C-4CFF-BC0C-15D8BA284863}" type="datetimeFigureOut">
              <a:rPr lang="en-GB" smtClean="0"/>
              <a:t>04/05/2017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0F1020-E0E9-4A8D-8E86-179A4BC7E62C}" type="slidenum">
              <a:rPr lang="en-GB" smtClean="0"/>
              <a:t>‹#›</a:t>
            </a:fld>
            <a:endParaRPr lang="en-GB"/>
          </a:p>
        </p:txBody>
      </p:sp>
    </p:spTree>
    <p:extLst>
      <p:ext uri="{BB962C8B-B14F-4D97-AF65-F5344CB8AC3E}">
        <p14:creationId xmlns:p14="http://schemas.microsoft.com/office/powerpoint/2010/main" val="1943495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FA8462-BC8C-4CFF-BC0C-15D8BA284863}" type="datetimeFigureOut">
              <a:rPr lang="en-GB" smtClean="0"/>
              <a:t>04/05/2017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0F1020-E0E9-4A8D-8E86-179A4BC7E62C}" type="slidenum">
              <a:rPr lang="en-GB" smtClean="0"/>
              <a:t>‹#›</a:t>
            </a:fld>
            <a:endParaRPr lang="en-GB"/>
          </a:p>
        </p:txBody>
      </p:sp>
    </p:spTree>
    <p:extLst>
      <p:ext uri="{BB962C8B-B14F-4D97-AF65-F5344CB8AC3E}">
        <p14:creationId xmlns:p14="http://schemas.microsoft.com/office/powerpoint/2010/main" val="2857189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FA8462-BC8C-4CFF-BC0C-15D8BA284863}" type="datetimeFigureOut">
              <a:rPr lang="en-GB" smtClean="0"/>
              <a:t>04/05/2017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0F1020-E0E9-4A8D-8E86-179A4BC7E62C}" type="slidenum">
              <a:rPr lang="en-GB" smtClean="0"/>
              <a:t>‹#›</a:t>
            </a:fld>
            <a:endParaRPr lang="en-GB"/>
          </a:p>
        </p:txBody>
      </p:sp>
    </p:spTree>
    <p:extLst>
      <p:ext uri="{BB962C8B-B14F-4D97-AF65-F5344CB8AC3E}">
        <p14:creationId xmlns:p14="http://schemas.microsoft.com/office/powerpoint/2010/main" val="56735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FA8462-BC8C-4CFF-BC0C-15D8BA284863}" type="datetimeFigureOut">
              <a:rPr lang="en-GB" smtClean="0"/>
              <a:t>04/05/2017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0F1020-E0E9-4A8D-8E86-179A4BC7E62C}" type="slidenum">
              <a:rPr lang="en-GB" smtClean="0"/>
              <a:t>‹#›</a:t>
            </a:fld>
            <a:endParaRPr lang="en-GB"/>
          </a:p>
        </p:txBody>
      </p:sp>
    </p:spTree>
    <p:extLst>
      <p:ext uri="{BB962C8B-B14F-4D97-AF65-F5344CB8AC3E}">
        <p14:creationId xmlns:p14="http://schemas.microsoft.com/office/powerpoint/2010/main" val="3333441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FA8462-BC8C-4CFF-BC0C-15D8BA284863}" type="datetimeFigureOut">
              <a:rPr lang="en-GB" smtClean="0"/>
              <a:t>04/05/2017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0F1020-E0E9-4A8D-8E86-179A4BC7E62C}" type="slidenum">
              <a:rPr lang="en-GB" smtClean="0"/>
              <a:t>‹#›</a:t>
            </a:fld>
            <a:endParaRPr lang="en-GB"/>
          </a:p>
        </p:txBody>
      </p:sp>
    </p:spTree>
    <p:extLst>
      <p:ext uri="{BB962C8B-B14F-4D97-AF65-F5344CB8AC3E}">
        <p14:creationId xmlns:p14="http://schemas.microsoft.com/office/powerpoint/2010/main" val="542269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FA8462-BC8C-4CFF-BC0C-15D8BA284863}" type="datetimeFigureOut">
              <a:rPr lang="en-GB" smtClean="0"/>
              <a:t>04/05/2017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0F1020-E0E9-4A8D-8E86-179A4BC7E62C}" type="slidenum">
              <a:rPr lang="en-GB" smtClean="0"/>
              <a:t>‹#›</a:t>
            </a:fld>
            <a:endParaRPr lang="en-GB"/>
          </a:p>
        </p:txBody>
      </p:sp>
    </p:spTree>
    <p:extLst>
      <p:ext uri="{BB962C8B-B14F-4D97-AF65-F5344CB8AC3E}">
        <p14:creationId xmlns:p14="http://schemas.microsoft.com/office/powerpoint/2010/main" val="1392003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FA8462-BC8C-4CFF-BC0C-15D8BA284863}" type="datetimeFigureOut">
              <a:rPr lang="en-GB" smtClean="0"/>
              <a:t>04/05/2017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0F1020-E0E9-4A8D-8E86-179A4BC7E62C}" type="slidenum">
              <a:rPr lang="en-GB" smtClean="0"/>
              <a:t>‹#›</a:t>
            </a:fld>
            <a:endParaRPr lang="en-GB"/>
          </a:p>
        </p:txBody>
      </p:sp>
    </p:spTree>
    <p:extLst>
      <p:ext uri="{BB962C8B-B14F-4D97-AF65-F5344CB8AC3E}">
        <p14:creationId xmlns:p14="http://schemas.microsoft.com/office/powerpoint/2010/main" val="437341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Data Center </a:t>
            </a:r>
            <a:r>
              <a:rPr lang="en-GB" dirty="0" err="1" smtClean="0"/>
              <a:t>Tehcnologies</a:t>
            </a:r>
            <a:endParaRPr lang="en-GB" dirty="0"/>
          </a:p>
        </p:txBody>
      </p:sp>
      <p:sp>
        <p:nvSpPr>
          <p:cNvPr id="3" name="Subtitle 2"/>
          <p:cNvSpPr>
            <a:spLocks noGrp="1"/>
          </p:cNvSpPr>
          <p:nvPr>
            <p:ph type="subTitle" idx="1"/>
          </p:nvPr>
        </p:nvSpPr>
        <p:spPr/>
        <p:txBody>
          <a:bodyPr/>
          <a:lstStyle/>
          <a:p>
            <a:r>
              <a:rPr lang="en-GB" dirty="0" smtClean="0"/>
              <a:t>Server Architecture</a:t>
            </a:r>
            <a:endParaRPr lang="en-GB" dirty="0"/>
          </a:p>
        </p:txBody>
      </p:sp>
    </p:spTree>
    <p:extLst>
      <p:ext uri="{BB962C8B-B14F-4D97-AF65-F5344CB8AC3E}">
        <p14:creationId xmlns:p14="http://schemas.microsoft.com/office/powerpoint/2010/main" val="5759454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Virtualization</a:t>
            </a:r>
            <a:endParaRPr lang="en-GB" dirty="0"/>
          </a:p>
        </p:txBody>
      </p:sp>
      <p:sp>
        <p:nvSpPr>
          <p:cNvPr id="3" name="Content Placeholder 2"/>
          <p:cNvSpPr>
            <a:spLocks noGrp="1"/>
          </p:cNvSpPr>
          <p:nvPr>
            <p:ph idx="1"/>
          </p:nvPr>
        </p:nvSpPr>
        <p:spPr/>
        <p:txBody>
          <a:bodyPr/>
          <a:lstStyle/>
          <a:p>
            <a:r>
              <a:rPr lang="en-US" dirty="0" smtClean="0"/>
              <a:t>Process of converting physical IT resource into virtual IT resource</a:t>
            </a:r>
          </a:p>
          <a:p>
            <a:r>
              <a:rPr lang="en-US" dirty="0" smtClean="0"/>
              <a:t>IT resources that can be virtualized:</a:t>
            </a:r>
          </a:p>
          <a:p>
            <a:pPr lvl="2"/>
            <a:r>
              <a:rPr lang="en-US" dirty="0" smtClean="0"/>
              <a:t>Servers</a:t>
            </a:r>
          </a:p>
          <a:p>
            <a:pPr lvl="2"/>
            <a:r>
              <a:rPr lang="en-US" dirty="0" smtClean="0"/>
              <a:t>Storage</a:t>
            </a:r>
          </a:p>
          <a:p>
            <a:pPr lvl="2"/>
            <a:r>
              <a:rPr lang="en-US" dirty="0" smtClean="0"/>
              <a:t>Network</a:t>
            </a:r>
          </a:p>
          <a:p>
            <a:pPr lvl="2"/>
            <a:r>
              <a:rPr lang="en-US" dirty="0" smtClean="0"/>
              <a:t>Power</a:t>
            </a:r>
          </a:p>
          <a:p>
            <a:endParaRPr lang="en-GB" dirty="0"/>
          </a:p>
        </p:txBody>
      </p:sp>
    </p:spTree>
    <p:extLst>
      <p:ext uri="{BB962C8B-B14F-4D97-AF65-F5344CB8AC3E}">
        <p14:creationId xmlns:p14="http://schemas.microsoft.com/office/powerpoint/2010/main" val="3678767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Server Virtualization Components</a:t>
            </a:r>
            <a:endParaRPr lang="en-GB" dirty="0"/>
          </a:p>
        </p:txBody>
      </p:sp>
      <p:sp>
        <p:nvSpPr>
          <p:cNvPr id="3" name="Content Placeholder 2"/>
          <p:cNvSpPr>
            <a:spLocks noGrp="1"/>
          </p:cNvSpPr>
          <p:nvPr>
            <p:ph idx="1"/>
          </p:nvPr>
        </p:nvSpPr>
        <p:spPr/>
        <p:txBody>
          <a:bodyPr/>
          <a:lstStyle/>
          <a:p>
            <a:pPr algn="just"/>
            <a:r>
              <a:rPr lang="en-GB" dirty="0" smtClean="0"/>
              <a:t>Server virtualization comprises several components working in synergy to deliver a holistic solution. </a:t>
            </a:r>
          </a:p>
          <a:p>
            <a:pPr algn="just"/>
            <a:r>
              <a:rPr lang="en-GB" dirty="0" smtClean="0"/>
              <a:t>Main components</a:t>
            </a:r>
          </a:p>
          <a:p>
            <a:pPr lvl="1" algn="just"/>
            <a:r>
              <a:rPr lang="en-GB" dirty="0" smtClean="0">
                <a:solidFill>
                  <a:srgbClr val="FF0000"/>
                </a:solidFill>
              </a:rPr>
              <a:t>Hypervisor</a:t>
            </a:r>
          </a:p>
          <a:p>
            <a:pPr lvl="1" algn="just"/>
            <a:r>
              <a:rPr lang="en-GB" dirty="0" smtClean="0">
                <a:solidFill>
                  <a:srgbClr val="FF0000"/>
                </a:solidFill>
              </a:rPr>
              <a:t>Virtual Machine</a:t>
            </a:r>
          </a:p>
          <a:p>
            <a:pPr lvl="1" algn="just"/>
            <a:r>
              <a:rPr lang="en-GB" dirty="0" smtClean="0">
                <a:solidFill>
                  <a:srgbClr val="FF0000"/>
                </a:solidFill>
              </a:rPr>
              <a:t>Virtual Switching</a:t>
            </a:r>
          </a:p>
          <a:p>
            <a:pPr lvl="1" algn="just"/>
            <a:r>
              <a:rPr lang="en-GB" dirty="0" smtClean="0">
                <a:solidFill>
                  <a:srgbClr val="FF0000"/>
                </a:solidFill>
              </a:rPr>
              <a:t>Management Tools</a:t>
            </a:r>
            <a:endParaRPr lang="en-GB" dirty="0">
              <a:solidFill>
                <a:srgbClr val="FF0000"/>
              </a:solidFill>
            </a:endParaRPr>
          </a:p>
        </p:txBody>
      </p:sp>
    </p:spTree>
    <p:extLst>
      <p:ext uri="{BB962C8B-B14F-4D97-AF65-F5344CB8AC3E}">
        <p14:creationId xmlns:p14="http://schemas.microsoft.com/office/powerpoint/2010/main" val="8691796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Virtual Machine</a:t>
            </a:r>
            <a:endParaRPr lang="en-GB" dirty="0"/>
          </a:p>
        </p:txBody>
      </p:sp>
      <p:sp>
        <p:nvSpPr>
          <p:cNvPr id="3" name="Content Placeholder 2"/>
          <p:cNvSpPr>
            <a:spLocks noGrp="1"/>
          </p:cNvSpPr>
          <p:nvPr>
            <p:ph idx="1"/>
          </p:nvPr>
        </p:nvSpPr>
        <p:spPr/>
        <p:txBody>
          <a:bodyPr>
            <a:normAutofit fontScale="92500"/>
          </a:bodyPr>
          <a:lstStyle/>
          <a:p>
            <a:pPr algn="just"/>
            <a:r>
              <a:rPr lang="en-GB" dirty="0" smtClean="0"/>
              <a:t>A virtual machine is a software construct operating on top of the hypervisor. </a:t>
            </a:r>
          </a:p>
          <a:p>
            <a:pPr algn="just"/>
            <a:r>
              <a:rPr lang="en-GB" dirty="0" smtClean="0"/>
              <a:t>Virtual machines emulate operation of the physical computing environment and rely on the hypervisor for access to the physical server resources. </a:t>
            </a:r>
          </a:p>
          <a:p>
            <a:pPr algn="just"/>
            <a:r>
              <a:rPr lang="en-GB" dirty="0" smtClean="0"/>
              <a:t>Virtual machines can also be created within the virtualization environment running on top of the server operating system(host operating system). </a:t>
            </a:r>
            <a:endParaRPr lang="en-GB" dirty="0"/>
          </a:p>
        </p:txBody>
      </p:sp>
    </p:spTree>
    <p:extLst>
      <p:ext uri="{BB962C8B-B14F-4D97-AF65-F5344CB8AC3E}">
        <p14:creationId xmlns:p14="http://schemas.microsoft.com/office/powerpoint/2010/main" val="21525188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Hypervisor</a:t>
            </a:r>
            <a:endParaRPr lang="en-GB" dirty="0"/>
          </a:p>
        </p:txBody>
      </p:sp>
      <p:sp>
        <p:nvSpPr>
          <p:cNvPr id="3" name="Content Placeholder 2"/>
          <p:cNvSpPr>
            <a:spLocks noGrp="1"/>
          </p:cNvSpPr>
          <p:nvPr>
            <p:ph idx="1"/>
          </p:nvPr>
        </p:nvSpPr>
        <p:spPr/>
        <p:txBody>
          <a:bodyPr/>
          <a:lstStyle/>
          <a:p>
            <a:pPr marL="358775" lvl="1" indent="-358775" algn="just">
              <a:buFont typeface="Arial" panose="020B0604020202020204" pitchFamily="34" charset="0"/>
              <a:buChar char="•"/>
            </a:pPr>
            <a:r>
              <a:rPr lang="en-GB" dirty="0" smtClean="0"/>
              <a:t>Software that creates and manages virtual machines to allow multiple operating systems to run on a host computer at the same time. </a:t>
            </a:r>
          </a:p>
          <a:p>
            <a:pPr marL="358775" lvl="1" indent="-358775" algn="just">
              <a:buFont typeface="Arial" panose="020B0604020202020204" pitchFamily="34" charset="0"/>
              <a:buChar char="•"/>
            </a:pPr>
            <a:r>
              <a:rPr lang="en-GB" dirty="0" smtClean="0"/>
              <a:t>Manage &amp; controls VMs(software implementation of physical computer)</a:t>
            </a:r>
          </a:p>
          <a:p>
            <a:r>
              <a:rPr lang="en-GB" dirty="0" smtClean="0"/>
              <a:t>Two types</a:t>
            </a:r>
          </a:p>
          <a:p>
            <a:pPr lvl="1"/>
            <a:r>
              <a:rPr lang="en-GB" dirty="0" smtClean="0">
                <a:solidFill>
                  <a:srgbClr val="FF0000"/>
                </a:solidFill>
              </a:rPr>
              <a:t>Type 1</a:t>
            </a:r>
          </a:p>
          <a:p>
            <a:pPr lvl="1"/>
            <a:r>
              <a:rPr lang="en-GB" dirty="0" smtClean="0">
                <a:solidFill>
                  <a:srgbClr val="FF0000"/>
                </a:solidFill>
              </a:rPr>
              <a:t>Type 2</a:t>
            </a:r>
            <a:endParaRPr lang="en-GB" dirty="0">
              <a:solidFill>
                <a:srgbClr val="FF0000"/>
              </a:solidFill>
            </a:endParaRPr>
          </a:p>
        </p:txBody>
      </p:sp>
    </p:spTree>
    <p:extLst>
      <p:ext uri="{BB962C8B-B14F-4D97-AF65-F5344CB8AC3E}">
        <p14:creationId xmlns:p14="http://schemas.microsoft.com/office/powerpoint/2010/main" val="5650391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Hypervisors</a:t>
            </a:r>
            <a:endParaRPr lang="en-GB" dirty="0"/>
          </a:p>
        </p:txBody>
      </p:sp>
      <p:sp>
        <p:nvSpPr>
          <p:cNvPr id="5" name="Text Placeholder 4"/>
          <p:cNvSpPr>
            <a:spLocks noGrp="1"/>
          </p:cNvSpPr>
          <p:nvPr>
            <p:ph type="body" idx="1"/>
          </p:nvPr>
        </p:nvSpPr>
        <p:spPr/>
        <p:txBody>
          <a:bodyPr/>
          <a:lstStyle/>
          <a:p>
            <a:pPr algn="ctr"/>
            <a:r>
              <a:rPr lang="en-GB" dirty="0" smtClean="0"/>
              <a:t>Type 1</a:t>
            </a:r>
            <a:endParaRPr lang="en-GB" dirty="0"/>
          </a:p>
        </p:txBody>
      </p:sp>
      <p:sp>
        <p:nvSpPr>
          <p:cNvPr id="3" name="Content Placeholder 2"/>
          <p:cNvSpPr>
            <a:spLocks noGrp="1"/>
          </p:cNvSpPr>
          <p:nvPr>
            <p:ph sz="half" idx="2"/>
          </p:nvPr>
        </p:nvSpPr>
        <p:spPr/>
        <p:txBody>
          <a:bodyPr>
            <a:normAutofit/>
          </a:bodyPr>
          <a:lstStyle/>
          <a:p>
            <a:pPr algn="just"/>
            <a:r>
              <a:rPr lang="en-US" dirty="0" smtClean="0"/>
              <a:t>Bare metal hypervisor</a:t>
            </a:r>
          </a:p>
          <a:p>
            <a:pPr algn="just"/>
            <a:r>
              <a:rPr lang="en-US" dirty="0" smtClean="0"/>
              <a:t>Runs directly on hardware</a:t>
            </a:r>
          </a:p>
          <a:p>
            <a:pPr algn="just"/>
            <a:r>
              <a:rPr lang="en-US" dirty="0" smtClean="0"/>
              <a:t>Requires a management software</a:t>
            </a:r>
          </a:p>
          <a:p>
            <a:pPr algn="just"/>
            <a:r>
              <a:rPr lang="en-GB" dirty="0" smtClean="0"/>
              <a:t>Examples of type 1 hypervisors</a:t>
            </a:r>
          </a:p>
          <a:p>
            <a:pPr lvl="2" algn="just"/>
            <a:r>
              <a:rPr lang="en-GB" dirty="0" smtClean="0"/>
              <a:t>VMWare </a:t>
            </a:r>
            <a:r>
              <a:rPr lang="en-GB" dirty="0" err="1" smtClean="0"/>
              <a:t>ESXi</a:t>
            </a:r>
            <a:r>
              <a:rPr lang="en-GB" dirty="0" smtClean="0"/>
              <a:t>( Management software: </a:t>
            </a:r>
            <a:r>
              <a:rPr lang="en-GB" dirty="0" err="1" smtClean="0"/>
              <a:t>Ie</a:t>
            </a:r>
            <a:r>
              <a:rPr lang="en-GB" dirty="0" smtClean="0"/>
              <a:t> </a:t>
            </a:r>
            <a:r>
              <a:rPr lang="en-GB" dirty="0" err="1" smtClean="0"/>
              <a:t>ESXi</a:t>
            </a:r>
            <a:r>
              <a:rPr lang="en-GB" dirty="0" smtClean="0"/>
              <a:t> = </a:t>
            </a:r>
            <a:r>
              <a:rPr lang="en-GB" dirty="0" err="1" smtClean="0"/>
              <a:t>vCenter</a:t>
            </a:r>
            <a:r>
              <a:rPr lang="en-GB" dirty="0" smtClean="0"/>
              <a:t>/vSphere)</a:t>
            </a:r>
          </a:p>
          <a:p>
            <a:pPr lvl="2" algn="just"/>
            <a:r>
              <a:rPr lang="en-GB" dirty="0" smtClean="0"/>
              <a:t>Microsoft Hyper-V</a:t>
            </a:r>
            <a:endParaRPr lang="en-US" dirty="0" smtClean="0"/>
          </a:p>
          <a:p>
            <a:endParaRPr lang="en-GB" dirty="0"/>
          </a:p>
        </p:txBody>
      </p:sp>
      <p:sp>
        <p:nvSpPr>
          <p:cNvPr id="6" name="Text Placeholder 5"/>
          <p:cNvSpPr>
            <a:spLocks noGrp="1"/>
          </p:cNvSpPr>
          <p:nvPr>
            <p:ph type="body" sz="quarter" idx="3"/>
          </p:nvPr>
        </p:nvSpPr>
        <p:spPr/>
        <p:txBody>
          <a:bodyPr/>
          <a:lstStyle/>
          <a:p>
            <a:pPr algn="ctr"/>
            <a:r>
              <a:rPr lang="en-GB" dirty="0" smtClean="0"/>
              <a:t>Type 2</a:t>
            </a:r>
            <a:endParaRPr lang="en-GB" dirty="0"/>
          </a:p>
        </p:txBody>
      </p:sp>
      <p:sp>
        <p:nvSpPr>
          <p:cNvPr id="4" name="Content Placeholder 2"/>
          <p:cNvSpPr txBox="1">
            <a:spLocks/>
          </p:cNvSpPr>
          <p:nvPr/>
        </p:nvSpPr>
        <p:spPr>
          <a:xfrm>
            <a:off x="4788024" y="2132856"/>
            <a:ext cx="3888432" cy="452596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r>
              <a:rPr lang="en-US" sz="2400" dirty="0" smtClean="0"/>
              <a:t>Hosted hypervisor as it runs on top of a host OS </a:t>
            </a:r>
          </a:p>
          <a:p>
            <a:pPr algn="just"/>
            <a:r>
              <a:rPr lang="en-US" sz="2400" dirty="0" smtClean="0"/>
              <a:t>Used on client desktop, laptop</a:t>
            </a:r>
          </a:p>
          <a:p>
            <a:pPr algn="just"/>
            <a:r>
              <a:rPr lang="en-US" sz="2400" dirty="0" smtClean="0"/>
              <a:t>Accessed  through software interface</a:t>
            </a:r>
          </a:p>
          <a:p>
            <a:pPr algn="just"/>
            <a:r>
              <a:rPr lang="en-GB" sz="2400" dirty="0" smtClean="0"/>
              <a:t>Examples</a:t>
            </a:r>
          </a:p>
          <a:p>
            <a:pPr lvl="2" algn="just"/>
            <a:r>
              <a:rPr lang="en-GB" sz="1800" dirty="0" smtClean="0"/>
              <a:t>Oracle Virtual Box</a:t>
            </a:r>
          </a:p>
          <a:p>
            <a:pPr lvl="2" algn="just"/>
            <a:r>
              <a:rPr lang="en-GB" sz="1800" dirty="0" smtClean="0"/>
              <a:t>VMWare Player/Work Station</a:t>
            </a:r>
          </a:p>
          <a:p>
            <a:pPr lvl="2" algn="just"/>
            <a:r>
              <a:rPr lang="en-GB" sz="1800" dirty="0" smtClean="0"/>
              <a:t>Microsoft Virtual Server</a:t>
            </a:r>
          </a:p>
          <a:p>
            <a:endParaRPr lang="en-GB" sz="2400" dirty="0"/>
          </a:p>
        </p:txBody>
      </p:sp>
    </p:spTree>
    <p:extLst>
      <p:ext uri="{BB962C8B-B14F-4D97-AF65-F5344CB8AC3E}">
        <p14:creationId xmlns:p14="http://schemas.microsoft.com/office/powerpoint/2010/main" val="26839332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pSp>
        <p:nvGrpSpPr>
          <p:cNvPr id="3" name="Group 2"/>
          <p:cNvGrpSpPr/>
          <p:nvPr/>
        </p:nvGrpSpPr>
        <p:grpSpPr>
          <a:xfrm>
            <a:off x="1027398" y="1628800"/>
            <a:ext cx="7089204" cy="4176464"/>
            <a:chOff x="1011188" y="1124744"/>
            <a:chExt cx="7089204" cy="4176464"/>
          </a:xfrm>
        </p:grpSpPr>
        <p:pic>
          <p:nvPicPr>
            <p:cNvPr id="4" name="Picture 3"/>
            <p:cNvPicPr>
              <a:picLocks noChangeAspect="1"/>
            </p:cNvPicPr>
            <p:nvPr/>
          </p:nvPicPr>
          <p:blipFill>
            <a:blip r:embed="rId2">
              <a:duotone>
                <a:schemeClr val="accent5">
                  <a:shade val="45000"/>
                  <a:satMod val="135000"/>
                </a:schemeClr>
                <a:prstClr val="white"/>
              </a:duotone>
            </a:blip>
            <a:stretch>
              <a:fillRect/>
            </a:stretch>
          </p:blipFill>
          <p:spPr>
            <a:xfrm>
              <a:off x="1011188" y="1124744"/>
              <a:ext cx="7089204" cy="4176464"/>
            </a:xfrm>
            <a:prstGeom prst="rect">
              <a:avLst/>
            </a:prstGeom>
          </p:spPr>
        </p:pic>
        <p:cxnSp>
          <p:nvCxnSpPr>
            <p:cNvPr id="5" name="Straight Arrow Connector 4"/>
            <p:cNvCxnSpPr/>
            <p:nvPr/>
          </p:nvCxnSpPr>
          <p:spPr>
            <a:xfrm flipH="1">
              <a:off x="1475656" y="1916832"/>
              <a:ext cx="144016" cy="5760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TextBox 4"/>
            <p:cNvSpPr txBox="1"/>
            <p:nvPr/>
          </p:nvSpPr>
          <p:spPr>
            <a:xfrm>
              <a:off x="1231330" y="1670611"/>
              <a:ext cx="1064715" cy="246221"/>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smtClean="0"/>
                <a:t>Virtual Machine</a:t>
              </a:r>
              <a:endParaRPr lang="en-GB" sz="1000" dirty="0"/>
            </a:p>
          </p:txBody>
        </p:sp>
      </p:grpSp>
    </p:spTree>
    <p:extLst>
      <p:ext uri="{BB962C8B-B14F-4D97-AF65-F5344CB8AC3E}">
        <p14:creationId xmlns:p14="http://schemas.microsoft.com/office/powerpoint/2010/main" val="7973501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Virtual Switches</a:t>
            </a:r>
            <a:endParaRPr lang="en-GB" dirty="0"/>
          </a:p>
        </p:txBody>
      </p:sp>
      <p:sp>
        <p:nvSpPr>
          <p:cNvPr id="3" name="Content Placeholder 2"/>
          <p:cNvSpPr>
            <a:spLocks noGrp="1"/>
          </p:cNvSpPr>
          <p:nvPr>
            <p:ph idx="1"/>
          </p:nvPr>
        </p:nvSpPr>
        <p:spPr/>
        <p:txBody>
          <a:bodyPr>
            <a:normAutofit lnSpcReduction="10000"/>
          </a:bodyPr>
          <a:lstStyle/>
          <a:p>
            <a:pPr algn="just"/>
            <a:r>
              <a:rPr lang="en-GB" dirty="0"/>
              <a:t>I</a:t>
            </a:r>
            <a:r>
              <a:rPr lang="en-GB" dirty="0" smtClean="0"/>
              <a:t>n pre-server virtualization </a:t>
            </a:r>
          </a:p>
          <a:p>
            <a:pPr lvl="1" algn="just"/>
            <a:r>
              <a:rPr lang="en-GB" dirty="0" smtClean="0"/>
              <a:t>Servers were attached through either IEEE 802.1Q VLAN trunks or single-VLAN switch ports sending their network traffic toward the data center access layer switches, which in turn forwarded it to its destination. </a:t>
            </a:r>
          </a:p>
          <a:p>
            <a:pPr algn="just"/>
            <a:r>
              <a:rPr lang="en-GB" dirty="0" smtClean="0"/>
              <a:t>Virtual switches took care of forwarding the network traffic between the virtual machines residing on the same or different physical hosts. </a:t>
            </a:r>
            <a:endParaRPr lang="en-GB" dirty="0"/>
          </a:p>
        </p:txBody>
      </p:sp>
    </p:spTree>
    <p:extLst>
      <p:ext uri="{BB962C8B-B14F-4D97-AF65-F5344CB8AC3E}">
        <p14:creationId xmlns:p14="http://schemas.microsoft.com/office/powerpoint/2010/main" val="7698617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795" t="19608" r="28970" b="14902"/>
          <a:stretch/>
        </p:blipFill>
        <p:spPr bwMode="auto">
          <a:xfrm>
            <a:off x="179512" y="1268760"/>
            <a:ext cx="5271248" cy="44913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450760" y="1844824"/>
            <a:ext cx="3513728" cy="2308324"/>
          </a:xfrm>
          <a:prstGeom prst="rect">
            <a:avLst/>
          </a:prstGeom>
          <a:noFill/>
        </p:spPr>
        <p:txBody>
          <a:bodyPr wrap="square" rtlCol="0">
            <a:spAutoFit/>
          </a:bodyPr>
          <a:lstStyle/>
          <a:p>
            <a:pPr algn="just"/>
            <a:r>
              <a:rPr lang="en-GB" dirty="0" smtClean="0"/>
              <a:t>virtual machines migrate between physical hosts connected to different physical switches. In this case, virtual switches make sure to maintain configuration consistency for the virtual machine attachment points in term of network and security settings. </a:t>
            </a:r>
            <a:endParaRPr lang="en-GB" dirty="0"/>
          </a:p>
        </p:txBody>
      </p:sp>
    </p:spTree>
    <p:extLst>
      <p:ext uri="{BB962C8B-B14F-4D97-AF65-F5344CB8AC3E}">
        <p14:creationId xmlns:p14="http://schemas.microsoft.com/office/powerpoint/2010/main" val="32173333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Management Tools</a:t>
            </a:r>
            <a:endParaRPr lang="en-GB" dirty="0"/>
          </a:p>
        </p:txBody>
      </p:sp>
      <p:sp>
        <p:nvSpPr>
          <p:cNvPr id="3" name="Content Placeholder 2"/>
          <p:cNvSpPr>
            <a:spLocks noGrp="1"/>
          </p:cNvSpPr>
          <p:nvPr>
            <p:ph idx="1"/>
          </p:nvPr>
        </p:nvSpPr>
        <p:spPr/>
        <p:txBody>
          <a:bodyPr>
            <a:normAutofit fontScale="77500" lnSpcReduction="20000"/>
          </a:bodyPr>
          <a:lstStyle/>
          <a:p>
            <a:pPr algn="just"/>
            <a:r>
              <a:rPr lang="en-GB" dirty="0" smtClean="0"/>
              <a:t>Increase in amount of virtual servers also resulted in increased administration overhead</a:t>
            </a:r>
          </a:p>
          <a:p>
            <a:pPr algn="just"/>
            <a:r>
              <a:rPr lang="en-GB" dirty="0" smtClean="0"/>
              <a:t>Virtualization management tool is also referred to as virtual machine manager</a:t>
            </a:r>
          </a:p>
          <a:p>
            <a:pPr algn="just"/>
            <a:r>
              <a:rPr lang="en-GB" dirty="0" smtClean="0"/>
              <a:t>Help create, edit, clone, start, stop, and move virtual machines</a:t>
            </a:r>
          </a:p>
          <a:p>
            <a:pPr algn="just"/>
            <a:r>
              <a:rPr lang="en-GB" dirty="0" smtClean="0"/>
              <a:t>Through a set of application programming interfaces, known as </a:t>
            </a:r>
            <a:r>
              <a:rPr lang="en-GB" dirty="0" err="1" smtClean="0"/>
              <a:t>apis</a:t>
            </a:r>
            <a:r>
              <a:rPr lang="en-GB" dirty="0" smtClean="0"/>
              <a:t>, virtual machine management tools also provide a programmatic way of interacting with server virtualization environment. </a:t>
            </a:r>
          </a:p>
          <a:p>
            <a:pPr algn="just"/>
            <a:r>
              <a:rPr lang="en-GB" dirty="0" smtClean="0"/>
              <a:t>Examples:</a:t>
            </a:r>
          </a:p>
          <a:p>
            <a:pPr lvl="1" algn="just"/>
            <a:r>
              <a:rPr lang="en-GB" dirty="0" err="1" smtClean="0"/>
              <a:t>Vmware’s</a:t>
            </a:r>
            <a:r>
              <a:rPr lang="en-GB" dirty="0" smtClean="0"/>
              <a:t> </a:t>
            </a:r>
            <a:r>
              <a:rPr lang="en-GB" dirty="0" err="1" smtClean="0"/>
              <a:t>vcenter</a:t>
            </a:r>
            <a:r>
              <a:rPr lang="en-GB" dirty="0" smtClean="0"/>
              <a:t> and </a:t>
            </a:r>
            <a:r>
              <a:rPr lang="en-GB" dirty="0" err="1" smtClean="0"/>
              <a:t>microsoft’s</a:t>
            </a:r>
            <a:r>
              <a:rPr lang="en-GB" dirty="0" smtClean="0"/>
              <a:t> system center.</a:t>
            </a:r>
          </a:p>
          <a:p>
            <a:pPr lvl="1" algn="just"/>
            <a:r>
              <a:rPr lang="en-GB" dirty="0" smtClean="0"/>
              <a:t>For </a:t>
            </a:r>
            <a:r>
              <a:rPr lang="en-GB" dirty="0" err="1" smtClean="0"/>
              <a:t>linux</a:t>
            </a:r>
            <a:r>
              <a:rPr lang="en-GB" dirty="0" smtClean="0"/>
              <a:t>-based open hypervisors, </a:t>
            </a:r>
            <a:r>
              <a:rPr lang="en-GB" dirty="0" err="1" smtClean="0"/>
              <a:t>kvm</a:t>
            </a:r>
            <a:r>
              <a:rPr lang="en-GB" dirty="0" smtClean="0"/>
              <a:t> and </a:t>
            </a:r>
            <a:r>
              <a:rPr lang="en-GB" dirty="0" err="1" smtClean="0"/>
              <a:t>xen</a:t>
            </a:r>
            <a:r>
              <a:rPr lang="en-GB" dirty="0" smtClean="0"/>
              <a:t>.</a:t>
            </a:r>
            <a:endParaRPr lang="en-GB" dirty="0"/>
          </a:p>
        </p:txBody>
      </p:sp>
    </p:spTree>
    <p:extLst>
      <p:ext uri="{BB962C8B-B14F-4D97-AF65-F5344CB8AC3E}">
        <p14:creationId xmlns:p14="http://schemas.microsoft.com/office/powerpoint/2010/main" val="16570549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Server Virtualization</a:t>
            </a:r>
            <a:endParaRPr lang="en-US" dirty="0"/>
          </a:p>
        </p:txBody>
      </p:sp>
      <p:sp>
        <p:nvSpPr>
          <p:cNvPr id="3" name="Content Placeholder 2"/>
          <p:cNvSpPr>
            <a:spLocks noGrp="1"/>
          </p:cNvSpPr>
          <p:nvPr>
            <p:ph idx="1"/>
          </p:nvPr>
        </p:nvSpPr>
        <p:spPr/>
        <p:txBody>
          <a:bodyPr/>
          <a:lstStyle/>
          <a:p>
            <a:r>
              <a:rPr lang="en-US" dirty="0" smtClean="0"/>
              <a:t>Four types</a:t>
            </a:r>
          </a:p>
          <a:p>
            <a:pPr lvl="2"/>
            <a:r>
              <a:rPr lang="en-GB" dirty="0"/>
              <a:t>Full</a:t>
            </a:r>
          </a:p>
          <a:p>
            <a:pPr lvl="2"/>
            <a:r>
              <a:rPr lang="en-GB" dirty="0"/>
              <a:t>Para</a:t>
            </a:r>
          </a:p>
          <a:p>
            <a:pPr lvl="2"/>
            <a:r>
              <a:rPr lang="en-GB" dirty="0"/>
              <a:t>Hardware Assisted </a:t>
            </a:r>
          </a:p>
          <a:p>
            <a:pPr lvl="2"/>
            <a:r>
              <a:rPr lang="en-GB" dirty="0"/>
              <a:t>Operating System-level Virtualisation</a:t>
            </a:r>
          </a:p>
          <a:p>
            <a:endParaRPr lang="en-US" dirty="0"/>
          </a:p>
        </p:txBody>
      </p:sp>
    </p:spTree>
    <p:extLst>
      <p:ext uri="{BB962C8B-B14F-4D97-AF65-F5344CB8AC3E}">
        <p14:creationId xmlns:p14="http://schemas.microsoft.com/office/powerpoint/2010/main" val="14629285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Full Virtualization</a:t>
            </a:r>
            <a:endParaRPr lang="en-US" dirty="0"/>
          </a:p>
        </p:txBody>
      </p:sp>
      <p:sp>
        <p:nvSpPr>
          <p:cNvPr id="4" name="Content Placeholder 3"/>
          <p:cNvSpPr>
            <a:spLocks noGrp="1"/>
          </p:cNvSpPr>
          <p:nvPr>
            <p:ph idx="1"/>
          </p:nvPr>
        </p:nvSpPr>
        <p:spPr/>
        <p:txBody>
          <a:bodyPr>
            <a:normAutofit/>
          </a:bodyPr>
          <a:lstStyle/>
          <a:p>
            <a:pPr algn="just"/>
            <a:r>
              <a:rPr lang="en-US" sz="2800" dirty="0" smtClean="0"/>
              <a:t>Hypervisors run directly on host computer</a:t>
            </a:r>
          </a:p>
          <a:p>
            <a:pPr algn="just"/>
            <a:r>
              <a:rPr lang="en-US" sz="2800" dirty="0" smtClean="0"/>
              <a:t>Completely abstracts from physical hardware &amp; separates from other guest OS</a:t>
            </a:r>
          </a:p>
          <a:p>
            <a:pPr algn="just"/>
            <a:r>
              <a:rPr lang="en-US" sz="2800" dirty="0" smtClean="0"/>
              <a:t>Guest OS think they are running directly on the hardware</a:t>
            </a:r>
          </a:p>
          <a:p>
            <a:pPr algn="just"/>
            <a:r>
              <a:rPr lang="en-US" sz="2800" dirty="0" smtClean="0"/>
              <a:t>Hypervisor does full binary translation</a:t>
            </a:r>
            <a:endParaRPr lang="en-US" sz="2800" dirty="0"/>
          </a:p>
        </p:txBody>
      </p:sp>
    </p:spTree>
    <p:extLst>
      <p:ext uri="{BB962C8B-B14F-4D97-AF65-F5344CB8AC3E}">
        <p14:creationId xmlns:p14="http://schemas.microsoft.com/office/powerpoint/2010/main" val="1272902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Para Virtualization</a:t>
            </a:r>
            <a:endParaRPr lang="en-US" dirty="0"/>
          </a:p>
        </p:txBody>
      </p:sp>
      <p:sp>
        <p:nvSpPr>
          <p:cNvPr id="3" name="Content Placeholder 2"/>
          <p:cNvSpPr>
            <a:spLocks noGrp="1"/>
          </p:cNvSpPr>
          <p:nvPr>
            <p:ph idx="1"/>
          </p:nvPr>
        </p:nvSpPr>
        <p:spPr/>
        <p:txBody>
          <a:bodyPr>
            <a:normAutofit/>
          </a:bodyPr>
          <a:lstStyle/>
          <a:p>
            <a:pPr algn="just"/>
            <a:r>
              <a:rPr lang="en-US" sz="2800" dirty="0" smtClean="0"/>
              <a:t>Hypervisor runs directly on host computer</a:t>
            </a:r>
          </a:p>
          <a:p>
            <a:pPr algn="just"/>
            <a:r>
              <a:rPr lang="en-US" sz="2800" dirty="0"/>
              <a:t>D</a:t>
            </a:r>
            <a:r>
              <a:rPr lang="en-US" sz="2800" dirty="0" smtClean="0"/>
              <a:t>oes not completely abstract guest OS</a:t>
            </a:r>
          </a:p>
          <a:p>
            <a:pPr algn="just"/>
            <a:r>
              <a:rPr lang="en-US" sz="2800" dirty="0" smtClean="0"/>
              <a:t>Some privileged instructions are replaced with hyper-calls(system calls, virtual driver)</a:t>
            </a:r>
          </a:p>
          <a:p>
            <a:pPr algn="just"/>
            <a:r>
              <a:rPr lang="en-US" sz="2800" dirty="0" smtClean="0"/>
              <a:t>Guest OS can directly communicate with hardware</a:t>
            </a:r>
            <a:endParaRPr lang="en-US" sz="2800" dirty="0"/>
          </a:p>
        </p:txBody>
      </p:sp>
    </p:spTree>
    <p:extLst>
      <p:ext uri="{BB962C8B-B14F-4D97-AF65-F5344CB8AC3E}">
        <p14:creationId xmlns:p14="http://schemas.microsoft.com/office/powerpoint/2010/main" val="25663225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Hardware Assisted </a:t>
            </a:r>
            <a:endParaRPr lang="en-US" dirty="0"/>
          </a:p>
        </p:txBody>
      </p:sp>
      <p:sp>
        <p:nvSpPr>
          <p:cNvPr id="3" name="Content Placeholder 2"/>
          <p:cNvSpPr>
            <a:spLocks noGrp="1"/>
          </p:cNvSpPr>
          <p:nvPr>
            <p:ph idx="1"/>
          </p:nvPr>
        </p:nvSpPr>
        <p:spPr/>
        <p:txBody>
          <a:bodyPr>
            <a:normAutofit lnSpcReduction="10000"/>
          </a:bodyPr>
          <a:lstStyle/>
          <a:p>
            <a:pPr algn="just"/>
            <a:r>
              <a:rPr lang="en-US" dirty="0" smtClean="0"/>
              <a:t>The CPU is enhanced with facilities to support virtualization(hardware support for virtualization)</a:t>
            </a:r>
          </a:p>
          <a:p>
            <a:pPr algn="just"/>
            <a:r>
              <a:rPr lang="en-US" dirty="0" smtClean="0"/>
              <a:t>It provides an additional ring Ring -1 where the virtualization software runs</a:t>
            </a:r>
          </a:p>
          <a:p>
            <a:pPr algn="just"/>
            <a:r>
              <a:rPr lang="en-US" dirty="0" smtClean="0"/>
              <a:t>Allows guest user to directly access the hardware</a:t>
            </a:r>
          </a:p>
          <a:p>
            <a:pPr algn="just"/>
            <a:r>
              <a:rPr lang="en-GB" dirty="0" smtClean="0"/>
              <a:t>Example: Intel </a:t>
            </a:r>
            <a:r>
              <a:rPr lang="en-GB" dirty="0"/>
              <a:t>Virtualisation Technologies (</a:t>
            </a:r>
            <a:r>
              <a:rPr lang="en-GB" dirty="0" err="1"/>
              <a:t>VTx</a:t>
            </a:r>
            <a:r>
              <a:rPr lang="en-GB" dirty="0"/>
              <a:t>) and AMD Pacifica (AMD-V)</a:t>
            </a:r>
          </a:p>
          <a:p>
            <a:endParaRPr lang="en-US" dirty="0" smtClean="0"/>
          </a:p>
        </p:txBody>
      </p:sp>
    </p:spTree>
    <p:extLst>
      <p:ext uri="{BB962C8B-B14F-4D97-AF65-F5344CB8AC3E}">
        <p14:creationId xmlns:p14="http://schemas.microsoft.com/office/powerpoint/2010/main" val="6993995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Operating System Level Virtualization</a:t>
            </a:r>
            <a:endParaRPr lang="en-US" dirty="0"/>
          </a:p>
        </p:txBody>
      </p:sp>
      <p:sp>
        <p:nvSpPr>
          <p:cNvPr id="3" name="Content Placeholder 2"/>
          <p:cNvSpPr>
            <a:spLocks noGrp="1"/>
          </p:cNvSpPr>
          <p:nvPr>
            <p:ph idx="1"/>
          </p:nvPr>
        </p:nvSpPr>
        <p:spPr/>
        <p:txBody>
          <a:bodyPr>
            <a:normAutofit/>
          </a:bodyPr>
          <a:lstStyle/>
          <a:p>
            <a:pPr algn="just"/>
            <a:r>
              <a:rPr lang="en-US" dirty="0" smtClean="0"/>
              <a:t>Host operating system itself perform the functions of the hypervisor</a:t>
            </a:r>
          </a:p>
          <a:p>
            <a:pPr algn="just"/>
            <a:r>
              <a:rPr lang="en-US" dirty="0" smtClean="0"/>
              <a:t>Kernel enables multiple environment</a:t>
            </a:r>
          </a:p>
          <a:p>
            <a:pPr algn="just"/>
            <a:r>
              <a:rPr lang="en-US" dirty="0" smtClean="0"/>
              <a:t>Operates under the same kernel but have their own resources</a:t>
            </a:r>
          </a:p>
          <a:p>
            <a:pPr algn="just"/>
            <a:r>
              <a:rPr lang="en-US" dirty="0" smtClean="0"/>
              <a:t>All the guest </a:t>
            </a:r>
            <a:r>
              <a:rPr lang="en-US" dirty="0" err="1" smtClean="0"/>
              <a:t>os</a:t>
            </a:r>
            <a:r>
              <a:rPr lang="en-US" dirty="0" smtClean="0"/>
              <a:t> should of same OS family as host.</a:t>
            </a:r>
          </a:p>
          <a:p>
            <a:pPr algn="just"/>
            <a:r>
              <a:rPr lang="en-US" dirty="0" smtClean="0"/>
              <a:t>Example: </a:t>
            </a:r>
            <a:r>
              <a:rPr lang="en-US" dirty="0" err="1" smtClean="0"/>
              <a:t>OpenVZ</a:t>
            </a:r>
            <a:r>
              <a:rPr lang="en-US" dirty="0" smtClean="0"/>
              <a:t> </a:t>
            </a:r>
            <a:endParaRPr lang="en-US" dirty="0"/>
          </a:p>
        </p:txBody>
      </p:sp>
    </p:spTree>
    <p:extLst>
      <p:ext uri="{BB962C8B-B14F-4D97-AF65-F5344CB8AC3E}">
        <p14:creationId xmlns:p14="http://schemas.microsoft.com/office/powerpoint/2010/main" val="16457421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Acknowledgement</a:t>
            </a:r>
            <a:endParaRPr lang="en-GB" dirty="0"/>
          </a:p>
        </p:txBody>
      </p:sp>
      <p:sp>
        <p:nvSpPr>
          <p:cNvPr id="3" name="Content Placeholder 2"/>
          <p:cNvSpPr>
            <a:spLocks noGrp="1"/>
          </p:cNvSpPr>
          <p:nvPr>
            <p:ph idx="1"/>
          </p:nvPr>
        </p:nvSpPr>
        <p:spPr/>
        <p:txBody>
          <a:bodyPr/>
          <a:lstStyle/>
          <a:p>
            <a:pPr algn="just"/>
            <a:r>
              <a:rPr lang="en-GB" dirty="0"/>
              <a:t>Santana, G. A. A., 2014. </a:t>
            </a:r>
            <a:r>
              <a:rPr lang="en-GB" i="1" dirty="0"/>
              <a:t>Data Center Virtualization Fundamentals. </a:t>
            </a:r>
            <a:r>
              <a:rPr lang="en-GB" dirty="0" err="1"/>
              <a:t>s.l.:Cisco</a:t>
            </a:r>
            <a:r>
              <a:rPr lang="en-GB" dirty="0"/>
              <a:t> Press.</a:t>
            </a:r>
          </a:p>
          <a:p>
            <a:pPr algn="just"/>
            <a:endParaRPr lang="en-GB" dirty="0"/>
          </a:p>
        </p:txBody>
      </p:sp>
    </p:spTree>
    <p:extLst>
      <p:ext uri="{BB962C8B-B14F-4D97-AF65-F5344CB8AC3E}">
        <p14:creationId xmlns:p14="http://schemas.microsoft.com/office/powerpoint/2010/main" val="23618150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TotalTime>
  <Words>671</Words>
  <Application>Microsoft Office PowerPoint</Application>
  <PresentationFormat>On-screen Show (4:3)</PresentationFormat>
  <Paragraphs>92</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Data Center Tehcnologies</vt:lpstr>
      <vt:lpstr>Virtualization</vt:lpstr>
      <vt:lpstr>Server Virtualization Components</vt:lpstr>
      <vt:lpstr>Virtual Machine</vt:lpstr>
      <vt:lpstr>Hypervisor</vt:lpstr>
      <vt:lpstr>Hypervisors</vt:lpstr>
      <vt:lpstr>PowerPoint Presentation</vt:lpstr>
      <vt:lpstr>Virtual Switches</vt:lpstr>
      <vt:lpstr>PowerPoint Presentation</vt:lpstr>
      <vt:lpstr>Management Tools</vt:lpstr>
      <vt:lpstr>Server Virtualization</vt:lpstr>
      <vt:lpstr>Full Virtualization</vt:lpstr>
      <vt:lpstr>Para Virtualization</vt:lpstr>
      <vt:lpstr>Hardware Assisted </vt:lpstr>
      <vt:lpstr>Operating System Level Virtualization</vt:lpstr>
      <vt:lpstr>Acknowledgement</vt:lpstr>
    </vt:vector>
  </TitlesOfParts>
  <Company>University of Wales Trinity Saint David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Center Tehcnologies</dc:title>
  <dc:creator>Anly ChandraMohan</dc:creator>
  <cp:lastModifiedBy>Anly ChandraMohan</cp:lastModifiedBy>
  <cp:revision>12</cp:revision>
  <dcterms:created xsi:type="dcterms:W3CDTF">2017-04-13T12:11:20Z</dcterms:created>
  <dcterms:modified xsi:type="dcterms:W3CDTF">2017-05-04T09:37:18Z</dcterms:modified>
</cp:coreProperties>
</file>