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8" r:id="rId1"/>
  </p:sldMasterIdLst>
  <p:notesMasterIdLst>
    <p:notesMasterId r:id="rId31"/>
  </p:notesMasterIdLst>
  <p:sldIdLst>
    <p:sldId id="257" r:id="rId2"/>
    <p:sldId id="298" r:id="rId3"/>
    <p:sldId id="299" r:id="rId4"/>
    <p:sldId id="300" r:id="rId5"/>
    <p:sldId id="301" r:id="rId6"/>
    <p:sldId id="302" r:id="rId7"/>
    <p:sldId id="303" r:id="rId8"/>
    <p:sldId id="304" r:id="rId9"/>
    <p:sldId id="305" r:id="rId10"/>
    <p:sldId id="306" r:id="rId11"/>
    <p:sldId id="307" r:id="rId12"/>
    <p:sldId id="308" r:id="rId13"/>
    <p:sldId id="309" r:id="rId14"/>
    <p:sldId id="325" r:id="rId15"/>
    <p:sldId id="311" r:id="rId16"/>
    <p:sldId id="312" r:id="rId17"/>
    <p:sldId id="313" r:id="rId18"/>
    <p:sldId id="314" r:id="rId19"/>
    <p:sldId id="315" r:id="rId20"/>
    <p:sldId id="316" r:id="rId21"/>
    <p:sldId id="317" r:id="rId22"/>
    <p:sldId id="326" r:id="rId23"/>
    <p:sldId id="319" r:id="rId24"/>
    <p:sldId id="320" r:id="rId25"/>
    <p:sldId id="321" r:id="rId26"/>
    <p:sldId id="322" r:id="rId27"/>
    <p:sldId id="323" r:id="rId28"/>
    <p:sldId id="324" r:id="rId29"/>
    <p:sldId id="297" r:id="rId3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0059061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F5C0B04A-669A-4926-98D3-6BDE58AE3546}" type="slidenum">
              <a:rPr lang="en-US" smtClean="0"/>
              <a:pPr/>
              <a:t>11</a:t>
            </a:fld>
            <a:endParaRPr lang="en-US" smtClean="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039EFE9B-D188-4AF0-80BF-076D9312D545}" type="slidenum">
              <a:rPr lang="zh-CN" altLang="en-US"/>
              <a:pPr/>
              <a:t>15</a:t>
            </a:fld>
            <a:endParaRPr lang="en-US" altLang="zh-CN"/>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7909B314-2DAA-4063-A3D2-35DB3C4A76CC}" type="slidenum">
              <a:rPr lang="zh-CN" altLang="en-US"/>
              <a:pPr/>
              <a:t>16</a:t>
            </a:fld>
            <a:endParaRPr lang="en-US" altLang="zh-CN"/>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4DE795A6-E9E3-4EC3-BF3F-647442F5AD02}" type="slidenum">
              <a:rPr lang="zh-CN" altLang="en-US"/>
              <a:pPr/>
              <a:t>17</a:t>
            </a:fld>
            <a:endParaRPr lang="en-US" altLang="zh-CN"/>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D0F43B8F-74D5-4BFD-ACC2-67A51840E43F}" type="slidenum">
              <a:rPr lang="zh-CN" altLang="en-US"/>
              <a:pPr/>
              <a:t>18</a:t>
            </a:fld>
            <a:endParaRPr lang="en-US" altLang="zh-CN"/>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C3EAEF80-E94D-4F43-A73C-2412C3F09DEC}" type="slidenum">
              <a:rPr lang="zh-CN" altLang="en-US"/>
              <a:pPr/>
              <a:t>19</a:t>
            </a:fld>
            <a:endParaRPr lang="en-US" altLang="zh-CN"/>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20</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21</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E55EB201-2732-46F2-8AEA-615F314E90C2}" type="slidenum">
              <a:rPr lang="zh-CN" altLang="en-US"/>
              <a:pPr/>
              <a:t>23</a:t>
            </a:fld>
            <a:endParaRPr lang="en-US" altLang="zh-CN"/>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D26339B-174C-4467-B0B1-C0A2002F7F05}" type="slidenum">
              <a:rPr lang="zh-CN" altLang="en-US"/>
              <a:pPr/>
              <a:t>24</a:t>
            </a:fld>
            <a:endParaRPr lang="en-US" altLang="zh-CN"/>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6D683B7D-BA3C-4B38-A78D-EA49B7DD947A}" type="slidenum">
              <a:rPr lang="zh-CN" altLang="en-US"/>
              <a:pPr/>
              <a:t>25</a:t>
            </a:fld>
            <a:endParaRPr lang="en-US" altLang="zh-CN"/>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10C8F813-BBDA-4786-BFC1-487F732C666A}" type="slidenum">
              <a:rPr lang="zh-CN" altLang="en-US"/>
              <a:pPr/>
              <a:t>26</a:t>
            </a:fld>
            <a:endParaRPr lang="en-US" altLang="zh-CN"/>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46FFFB1E-9970-44FA-94D4-E14B49D6DE67}" type="slidenum">
              <a:rPr lang="zh-CN" altLang="en-US"/>
              <a:pPr/>
              <a:t>27</a:t>
            </a:fld>
            <a:endParaRPr lang="en-US" altLang="zh-CN"/>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144B4BA-D343-4262-9962-4B0748F96DBF}" type="slidenum">
              <a:rPr lang="zh-CN" altLang="en-US"/>
              <a:pPr/>
              <a:t>28</a:t>
            </a:fld>
            <a:endParaRPr lang="en-US" altLang="zh-CN"/>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29</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1A0A728-58A8-4400-8922-32EBFA9DE44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796908"/>
          </a:xfrm>
        </p:spPr>
        <p:txBody>
          <a:bodyPr>
            <a:normAutofit/>
          </a:bodyPr>
          <a:lstStyle>
            <a:lvl1pPr algn="l">
              <a:defRPr sz="4000"/>
            </a:lvl1pPr>
          </a:lstStyle>
          <a:p>
            <a:r>
              <a:rPr kumimoji="0" lang="en-US" dirty="0" smtClean="0"/>
              <a:t>Click to edit Master title style</a:t>
            </a:r>
            <a:endParaRPr kumimoji="0" lang="en-US" dirty="0"/>
          </a:p>
        </p:txBody>
      </p:sp>
      <p:sp>
        <p:nvSpPr>
          <p:cNvPr id="3" name="Content Placeholder 2"/>
          <p:cNvSpPr>
            <a:spLocks noGrp="1"/>
          </p:cNvSpPr>
          <p:nvPr>
            <p:ph idx="1"/>
          </p:nvPr>
        </p:nvSpPr>
        <p:spPr>
          <a:xfrm>
            <a:off x="457200" y="1142984"/>
            <a:ext cx="8472518" cy="4983179"/>
          </a:xfrm>
        </p:spPr>
        <p:txBody>
          <a:bodyPr>
            <a:normAutofit/>
          </a:bodyPr>
          <a:lstStyle>
            <a:lvl1pPr>
              <a:defRPr sz="2400"/>
            </a:lvl1pPr>
            <a:lvl2pPr>
              <a:defRPr sz="2000"/>
            </a:lvl2pPr>
            <a:lvl3pPr>
              <a:defRPr sz="1800"/>
            </a:lvl3pPr>
            <a:lvl4pPr>
              <a:defRPr sz="1600"/>
            </a:lvl4pPr>
            <a:lvl5pPr>
              <a:defRPr sz="16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43956" cy="796908"/>
          </a:xfrm>
        </p:spPr>
        <p:txBody>
          <a:bodyPr>
            <a:normAutofit/>
          </a:bodyPr>
          <a:lstStyle>
            <a:lvl1pPr>
              <a:defRPr sz="4000"/>
            </a:lvl1p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1142984"/>
            <a:ext cx="4257676" cy="4983179"/>
          </a:xfrm>
        </p:spPr>
        <p:txBody>
          <a:bodyPr/>
          <a:lstStyle>
            <a:lvl1pPr>
              <a:defRPr sz="2600"/>
            </a:lvl1pPr>
            <a:lvl2pPr>
              <a:defRPr sz="22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767266" y="1142984"/>
            <a:ext cx="4233890" cy="4983179"/>
          </a:xfrm>
        </p:spPr>
        <p:txBody>
          <a:bodyPr>
            <a:normAutofit/>
          </a:bodyPr>
          <a:lstStyle>
            <a:lvl1pPr>
              <a:defRPr sz="2800"/>
            </a:lvl1pPr>
            <a:lvl2pPr>
              <a:defRPr sz="24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r>
              <a:rPr lang="en-GB" smtClean="0"/>
              <a:t>Dr Nik Whitehead</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472518" cy="797226"/>
          </a:xfrm>
        </p:spPr>
        <p:txBody>
          <a:bodyPr anchor="ctr">
            <a:normAutofit/>
          </a:bodyPr>
          <a:lstStyle>
            <a:lvl1pPr algn="l">
              <a:defRPr sz="4000"/>
            </a:lvl1pPr>
          </a:lstStyle>
          <a:p>
            <a:r>
              <a:rPr kumimoji="0" lang="en-US" dirty="0" smtClean="0"/>
              <a:t>Click to edit Master title style</a:t>
            </a:r>
            <a:endParaRPr kumimoji="0" lang="en-US" dirty="0"/>
          </a:p>
        </p:txBody>
      </p:sp>
      <p:sp>
        <p:nvSpPr>
          <p:cNvPr id="7" name="Date Placeholder 6"/>
          <p:cNvSpPr>
            <a:spLocks noGrp="1"/>
          </p:cNvSpPr>
          <p:nvPr>
            <p:ph type="dt" sz="half" idx="10"/>
          </p:nvPr>
        </p:nvSpPr>
        <p:spPr/>
        <p:txBody>
          <a:bodyPr/>
          <a:lstStyle/>
          <a:p>
            <a:r>
              <a:rPr lang="en-GB" smtClean="0"/>
              <a:t>Dr Nik Whitehead</a:t>
            </a:r>
            <a:endParaRPr lang="en-GB"/>
          </a:p>
        </p:txBody>
      </p:sp>
      <p:sp>
        <p:nvSpPr>
          <p:cNvPr id="8" name="Slide Number Placeholder 7"/>
          <p:cNvSpPr>
            <a:spLocks noGrp="1"/>
          </p:cNvSpPr>
          <p:nvPr>
            <p:ph type="sldNum" sz="quarter" idx="11"/>
          </p:nvPr>
        </p:nvSpPr>
        <p:spPr/>
        <p:txBody>
          <a:bodyPr/>
          <a:lstStyle/>
          <a:p>
            <a:fld id="{B07C7589-490C-489F-8478-54DCAA9AA8E4}"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Dr Nik Whitehead</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smtClean="0"/>
          </a:p>
        </p:txBody>
      </p:sp>
      <p:sp>
        <p:nvSpPr>
          <p:cNvPr id="4" name="Rectangle 9"/>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8472518" cy="796908"/>
          </a:xfrm>
          <a:prstGeom prst="rect">
            <a:avLst/>
          </a:prstGeom>
        </p:spPr>
        <p:txBody>
          <a:bodyPr vert="horz" lIns="45720" rIns="45720" anchor="ctr">
            <a:normAutofit/>
          </a:bodyPr>
          <a:lstStyle/>
          <a:p>
            <a:r>
              <a:rPr kumimoji="0" lang="en-US" dirty="0" smtClean="0"/>
              <a:t>Click to edit Master title style</a:t>
            </a:r>
            <a:endParaRPr kumimoji="0" lang="en-US" dirty="0"/>
          </a:p>
        </p:txBody>
      </p:sp>
      <p:sp>
        <p:nvSpPr>
          <p:cNvPr id="30" name="Text Placeholder 29"/>
          <p:cNvSpPr>
            <a:spLocks noGrp="1"/>
          </p:cNvSpPr>
          <p:nvPr>
            <p:ph type="body" idx="1"/>
          </p:nvPr>
        </p:nvSpPr>
        <p:spPr>
          <a:xfrm>
            <a:off x="457200" y="1142984"/>
            <a:ext cx="8543956" cy="4983179"/>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r>
              <a:rPr lang="en-GB" smtClean="0"/>
              <a:t>Dr Nik Whitehead</a:t>
            </a: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19347F20-F82F-4947-A7B4-706D91F163B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Lst>
  <p:hf hdr="0" ftr="0"/>
  <p:txStyles>
    <p:titleStyle>
      <a:lvl1pPr algn="l" rtl="0" eaLnBrk="1" latinLnBrk="0" hangingPunct="1">
        <a:spcBef>
          <a:spcPct val="0"/>
        </a:spcBef>
        <a:buNone/>
        <a:defRPr kumimoji="0" sz="40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24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0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18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16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16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smtClean="0"/>
              <a:t>Research &amp; Development Methods</a:t>
            </a:r>
            <a:endParaRPr lang="en-GB" dirty="0"/>
          </a:p>
        </p:txBody>
      </p:sp>
      <p:sp>
        <p:nvSpPr>
          <p:cNvPr id="3075" name="Rectangle 3"/>
          <p:cNvSpPr>
            <a:spLocks noGrp="1" noChangeArrowheads="1"/>
          </p:cNvSpPr>
          <p:nvPr>
            <p:ph type="subTitle" idx="1"/>
          </p:nvPr>
        </p:nvSpPr>
        <p:spPr/>
        <p:txBody>
          <a:bodyPr/>
          <a:lstStyle/>
          <a:p>
            <a:r>
              <a:rPr lang="en-GB" dirty="0" smtClean="0"/>
              <a:t>M2X8629</a:t>
            </a:r>
          </a:p>
          <a:p>
            <a:r>
              <a:rPr lang="en-GB" smtClean="0"/>
              <a:t>Lecture 5</a:t>
            </a:r>
            <a:endParaRPr lang="en-GB" dirty="0" smtClean="0"/>
          </a:p>
          <a:p>
            <a:r>
              <a:rPr lang="en-GB" dirty="0" smtClean="0"/>
              <a:t>Research Methodologies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smtClean="0"/>
              <a:t>What is research?</a:t>
            </a:r>
            <a:endParaRPr lang="en-US" altLang="zh-CN" smtClean="0"/>
          </a:p>
        </p:txBody>
      </p:sp>
      <p:sp>
        <p:nvSpPr>
          <p:cNvPr id="7171" name="Rectangle 3"/>
          <p:cNvSpPr>
            <a:spLocks noGrp="1" noChangeArrowheads="1"/>
          </p:cNvSpPr>
          <p:nvPr>
            <p:ph type="body" idx="1"/>
          </p:nvPr>
        </p:nvSpPr>
        <p:spPr/>
        <p:txBody>
          <a:bodyPr/>
          <a:lstStyle/>
          <a:p>
            <a:r>
              <a:rPr lang="en-GB" smtClean="0"/>
              <a:t>People undertake research in order to find things out in a systematic way, thereby increasing their knowledge (Jankowicz, 1995). </a:t>
            </a:r>
          </a:p>
          <a:p>
            <a:endParaRPr lang="en-GB" smtClean="0"/>
          </a:p>
          <a:p>
            <a:r>
              <a:rPr lang="en-GB" smtClean="0"/>
              <a:t>Hussey and Hussey (1997, p. 1) define research as ‘enquiry and investigation [that]…is systematic and methodical…[and] increases knowledge’. </a:t>
            </a:r>
            <a:endParaRPr lang="en-US" altLang="zh-CN"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dirty="0" smtClean="0"/>
              <a:t>What is research methodology?</a:t>
            </a:r>
            <a:endParaRPr lang="en-US" altLang="zh-CN" dirty="0" smtClean="0"/>
          </a:p>
        </p:txBody>
      </p:sp>
      <p:sp>
        <p:nvSpPr>
          <p:cNvPr id="8195" name="Rectangle 3"/>
          <p:cNvSpPr>
            <a:spLocks noGrp="1" noChangeArrowheads="1"/>
          </p:cNvSpPr>
          <p:nvPr>
            <p:ph type="body" idx="1"/>
          </p:nvPr>
        </p:nvSpPr>
        <p:spPr/>
        <p:txBody>
          <a:bodyPr/>
          <a:lstStyle/>
          <a:p>
            <a:r>
              <a:rPr lang="en-GB" dirty="0" smtClean="0"/>
              <a:t>Research methodology refers to the step-by-step research process; the selection of the most efficient ways to collect, analyse and present data whilst maintaining academic rigour. </a:t>
            </a:r>
          </a:p>
          <a:p>
            <a:endParaRPr lang="en-GB" dirty="0" smtClean="0"/>
          </a:p>
          <a:p>
            <a:r>
              <a:rPr lang="en-GB" dirty="0" smtClean="0"/>
              <a:t>‘an operational framework within which the facts are placed so that their meaning may be seen more clearly’. </a:t>
            </a:r>
          </a:p>
          <a:p>
            <a:pPr>
              <a:buNone/>
            </a:pPr>
            <a:r>
              <a:rPr lang="en-GB" dirty="0" smtClean="0"/>
              <a:t>	</a:t>
            </a:r>
            <a:r>
              <a:rPr lang="en-GB" dirty="0" err="1" smtClean="0"/>
              <a:t>Leedy</a:t>
            </a:r>
            <a:r>
              <a:rPr lang="en-GB" dirty="0" smtClean="0"/>
              <a:t> (1989, cited by </a:t>
            </a:r>
            <a:r>
              <a:rPr lang="en-GB" dirty="0" err="1" smtClean="0"/>
              <a:t>Remenyi</a:t>
            </a:r>
            <a:r>
              <a:rPr lang="en-GB" dirty="0" smtClean="0"/>
              <a:t> et al, 1998, p. 28)</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sz="1200">
                <a:latin typeface="Arial" charset="0"/>
              </a:rPr>
              <a:t>Figure 1  </a:t>
            </a:r>
            <a:r>
              <a:rPr lang="en-US">
                <a:latin typeface="Arial" charset="0"/>
              </a:rPr>
              <a:t>The research process</a:t>
            </a:r>
          </a:p>
          <a:p>
            <a:pPr>
              <a:spcBef>
                <a:spcPct val="50000"/>
              </a:spcBef>
            </a:pP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p:txBody>
      </p:sp>
      <p:pic>
        <p:nvPicPr>
          <p:cNvPr id="7171" name="Picture 3" descr="C01NF002A"/>
          <p:cNvPicPr>
            <a:picLocks noChangeAspect="1" noChangeArrowheads="1"/>
          </p:cNvPicPr>
          <p:nvPr/>
        </p:nvPicPr>
        <p:blipFill>
          <a:blip r:embed="rId2"/>
          <a:srcRect/>
          <a:stretch>
            <a:fillRect/>
          </a:stretch>
        </p:blipFill>
        <p:spPr bwMode="auto">
          <a:xfrm>
            <a:off x="1878013" y="444500"/>
            <a:ext cx="5349875" cy="5345113"/>
          </a:xfrm>
          <a:prstGeom prst="rect">
            <a:avLst/>
          </a:prstGeom>
          <a:noFill/>
          <a:ln w="9525">
            <a:noFill/>
            <a:miter lim="800000"/>
            <a:headEnd/>
            <a:tailEnd/>
          </a:ln>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8195"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a:ln w="9525">
            <a:noFill/>
            <a:miter lim="800000"/>
            <a:headEnd/>
            <a:tailEnd/>
          </a:ln>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dirty="0" smtClean="0"/>
              <a:t>So research has a purpose…</a:t>
            </a:r>
            <a:endParaRPr lang="en-US" altLang="zh-CN" dirty="0" smtClean="0"/>
          </a:p>
        </p:txBody>
      </p:sp>
      <p:sp>
        <p:nvSpPr>
          <p:cNvPr id="9219" name="Rectangle 3"/>
          <p:cNvSpPr>
            <a:spLocks noGrp="1" noChangeArrowheads="1"/>
          </p:cNvSpPr>
          <p:nvPr>
            <p:ph type="body" idx="1"/>
          </p:nvPr>
        </p:nvSpPr>
        <p:spPr/>
        <p:txBody>
          <a:bodyPr>
            <a:normAutofit lnSpcReduction="10000"/>
          </a:bodyPr>
          <a:lstStyle/>
          <a:p>
            <a:r>
              <a:rPr lang="en-GB" smtClean="0"/>
              <a:t>There are three kinds of research purpose:</a:t>
            </a:r>
          </a:p>
          <a:p>
            <a:pPr lvl="1"/>
            <a:r>
              <a:rPr lang="en-GB" smtClean="0"/>
              <a:t>Exploratory 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 </a:t>
            </a:r>
          </a:p>
          <a:p>
            <a:pPr lvl="1"/>
            <a:endParaRPr lang="en-GB" smtClean="0"/>
          </a:p>
          <a:p>
            <a:pPr lvl="1"/>
            <a:r>
              <a:rPr lang="en-GB" smtClean="0"/>
              <a:t>Descriptive research aims to provide the researcher with a better understanding of a particular issue or problem. For example, assessing the search behaviour of users of a particular website and the reasons behind the behaviour exhibited.</a:t>
            </a:r>
          </a:p>
          <a:p>
            <a:pPr lvl="1"/>
            <a:endParaRPr lang="en-GB" smtClean="0"/>
          </a:p>
          <a:p>
            <a:pPr lvl="1"/>
            <a:r>
              <a:rPr lang="en-GB" smtClean="0"/>
              <a:t>Explanatory (causal or predictive) research seeks to establish cause and effect relationships.  The emphasis here is on studying a situation or problem in order to explain the relationships between variables. </a:t>
            </a:r>
            <a:endParaRPr lang="en-US" altLang="zh-CN"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dirty="0" smtClean="0"/>
              <a:t>What is the difference between primary and secondary research?</a:t>
            </a:r>
            <a:endParaRPr lang="en-US" altLang="zh-CN" dirty="0" smtClean="0"/>
          </a:p>
        </p:txBody>
      </p:sp>
      <p:sp>
        <p:nvSpPr>
          <p:cNvPr id="13315" name="Rectangle 3"/>
          <p:cNvSpPr>
            <a:spLocks noGrp="1" noChangeArrowheads="1"/>
          </p:cNvSpPr>
          <p:nvPr>
            <p:ph type="body" idx="1"/>
          </p:nvPr>
        </p:nvSpPr>
        <p:spPr/>
        <p:txBody>
          <a:bodyPr/>
          <a:lstStyle/>
          <a:p>
            <a:endParaRPr lang="en-GB" dirty="0" smtClean="0"/>
          </a:p>
          <a:p>
            <a:r>
              <a:rPr lang="en-GB" b="1" i="1" dirty="0" smtClean="0"/>
              <a:t>Primary research (or field research) </a:t>
            </a:r>
            <a:r>
              <a:rPr lang="en-GB" dirty="0" smtClean="0"/>
              <a:t>involves the collection of original (new) data by the researcher to address a specific problem. </a:t>
            </a:r>
          </a:p>
          <a:p>
            <a:endParaRPr lang="en-GB" dirty="0" smtClean="0"/>
          </a:p>
          <a:p>
            <a:r>
              <a:rPr lang="en-GB" b="1" i="1" dirty="0" smtClean="0"/>
              <a:t>Secondary research (or desk research) </a:t>
            </a:r>
            <a:r>
              <a:rPr lang="en-GB" dirty="0" smtClean="0"/>
              <a:t>is based on data that has been collected by somebody else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smtClean="0"/>
              <a:t>What is the difference between quantitative and qualitative research?</a:t>
            </a:r>
            <a:endParaRPr lang="en-US" altLang="zh-CN" smtClean="0"/>
          </a:p>
        </p:txBody>
      </p:sp>
      <p:sp>
        <p:nvSpPr>
          <p:cNvPr id="15363" name="Rectangle 3"/>
          <p:cNvSpPr>
            <a:spLocks noGrp="1" noChangeArrowheads="1"/>
          </p:cNvSpPr>
          <p:nvPr>
            <p:ph type="body" idx="1"/>
          </p:nvPr>
        </p:nvSpPr>
        <p:spPr/>
        <p:txBody>
          <a:bodyPr/>
          <a:lstStyle/>
          <a:p>
            <a:endParaRPr lang="en-GB" dirty="0" smtClean="0"/>
          </a:p>
          <a:p>
            <a:r>
              <a:rPr lang="en-GB" b="1" i="1" dirty="0" smtClean="0"/>
              <a:t>Qualitative research </a:t>
            </a:r>
            <a:r>
              <a:rPr lang="en-GB" dirty="0" smtClean="0"/>
              <a:t>involves the collection of (soft) data that are open to interpretation, for example, people’s opinions which cannot be generalised in numerical terms.</a:t>
            </a:r>
          </a:p>
          <a:p>
            <a:endParaRPr lang="en-GB" dirty="0" smtClean="0"/>
          </a:p>
          <a:p>
            <a:r>
              <a:rPr lang="en-GB" b="1" i="1" dirty="0" smtClean="0"/>
              <a:t>Quantitative research </a:t>
            </a:r>
            <a:r>
              <a:rPr lang="en-GB" dirty="0" smtClean="0"/>
              <a:t>– research that produces statistics (hard data).  This usually involves surveys of large numbers of respondents.</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GB" smtClean="0"/>
              <a:t>What is the difference between a longitudinal and a cross-sectional study?</a:t>
            </a:r>
            <a:endParaRPr lang="en-US" altLang="zh-CN" smtClean="0"/>
          </a:p>
        </p:txBody>
      </p:sp>
      <p:sp>
        <p:nvSpPr>
          <p:cNvPr id="16387" name="Rectangle 3"/>
          <p:cNvSpPr>
            <a:spLocks noGrp="1" noChangeArrowheads="1"/>
          </p:cNvSpPr>
          <p:nvPr>
            <p:ph type="body" idx="1"/>
          </p:nvPr>
        </p:nvSpPr>
        <p:spPr/>
        <p:txBody>
          <a:bodyPr/>
          <a:lstStyle/>
          <a:p>
            <a:endParaRPr lang="en-GB" dirty="0" smtClean="0"/>
          </a:p>
          <a:p>
            <a:r>
              <a:rPr lang="en-GB" b="1" i="1" dirty="0" smtClean="0"/>
              <a:t>Longitudinal research </a:t>
            </a:r>
            <a:r>
              <a:rPr lang="en-GB" dirty="0" smtClean="0"/>
              <a:t>extends over a substantial period of time and involves studying changes over time.</a:t>
            </a:r>
          </a:p>
          <a:p>
            <a:endParaRPr lang="en-GB" dirty="0" smtClean="0"/>
          </a:p>
          <a:p>
            <a:r>
              <a:rPr lang="en-GB" b="1" i="1" dirty="0" smtClean="0"/>
              <a:t>Cross-sectional research </a:t>
            </a:r>
            <a:r>
              <a:rPr lang="en-GB" dirty="0" smtClean="0"/>
              <a:t>takes a 'snapshot' of a situation in time. </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r>
              <a:rPr lang="en-GB" dirty="0" smtClean="0"/>
              <a:t>Credibility of research findings </a:t>
            </a:r>
            <a:endParaRPr lang="en-US" altLang="zh-CN" dirty="0" smtClean="0"/>
          </a:p>
        </p:txBody>
      </p:sp>
      <p:sp>
        <p:nvSpPr>
          <p:cNvPr id="13315" name="Rectangle 3"/>
          <p:cNvSpPr>
            <a:spLocks noGrp="1" noChangeArrowheads="1"/>
          </p:cNvSpPr>
          <p:nvPr>
            <p:ph type="body" idx="1"/>
          </p:nvPr>
        </p:nvSpPr>
        <p:spPr/>
        <p:txBody>
          <a:bodyPr/>
          <a:lstStyle/>
          <a:p>
            <a:r>
              <a:rPr lang="en-GB" dirty="0" smtClean="0"/>
              <a:t>Research findings must be credible. The three tests of credibility are </a:t>
            </a:r>
          </a:p>
          <a:p>
            <a:pPr lvl="1"/>
            <a:r>
              <a:rPr lang="en-GB" dirty="0" smtClean="0"/>
              <a:t>Reliability </a:t>
            </a:r>
          </a:p>
          <a:p>
            <a:pPr lvl="1"/>
            <a:r>
              <a:rPr lang="en-GB" dirty="0" smtClean="0"/>
              <a:t>Validity</a:t>
            </a:r>
          </a:p>
          <a:p>
            <a:pPr lvl="1"/>
            <a:r>
              <a:rPr lang="en-GB" dirty="0" smtClean="0"/>
              <a:t>Generalisability</a:t>
            </a:r>
          </a:p>
          <a:p>
            <a:endParaRPr lang="en-GB"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1. Reliability</a:t>
            </a:r>
            <a:endParaRPr lang="en-US" altLang="zh-CN" smtClean="0"/>
          </a:p>
        </p:txBody>
      </p:sp>
      <p:sp>
        <p:nvSpPr>
          <p:cNvPr id="14339" name="Rectangle 3"/>
          <p:cNvSpPr>
            <a:spLocks noGrp="1" noChangeArrowheads="1"/>
          </p:cNvSpPr>
          <p:nvPr>
            <p:ph type="body" idx="1"/>
          </p:nvPr>
        </p:nvSpPr>
        <p:spPr/>
        <p:txBody>
          <a:bodyPr/>
          <a:lstStyle/>
          <a:p>
            <a:r>
              <a:rPr lang="en-GB" smtClean="0"/>
              <a:t>Reliability is concerned with the findings of the research.  If a research finding can be repeated (replicable), it is reliable.  </a:t>
            </a:r>
          </a:p>
          <a:p>
            <a:endParaRPr lang="en-GB" smtClean="0"/>
          </a:p>
          <a:p>
            <a:r>
              <a:rPr lang="en-GB" smtClean="0"/>
              <a:t>Threats to reliability (Robson, 1993) include:</a:t>
            </a:r>
          </a:p>
          <a:p>
            <a:pPr lvl="1"/>
            <a:r>
              <a:rPr lang="en-GB" smtClean="0"/>
              <a:t>Subject (respondent) error </a:t>
            </a:r>
          </a:p>
          <a:p>
            <a:pPr lvl="1"/>
            <a:r>
              <a:rPr lang="en-GB" smtClean="0"/>
              <a:t>Subject (respondent) bias </a:t>
            </a:r>
          </a:p>
          <a:p>
            <a:pPr lvl="1"/>
            <a:r>
              <a:rPr lang="en-GB" smtClean="0"/>
              <a:t>Observer (interviewer) error</a:t>
            </a:r>
          </a:p>
          <a:p>
            <a:pPr lvl="1"/>
            <a:r>
              <a:rPr lang="en-GB" smtClean="0"/>
              <a:t>Observer (interviewer) bias</a:t>
            </a:r>
            <a:endParaRPr lang="en-US" altLang="zh-CN"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2. Validity</a:t>
            </a:r>
            <a:endParaRPr lang="en-US" altLang="zh-CN" smtClean="0"/>
          </a:p>
        </p:txBody>
      </p:sp>
      <p:sp>
        <p:nvSpPr>
          <p:cNvPr id="15363" name="Rectangle 3"/>
          <p:cNvSpPr>
            <a:spLocks noGrp="1" noChangeArrowheads="1"/>
          </p:cNvSpPr>
          <p:nvPr>
            <p:ph type="body" idx="1"/>
          </p:nvPr>
        </p:nvSpPr>
        <p:spPr/>
        <p:txBody>
          <a:bodyPr/>
          <a:lstStyle/>
          <a:p>
            <a:r>
              <a:rPr lang="en-GB" smtClean="0"/>
              <a:t>Validity is the extent to which the research findings accurately represent what is really happening in the situation.  Research errors can undermine validity. </a:t>
            </a:r>
          </a:p>
          <a:p>
            <a:pPr lvl="1"/>
            <a:r>
              <a:rPr lang="en-GB" smtClean="0"/>
              <a:t>Are you asking the right questions?</a:t>
            </a:r>
          </a:p>
          <a:p>
            <a:pPr lvl="1"/>
            <a:r>
              <a:rPr lang="en-GB" smtClean="0"/>
              <a:t>Are you asking the right people?</a:t>
            </a:r>
          </a:p>
          <a:p>
            <a:pPr lvl="1"/>
            <a:r>
              <a:rPr lang="en-GB" smtClean="0"/>
              <a:t>Are you measuring what you should be measuring?</a:t>
            </a:r>
            <a:endParaRPr lang="en-US" altLang="zh-CN" smtClean="0"/>
          </a:p>
          <a:p>
            <a:endParaRPr lang="en-US" altLang="zh-CN"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3. Generalisability</a:t>
            </a:r>
            <a:endParaRPr lang="en-US" altLang="zh-CN" smtClean="0"/>
          </a:p>
        </p:txBody>
      </p:sp>
      <p:sp>
        <p:nvSpPr>
          <p:cNvPr id="16387" name="Rectangle 3"/>
          <p:cNvSpPr>
            <a:spLocks noGrp="1" noChangeArrowheads="1"/>
          </p:cNvSpPr>
          <p:nvPr>
            <p:ph type="body" idx="1"/>
          </p:nvPr>
        </p:nvSpPr>
        <p:spPr/>
        <p:txBody>
          <a:bodyPr/>
          <a:lstStyle/>
          <a:p>
            <a:r>
              <a:rPr lang="en-GB" smtClean="0"/>
              <a:t>Generalisability refers to the extent to which you can come to conclusions about one thing (often a population) based on information about another (often a sample).  </a:t>
            </a:r>
          </a:p>
          <a:p>
            <a:endParaRPr lang="en-GB" smtClean="0"/>
          </a:p>
          <a:p>
            <a:r>
              <a:rPr lang="en-GB" smtClean="0"/>
              <a:t>Are your research results applicable in other settings/contexts?  This is a particular worry if you are conducting case study research - is your organisation markedly different in some way?</a:t>
            </a:r>
            <a:endParaRPr lang="en-US" altLang="zh-CN"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Dr Nik Whitehead</a:t>
            </a:r>
            <a:endParaRPr lang="en-GB"/>
          </a:p>
        </p:txBody>
      </p:sp>
      <p:sp>
        <p:nvSpPr>
          <p:cNvPr id="3" name="Slide Number Placeholder 2"/>
          <p:cNvSpPr>
            <a:spLocks noGrp="1"/>
          </p:cNvSpPr>
          <p:nvPr>
            <p:ph type="sldNum" sz="quarter" idx="12"/>
          </p:nvPr>
        </p:nvSpPr>
        <p:spPr/>
        <p:txBody>
          <a:bodyPr/>
          <a:lstStyle/>
          <a:p>
            <a:fld id="{F912FDC1-C426-46F0-A50A-E2690F78E5D8}" type="slidenum">
              <a:rPr lang="en-GB" smtClean="0"/>
              <a:pPr/>
              <a:t>14</a:t>
            </a:fld>
            <a:endParaRPr lang="en-GB"/>
          </a:p>
        </p:txBody>
      </p:sp>
      <p:grpSp>
        <p:nvGrpSpPr>
          <p:cNvPr id="50" name="Group 49"/>
          <p:cNvGrpSpPr/>
          <p:nvPr/>
        </p:nvGrpSpPr>
        <p:grpSpPr>
          <a:xfrm>
            <a:off x="298450" y="142852"/>
            <a:ext cx="8534400" cy="6292873"/>
            <a:chOff x="298450" y="142852"/>
            <a:chExt cx="8534400" cy="6292873"/>
          </a:xfrm>
        </p:grpSpPr>
        <p:grpSp>
          <p:nvGrpSpPr>
            <p:cNvPr id="51" name="Group 48"/>
            <p:cNvGrpSpPr/>
            <p:nvPr/>
          </p:nvGrpSpPr>
          <p:grpSpPr>
            <a:xfrm>
              <a:off x="298450" y="142852"/>
              <a:ext cx="8534400" cy="6292873"/>
              <a:chOff x="298450" y="142852"/>
              <a:chExt cx="8534400" cy="6292873"/>
            </a:xfrm>
          </p:grpSpPr>
          <p:sp>
            <p:nvSpPr>
              <p:cNvPr id="53" name="Oval 52"/>
              <p:cNvSpPr/>
              <p:nvPr/>
            </p:nvSpPr>
            <p:spPr>
              <a:xfrm>
                <a:off x="500034" y="357166"/>
                <a:ext cx="7643866" cy="571504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4" name="Oval 53"/>
              <p:cNvSpPr/>
              <p:nvPr/>
            </p:nvSpPr>
            <p:spPr>
              <a:xfrm>
                <a:off x="642910" y="785794"/>
                <a:ext cx="6429420" cy="480704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5" name="Oval 54"/>
              <p:cNvSpPr/>
              <p:nvPr/>
            </p:nvSpPr>
            <p:spPr>
              <a:xfrm>
                <a:off x="785787" y="1214422"/>
                <a:ext cx="5357850" cy="4005869"/>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6" name="Oval 55"/>
              <p:cNvSpPr/>
              <p:nvPr/>
            </p:nvSpPr>
            <p:spPr>
              <a:xfrm>
                <a:off x="928663" y="1714488"/>
                <a:ext cx="4047856" cy="3026435"/>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7" name="Oval 56"/>
              <p:cNvSpPr/>
              <p:nvPr/>
            </p:nvSpPr>
            <p:spPr>
              <a:xfrm>
                <a:off x="1081064" y="2317149"/>
                <a:ext cx="2633680" cy="196910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8" name="TextBox 57"/>
              <p:cNvSpPr txBox="1"/>
              <p:nvPr/>
            </p:nvSpPr>
            <p:spPr>
              <a:xfrm>
                <a:off x="3714744" y="416462"/>
                <a:ext cx="1223412" cy="369332"/>
              </a:xfrm>
              <a:prstGeom prst="rect">
                <a:avLst/>
              </a:prstGeom>
              <a:noFill/>
            </p:spPr>
            <p:txBody>
              <a:bodyPr wrap="none" rtlCol="0">
                <a:spAutoFit/>
              </a:bodyPr>
              <a:lstStyle/>
              <a:p>
                <a:r>
                  <a:rPr lang="en-GB" dirty="0" smtClean="0"/>
                  <a:t>Positivism</a:t>
                </a:r>
                <a:endParaRPr lang="en-GB" dirty="0"/>
              </a:p>
            </p:txBody>
          </p:sp>
          <p:sp>
            <p:nvSpPr>
              <p:cNvPr id="59" name="TextBox 58"/>
              <p:cNvSpPr txBox="1"/>
              <p:nvPr/>
            </p:nvSpPr>
            <p:spPr>
              <a:xfrm>
                <a:off x="3286116" y="5631436"/>
                <a:ext cx="2364750" cy="369332"/>
              </a:xfrm>
              <a:prstGeom prst="rect">
                <a:avLst/>
              </a:prstGeom>
              <a:noFill/>
            </p:spPr>
            <p:txBody>
              <a:bodyPr wrap="none" rtlCol="0">
                <a:spAutoFit/>
              </a:bodyPr>
              <a:lstStyle/>
              <a:p>
                <a:r>
                  <a:rPr lang="en-GB" dirty="0" err="1" smtClean="0"/>
                  <a:t>Phenomenographical</a:t>
                </a:r>
                <a:endParaRPr lang="en-GB" dirty="0" smtClean="0"/>
              </a:p>
            </p:txBody>
          </p:sp>
          <p:sp>
            <p:nvSpPr>
              <p:cNvPr id="60" name="TextBox 59"/>
              <p:cNvSpPr txBox="1"/>
              <p:nvPr/>
            </p:nvSpPr>
            <p:spPr>
              <a:xfrm>
                <a:off x="3500430" y="857232"/>
                <a:ext cx="1210588" cy="369332"/>
              </a:xfrm>
              <a:prstGeom prst="rect">
                <a:avLst/>
              </a:prstGeom>
              <a:noFill/>
            </p:spPr>
            <p:txBody>
              <a:bodyPr wrap="none" rtlCol="0">
                <a:spAutoFit/>
              </a:bodyPr>
              <a:lstStyle/>
              <a:p>
                <a:r>
                  <a:rPr lang="en-GB" dirty="0" smtClean="0"/>
                  <a:t>Deductive</a:t>
                </a:r>
                <a:endParaRPr lang="en-GB" dirty="0"/>
              </a:p>
            </p:txBody>
          </p:sp>
          <p:sp>
            <p:nvSpPr>
              <p:cNvPr id="61" name="TextBox 60"/>
              <p:cNvSpPr txBox="1"/>
              <p:nvPr/>
            </p:nvSpPr>
            <p:spPr>
              <a:xfrm>
                <a:off x="3428992" y="5143512"/>
                <a:ext cx="1107996" cy="369332"/>
              </a:xfrm>
              <a:prstGeom prst="rect">
                <a:avLst/>
              </a:prstGeom>
              <a:noFill/>
            </p:spPr>
            <p:txBody>
              <a:bodyPr wrap="none" rtlCol="0">
                <a:spAutoFit/>
              </a:bodyPr>
              <a:lstStyle/>
              <a:p>
                <a:r>
                  <a:rPr lang="en-GB" dirty="0" smtClean="0"/>
                  <a:t>Inductive</a:t>
                </a:r>
                <a:endParaRPr lang="en-GB" dirty="0"/>
              </a:p>
            </p:txBody>
          </p:sp>
          <p:sp>
            <p:nvSpPr>
              <p:cNvPr id="62" name="TextBox 61"/>
              <p:cNvSpPr txBox="1"/>
              <p:nvPr/>
            </p:nvSpPr>
            <p:spPr>
              <a:xfrm>
                <a:off x="3143240" y="1285860"/>
                <a:ext cx="1351652" cy="369332"/>
              </a:xfrm>
              <a:prstGeom prst="rect">
                <a:avLst/>
              </a:prstGeom>
              <a:noFill/>
            </p:spPr>
            <p:txBody>
              <a:bodyPr wrap="none" rtlCol="0">
                <a:spAutoFit/>
              </a:bodyPr>
              <a:lstStyle/>
              <a:p>
                <a:r>
                  <a:rPr lang="en-GB" dirty="0" smtClean="0"/>
                  <a:t>Experiment</a:t>
                </a:r>
                <a:endParaRPr lang="en-GB" dirty="0"/>
              </a:p>
            </p:txBody>
          </p:sp>
          <p:sp>
            <p:nvSpPr>
              <p:cNvPr id="63" name="TextBox 62"/>
              <p:cNvSpPr txBox="1"/>
              <p:nvPr/>
            </p:nvSpPr>
            <p:spPr>
              <a:xfrm>
                <a:off x="4500562" y="1857364"/>
                <a:ext cx="902811" cy="369332"/>
              </a:xfrm>
              <a:prstGeom prst="rect">
                <a:avLst/>
              </a:prstGeom>
              <a:noFill/>
            </p:spPr>
            <p:txBody>
              <a:bodyPr wrap="none" rtlCol="0">
                <a:spAutoFit/>
              </a:bodyPr>
              <a:lstStyle/>
              <a:p>
                <a:r>
                  <a:rPr lang="en-GB" dirty="0" smtClean="0"/>
                  <a:t>Survey</a:t>
                </a:r>
                <a:endParaRPr lang="en-GB" dirty="0"/>
              </a:p>
            </p:txBody>
          </p:sp>
          <p:sp>
            <p:nvSpPr>
              <p:cNvPr id="64" name="TextBox 63"/>
              <p:cNvSpPr txBox="1"/>
              <p:nvPr/>
            </p:nvSpPr>
            <p:spPr>
              <a:xfrm>
                <a:off x="4714876" y="3929066"/>
                <a:ext cx="787395" cy="646331"/>
              </a:xfrm>
              <a:prstGeom prst="rect">
                <a:avLst/>
              </a:prstGeom>
              <a:noFill/>
            </p:spPr>
            <p:txBody>
              <a:bodyPr wrap="none" rtlCol="0">
                <a:spAutoFit/>
              </a:bodyPr>
              <a:lstStyle/>
              <a:p>
                <a:r>
                  <a:rPr lang="en-GB" dirty="0" smtClean="0"/>
                  <a:t>Case </a:t>
                </a:r>
              </a:p>
              <a:p>
                <a:r>
                  <a:rPr lang="en-GB" dirty="0" smtClean="0"/>
                  <a:t>Study</a:t>
                </a:r>
                <a:endParaRPr lang="en-GB" dirty="0"/>
              </a:p>
            </p:txBody>
          </p:sp>
          <p:sp>
            <p:nvSpPr>
              <p:cNvPr id="65" name="TextBox 64"/>
              <p:cNvSpPr txBox="1"/>
              <p:nvPr/>
            </p:nvSpPr>
            <p:spPr>
              <a:xfrm>
                <a:off x="2643174" y="4774180"/>
                <a:ext cx="1877437" cy="369332"/>
              </a:xfrm>
              <a:prstGeom prst="rect">
                <a:avLst/>
              </a:prstGeom>
              <a:noFill/>
            </p:spPr>
            <p:txBody>
              <a:bodyPr wrap="none" rtlCol="0">
                <a:spAutoFit/>
              </a:bodyPr>
              <a:lstStyle/>
              <a:p>
                <a:r>
                  <a:rPr lang="en-GB" dirty="0" smtClean="0"/>
                  <a:t>Action Research</a:t>
                </a:r>
                <a:endParaRPr lang="en-GB" dirty="0"/>
              </a:p>
            </p:txBody>
          </p:sp>
          <p:sp>
            <p:nvSpPr>
              <p:cNvPr id="66" name="TextBox 65"/>
              <p:cNvSpPr txBox="1"/>
              <p:nvPr/>
            </p:nvSpPr>
            <p:spPr>
              <a:xfrm>
                <a:off x="3214678" y="2000240"/>
                <a:ext cx="1095172" cy="646331"/>
              </a:xfrm>
              <a:prstGeom prst="rect">
                <a:avLst/>
              </a:prstGeom>
              <a:noFill/>
            </p:spPr>
            <p:txBody>
              <a:bodyPr wrap="none" rtlCol="0">
                <a:spAutoFit/>
              </a:bodyPr>
              <a:lstStyle/>
              <a:p>
                <a:r>
                  <a:rPr lang="en-GB" dirty="0" smtClean="0"/>
                  <a:t>Cross</a:t>
                </a:r>
              </a:p>
              <a:p>
                <a:r>
                  <a:rPr lang="en-GB" dirty="0" smtClean="0"/>
                  <a:t>sectional</a:t>
                </a:r>
                <a:endParaRPr lang="en-GB" dirty="0"/>
              </a:p>
            </p:txBody>
          </p:sp>
          <p:sp>
            <p:nvSpPr>
              <p:cNvPr id="67" name="TextBox 66"/>
              <p:cNvSpPr txBox="1"/>
              <p:nvPr/>
            </p:nvSpPr>
            <p:spPr>
              <a:xfrm>
                <a:off x="2643174" y="4214818"/>
                <a:ext cx="1428596" cy="369332"/>
              </a:xfrm>
              <a:prstGeom prst="rect">
                <a:avLst/>
              </a:prstGeom>
              <a:noFill/>
            </p:spPr>
            <p:txBody>
              <a:bodyPr wrap="none" rtlCol="0">
                <a:spAutoFit/>
              </a:bodyPr>
              <a:lstStyle/>
              <a:p>
                <a:r>
                  <a:rPr lang="en-GB" dirty="0" smtClean="0"/>
                  <a:t>Longitudinal</a:t>
                </a:r>
                <a:endParaRPr lang="en-GB" dirty="0"/>
              </a:p>
            </p:txBody>
          </p:sp>
          <p:sp>
            <p:nvSpPr>
              <p:cNvPr id="68" name="TextBox 67"/>
              <p:cNvSpPr txBox="1"/>
              <p:nvPr/>
            </p:nvSpPr>
            <p:spPr>
              <a:xfrm>
                <a:off x="1500166" y="2571744"/>
                <a:ext cx="1800494" cy="1477328"/>
              </a:xfrm>
              <a:prstGeom prst="rect">
                <a:avLst/>
              </a:prstGeom>
              <a:noFill/>
            </p:spPr>
            <p:txBody>
              <a:bodyPr wrap="none" rtlCol="0">
                <a:spAutoFit/>
              </a:body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69"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70" name="TextBox 69"/>
              <p:cNvSpPr txBox="1"/>
              <p:nvPr/>
            </p:nvSpPr>
            <p:spPr>
              <a:xfrm>
                <a:off x="6072198" y="142852"/>
                <a:ext cx="1313180" cy="369332"/>
              </a:xfrm>
              <a:prstGeom prst="rect">
                <a:avLst/>
              </a:prstGeom>
              <a:noFill/>
            </p:spPr>
            <p:txBody>
              <a:bodyPr wrap="none" rtlCol="0">
                <a:spAutoFit/>
              </a:bodyPr>
              <a:lstStyle/>
              <a:p>
                <a:r>
                  <a:rPr lang="en-GB" dirty="0" smtClean="0"/>
                  <a:t>Philosophy</a:t>
                </a:r>
                <a:endParaRPr lang="en-GB" dirty="0"/>
              </a:p>
            </p:txBody>
          </p:sp>
          <p:sp>
            <p:nvSpPr>
              <p:cNvPr id="71" name="TextBox 70"/>
              <p:cNvSpPr txBox="1"/>
              <p:nvPr/>
            </p:nvSpPr>
            <p:spPr>
              <a:xfrm>
                <a:off x="7286644" y="785794"/>
                <a:ext cx="1172116" cy="369332"/>
              </a:xfrm>
              <a:prstGeom prst="rect">
                <a:avLst/>
              </a:prstGeom>
              <a:noFill/>
            </p:spPr>
            <p:txBody>
              <a:bodyPr wrap="none" rtlCol="0">
                <a:spAutoFit/>
              </a:bodyPr>
              <a:lstStyle/>
              <a:p>
                <a:r>
                  <a:rPr lang="en-GB" dirty="0" smtClean="0"/>
                  <a:t>Approach</a:t>
                </a:r>
                <a:endParaRPr lang="en-GB" dirty="0"/>
              </a:p>
            </p:txBody>
          </p:sp>
          <p:sp>
            <p:nvSpPr>
              <p:cNvPr id="72" name="TextBox 71"/>
              <p:cNvSpPr txBox="1"/>
              <p:nvPr/>
            </p:nvSpPr>
            <p:spPr>
              <a:xfrm>
                <a:off x="7786710" y="1714488"/>
                <a:ext cx="1043876" cy="369332"/>
              </a:xfrm>
              <a:prstGeom prst="rect">
                <a:avLst/>
              </a:prstGeom>
              <a:noFill/>
            </p:spPr>
            <p:txBody>
              <a:bodyPr wrap="none" rtlCol="0">
                <a:spAutoFit/>
              </a:bodyPr>
              <a:lstStyle/>
              <a:p>
                <a:r>
                  <a:rPr lang="en-GB" dirty="0" smtClean="0"/>
                  <a:t>Strategy</a:t>
                </a:r>
                <a:endParaRPr lang="en-GB" dirty="0"/>
              </a:p>
            </p:txBody>
          </p:sp>
          <p:sp>
            <p:nvSpPr>
              <p:cNvPr id="73" name="TextBox 72"/>
              <p:cNvSpPr txBox="1"/>
              <p:nvPr/>
            </p:nvSpPr>
            <p:spPr>
              <a:xfrm>
                <a:off x="6286512" y="5857892"/>
                <a:ext cx="2531462" cy="369332"/>
              </a:xfrm>
              <a:prstGeom prst="rect">
                <a:avLst/>
              </a:prstGeom>
              <a:noFill/>
            </p:spPr>
            <p:txBody>
              <a:bodyPr wrap="none" rtlCol="0">
                <a:spAutoFit/>
              </a:bodyPr>
              <a:lstStyle/>
              <a:p>
                <a:r>
                  <a:rPr lang="en-GB" dirty="0" smtClean="0"/>
                  <a:t>Data collection method</a:t>
                </a:r>
                <a:endParaRPr lang="en-GB" dirty="0"/>
              </a:p>
            </p:txBody>
          </p:sp>
          <p:sp>
            <p:nvSpPr>
              <p:cNvPr id="74" name="TextBox 73"/>
              <p:cNvSpPr txBox="1"/>
              <p:nvPr/>
            </p:nvSpPr>
            <p:spPr>
              <a:xfrm>
                <a:off x="7286644" y="5072074"/>
                <a:ext cx="1509772" cy="369332"/>
              </a:xfrm>
              <a:prstGeom prst="rect">
                <a:avLst/>
              </a:prstGeom>
              <a:noFill/>
            </p:spPr>
            <p:txBody>
              <a:bodyPr wrap="none" rtlCol="0">
                <a:spAutoFit/>
              </a:bodyPr>
              <a:lstStyle/>
              <a:p>
                <a:r>
                  <a:rPr lang="en-GB" dirty="0" smtClean="0"/>
                  <a:t>Time horizon</a:t>
                </a:r>
                <a:endParaRPr lang="en-GB" dirty="0"/>
              </a:p>
            </p:txBody>
          </p:sp>
          <p:cxnSp>
            <p:nvCxnSpPr>
              <p:cNvPr id="75" name="Straight Arrow Connector 74"/>
              <p:cNvCxnSpPr>
                <a:stCxn id="70" idx="2"/>
              </p:cNvCxnSpPr>
              <p:nvPr/>
            </p:nvCxnSpPr>
            <p:spPr>
              <a:xfrm rot="5400000">
                <a:off x="5977936" y="177818"/>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71" idx="1"/>
              </p:cNvCxnSpPr>
              <p:nvPr/>
            </p:nvCxnSpPr>
            <p:spPr>
              <a:xfrm rot="10800000" flipV="1">
                <a:off x="5572132" y="970460"/>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a:stCxn id="73"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a:stCxn id="74"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a:stCxn id="72"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52" name="TextBox 51"/>
            <p:cNvSpPr txBox="1"/>
            <p:nvPr/>
          </p:nvSpPr>
          <p:spPr>
            <a:xfrm>
              <a:off x="4857752" y="2639793"/>
              <a:ext cx="1236236" cy="646331"/>
            </a:xfrm>
            <a:prstGeom prst="rect">
              <a:avLst/>
            </a:prstGeom>
            <a:noFill/>
          </p:spPr>
          <p:txBody>
            <a:bodyPr wrap="none" rtlCol="0">
              <a:spAutoFit/>
            </a:bodyPr>
            <a:lstStyle/>
            <a:p>
              <a:r>
                <a:rPr lang="en-GB" dirty="0" smtClean="0"/>
                <a:t>Document</a:t>
              </a:r>
            </a:p>
            <a:p>
              <a:pPr algn="ctr"/>
              <a:r>
                <a:rPr lang="en-GB" dirty="0" smtClean="0"/>
                <a:t>Analysis</a:t>
              </a:r>
              <a:endParaRPr lang="en-GB" dirty="0"/>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en-GB" smtClean="0"/>
              <a:t>Research philosophies </a:t>
            </a:r>
            <a:br>
              <a:rPr lang="en-GB" smtClean="0"/>
            </a:br>
            <a:r>
              <a:rPr lang="en-GB" smtClean="0"/>
              <a:t>(or paradigms, epistemology)</a:t>
            </a:r>
            <a:endParaRPr lang="en-US" altLang="zh-CN" smtClean="0"/>
          </a:p>
        </p:txBody>
      </p:sp>
      <p:sp>
        <p:nvSpPr>
          <p:cNvPr id="5123" name="Rectangle 3"/>
          <p:cNvSpPr>
            <a:spLocks noGrp="1" noChangeArrowheads="1"/>
          </p:cNvSpPr>
          <p:nvPr>
            <p:ph type="body" idx="1"/>
          </p:nvPr>
        </p:nvSpPr>
        <p:spPr/>
        <p:txBody>
          <a:bodyPr/>
          <a:lstStyle/>
          <a:p>
            <a:endParaRPr lang="en-GB" dirty="0" smtClean="0"/>
          </a:p>
          <a:p>
            <a:r>
              <a:rPr lang="en-GB" dirty="0" smtClean="0"/>
              <a:t>Epistemology, your research philosophy, depends on the way that you think about the development of knowledge</a:t>
            </a:r>
          </a:p>
          <a:p>
            <a:endParaRPr lang="en-US" altLang="zh-CN" dirty="0" smtClean="0"/>
          </a:p>
          <a:p>
            <a:r>
              <a:rPr lang="en-US" altLang="zh-CN" dirty="0" smtClean="0"/>
              <a:t>Epistemology asks the question ‘how do we know what we know?’ </a:t>
            </a:r>
            <a:r>
              <a:rPr lang="en-GB" dirty="0" smtClean="0"/>
              <a:t>Two main research philosophies:</a:t>
            </a:r>
          </a:p>
          <a:p>
            <a:pPr lvl="1"/>
            <a:r>
              <a:rPr lang="en-GB" dirty="0" smtClean="0"/>
              <a:t>Positivism</a:t>
            </a:r>
          </a:p>
          <a:p>
            <a:pPr lvl="1"/>
            <a:r>
              <a:rPr lang="en-GB" dirty="0" err="1" smtClean="0"/>
              <a:t>Phenomenography</a:t>
            </a:r>
            <a:endParaRPr lang="en-US" altLang="zh-CN"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Positivism</a:t>
            </a:r>
            <a:endParaRPr lang="en-US" altLang="zh-CN" dirty="0" smtClean="0"/>
          </a:p>
        </p:txBody>
      </p:sp>
      <p:sp>
        <p:nvSpPr>
          <p:cNvPr id="6147" name="Rectangle 3"/>
          <p:cNvSpPr>
            <a:spLocks noGrp="1" noChangeArrowheads="1"/>
          </p:cNvSpPr>
          <p:nvPr>
            <p:ph type="body" idx="1"/>
          </p:nvPr>
        </p:nvSpPr>
        <p:spPr/>
        <p:txBody>
          <a:bodyPr/>
          <a:lstStyle/>
          <a:p>
            <a:r>
              <a:rPr lang="en-GB" dirty="0" smtClean="0"/>
              <a:t>Positivists believe that knowledge we may gain is based on the observation or experience of real phenomena in an objective and real world (</a:t>
            </a:r>
            <a:r>
              <a:rPr lang="en-GB" dirty="0" err="1" smtClean="0"/>
              <a:t>Cornford</a:t>
            </a:r>
            <a:r>
              <a:rPr lang="en-GB" dirty="0" smtClean="0"/>
              <a:t> and Smithson, 2006) </a:t>
            </a:r>
          </a:p>
          <a:p>
            <a:endParaRPr lang="en-US" altLang="zh-CN" dirty="0" smtClean="0"/>
          </a:p>
          <a:p>
            <a:r>
              <a:rPr lang="en-US" altLang="zh-CN" dirty="0" smtClean="0"/>
              <a:t>Positivism contends there are single true answers to questions, which can be found by carefully applying scientific procedures, such as experiments.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smtClean="0"/>
              <a:t>Positivism</a:t>
            </a:r>
            <a:endParaRPr lang="en-US" altLang="zh-CN" dirty="0" smtClean="0"/>
          </a:p>
        </p:txBody>
      </p:sp>
      <p:sp>
        <p:nvSpPr>
          <p:cNvPr id="7171" name="Rectangle 3"/>
          <p:cNvSpPr>
            <a:spLocks noGrp="1" noChangeArrowheads="1"/>
          </p:cNvSpPr>
          <p:nvPr>
            <p:ph type="body" idx="1"/>
          </p:nvPr>
        </p:nvSpPr>
        <p:spPr/>
        <p:txBody>
          <a:bodyPr/>
          <a:lstStyle/>
          <a:p>
            <a:r>
              <a:rPr lang="en-GB" altLang="zh-CN" dirty="0" smtClean="0"/>
              <a:t>‘</a:t>
            </a:r>
            <a:r>
              <a:rPr lang="en-US" altLang="zh-CN" dirty="0" smtClean="0"/>
              <a:t>The positivist approach seeks the facts or causes of social phenomena with little regard to the subjective state.  Thus logical reasoning is applied to the research so that precision, objectivity and </a:t>
            </a:r>
            <a:r>
              <a:rPr lang="en-US" altLang="zh-CN" dirty="0" err="1" smtClean="0"/>
              <a:t>rigour</a:t>
            </a:r>
            <a:r>
              <a:rPr lang="en-US" altLang="zh-CN" dirty="0" smtClean="0"/>
              <a:t> replace hunches, experience and intuition as a means of investigating the research problem.’             (Collis &amp; Hussey, 2003, p. 52)</a:t>
            </a:r>
          </a:p>
          <a:p>
            <a:endParaRPr lang="en-US" altLang="zh-CN" dirty="0" smtClean="0"/>
          </a:p>
          <a:p>
            <a:r>
              <a:rPr lang="en-US" altLang="zh-CN" dirty="0" smtClean="0"/>
              <a:t>This view has come under considerable criticism in recent years from researchers who argue that research is heavily influenced by a person’s world-view or perception.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dirty="0" err="1" smtClean="0"/>
              <a:t>Phenomenography</a:t>
            </a:r>
            <a:endParaRPr lang="en-US" altLang="zh-CN" dirty="0" smtClean="0"/>
          </a:p>
        </p:txBody>
      </p:sp>
      <p:sp>
        <p:nvSpPr>
          <p:cNvPr id="8195" name="Rectangle 3"/>
          <p:cNvSpPr>
            <a:spLocks noGrp="1" noChangeArrowheads="1"/>
          </p:cNvSpPr>
          <p:nvPr>
            <p:ph type="body" idx="1"/>
          </p:nvPr>
        </p:nvSpPr>
        <p:spPr/>
        <p:txBody>
          <a:bodyPr>
            <a:normAutofit fontScale="92500" lnSpcReduction="10000"/>
          </a:bodyPr>
          <a:lstStyle/>
          <a:p>
            <a:r>
              <a:rPr lang="en-GB" dirty="0" smtClean="0"/>
              <a:t>‘The phenomenological paradigm is concerned with understanding human behaviour.  This approach stresses the subjective aspects of human activity by focusing on the meaning, rather than measurement of social phenomena.’ (Collis and Hussey, 2003, p. 53)</a:t>
            </a:r>
          </a:p>
          <a:p>
            <a:endParaRPr lang="en-GB" dirty="0" smtClean="0"/>
          </a:p>
          <a:p>
            <a:r>
              <a:rPr lang="en-GB" dirty="0" smtClean="0"/>
              <a:t>Reality is socially constructed, based on participants’ perceptions, and needs to be ‘understood’ rather than trying to generate ‘facts’ (Saunders et al, 2007)</a:t>
            </a:r>
          </a:p>
          <a:p>
            <a:endParaRPr lang="en-GB" dirty="0" smtClean="0"/>
          </a:p>
          <a:p>
            <a:r>
              <a:rPr lang="en-US" altLang="zh-CN" dirty="0" smtClean="0"/>
              <a:t>We all see the world through our own ‘conceptual goggles’, so rather than attempting to find single true answers to our focus questions, we are attempting to build knowledge from event(s) and/or object(s), based upon the world as we see it.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normAutofit fontScale="90000"/>
          </a:bodyPr>
          <a:lstStyle/>
          <a:p>
            <a:r>
              <a:rPr lang="en-GB" dirty="0" smtClean="0"/>
              <a:t>Alternative terms for the main research paradigms</a:t>
            </a:r>
            <a:endParaRPr lang="en-US" altLang="zh-CN" dirty="0" smtClean="0"/>
          </a:p>
        </p:txBody>
      </p:sp>
      <p:graphicFrame>
        <p:nvGraphicFramePr>
          <p:cNvPr id="13332" name="Group 20"/>
          <p:cNvGraphicFramePr>
            <a:graphicFrameLocks noGrp="1"/>
          </p:cNvGraphicFramePr>
          <p:nvPr>
            <p:ph type="tbl" idx="1"/>
          </p:nvPr>
        </p:nvGraphicFramePr>
        <p:xfrm>
          <a:off x="457200" y="1600200"/>
          <a:ext cx="8229600" cy="3099816"/>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err="1" smtClean="0">
                          <a:ln>
                            <a:noFill/>
                          </a:ln>
                          <a:solidFill>
                            <a:schemeClr val="tx1"/>
                          </a:solidFill>
                          <a:effectLst/>
                          <a:latin typeface="Arial" charset="0"/>
                        </a:rPr>
                        <a:t>Phenomenographical</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Quantitative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Objectivist</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Scientific</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Experimentalist</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Traditionalist</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Qualitative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Subjectivist</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Humanistic</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Interpretivist</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dirty="0" smtClean="0"/>
              <a:t>Features of the main research paradigms </a:t>
            </a:r>
            <a:endParaRPr lang="en-US" altLang="zh-CN" dirty="0" smtClean="0"/>
          </a:p>
        </p:txBody>
      </p:sp>
      <p:graphicFrame>
        <p:nvGraphicFramePr>
          <p:cNvPr id="15390" name="Group 30"/>
          <p:cNvGraphicFramePr>
            <a:graphicFrameLocks noGrp="1"/>
          </p:cNvGraphicFramePr>
          <p:nvPr>
            <p:ph type="tbl" idx="1"/>
          </p:nvPr>
        </p:nvGraphicFramePr>
        <p:xfrm>
          <a:off x="457200" y="1600200"/>
          <a:ext cx="8229600" cy="4782312"/>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err="1" smtClean="0">
                          <a:ln>
                            <a:noFill/>
                          </a:ln>
                          <a:solidFill>
                            <a:schemeClr val="tx1"/>
                          </a:solidFill>
                          <a:effectLst/>
                          <a:latin typeface="Arial" charset="0"/>
                        </a:rPr>
                        <a:t>Phenomenographical</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generating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one setting to another</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dirty="0" smtClean="0"/>
              <a:t>Some associated methods of the main paradigms</a:t>
            </a:r>
            <a:endParaRPr lang="en-US" altLang="zh-CN" dirty="0" smtClean="0"/>
          </a:p>
        </p:txBody>
      </p:sp>
      <p:graphicFrame>
        <p:nvGraphicFramePr>
          <p:cNvPr id="16407" name="Group 23"/>
          <p:cNvGraphicFramePr>
            <a:graphicFrameLocks noGrp="1"/>
          </p:cNvGraphicFramePr>
          <p:nvPr>
            <p:ph type="tbl" idx="1"/>
          </p:nvPr>
        </p:nvGraphicFramePr>
        <p:xfrm>
          <a:off x="457200" y="1600200"/>
          <a:ext cx="8229600" cy="2554224"/>
        </p:xfrm>
        <a:graphic>
          <a:graphicData uri="http://schemas.openxmlformats.org/drawingml/2006/table">
            <a:tbl>
              <a:tblPr/>
              <a:tblGrid>
                <a:gridCol w="4114800"/>
                <a:gridCol w="4114800"/>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err="1" smtClean="0">
                          <a:ln>
                            <a:noFill/>
                          </a:ln>
                          <a:solidFill>
                            <a:schemeClr val="tx1"/>
                          </a:solidFill>
                          <a:effectLst/>
                          <a:latin typeface="Arial" charset="0"/>
                        </a:rPr>
                        <a:t>Phenomenographical</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Experiments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Focus groups</a:t>
                      </a:r>
                      <a:endParaRPr kumimoji="0" lang="en-US" altLang="zh-CN" sz="2200" b="0" i="0" u="none" strike="noStrike" cap="none" normalizeH="0" baseline="0" dirty="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Dr Nik Whitehead</a:t>
            </a:r>
            <a:endParaRPr lang="en-GB"/>
          </a:p>
        </p:txBody>
      </p:sp>
      <p:sp>
        <p:nvSpPr>
          <p:cNvPr id="3" name="Slide Number Placeholder 2"/>
          <p:cNvSpPr>
            <a:spLocks noGrp="1"/>
          </p:cNvSpPr>
          <p:nvPr>
            <p:ph type="sldNum" sz="quarter" idx="12"/>
          </p:nvPr>
        </p:nvSpPr>
        <p:spPr/>
        <p:txBody>
          <a:bodyPr/>
          <a:lstStyle/>
          <a:p>
            <a:fld id="{F912FDC1-C426-46F0-A50A-E2690F78E5D8}" type="slidenum">
              <a:rPr lang="en-GB" smtClean="0"/>
              <a:pPr/>
              <a:t>22</a:t>
            </a:fld>
            <a:endParaRPr lang="en-GB"/>
          </a:p>
        </p:txBody>
      </p:sp>
      <p:grpSp>
        <p:nvGrpSpPr>
          <p:cNvPr id="41" name="Group 40"/>
          <p:cNvGrpSpPr/>
          <p:nvPr/>
        </p:nvGrpSpPr>
        <p:grpSpPr>
          <a:xfrm>
            <a:off x="298450" y="142852"/>
            <a:ext cx="8534400" cy="6292873"/>
            <a:chOff x="298450" y="142852"/>
            <a:chExt cx="8534400" cy="6292873"/>
          </a:xfrm>
        </p:grpSpPr>
        <p:grpSp>
          <p:nvGrpSpPr>
            <p:cNvPr id="9" name="Group 48"/>
            <p:cNvGrpSpPr/>
            <p:nvPr/>
          </p:nvGrpSpPr>
          <p:grpSpPr>
            <a:xfrm>
              <a:off x="298450" y="142852"/>
              <a:ext cx="8534400" cy="6292873"/>
              <a:chOff x="298450" y="142852"/>
              <a:chExt cx="8534400" cy="6292873"/>
            </a:xfrm>
          </p:grpSpPr>
          <p:sp>
            <p:nvSpPr>
              <p:cNvPr id="4" name="Oval 3"/>
              <p:cNvSpPr/>
              <p:nvPr/>
            </p:nvSpPr>
            <p:spPr>
              <a:xfrm>
                <a:off x="500034" y="357166"/>
                <a:ext cx="7643866" cy="571504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 name="Oval 4"/>
              <p:cNvSpPr/>
              <p:nvPr/>
            </p:nvSpPr>
            <p:spPr>
              <a:xfrm>
                <a:off x="642910" y="785794"/>
                <a:ext cx="6429420" cy="480704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Oval 5"/>
              <p:cNvSpPr/>
              <p:nvPr/>
            </p:nvSpPr>
            <p:spPr>
              <a:xfrm>
                <a:off x="785787" y="1214422"/>
                <a:ext cx="5357850" cy="4005869"/>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Oval 6"/>
              <p:cNvSpPr/>
              <p:nvPr/>
            </p:nvSpPr>
            <p:spPr>
              <a:xfrm>
                <a:off x="928663" y="1714488"/>
                <a:ext cx="4047856" cy="3026435"/>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Oval 7"/>
              <p:cNvSpPr/>
              <p:nvPr/>
            </p:nvSpPr>
            <p:spPr>
              <a:xfrm>
                <a:off x="1081064" y="2317149"/>
                <a:ext cx="2633680" cy="196910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TextBox 10"/>
              <p:cNvSpPr txBox="1"/>
              <p:nvPr/>
            </p:nvSpPr>
            <p:spPr>
              <a:xfrm>
                <a:off x="3714744" y="416462"/>
                <a:ext cx="1223412" cy="369332"/>
              </a:xfrm>
              <a:prstGeom prst="rect">
                <a:avLst/>
              </a:prstGeom>
              <a:noFill/>
            </p:spPr>
            <p:txBody>
              <a:bodyPr wrap="none" rtlCol="0">
                <a:spAutoFit/>
              </a:bodyPr>
              <a:lstStyle/>
              <a:p>
                <a:r>
                  <a:rPr lang="en-GB" dirty="0" smtClean="0"/>
                  <a:t>Positivism</a:t>
                </a:r>
                <a:endParaRPr lang="en-GB" dirty="0"/>
              </a:p>
            </p:txBody>
          </p:sp>
          <p:sp>
            <p:nvSpPr>
              <p:cNvPr id="12" name="TextBox 11"/>
              <p:cNvSpPr txBox="1"/>
              <p:nvPr/>
            </p:nvSpPr>
            <p:spPr>
              <a:xfrm>
                <a:off x="3286116" y="5631436"/>
                <a:ext cx="2133918" cy="369332"/>
              </a:xfrm>
              <a:prstGeom prst="rect">
                <a:avLst/>
              </a:prstGeom>
              <a:noFill/>
            </p:spPr>
            <p:txBody>
              <a:bodyPr wrap="none" rtlCol="0">
                <a:spAutoFit/>
              </a:bodyPr>
              <a:lstStyle/>
              <a:p>
                <a:r>
                  <a:rPr lang="en-GB" dirty="0" err="1" smtClean="0"/>
                  <a:t>Phenomenography</a:t>
                </a:r>
                <a:endParaRPr lang="en-GB" dirty="0"/>
              </a:p>
            </p:txBody>
          </p:sp>
          <p:sp>
            <p:nvSpPr>
              <p:cNvPr id="13" name="TextBox 12"/>
              <p:cNvSpPr txBox="1"/>
              <p:nvPr/>
            </p:nvSpPr>
            <p:spPr>
              <a:xfrm>
                <a:off x="3500430" y="857232"/>
                <a:ext cx="1210588" cy="369332"/>
              </a:xfrm>
              <a:prstGeom prst="rect">
                <a:avLst/>
              </a:prstGeom>
              <a:noFill/>
            </p:spPr>
            <p:txBody>
              <a:bodyPr wrap="none" rtlCol="0">
                <a:spAutoFit/>
              </a:bodyPr>
              <a:lstStyle/>
              <a:p>
                <a:r>
                  <a:rPr lang="en-GB" dirty="0" smtClean="0"/>
                  <a:t>Deductive</a:t>
                </a:r>
                <a:endParaRPr lang="en-GB" dirty="0"/>
              </a:p>
            </p:txBody>
          </p:sp>
          <p:sp>
            <p:nvSpPr>
              <p:cNvPr id="14" name="TextBox 13"/>
              <p:cNvSpPr txBox="1"/>
              <p:nvPr/>
            </p:nvSpPr>
            <p:spPr>
              <a:xfrm>
                <a:off x="3428992" y="5143512"/>
                <a:ext cx="1107996" cy="369332"/>
              </a:xfrm>
              <a:prstGeom prst="rect">
                <a:avLst/>
              </a:prstGeom>
              <a:noFill/>
            </p:spPr>
            <p:txBody>
              <a:bodyPr wrap="none" rtlCol="0">
                <a:spAutoFit/>
              </a:bodyPr>
              <a:lstStyle/>
              <a:p>
                <a:r>
                  <a:rPr lang="en-GB" dirty="0" smtClean="0"/>
                  <a:t>Inductive</a:t>
                </a:r>
                <a:endParaRPr lang="en-GB" dirty="0"/>
              </a:p>
            </p:txBody>
          </p:sp>
          <p:sp>
            <p:nvSpPr>
              <p:cNvPr id="15" name="TextBox 14"/>
              <p:cNvSpPr txBox="1"/>
              <p:nvPr/>
            </p:nvSpPr>
            <p:spPr>
              <a:xfrm>
                <a:off x="3143240" y="1285860"/>
                <a:ext cx="1351652" cy="369332"/>
              </a:xfrm>
              <a:prstGeom prst="rect">
                <a:avLst/>
              </a:prstGeom>
              <a:noFill/>
            </p:spPr>
            <p:txBody>
              <a:bodyPr wrap="none" rtlCol="0">
                <a:spAutoFit/>
              </a:bodyPr>
              <a:lstStyle/>
              <a:p>
                <a:r>
                  <a:rPr lang="en-GB" dirty="0" smtClean="0"/>
                  <a:t>Experiment</a:t>
                </a:r>
                <a:endParaRPr lang="en-GB" dirty="0"/>
              </a:p>
            </p:txBody>
          </p:sp>
          <p:sp>
            <p:nvSpPr>
              <p:cNvPr id="16" name="TextBox 15"/>
              <p:cNvSpPr txBox="1"/>
              <p:nvPr/>
            </p:nvSpPr>
            <p:spPr>
              <a:xfrm>
                <a:off x="4500562" y="1857364"/>
                <a:ext cx="902811" cy="369332"/>
              </a:xfrm>
              <a:prstGeom prst="rect">
                <a:avLst/>
              </a:prstGeom>
              <a:noFill/>
            </p:spPr>
            <p:txBody>
              <a:bodyPr wrap="none" rtlCol="0">
                <a:spAutoFit/>
              </a:bodyPr>
              <a:lstStyle/>
              <a:p>
                <a:r>
                  <a:rPr lang="en-GB" dirty="0" smtClean="0"/>
                  <a:t>Survey</a:t>
                </a:r>
                <a:endParaRPr lang="en-GB" dirty="0"/>
              </a:p>
            </p:txBody>
          </p:sp>
          <p:sp>
            <p:nvSpPr>
              <p:cNvPr id="17" name="TextBox 16"/>
              <p:cNvSpPr txBox="1"/>
              <p:nvPr/>
            </p:nvSpPr>
            <p:spPr>
              <a:xfrm>
                <a:off x="4714876" y="3929066"/>
                <a:ext cx="787395" cy="646331"/>
              </a:xfrm>
              <a:prstGeom prst="rect">
                <a:avLst/>
              </a:prstGeom>
              <a:noFill/>
            </p:spPr>
            <p:txBody>
              <a:bodyPr wrap="none" rtlCol="0">
                <a:spAutoFit/>
              </a:bodyPr>
              <a:lstStyle/>
              <a:p>
                <a:r>
                  <a:rPr lang="en-GB" dirty="0" smtClean="0"/>
                  <a:t>Case </a:t>
                </a:r>
              </a:p>
              <a:p>
                <a:r>
                  <a:rPr lang="en-GB" dirty="0" smtClean="0"/>
                  <a:t>Study</a:t>
                </a:r>
                <a:endParaRPr lang="en-GB" dirty="0"/>
              </a:p>
            </p:txBody>
          </p:sp>
          <p:sp>
            <p:nvSpPr>
              <p:cNvPr id="18" name="TextBox 17"/>
              <p:cNvSpPr txBox="1"/>
              <p:nvPr/>
            </p:nvSpPr>
            <p:spPr>
              <a:xfrm>
                <a:off x="2643174" y="4774180"/>
                <a:ext cx="1877437" cy="369332"/>
              </a:xfrm>
              <a:prstGeom prst="rect">
                <a:avLst/>
              </a:prstGeom>
              <a:noFill/>
            </p:spPr>
            <p:txBody>
              <a:bodyPr wrap="none" rtlCol="0">
                <a:spAutoFit/>
              </a:bodyPr>
              <a:lstStyle/>
              <a:p>
                <a:r>
                  <a:rPr lang="en-GB" dirty="0" smtClean="0"/>
                  <a:t>Action Research</a:t>
                </a:r>
                <a:endParaRPr lang="en-GB" dirty="0"/>
              </a:p>
            </p:txBody>
          </p:sp>
          <p:sp>
            <p:nvSpPr>
              <p:cNvPr id="22" name="TextBox 21"/>
              <p:cNvSpPr txBox="1"/>
              <p:nvPr/>
            </p:nvSpPr>
            <p:spPr>
              <a:xfrm>
                <a:off x="3214678" y="2000240"/>
                <a:ext cx="1095172" cy="646331"/>
              </a:xfrm>
              <a:prstGeom prst="rect">
                <a:avLst/>
              </a:prstGeom>
              <a:noFill/>
            </p:spPr>
            <p:txBody>
              <a:bodyPr wrap="none" rtlCol="0">
                <a:spAutoFit/>
              </a:bodyPr>
              <a:lstStyle/>
              <a:p>
                <a:r>
                  <a:rPr lang="en-GB" dirty="0" smtClean="0"/>
                  <a:t>Cross</a:t>
                </a:r>
              </a:p>
              <a:p>
                <a:r>
                  <a:rPr lang="en-GB" dirty="0" smtClean="0"/>
                  <a:t>sectional</a:t>
                </a:r>
                <a:endParaRPr lang="en-GB" dirty="0"/>
              </a:p>
            </p:txBody>
          </p:sp>
          <p:sp>
            <p:nvSpPr>
              <p:cNvPr id="23" name="TextBox 22"/>
              <p:cNvSpPr txBox="1"/>
              <p:nvPr/>
            </p:nvSpPr>
            <p:spPr>
              <a:xfrm>
                <a:off x="2643174" y="4214818"/>
                <a:ext cx="1428596" cy="369332"/>
              </a:xfrm>
              <a:prstGeom prst="rect">
                <a:avLst/>
              </a:prstGeom>
              <a:noFill/>
            </p:spPr>
            <p:txBody>
              <a:bodyPr wrap="none" rtlCol="0">
                <a:spAutoFit/>
              </a:bodyPr>
              <a:lstStyle/>
              <a:p>
                <a:r>
                  <a:rPr lang="en-GB" dirty="0" smtClean="0"/>
                  <a:t>Longitudinal</a:t>
                </a:r>
                <a:endParaRPr lang="en-GB" dirty="0"/>
              </a:p>
            </p:txBody>
          </p:sp>
          <p:sp>
            <p:nvSpPr>
              <p:cNvPr id="24" name="TextBox 23"/>
              <p:cNvSpPr txBox="1"/>
              <p:nvPr/>
            </p:nvSpPr>
            <p:spPr>
              <a:xfrm>
                <a:off x="1500166" y="2571744"/>
                <a:ext cx="1800494" cy="1477328"/>
              </a:xfrm>
              <a:prstGeom prst="rect">
                <a:avLst/>
              </a:prstGeom>
              <a:noFill/>
            </p:spPr>
            <p:txBody>
              <a:bodyPr wrap="none" rtlCol="0">
                <a:spAutoFit/>
              </a:body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25"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26" name="TextBox 25"/>
              <p:cNvSpPr txBox="1"/>
              <p:nvPr/>
            </p:nvSpPr>
            <p:spPr>
              <a:xfrm>
                <a:off x="6072198" y="142852"/>
                <a:ext cx="1313180" cy="369332"/>
              </a:xfrm>
              <a:prstGeom prst="rect">
                <a:avLst/>
              </a:prstGeom>
              <a:noFill/>
            </p:spPr>
            <p:txBody>
              <a:bodyPr wrap="none" rtlCol="0">
                <a:spAutoFit/>
              </a:bodyPr>
              <a:lstStyle/>
              <a:p>
                <a:r>
                  <a:rPr lang="en-GB" dirty="0" smtClean="0"/>
                  <a:t>Philosophy</a:t>
                </a:r>
                <a:endParaRPr lang="en-GB" dirty="0"/>
              </a:p>
            </p:txBody>
          </p:sp>
          <p:sp>
            <p:nvSpPr>
              <p:cNvPr id="27" name="TextBox 26"/>
              <p:cNvSpPr txBox="1"/>
              <p:nvPr/>
            </p:nvSpPr>
            <p:spPr>
              <a:xfrm>
                <a:off x="7286644" y="785794"/>
                <a:ext cx="1172116" cy="369332"/>
              </a:xfrm>
              <a:prstGeom prst="rect">
                <a:avLst/>
              </a:prstGeom>
              <a:noFill/>
            </p:spPr>
            <p:txBody>
              <a:bodyPr wrap="none" rtlCol="0">
                <a:spAutoFit/>
              </a:bodyPr>
              <a:lstStyle/>
              <a:p>
                <a:r>
                  <a:rPr lang="en-GB" dirty="0" smtClean="0"/>
                  <a:t>Approach</a:t>
                </a:r>
                <a:endParaRPr lang="en-GB" dirty="0"/>
              </a:p>
            </p:txBody>
          </p:sp>
          <p:sp>
            <p:nvSpPr>
              <p:cNvPr id="28" name="TextBox 27"/>
              <p:cNvSpPr txBox="1"/>
              <p:nvPr/>
            </p:nvSpPr>
            <p:spPr>
              <a:xfrm>
                <a:off x="7786710" y="1714488"/>
                <a:ext cx="1043876" cy="369332"/>
              </a:xfrm>
              <a:prstGeom prst="rect">
                <a:avLst/>
              </a:prstGeom>
              <a:noFill/>
            </p:spPr>
            <p:txBody>
              <a:bodyPr wrap="none" rtlCol="0">
                <a:spAutoFit/>
              </a:bodyPr>
              <a:lstStyle/>
              <a:p>
                <a:r>
                  <a:rPr lang="en-GB" dirty="0" smtClean="0"/>
                  <a:t>Strategy</a:t>
                </a:r>
                <a:endParaRPr lang="en-GB" dirty="0"/>
              </a:p>
            </p:txBody>
          </p:sp>
          <p:sp>
            <p:nvSpPr>
              <p:cNvPr id="29" name="TextBox 28"/>
              <p:cNvSpPr txBox="1"/>
              <p:nvPr/>
            </p:nvSpPr>
            <p:spPr>
              <a:xfrm>
                <a:off x="6286512" y="5857892"/>
                <a:ext cx="2531462" cy="369332"/>
              </a:xfrm>
              <a:prstGeom prst="rect">
                <a:avLst/>
              </a:prstGeom>
              <a:noFill/>
            </p:spPr>
            <p:txBody>
              <a:bodyPr wrap="none" rtlCol="0">
                <a:spAutoFit/>
              </a:bodyPr>
              <a:lstStyle/>
              <a:p>
                <a:r>
                  <a:rPr lang="en-GB" dirty="0" smtClean="0"/>
                  <a:t>Data collection method</a:t>
                </a:r>
                <a:endParaRPr lang="en-GB" dirty="0"/>
              </a:p>
            </p:txBody>
          </p:sp>
          <p:sp>
            <p:nvSpPr>
              <p:cNvPr id="30" name="TextBox 29"/>
              <p:cNvSpPr txBox="1"/>
              <p:nvPr/>
            </p:nvSpPr>
            <p:spPr>
              <a:xfrm>
                <a:off x="7286644" y="5072074"/>
                <a:ext cx="1509772" cy="369332"/>
              </a:xfrm>
              <a:prstGeom prst="rect">
                <a:avLst/>
              </a:prstGeom>
              <a:noFill/>
            </p:spPr>
            <p:txBody>
              <a:bodyPr wrap="none" rtlCol="0">
                <a:spAutoFit/>
              </a:bodyPr>
              <a:lstStyle/>
              <a:p>
                <a:r>
                  <a:rPr lang="en-GB" dirty="0" smtClean="0"/>
                  <a:t>Time horizon</a:t>
                </a:r>
                <a:endParaRPr lang="en-GB" dirty="0"/>
              </a:p>
            </p:txBody>
          </p:sp>
          <p:cxnSp>
            <p:nvCxnSpPr>
              <p:cNvPr id="32" name="Straight Arrow Connector 31"/>
              <p:cNvCxnSpPr>
                <a:stCxn id="26" idx="2"/>
              </p:cNvCxnSpPr>
              <p:nvPr/>
            </p:nvCxnSpPr>
            <p:spPr>
              <a:xfrm rot="5400000">
                <a:off x="5977936" y="177818"/>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27" idx="1"/>
              </p:cNvCxnSpPr>
              <p:nvPr/>
            </p:nvCxnSpPr>
            <p:spPr>
              <a:xfrm rot="10800000" flipV="1">
                <a:off x="5572132" y="970460"/>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29"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a:stCxn id="30"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28"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37" name="TextBox 36"/>
            <p:cNvSpPr txBox="1"/>
            <p:nvPr/>
          </p:nvSpPr>
          <p:spPr>
            <a:xfrm>
              <a:off x="4857752" y="2639793"/>
              <a:ext cx="1236236" cy="646331"/>
            </a:xfrm>
            <a:prstGeom prst="rect">
              <a:avLst/>
            </a:prstGeom>
            <a:noFill/>
          </p:spPr>
          <p:txBody>
            <a:bodyPr wrap="none" rtlCol="0">
              <a:spAutoFit/>
            </a:bodyPr>
            <a:lstStyle/>
            <a:p>
              <a:r>
                <a:rPr lang="en-GB" dirty="0" smtClean="0"/>
                <a:t>Document</a:t>
              </a:r>
            </a:p>
            <a:p>
              <a:pPr algn="ctr"/>
              <a:r>
                <a:rPr lang="en-GB" dirty="0" smtClean="0"/>
                <a:t>Analysis</a:t>
              </a:r>
              <a:endParaRPr lang="en-GB" dirty="0"/>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dirty="0" smtClean="0"/>
              <a:t>Research approaches</a:t>
            </a:r>
            <a:endParaRPr lang="en-US" altLang="zh-CN" dirty="0" smtClean="0"/>
          </a:p>
        </p:txBody>
      </p:sp>
      <p:sp>
        <p:nvSpPr>
          <p:cNvPr id="13315" name="Rectangle 3"/>
          <p:cNvSpPr>
            <a:spLocks noGrp="1" noChangeArrowheads="1"/>
          </p:cNvSpPr>
          <p:nvPr>
            <p:ph type="body" idx="1"/>
          </p:nvPr>
        </p:nvSpPr>
        <p:spPr/>
        <p:txBody>
          <a:bodyPr/>
          <a:lstStyle/>
          <a:p>
            <a:r>
              <a:rPr lang="en-GB" dirty="0" smtClean="0"/>
              <a:t>Two major types:</a:t>
            </a:r>
          </a:p>
          <a:p>
            <a:pPr lvl="1"/>
            <a:r>
              <a:rPr lang="en-GB" dirty="0" smtClean="0"/>
              <a:t>Deductive research (linked to positivism)</a:t>
            </a:r>
          </a:p>
          <a:p>
            <a:pPr lvl="1"/>
            <a:r>
              <a:rPr lang="en-GB" dirty="0" smtClean="0"/>
              <a:t>Inductive research (linked to </a:t>
            </a:r>
            <a:r>
              <a:rPr lang="en-GB" dirty="0" err="1" smtClean="0"/>
              <a:t>phenomenography</a:t>
            </a:r>
            <a:r>
              <a:rPr lang="en-GB" dirty="0" smtClean="0"/>
              <a:t>)</a:t>
            </a:r>
          </a:p>
          <a:p>
            <a:endParaRPr lang="en-GB" dirty="0" smtClean="0"/>
          </a:p>
          <a:p>
            <a:r>
              <a:rPr lang="en-GB" dirty="0" smtClean="0"/>
              <a:t>Relates to the extent to which you are clear about the ‘theory’ at the beginning of your research</a:t>
            </a:r>
            <a:endParaRPr lang="en-US" altLang="zh-CN"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The deductive approach</a:t>
            </a:r>
            <a:endParaRPr lang="en-US" altLang="zh-CN" smtClean="0"/>
          </a:p>
        </p:txBody>
      </p:sp>
      <p:sp>
        <p:nvSpPr>
          <p:cNvPr id="14339" name="Rectangle 3"/>
          <p:cNvSpPr>
            <a:spLocks noGrp="1" noChangeArrowheads="1"/>
          </p:cNvSpPr>
          <p:nvPr>
            <p:ph type="body" idx="1"/>
          </p:nvPr>
        </p:nvSpPr>
        <p:spPr/>
        <p:txBody>
          <a:bodyPr/>
          <a:lstStyle/>
          <a:p>
            <a:r>
              <a:rPr lang="en-GB" dirty="0" smtClean="0"/>
              <a:t>The deductive approach aims to test theory</a:t>
            </a:r>
          </a:p>
          <a:p>
            <a:r>
              <a:rPr lang="en-GB" dirty="0" smtClean="0"/>
              <a:t>This involves developing a theory and hypothesis, and designing a research strategy to test that hypothesis</a:t>
            </a:r>
          </a:p>
          <a:p>
            <a:r>
              <a:rPr lang="en-GB" dirty="0" smtClean="0"/>
              <a:t>The outcome will be a confirmation or modification of the theory</a:t>
            </a:r>
          </a:p>
          <a:p>
            <a:pPr lvl="1"/>
            <a:r>
              <a:rPr lang="en-GB" dirty="0" smtClean="0"/>
              <a:t>e.g.  You hypothesise that your new piece of software is better (faster, more usable, has more features) than an existing piece of software</a:t>
            </a:r>
            <a:endParaRPr lang="en-US" altLang="zh-CN"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Deduction emphasises…</a:t>
            </a:r>
            <a:endParaRPr lang="en-US" altLang="zh-CN" smtClean="0"/>
          </a:p>
        </p:txBody>
      </p:sp>
      <p:sp>
        <p:nvSpPr>
          <p:cNvPr id="15363" name="Rectangle 3"/>
          <p:cNvSpPr>
            <a:spLocks noGrp="1" noChangeArrowheads="1"/>
          </p:cNvSpPr>
          <p:nvPr>
            <p:ph type="body" idx="1"/>
          </p:nvPr>
        </p:nvSpPr>
        <p:spPr/>
        <p:txBody>
          <a:bodyPr/>
          <a:lstStyle/>
          <a:p>
            <a:r>
              <a:rPr lang="en-GB" smtClean="0"/>
              <a:t>Scientific principles</a:t>
            </a:r>
          </a:p>
          <a:p>
            <a:r>
              <a:rPr lang="en-GB" smtClean="0"/>
              <a:t>Moving from theory to data</a:t>
            </a:r>
          </a:p>
          <a:p>
            <a:r>
              <a:rPr lang="en-GB" smtClean="0"/>
              <a:t>The need to explain causal relationships between variables</a:t>
            </a:r>
          </a:p>
          <a:p>
            <a:r>
              <a:rPr lang="en-GB" smtClean="0"/>
              <a:t>The collection of quantitative data</a:t>
            </a:r>
          </a:p>
          <a:p>
            <a:r>
              <a:rPr lang="en-GB" smtClean="0"/>
              <a:t>A highly structured approach</a:t>
            </a:r>
          </a:p>
          <a:p>
            <a:r>
              <a:rPr lang="en-GB" smtClean="0"/>
              <a:t>Researcher independence of what is being researched</a:t>
            </a:r>
          </a:p>
          <a:p>
            <a:r>
              <a:rPr lang="en-GB" smtClean="0"/>
              <a:t>Large sample size to allow generalisations</a:t>
            </a:r>
            <a:endParaRPr lang="en-US" altLang="zh-CN"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The inductive approach</a:t>
            </a:r>
            <a:endParaRPr lang="en-US" altLang="zh-CN" smtClean="0"/>
          </a:p>
        </p:txBody>
      </p:sp>
      <p:sp>
        <p:nvSpPr>
          <p:cNvPr id="16387" name="Rectangle 3"/>
          <p:cNvSpPr>
            <a:spLocks noGrp="1" noChangeArrowheads="1"/>
          </p:cNvSpPr>
          <p:nvPr>
            <p:ph type="body" idx="1"/>
          </p:nvPr>
        </p:nvSpPr>
        <p:spPr/>
        <p:txBody>
          <a:bodyPr/>
          <a:lstStyle/>
          <a:p>
            <a:r>
              <a:rPr lang="en-GB" dirty="0" smtClean="0"/>
              <a:t>The inductive approach aims to build theory</a:t>
            </a:r>
          </a:p>
          <a:p>
            <a:r>
              <a:rPr lang="en-GB" dirty="0" smtClean="0"/>
              <a:t>This involves collecting data, analysing it, then developing theory</a:t>
            </a:r>
          </a:p>
          <a:p>
            <a:r>
              <a:rPr lang="en-GB" dirty="0" smtClean="0"/>
              <a:t>The outcome will be to add to the body of knowledge in that area</a:t>
            </a:r>
          </a:p>
          <a:p>
            <a:pPr lvl="1"/>
            <a:r>
              <a:rPr lang="en-GB" dirty="0" smtClean="0"/>
              <a:t>e.g. </a:t>
            </a:r>
            <a:r>
              <a:rPr lang="en-GB" smtClean="0"/>
              <a:t>You develop a </a:t>
            </a:r>
            <a:r>
              <a:rPr lang="en-GB" dirty="0" smtClean="0"/>
              <a:t>description of how businesses use Facebook for advertising based upon a survey of </a:t>
            </a:r>
            <a:r>
              <a:rPr lang="en-GB" smtClean="0"/>
              <a:t>local businesses</a:t>
            </a:r>
            <a:endParaRPr lang="en-US" altLang="zh-CN" dirty="0"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mtClean="0"/>
              <a:t>Induction emphasises…</a:t>
            </a:r>
            <a:endParaRPr lang="en-US" altLang="zh-CN" smtClean="0"/>
          </a:p>
        </p:txBody>
      </p:sp>
      <p:sp>
        <p:nvSpPr>
          <p:cNvPr id="17411" name="Rectangle 3"/>
          <p:cNvSpPr>
            <a:spLocks noGrp="1" noChangeArrowheads="1"/>
          </p:cNvSpPr>
          <p:nvPr>
            <p:ph type="body" idx="1"/>
          </p:nvPr>
        </p:nvSpPr>
        <p:spPr/>
        <p:txBody>
          <a:bodyPr/>
          <a:lstStyle/>
          <a:p>
            <a:r>
              <a:rPr lang="en-GB" smtClean="0"/>
              <a:t>Gaining an understanding of the meanings humans attach to events</a:t>
            </a:r>
          </a:p>
          <a:p>
            <a:r>
              <a:rPr lang="en-GB" smtClean="0"/>
              <a:t>A close understanding of the research context</a:t>
            </a:r>
          </a:p>
          <a:p>
            <a:r>
              <a:rPr lang="en-GB" smtClean="0"/>
              <a:t>The collection of qualitative data</a:t>
            </a:r>
          </a:p>
          <a:p>
            <a:r>
              <a:rPr lang="en-GB" smtClean="0"/>
              <a:t>A more flexible structure to permit changes of research emphasis as the research progresses</a:t>
            </a:r>
          </a:p>
          <a:p>
            <a:r>
              <a:rPr lang="en-GB" smtClean="0"/>
              <a:t>A realisation that the researcher is part of the research process </a:t>
            </a:r>
          </a:p>
          <a:p>
            <a:r>
              <a:rPr lang="en-GB" smtClean="0"/>
              <a:t>Less concern with the need to generalise</a:t>
            </a:r>
            <a:endParaRPr lang="en-US" altLang="zh-CN"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mtClean="0"/>
              <a:t>Which is best?</a:t>
            </a:r>
            <a:endParaRPr lang="en-US" altLang="zh-CN" smtClean="0"/>
          </a:p>
        </p:txBody>
      </p:sp>
      <p:sp>
        <p:nvSpPr>
          <p:cNvPr id="18435" name="Rectangle 3"/>
          <p:cNvSpPr>
            <a:spLocks noGrp="1" noChangeArrowheads="1"/>
          </p:cNvSpPr>
          <p:nvPr>
            <p:ph type="body" idx="1"/>
          </p:nvPr>
        </p:nvSpPr>
        <p:spPr/>
        <p:txBody>
          <a:bodyPr/>
          <a:lstStyle/>
          <a:p>
            <a:r>
              <a:rPr lang="en-GB" smtClean="0"/>
              <a:t>Deduction:</a:t>
            </a:r>
          </a:p>
          <a:p>
            <a:pPr lvl="1"/>
            <a:r>
              <a:rPr lang="en-GB" smtClean="0"/>
              <a:t>Is suitable when your research topic has a wealth of literature from which you can define a theoretical framework and a hypothesis</a:t>
            </a:r>
          </a:p>
          <a:p>
            <a:pPr lvl="1"/>
            <a:r>
              <a:rPr lang="en-GB" smtClean="0"/>
              <a:t>Is quicker, often based on ‘one take’</a:t>
            </a:r>
          </a:p>
          <a:p>
            <a:r>
              <a:rPr lang="en-GB" smtClean="0"/>
              <a:t>Induction:</a:t>
            </a:r>
          </a:p>
          <a:p>
            <a:pPr lvl="1"/>
            <a:r>
              <a:rPr lang="en-GB" smtClean="0"/>
              <a:t>Is suitable when the topic is new, has much debate and/or there is little existing literature</a:t>
            </a:r>
          </a:p>
          <a:p>
            <a:pPr lvl="1"/>
            <a:r>
              <a:rPr lang="en-GB" smtClean="0"/>
              <a:t>Takes longer to gather the data</a:t>
            </a:r>
            <a:endParaRPr lang="en-US" altLang="zh-CN"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dirty="0" smtClean="0"/>
              <a:t>Next lecture: Research Strategies</a:t>
            </a:r>
          </a:p>
          <a:p>
            <a:endParaRPr lang="en-GB" dirty="0" smtClean="0"/>
          </a:p>
          <a:p>
            <a:endParaRPr lang="en-GB" dirty="0" smtClean="0"/>
          </a:p>
          <a:p>
            <a:r>
              <a:rPr lang="en-GB" dirty="0" smtClean="0"/>
              <a:t>Homework:</a:t>
            </a:r>
          </a:p>
          <a:p>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29</a:t>
            </a:fld>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chnic">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3526</TotalTime>
  <Words>1590</Words>
  <Application>Microsoft Office PowerPoint</Application>
  <PresentationFormat>On-screen Show (4:3)</PresentationFormat>
  <Paragraphs>240</Paragraphs>
  <Slides>29</Slides>
  <Notes>16</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Technic</vt:lpstr>
      <vt:lpstr>Research &amp; Development Methods</vt:lpstr>
      <vt:lpstr>What is research?</vt:lpstr>
      <vt:lpstr>What is research methodology?</vt:lpstr>
      <vt:lpstr>PowerPoint Presentation</vt:lpstr>
      <vt:lpstr>PowerPoint Presentation</vt:lpstr>
      <vt:lpstr>So research has a purpose…</vt:lpstr>
      <vt:lpstr>What is the difference between primary and secondary research?</vt:lpstr>
      <vt:lpstr>What is the difference between quantitative and qualitative research?</vt:lpstr>
      <vt:lpstr>What is the difference between a longitudinal and a cross-sectional study?</vt:lpstr>
      <vt:lpstr>Credibility of research findings </vt:lpstr>
      <vt:lpstr>1. Reliability</vt:lpstr>
      <vt:lpstr>2. Validity</vt:lpstr>
      <vt:lpstr>3. Generalisability</vt:lpstr>
      <vt:lpstr>PowerPoint Presentation</vt:lpstr>
      <vt:lpstr>Research philosophies  (or paradigms, epistemology)</vt:lpstr>
      <vt:lpstr>Positivism</vt:lpstr>
      <vt:lpstr>Positivism</vt:lpstr>
      <vt:lpstr>Phenomenography</vt:lpstr>
      <vt:lpstr>Alternative terms for the main research paradigms</vt:lpstr>
      <vt:lpstr>Features of the main research paradigms </vt:lpstr>
      <vt:lpstr>Some associated methods of the main paradigms</vt:lpstr>
      <vt:lpstr>PowerPoint Presentation</vt:lpstr>
      <vt:lpstr>Research approaches</vt:lpstr>
      <vt:lpstr>The deductive approach</vt:lpstr>
      <vt:lpstr>Deduction emphasises…</vt:lpstr>
      <vt:lpstr>The inductive approach</vt:lpstr>
      <vt:lpstr>Induction emphasises…</vt:lpstr>
      <vt:lpstr>Which is best?</vt:lpstr>
      <vt:lpstr>Coming Soon…</vt:lpstr>
    </vt:vector>
  </TitlesOfParts>
  <Company>University of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dc:title>
  <dc:subject>Data Representation</dc:subject>
  <dc:creator>Nik Whitehead</dc:creator>
  <cp:lastModifiedBy>Jones, Gareth</cp:lastModifiedBy>
  <cp:revision>198</cp:revision>
  <dcterms:created xsi:type="dcterms:W3CDTF">2006-01-28T12:00:35Z</dcterms:created>
  <dcterms:modified xsi:type="dcterms:W3CDTF">2013-10-24T10:46:01Z</dcterms:modified>
</cp:coreProperties>
</file>