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5FA01-E8B8-4C6D-94F6-D53C781DD620}" type="datetimeFigureOut">
              <a:rPr lang="en-US" smtClean="0"/>
              <a:t>10/13/2018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FAF4E9-6774-4738-860E-2657F3622CA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FAF4E9-6774-4738-860E-2657F3622CA3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285860"/>
            <a:ext cx="8001056" cy="3071834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Film &amp; Media in the Celtic Nations</a:t>
            </a:r>
            <a:br>
              <a:rPr lang="en-GB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i="1" dirty="0" smtClean="0">
                <a:solidFill>
                  <a:srgbClr val="FFFF00"/>
                </a:solidFill>
              </a:rPr>
              <a:t>Playing with stereotypes</a:t>
            </a:r>
            <a:endParaRPr lang="en-GB" sz="3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1928802"/>
            <a:ext cx="369440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Deconstructing stereotypes: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National/Regional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Cultural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Everyday people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Surprising; improper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Unlikely; transgressive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Series of mishaps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Like and unlike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0" y="357166"/>
            <a:ext cx="33897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FF00"/>
                </a:solidFill>
              </a:rPr>
              <a:t>Gavin and Stacey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928670"/>
            <a:ext cx="1780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BBC, 2007 - 2010</a:t>
            </a:r>
            <a:endParaRPr lang="en-GB" dirty="0"/>
          </a:p>
        </p:txBody>
      </p:sp>
      <p:pic>
        <p:nvPicPr>
          <p:cNvPr id="6" name="Picture 5" descr="Gavin-And-Stacey-Series-2.jpg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4388875" y="1000108"/>
            <a:ext cx="4755125" cy="50720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285728"/>
            <a:ext cx="464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 smtClean="0">
                <a:solidFill>
                  <a:srgbClr val="FFFF00"/>
                </a:solidFill>
              </a:rPr>
              <a:t>Father Ted</a:t>
            </a:r>
            <a:endParaRPr lang="en-GB" sz="3600" b="1" i="1" dirty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928670"/>
            <a:ext cx="2321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Hat Trick, 1995 – 1998 </a:t>
            </a:r>
            <a:endParaRPr lang="en-GB" dirty="0"/>
          </a:p>
        </p:txBody>
      </p:sp>
      <p:pic>
        <p:nvPicPr>
          <p:cNvPr id="7" name="Picture 6" descr="Father-Ted-racist.jpg"/>
          <p:cNvPicPr>
            <a:picLocks noChangeAspect="1"/>
          </p:cNvPicPr>
          <p:nvPr/>
        </p:nvPicPr>
        <p:blipFill>
          <a:blip r:embed="rId2"/>
          <a:srcRect l="7000" r="2999"/>
          <a:stretch>
            <a:fillRect/>
          </a:stretch>
        </p:blipFill>
        <p:spPr>
          <a:xfrm>
            <a:off x="3391322" y="1071546"/>
            <a:ext cx="5752678" cy="48577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1571612"/>
            <a:ext cx="314137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Deconstructing </a:t>
            </a:r>
            <a:endParaRPr lang="en-GB" sz="2400" dirty="0" smtClean="0"/>
          </a:p>
          <a:p>
            <a:r>
              <a:rPr lang="en-GB" sz="2400" dirty="0" smtClean="0"/>
              <a:t>stereotypes</a:t>
            </a:r>
            <a:r>
              <a:rPr lang="en-GB" sz="2400" dirty="0" smtClean="0"/>
              <a:t>: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National/Regional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Cultural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Everyday people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Surprising; improper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Unlikely; transgressive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Series of mishaps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2400" dirty="0" smtClean="0"/>
              <a:t>Like and unlike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000108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‘</a:t>
            </a:r>
            <a:r>
              <a:rPr lang="en-GB" sz="2400" b="1" dirty="0" smtClean="0">
                <a:solidFill>
                  <a:srgbClr val="FFFF00"/>
                </a:solidFill>
              </a:rPr>
              <a:t>Comedy</a:t>
            </a:r>
            <a:r>
              <a:rPr lang="en-GB" sz="2400" dirty="0" smtClean="0"/>
              <a:t> necessarily </a:t>
            </a:r>
            <a:r>
              <a:rPr lang="en-GB" sz="2400" dirty="0" smtClean="0"/>
              <a:t>trades upon the surprising, the improper, the unlikely, and the transgressive in order to make us laugh; it plays on deviations both from socio-cultural norms, and from the rules that govern other genres and aesthetic regimes. In the case of comedy, </a:t>
            </a:r>
            <a:r>
              <a:rPr lang="en-GB" sz="2400" dirty="0" smtClean="0"/>
              <a:t>generic </a:t>
            </a:r>
            <a:r>
              <a:rPr lang="en-GB" sz="2400" dirty="0" smtClean="0"/>
              <a:t>conventions demand both social and aesthetic </a:t>
            </a:r>
            <a:r>
              <a:rPr lang="en-GB" sz="2400" dirty="0" smtClean="0"/>
              <a:t>indecorum’.</a:t>
            </a:r>
          </a:p>
          <a:p>
            <a:endParaRPr lang="en-GB" sz="2400" dirty="0" smtClean="0"/>
          </a:p>
          <a:p>
            <a:r>
              <a:rPr lang="en-GB" sz="2400" b="1" dirty="0" smtClean="0"/>
              <a:t>‘</a:t>
            </a:r>
            <a:r>
              <a:rPr lang="en-GB" sz="2400" b="1" dirty="0" smtClean="0">
                <a:solidFill>
                  <a:srgbClr val="FFFF00"/>
                </a:solidFill>
              </a:rPr>
              <a:t>Carnivalesque</a:t>
            </a:r>
            <a:r>
              <a:rPr lang="en-GB" sz="2400" dirty="0" smtClean="0"/>
              <a:t> </a:t>
            </a:r>
            <a:r>
              <a:rPr lang="en-GB" sz="2400" dirty="0" smtClean="0"/>
              <a:t>is a concept primarily derived from Bakhtin’s study of Rabelais, which provided “the broad development of the ‘carnivalesque’ into a potent, populist, critical inversion of </a:t>
            </a:r>
            <a:r>
              <a:rPr lang="en-GB" sz="2400" i="1" dirty="0" smtClean="0"/>
              <a:t>all </a:t>
            </a:r>
            <a:r>
              <a:rPr lang="en-GB" sz="2400" dirty="0" smtClean="0"/>
              <a:t>official words and </a:t>
            </a:r>
            <a:r>
              <a:rPr lang="en-GB" sz="2400" dirty="0" smtClean="0"/>
              <a:t>hierarchies”. It </a:t>
            </a:r>
            <a:r>
              <a:rPr lang="en-GB" sz="2400" dirty="0" smtClean="0"/>
              <a:t>is an artistic mode in which the transgression and subversive celebration of Medieval carnivals, centred on ritual spectacle, laughter, and the grotesque body, have </a:t>
            </a:r>
            <a:r>
              <a:rPr lang="en-GB" sz="2400" dirty="0" smtClean="0"/>
              <a:t>survived’. 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6362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Comedy and the ‘Carnivalesque’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6519446"/>
            <a:ext cx="93455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Neale, S., and Krutnik, F., </a:t>
            </a:r>
            <a:r>
              <a:rPr lang="en-GB" sz="1600" i="1" dirty="0" smtClean="0"/>
              <a:t>Popular Film and Television Comedy</a:t>
            </a:r>
            <a:r>
              <a:rPr lang="en-GB" sz="1600" dirty="0" smtClean="0"/>
              <a:t>, (London and New York: Routledge, 1990) (1995)</a:t>
            </a:r>
            <a:endParaRPr lang="en-GB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643050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Comic unconventionality</a:t>
            </a:r>
            <a:r>
              <a:rPr lang="en-GB" sz="2400" dirty="0" smtClean="0"/>
              <a:t>, or abnormality, </a:t>
            </a:r>
            <a:r>
              <a:rPr lang="en-GB" sz="2400" dirty="0" smtClean="0"/>
              <a:t>must be </a:t>
            </a:r>
            <a:r>
              <a:rPr lang="en-GB" sz="2400" dirty="0" smtClean="0"/>
              <a:t>offset with the conventional, or normal:</a:t>
            </a:r>
          </a:p>
          <a:p>
            <a:endParaRPr lang="en-GB" sz="2400" dirty="0" smtClean="0"/>
          </a:p>
          <a:p>
            <a:r>
              <a:rPr lang="en-GB" sz="2400" dirty="0" smtClean="0"/>
              <a:t>‘The </a:t>
            </a:r>
            <a:r>
              <a:rPr lang="en-GB" sz="2400" dirty="0" smtClean="0"/>
              <a:t>unlike must be tempered by the </a:t>
            </a:r>
            <a:r>
              <a:rPr lang="en-GB" sz="2400" dirty="0" smtClean="0"/>
              <a:t>like. There </a:t>
            </a:r>
            <a:r>
              <a:rPr lang="en-GB" sz="2400" dirty="0" smtClean="0"/>
              <a:t>must </a:t>
            </a:r>
            <a:r>
              <a:rPr lang="en-GB" sz="2400" dirty="0" smtClean="0"/>
              <a:t>be </a:t>
            </a:r>
            <a:r>
              <a:rPr lang="en-GB" sz="2400" dirty="0" smtClean="0"/>
              <a:t>a degree of normality in the abnormal, a degree of the appropriate in the inappropriate, a degree of the logical in the </a:t>
            </a:r>
            <a:r>
              <a:rPr lang="en-GB" sz="2400" dirty="0" smtClean="0"/>
              <a:t>illogical. Comedy </a:t>
            </a:r>
            <a:r>
              <a:rPr lang="en-GB" sz="2400" dirty="0" smtClean="0"/>
              <a:t>that relies on the grotesque </a:t>
            </a:r>
            <a:r>
              <a:rPr lang="en-GB" sz="2400" dirty="0" smtClean="0"/>
              <a:t>risks </a:t>
            </a:r>
            <a:r>
              <a:rPr lang="en-GB" sz="2400" dirty="0" smtClean="0"/>
              <a:t>verging either on the monstrous </a:t>
            </a:r>
            <a:r>
              <a:rPr lang="en-GB" sz="2400" dirty="0" smtClean="0"/>
              <a:t>or </a:t>
            </a:r>
            <a:r>
              <a:rPr lang="en-GB" sz="2400" dirty="0" smtClean="0"/>
              <a:t>the </a:t>
            </a:r>
            <a:r>
              <a:rPr lang="en-GB" sz="2400" dirty="0" smtClean="0"/>
              <a:t>silly’.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0" y="6519446"/>
            <a:ext cx="93455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Neale, S., and Krutnik, F., </a:t>
            </a:r>
            <a:r>
              <a:rPr lang="en-GB" sz="1600" i="1" dirty="0" smtClean="0"/>
              <a:t>Popular Film and Television Comedy</a:t>
            </a:r>
            <a:r>
              <a:rPr lang="en-GB" sz="1600" dirty="0" smtClean="0"/>
              <a:t>, (London and New York: Routledge, 1990) (1995)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45115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The like and the unlike</a:t>
            </a:r>
            <a:endParaRPr lang="en-GB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348</Words>
  <Application>Microsoft Office PowerPoint</Application>
  <PresentationFormat>On-screen Show (4:3)</PresentationFormat>
  <Paragraphs>39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Film &amp; Media in the Celtic Nations  Playing with stereotypes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16</cp:revision>
  <dcterms:created xsi:type="dcterms:W3CDTF">2016-10-05T07:20:19Z</dcterms:created>
  <dcterms:modified xsi:type="dcterms:W3CDTF">2018-10-13T15:04:02Z</dcterms:modified>
</cp:coreProperties>
</file>