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BD3BA9-3523-481B-83C4-3C48A6BF37BB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47CC4-D547-481A-A28D-082C05F58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142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D47CC4-D547-481A-A28D-082C05F585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824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5314BC1-8C57-48F0-A180-AFDEFACF9A90}" type="datetimeFigureOut">
              <a:rPr lang="en-GB" smtClean="0"/>
              <a:t>14/11/2012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7E16165-8222-4F51-8D7A-5A59B515D8A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aerleon amphitheatre.bmp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2075" y="0"/>
            <a:ext cx="9236075" cy="698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924000"/>
            <a:ext cx="8077200" cy="1673352"/>
          </a:xfrm>
        </p:spPr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Introducing Archaeology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96952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Britain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7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srgbClr val="FFC000"/>
                </a:solidFill>
              </a:rPr>
              <a:t>Sources</a:t>
            </a:r>
            <a:endParaRPr lang="en-GB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96544" cy="4968552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sz="2400" dirty="0"/>
              <a:t>Archaeological evidence is plentiful</a:t>
            </a:r>
            <a:endParaRPr lang="en-GB" sz="2400" dirty="0"/>
          </a:p>
          <a:p>
            <a:pPr lvl="1">
              <a:defRPr/>
            </a:pPr>
            <a:r>
              <a:rPr lang="en-US" sz="2000" dirty="0"/>
              <a:t>Various types of sites (forts, towns, villas &amp; farmsteads)</a:t>
            </a:r>
          </a:p>
          <a:p>
            <a:pPr lvl="1">
              <a:defRPr/>
            </a:pPr>
            <a:r>
              <a:rPr lang="en-US" sz="2000" dirty="0"/>
              <a:t>Material culture: objects used by invading Romans &amp; the indigenous Britons</a:t>
            </a:r>
          </a:p>
          <a:p>
            <a:pPr lvl="1">
              <a:defRPr/>
            </a:pPr>
            <a:r>
              <a:rPr lang="en-US" sz="2000" dirty="0"/>
              <a:t>Inscriptions</a:t>
            </a:r>
          </a:p>
          <a:p>
            <a:pPr lvl="1">
              <a:defRPr/>
            </a:pPr>
            <a:r>
              <a:rPr lang="en-US" sz="2000" dirty="0"/>
              <a:t>Artistic representations</a:t>
            </a:r>
          </a:p>
          <a:p>
            <a:pPr lvl="1">
              <a:defRPr/>
            </a:pPr>
            <a:r>
              <a:rPr lang="en-US" sz="2000" dirty="0"/>
              <a:t>Coins</a:t>
            </a:r>
          </a:p>
          <a:p>
            <a:pPr>
              <a:defRPr/>
            </a:pPr>
            <a:r>
              <a:rPr lang="en-US" sz="2400" dirty="0"/>
              <a:t>Historical / literary sources are more limited</a:t>
            </a:r>
          </a:p>
          <a:p>
            <a:pPr lvl="1">
              <a:defRPr/>
            </a:pPr>
            <a:r>
              <a:rPr lang="en-US" sz="2000" dirty="0">
                <a:solidFill>
                  <a:srgbClr val="FFC000"/>
                </a:solidFill>
              </a:rPr>
              <a:t>Tacitus, </a:t>
            </a:r>
            <a:r>
              <a:rPr lang="en-US" sz="2000" i="1" dirty="0">
                <a:solidFill>
                  <a:srgbClr val="FFC000"/>
                </a:solidFill>
              </a:rPr>
              <a:t>Agricola </a:t>
            </a:r>
            <a:r>
              <a:rPr lang="en-US" sz="2000" dirty="0"/>
              <a:t>(1</a:t>
            </a:r>
            <a:r>
              <a:rPr lang="en-US" sz="2000" baseline="30000" dirty="0"/>
              <a:t>st</a:t>
            </a:r>
            <a:r>
              <a:rPr lang="en-US" sz="2000" dirty="0"/>
              <a:t> century AD)</a:t>
            </a:r>
          </a:p>
          <a:p>
            <a:pPr lvl="1">
              <a:defRPr/>
            </a:pPr>
            <a:r>
              <a:rPr lang="en-US" sz="2000" dirty="0"/>
              <a:t>Military commentaries of </a:t>
            </a:r>
            <a:r>
              <a:rPr lang="en-US" sz="2000" dirty="0">
                <a:solidFill>
                  <a:srgbClr val="FFC000"/>
                </a:solidFill>
              </a:rPr>
              <a:t>Julius Caesar, </a:t>
            </a:r>
            <a:r>
              <a:rPr lang="en-US" sz="2000" i="1" dirty="0">
                <a:solidFill>
                  <a:srgbClr val="FFC000"/>
                </a:solidFill>
              </a:rPr>
              <a:t>De Bello </a:t>
            </a:r>
            <a:r>
              <a:rPr lang="en-US" sz="2000" i="1" dirty="0" err="1">
                <a:solidFill>
                  <a:srgbClr val="FFC000"/>
                </a:solidFill>
              </a:rPr>
              <a:t>Gallico</a:t>
            </a:r>
            <a:r>
              <a:rPr lang="en-US" sz="2000" dirty="0">
                <a:solidFill>
                  <a:srgbClr val="FFC000"/>
                </a:solidFill>
              </a:rPr>
              <a:t> </a:t>
            </a:r>
            <a:r>
              <a:rPr lang="en-US" sz="2000" dirty="0"/>
              <a:t>(1st century BC)</a:t>
            </a:r>
          </a:p>
          <a:p>
            <a:pPr lvl="1">
              <a:defRPr/>
            </a:pPr>
            <a:endParaRPr lang="en-US" sz="2000" dirty="0"/>
          </a:p>
          <a:p>
            <a:pPr>
              <a:buFont typeface="Wingdings" pitchFamily="2" charset="2"/>
              <a:buNone/>
              <a:defRPr/>
            </a:pPr>
            <a:endParaRPr lang="en-US" sz="2400" dirty="0"/>
          </a:p>
        </p:txBody>
      </p:sp>
      <p:pic>
        <p:nvPicPr>
          <p:cNvPr id="6" name="Picture 3" descr="roman coins falkirk.bmp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350550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240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Chronology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/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en-US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BC: final phase of British Iron Age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Increasing cultural contact &amp; trade between sites of southern Britain (</a:t>
            </a:r>
            <a:r>
              <a:rPr lang="en-US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oppida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&amp; Roman Gaul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55/54 BC: Caesar’s “invasions” (to aid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Commius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Atrebates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pic>
        <p:nvPicPr>
          <p:cNvPr id="6" name="Picture 4" descr="caesar.bmp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14000" contrast="-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3344978" cy="4516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945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Chronology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968552" cy="511256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en-US" sz="26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en-US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AD: much of the British mainland is incorporated into the Roman empire: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43: Invasion of southern Britain by Claudius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60/61: Revolt of Boudicca &amp; the </a:t>
            </a:r>
            <a:r>
              <a:rPr lang="en-US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Iceni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75: Permanent fort established at </a:t>
            </a:r>
            <a:r>
              <a:rPr lang="en-US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Isca</a:t>
            </a: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en-US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Caerleon</a:t>
            </a: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Base of the </a:t>
            </a:r>
            <a:r>
              <a:rPr lang="en-US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Legio</a:t>
            </a: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 Augusta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78: Roman invasion of Anglesey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80-84: Agricola’s campaigns in Scotland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122: Construction began on Hadrian’s wall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142: Construction began on the </a:t>
            </a:r>
            <a:r>
              <a:rPr lang="en-US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Antonine</a:t>
            </a: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wall</a:t>
            </a:r>
          </a:p>
          <a:p>
            <a:pPr lvl="1">
              <a:defRPr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410: Romans leave Britain</a:t>
            </a:r>
          </a:p>
          <a:p>
            <a:pPr lvl="1">
              <a:defRPr/>
            </a:pP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defRPr/>
            </a:pP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348880"/>
            <a:ext cx="3581724" cy="2711497"/>
          </a:xfrm>
        </p:spPr>
      </p:pic>
    </p:spTree>
    <p:extLst>
      <p:ext uri="{BB962C8B-B14F-4D97-AF65-F5344CB8AC3E}">
        <p14:creationId xmlns:p14="http://schemas.microsoft.com/office/powerpoint/2010/main" val="94919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Impact of the Invasion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752528" cy="48234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800" dirty="0"/>
              <a:t>Major impact on daily life of the tribes of Britain, which affected many areas &amp; can clearly be seen in the archaeological record</a:t>
            </a:r>
          </a:p>
          <a:p>
            <a:pPr lvl="1">
              <a:defRPr/>
            </a:pPr>
            <a:r>
              <a:rPr lang="en-US" sz="2400" dirty="0"/>
              <a:t>The political structure &amp; economy</a:t>
            </a:r>
          </a:p>
          <a:p>
            <a:pPr lvl="1">
              <a:defRPr/>
            </a:pPr>
            <a:r>
              <a:rPr lang="en-US" sz="2400" dirty="0"/>
              <a:t>The landscape &amp; settlements</a:t>
            </a:r>
          </a:p>
          <a:p>
            <a:pPr lvl="1">
              <a:defRPr/>
            </a:pPr>
            <a:r>
              <a:rPr lang="en-US" sz="2400" dirty="0"/>
              <a:t>The material culture, religious life &amp; identity</a:t>
            </a:r>
            <a:endParaRPr lang="en-GB" sz="2400" dirty="0"/>
          </a:p>
          <a:p>
            <a:pPr>
              <a:defRPr/>
            </a:pPr>
            <a:r>
              <a:rPr lang="en-US" sz="2800" dirty="0"/>
              <a:t>This process is known as </a:t>
            </a:r>
            <a:r>
              <a:rPr lang="en-US" sz="2800" dirty="0" err="1">
                <a:solidFill>
                  <a:srgbClr val="FFC000"/>
                </a:solidFill>
              </a:rPr>
              <a:t>romanisation</a:t>
            </a:r>
            <a:endParaRPr lang="en-US" sz="2800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US" sz="2400" dirty="0"/>
              <a:t>To what extent did the inhabitants of the British Isles become </a:t>
            </a:r>
            <a:r>
              <a:rPr lang="en-US" sz="2400" dirty="0" err="1">
                <a:solidFill>
                  <a:srgbClr val="FFC000"/>
                </a:solidFill>
              </a:rPr>
              <a:t>romanised</a:t>
            </a:r>
            <a:r>
              <a:rPr lang="en-US" sz="2400" dirty="0">
                <a:solidFill>
                  <a:srgbClr val="FFC000"/>
                </a:solidFill>
              </a:rPr>
              <a:t>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492896"/>
            <a:ext cx="3366675" cy="2498073"/>
          </a:xfrm>
        </p:spPr>
      </p:pic>
    </p:spTree>
    <p:extLst>
      <p:ext uri="{BB962C8B-B14F-4D97-AF65-F5344CB8AC3E}">
        <p14:creationId xmlns:p14="http://schemas.microsoft.com/office/powerpoint/2010/main" val="211451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i="1" err="1" smtClean="0"/>
              <a:t>Civitas</a:t>
            </a:r>
            <a:r>
              <a:rPr lang="en-US" i="1" smtClean="0"/>
              <a:t>/</a:t>
            </a:r>
            <a:r>
              <a:rPr lang="en-US" i="1" err="1" smtClean="0"/>
              <a:t>Civitates</a:t>
            </a:r>
            <a:endParaRPr lang="en-GB" i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/>
              <a:t>Local administrative </a:t>
            </a:r>
            <a:r>
              <a:rPr lang="en-US" dirty="0" err="1"/>
              <a:t>centre</a:t>
            </a:r>
            <a:r>
              <a:rPr lang="en-US" dirty="0"/>
              <a:t> &amp; capital for local tribe</a:t>
            </a:r>
          </a:p>
          <a:p>
            <a:pPr lvl="1">
              <a:defRPr/>
            </a:pPr>
            <a:r>
              <a:rPr lang="en-US" i="1" dirty="0" err="1">
                <a:solidFill>
                  <a:srgbClr val="FFC000"/>
                </a:solidFill>
              </a:rPr>
              <a:t>Venta</a:t>
            </a:r>
            <a:r>
              <a:rPr lang="en-US" i="1" dirty="0">
                <a:solidFill>
                  <a:srgbClr val="FFC000"/>
                </a:solidFill>
              </a:rPr>
              <a:t> </a:t>
            </a:r>
            <a:r>
              <a:rPr lang="en-US" i="1" dirty="0" err="1">
                <a:solidFill>
                  <a:srgbClr val="FFC000"/>
                </a:solidFill>
              </a:rPr>
              <a:t>Silures</a:t>
            </a:r>
            <a:r>
              <a:rPr lang="en-US" dirty="0">
                <a:solidFill>
                  <a:srgbClr val="FFC000"/>
                </a:solidFill>
              </a:rPr>
              <a:t> (</a:t>
            </a:r>
            <a:r>
              <a:rPr lang="en-US" dirty="0" err="1">
                <a:solidFill>
                  <a:srgbClr val="FFC000"/>
                </a:solidFill>
              </a:rPr>
              <a:t>Caerwent</a:t>
            </a:r>
            <a:r>
              <a:rPr lang="en-US" dirty="0" smtClean="0">
                <a:solidFill>
                  <a:srgbClr val="FFC000"/>
                </a:solidFill>
              </a:rPr>
              <a:t>)</a:t>
            </a:r>
          </a:p>
          <a:p>
            <a:pPr lvl="1">
              <a:defRPr/>
            </a:pPr>
            <a:r>
              <a:rPr lang="en-US" i="1" dirty="0" err="1" smtClean="0">
                <a:solidFill>
                  <a:srgbClr val="FFC000"/>
                </a:solidFill>
              </a:rPr>
              <a:t>Verulamium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>
                <a:solidFill>
                  <a:srgbClr val="FFC000"/>
                </a:solidFill>
              </a:rPr>
              <a:t>(St Albans)</a:t>
            </a:r>
            <a:endParaRPr lang="en-US" i="1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US" dirty="0"/>
              <a:t>Sited close to/in tribal </a:t>
            </a:r>
            <a:r>
              <a:rPr lang="en-US" dirty="0" err="1"/>
              <a:t>centres</a:t>
            </a:r>
            <a:endParaRPr lang="en-US" dirty="0"/>
          </a:p>
          <a:p>
            <a:pPr>
              <a:defRPr/>
            </a:pPr>
            <a:r>
              <a:rPr lang="en-US" dirty="0"/>
              <a:t>Laid out as small towns</a:t>
            </a:r>
          </a:p>
          <a:p>
            <a:pPr>
              <a:defRPr/>
            </a:pPr>
            <a:r>
              <a:rPr lang="en-US" dirty="0"/>
              <a:t>But did not grant inhabitants Roman citizenship</a:t>
            </a:r>
          </a:p>
          <a:p>
            <a:pPr>
              <a:defRPr/>
            </a:pPr>
            <a:r>
              <a:rPr lang="en-US" dirty="0"/>
              <a:t>Used existing social </a:t>
            </a:r>
            <a:r>
              <a:rPr lang="en-US" dirty="0" smtClean="0"/>
              <a:t>structures:</a:t>
            </a:r>
          </a:p>
          <a:p>
            <a:pPr lvl="1">
              <a:defRPr/>
            </a:pPr>
            <a:r>
              <a:rPr lang="en-US" dirty="0" smtClean="0"/>
              <a:t>The </a:t>
            </a:r>
            <a:r>
              <a:rPr lang="en-US" dirty="0"/>
              <a:t>aim was to create stable, flourishing local societies managed by local elites</a:t>
            </a:r>
          </a:p>
        </p:txBody>
      </p:sp>
      <p:pic>
        <p:nvPicPr>
          <p:cNvPr id="6" name="Picture 3" descr="DSC_2582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76872"/>
            <a:ext cx="3573621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12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i="1" smtClean="0"/>
              <a:t>Colonia</a:t>
            </a:r>
            <a:endParaRPr lang="en-GB" i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/>
              <a:t>Set up settlements for retired soldiers</a:t>
            </a:r>
            <a:endParaRPr lang="en-GB" dirty="0"/>
          </a:p>
          <a:p>
            <a:pPr lvl="1">
              <a:defRPr/>
            </a:pPr>
            <a:r>
              <a:rPr lang="en-GB" i="1" dirty="0" err="1">
                <a:solidFill>
                  <a:srgbClr val="FFC000"/>
                </a:solidFill>
              </a:rPr>
              <a:t>Camulodunum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(Colchester)</a:t>
            </a:r>
          </a:p>
          <a:p>
            <a:pPr>
              <a:defRPr/>
            </a:pPr>
            <a:r>
              <a:rPr lang="en-US" dirty="0"/>
              <a:t>Established as towns with their own administration</a:t>
            </a:r>
          </a:p>
          <a:p>
            <a:pPr>
              <a:defRPr/>
            </a:pPr>
            <a:r>
              <a:rPr lang="en-US" dirty="0"/>
              <a:t>Had power over the local population &amp; confiscated local land in surrounding territory</a:t>
            </a:r>
          </a:p>
          <a:p>
            <a:pPr>
              <a:defRPr/>
            </a:pPr>
            <a:r>
              <a:rPr lang="en-US" dirty="0" err="1"/>
              <a:t>Symbolised</a:t>
            </a:r>
            <a:r>
              <a:rPr lang="en-US" dirty="0"/>
              <a:t> Roman rule over the locals (divisive?)</a:t>
            </a:r>
            <a:endParaRPr lang="en-GB" dirty="0"/>
          </a:p>
        </p:txBody>
      </p:sp>
      <p:pic>
        <p:nvPicPr>
          <p:cNvPr id="6" name="Picture 3" descr="colchester wall.bmp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970" y="2348880"/>
            <a:ext cx="3744416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67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srgbClr val="EEB500"/>
                </a:solidFill>
              </a:rPr>
              <a:t>Client Kingdoms</a:t>
            </a:r>
            <a:endParaRPr lang="en-GB">
              <a:solidFill>
                <a:srgbClr val="EEB5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5328592" cy="482453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sz="2400" dirty="0"/>
              <a:t>Client kings a ‘long-accepted’ practice in Roman strategies of government</a:t>
            </a:r>
          </a:p>
          <a:p>
            <a:pPr>
              <a:defRPr/>
            </a:pPr>
            <a:r>
              <a:rPr lang="en-US" sz="2400" dirty="0"/>
              <a:t>Treaties with local rulers:</a:t>
            </a:r>
          </a:p>
          <a:p>
            <a:pPr lvl="1">
              <a:defRPr/>
            </a:pPr>
            <a:r>
              <a:rPr lang="en-US" sz="2000" dirty="0"/>
              <a:t>Apparent independence on part of client rulers</a:t>
            </a:r>
          </a:p>
          <a:p>
            <a:pPr lvl="1">
              <a:defRPr/>
            </a:pPr>
            <a:r>
              <a:rPr lang="en-US" sz="2000" dirty="0"/>
              <a:t>Roman support for client rulers &amp; </a:t>
            </a:r>
            <a:r>
              <a:rPr lang="en-US" sz="2000" dirty="0" smtClean="0"/>
              <a:t>control, or </a:t>
            </a:r>
            <a:r>
              <a:rPr lang="en-US" sz="2000" dirty="0"/>
              <a:t>influence over local events</a:t>
            </a:r>
          </a:p>
          <a:p>
            <a:pPr>
              <a:defRPr/>
            </a:pPr>
            <a:r>
              <a:rPr lang="en-US" sz="2400" dirty="0"/>
              <a:t>Three in Britain:</a:t>
            </a:r>
          </a:p>
          <a:p>
            <a:pPr lvl="1">
              <a:defRPr/>
            </a:pPr>
            <a:r>
              <a:rPr lang="en-US" sz="2000" dirty="0" err="1"/>
              <a:t>Cogidubnus</a:t>
            </a:r>
            <a:r>
              <a:rPr lang="en-US" sz="2000" dirty="0"/>
              <a:t> (</a:t>
            </a:r>
            <a:r>
              <a:rPr lang="en-US" sz="2000" dirty="0" err="1"/>
              <a:t>Fishbourne</a:t>
            </a:r>
            <a:r>
              <a:rPr lang="en-US" sz="2000" dirty="0"/>
              <a:t> </a:t>
            </a:r>
            <a:r>
              <a:rPr lang="en-US" sz="2000" dirty="0"/>
              <a:t>palace) &amp; territory of the </a:t>
            </a:r>
            <a:r>
              <a:rPr lang="en-US" sz="2000" dirty="0" err="1">
                <a:solidFill>
                  <a:srgbClr val="FFC000"/>
                </a:solidFill>
              </a:rPr>
              <a:t>Atrebates</a:t>
            </a:r>
            <a:r>
              <a:rPr lang="en-US" sz="2000" dirty="0">
                <a:solidFill>
                  <a:srgbClr val="FFC000"/>
                </a:solidFill>
              </a:rPr>
              <a:t> </a:t>
            </a:r>
            <a:r>
              <a:rPr lang="en-US" sz="2000" dirty="0"/>
              <a:t>(south coast)</a:t>
            </a:r>
          </a:p>
          <a:p>
            <a:pPr lvl="1">
              <a:defRPr/>
            </a:pPr>
            <a:r>
              <a:rPr lang="en-US" sz="2000" dirty="0" err="1">
                <a:solidFill>
                  <a:srgbClr val="FFC000"/>
                </a:solidFill>
              </a:rPr>
              <a:t>Brigantes</a:t>
            </a:r>
            <a:r>
              <a:rPr lang="en-US" sz="2000" dirty="0">
                <a:solidFill>
                  <a:srgbClr val="FFC000"/>
                </a:solidFill>
              </a:rPr>
              <a:t> </a:t>
            </a:r>
            <a:r>
              <a:rPr lang="en-US" sz="2000" dirty="0"/>
              <a:t>&amp; Queen </a:t>
            </a:r>
            <a:r>
              <a:rPr lang="en-US" sz="2000" dirty="0" err="1"/>
              <a:t>Cartimandua</a:t>
            </a:r>
            <a:r>
              <a:rPr lang="en-US" sz="2000" dirty="0"/>
              <a:t> (northern Britain)</a:t>
            </a:r>
          </a:p>
          <a:p>
            <a:pPr lvl="1">
              <a:defRPr/>
            </a:pPr>
            <a:r>
              <a:rPr lang="en-US" sz="2000" dirty="0" err="1">
                <a:solidFill>
                  <a:srgbClr val="FFC000"/>
                </a:solidFill>
              </a:rPr>
              <a:t>Iceni</a:t>
            </a:r>
            <a:r>
              <a:rPr lang="en-US" sz="2000" dirty="0">
                <a:solidFill>
                  <a:srgbClr val="FFC000"/>
                </a:solidFill>
              </a:rPr>
              <a:t> </a:t>
            </a:r>
            <a:r>
              <a:rPr lang="en-US" sz="2000" dirty="0"/>
              <a:t>&amp; </a:t>
            </a:r>
            <a:r>
              <a:rPr lang="en-US" sz="2000" dirty="0" err="1"/>
              <a:t>Prasutagus</a:t>
            </a:r>
            <a:r>
              <a:rPr lang="en-US" sz="2000" dirty="0"/>
              <a:t> (Norfolk)</a:t>
            </a:r>
            <a:endParaRPr lang="en-GB" sz="2000" dirty="0"/>
          </a:p>
        </p:txBody>
      </p:sp>
      <p:pic>
        <p:nvPicPr>
          <p:cNvPr id="6" name="Picture 3" descr="mosaic _ fishbourne.bmp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821" y="2276872"/>
            <a:ext cx="3183242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757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srgbClr val="FFC000"/>
                </a:solidFill>
              </a:rPr>
              <a:t>Roman Army</a:t>
            </a:r>
            <a:endParaRPr lang="en-GB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89542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/>
              <a:t>Substantial military presence maintained in Britain – largely evidence from archaeological record</a:t>
            </a:r>
          </a:p>
          <a:p>
            <a:pPr>
              <a:defRPr/>
            </a:pPr>
            <a:r>
              <a:rPr lang="en-US" dirty="0"/>
              <a:t>Three legions stationed in Britain (20, 000 men)</a:t>
            </a:r>
          </a:p>
          <a:p>
            <a:pPr lvl="1">
              <a:defRPr/>
            </a:pPr>
            <a:r>
              <a:rPr lang="en-US" dirty="0" err="1">
                <a:solidFill>
                  <a:srgbClr val="FFC000"/>
                </a:solidFill>
              </a:rPr>
              <a:t>Legio</a:t>
            </a:r>
            <a:r>
              <a:rPr lang="en-US" dirty="0">
                <a:solidFill>
                  <a:srgbClr val="FFC000"/>
                </a:solidFill>
              </a:rPr>
              <a:t> II Augusta: </a:t>
            </a:r>
            <a:r>
              <a:rPr lang="en-US" dirty="0"/>
              <a:t>based in </a:t>
            </a:r>
            <a:r>
              <a:rPr lang="en-US" dirty="0" err="1"/>
              <a:t>Caerleon</a:t>
            </a:r>
            <a:r>
              <a:rPr lang="en-US" dirty="0"/>
              <a:t> (</a:t>
            </a:r>
            <a:r>
              <a:rPr lang="en-US" i="1" dirty="0" err="1"/>
              <a:t>Isca</a:t>
            </a:r>
            <a:r>
              <a:rPr lang="en-US" dirty="0"/>
              <a:t>)</a:t>
            </a:r>
          </a:p>
          <a:p>
            <a:pPr lvl="1">
              <a:defRPr/>
            </a:pPr>
            <a:r>
              <a:rPr lang="en-US" dirty="0" err="1">
                <a:solidFill>
                  <a:srgbClr val="FFC000"/>
                </a:solidFill>
              </a:rPr>
              <a:t>Legio</a:t>
            </a:r>
            <a:r>
              <a:rPr lang="en-US" dirty="0">
                <a:solidFill>
                  <a:srgbClr val="FFC000"/>
                </a:solidFill>
              </a:rPr>
              <a:t> IX </a:t>
            </a:r>
            <a:r>
              <a:rPr lang="en-US" dirty="0" err="1">
                <a:solidFill>
                  <a:srgbClr val="FFC000"/>
                </a:solidFill>
              </a:rPr>
              <a:t>Hispana</a:t>
            </a:r>
            <a:r>
              <a:rPr lang="en-US" dirty="0">
                <a:solidFill>
                  <a:srgbClr val="FFC000"/>
                </a:solidFill>
              </a:rPr>
              <a:t>: </a:t>
            </a:r>
            <a:r>
              <a:rPr lang="en-US" dirty="0"/>
              <a:t>based in York (</a:t>
            </a:r>
            <a:r>
              <a:rPr lang="en-GB" dirty="0" err="1"/>
              <a:t>Eboracum</a:t>
            </a:r>
            <a:r>
              <a:rPr lang="en-US" dirty="0"/>
              <a:t>)</a:t>
            </a:r>
          </a:p>
          <a:p>
            <a:pPr lvl="1">
              <a:defRPr/>
            </a:pPr>
            <a:r>
              <a:rPr lang="en-US" dirty="0" err="1">
                <a:solidFill>
                  <a:srgbClr val="FFC000"/>
                </a:solidFill>
              </a:rPr>
              <a:t>Legio</a:t>
            </a:r>
            <a:r>
              <a:rPr lang="en-US" dirty="0">
                <a:solidFill>
                  <a:srgbClr val="FFC000"/>
                </a:solidFill>
              </a:rPr>
              <a:t> XX: </a:t>
            </a:r>
            <a:r>
              <a:rPr lang="en-US" dirty="0"/>
              <a:t>based in Chester (Deva)</a:t>
            </a:r>
          </a:p>
          <a:p>
            <a:pPr>
              <a:defRPr/>
            </a:pPr>
            <a:r>
              <a:rPr lang="en-US" dirty="0"/>
              <a:t>Troops recruited from citizens of Rome (of diverse origins)</a:t>
            </a:r>
          </a:p>
          <a:p>
            <a:pPr>
              <a:defRPr/>
            </a:pPr>
            <a:endParaRPr lang="en-US" dirty="0"/>
          </a:p>
        </p:txBody>
      </p:sp>
      <p:pic>
        <p:nvPicPr>
          <p:cNvPr id="6" name="Picture 4" descr="DSC_2593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2816"/>
            <a:ext cx="3076515" cy="4624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573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srgbClr val="FFC000"/>
                </a:solidFill>
              </a:rPr>
              <a:t>Roman Military</a:t>
            </a:r>
            <a:endParaRPr lang="en-GB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/>
              <a:t>Roads &amp; fortresses transformed the landscape</a:t>
            </a:r>
          </a:p>
          <a:p>
            <a:pPr>
              <a:defRPr/>
            </a:pPr>
            <a:r>
              <a:rPr lang="en-US" dirty="0"/>
              <a:t>Roman roads</a:t>
            </a:r>
          </a:p>
          <a:p>
            <a:pPr lvl="1">
              <a:defRPr/>
            </a:pPr>
            <a:r>
              <a:rPr lang="en-US" dirty="0"/>
              <a:t>Imposed </a:t>
            </a:r>
            <a:r>
              <a:rPr lang="en-US" dirty="0" smtClean="0"/>
              <a:t>on the </a:t>
            </a:r>
            <a:r>
              <a:rPr lang="en-US" dirty="0"/>
              <a:t>Iron Age landscape</a:t>
            </a:r>
          </a:p>
          <a:p>
            <a:pPr lvl="1">
              <a:defRPr/>
            </a:pPr>
            <a:r>
              <a:rPr lang="en-US" dirty="0"/>
              <a:t>Means of moving soldiers rapidly from place to place</a:t>
            </a:r>
          </a:p>
          <a:p>
            <a:pPr>
              <a:defRPr/>
            </a:pPr>
            <a:r>
              <a:rPr lang="en-US" dirty="0"/>
              <a:t>Roman </a:t>
            </a:r>
            <a:r>
              <a:rPr lang="en-US" dirty="0" err="1"/>
              <a:t>defences</a:t>
            </a:r>
            <a:r>
              <a:rPr lang="en-US" dirty="0"/>
              <a:t>:</a:t>
            </a:r>
          </a:p>
          <a:p>
            <a:pPr lvl="1">
              <a:defRPr/>
            </a:pPr>
            <a:r>
              <a:rPr lang="en-US" dirty="0" err="1">
                <a:solidFill>
                  <a:srgbClr val="FFC000"/>
                </a:solidFill>
              </a:rPr>
              <a:t>Antonine</a:t>
            </a:r>
            <a:r>
              <a:rPr lang="en-US" dirty="0">
                <a:solidFill>
                  <a:srgbClr val="FFC000"/>
                </a:solidFill>
              </a:rPr>
              <a:t> wall</a:t>
            </a:r>
          </a:p>
          <a:p>
            <a:pPr lvl="1">
              <a:defRPr/>
            </a:pPr>
            <a:r>
              <a:rPr lang="en-US" dirty="0">
                <a:solidFill>
                  <a:srgbClr val="FFC000"/>
                </a:solidFill>
              </a:rPr>
              <a:t>Hadrian’s wall</a:t>
            </a:r>
          </a:p>
          <a:p>
            <a:pPr lvl="1">
              <a:defRPr/>
            </a:pPr>
            <a:r>
              <a:rPr lang="en-US" dirty="0"/>
              <a:t>Fortresses (temporary camps &amp; permanents forts – bases for the three legions)</a:t>
            </a:r>
          </a:p>
          <a:p>
            <a:pPr>
              <a:defRPr/>
            </a:pPr>
            <a:endParaRPr lang="en-US" dirty="0"/>
          </a:p>
        </p:txBody>
      </p:sp>
      <p:pic>
        <p:nvPicPr>
          <p:cNvPr id="7" name="Content Placeholder 6" descr="roman fort.bmp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48679"/>
            <a:ext cx="3050331" cy="2284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DSC_2600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393" y="3241306"/>
            <a:ext cx="4223731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343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srgbClr val="FFC000"/>
                </a:solidFill>
              </a:rPr>
              <a:t>Roman Towns</a:t>
            </a:r>
            <a:endParaRPr lang="en-GB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err="1">
                <a:solidFill>
                  <a:srgbClr val="FFC000"/>
                </a:solidFill>
              </a:rPr>
              <a:t>Civilised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/>
              <a:t>(</a:t>
            </a:r>
            <a:r>
              <a:rPr lang="en-US" dirty="0" err="1"/>
              <a:t>romanised</a:t>
            </a:r>
            <a:r>
              <a:rPr lang="en-US" dirty="0"/>
              <a:t>) way of life was focused on towns</a:t>
            </a:r>
          </a:p>
          <a:p>
            <a:pPr>
              <a:defRPr/>
            </a:pPr>
            <a:r>
              <a:rPr lang="en-US" dirty="0"/>
              <a:t>Towns were </a:t>
            </a:r>
            <a:r>
              <a:rPr lang="en-US" dirty="0" err="1"/>
              <a:t>centres</a:t>
            </a:r>
            <a:r>
              <a:rPr lang="en-US" dirty="0"/>
              <a:t> for administration, production, regulated religious activity, trade, education, amenities &amp; protection</a:t>
            </a:r>
          </a:p>
          <a:p>
            <a:pPr>
              <a:defRPr/>
            </a:pPr>
            <a:r>
              <a:rPr lang="en-US" dirty="0"/>
              <a:t>Perhaps similar to the </a:t>
            </a:r>
            <a:r>
              <a:rPr lang="en-US" i="1" dirty="0" err="1">
                <a:solidFill>
                  <a:srgbClr val="FFC000"/>
                </a:solidFill>
              </a:rPr>
              <a:t>oppidda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/>
              <a:t>of the Late Iron Age?</a:t>
            </a:r>
          </a:p>
          <a:p>
            <a:pPr>
              <a:buFont typeface="Wingdings" pitchFamily="2" charset="2"/>
              <a:buNone/>
              <a:defRPr/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420888"/>
            <a:ext cx="3897575" cy="2376264"/>
          </a:xfrm>
        </p:spPr>
      </p:pic>
    </p:spTree>
    <p:extLst>
      <p:ext uri="{BB962C8B-B14F-4D97-AF65-F5344CB8AC3E}">
        <p14:creationId xmlns:p14="http://schemas.microsoft.com/office/powerpoint/2010/main" val="370758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Roman Towns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/>
              <a:t>Urban </a:t>
            </a:r>
            <a:r>
              <a:rPr lang="en-US" dirty="0" err="1"/>
              <a:t>centres</a:t>
            </a:r>
            <a:r>
              <a:rPr lang="en-US" dirty="0"/>
              <a:t>: introduced planned towns</a:t>
            </a:r>
          </a:p>
          <a:p>
            <a:pPr lvl="1">
              <a:defRPr/>
            </a:pPr>
            <a:r>
              <a:rPr lang="en-US" dirty="0"/>
              <a:t>Grid system, laid out along main N/S &amp; E/W axis</a:t>
            </a:r>
          </a:p>
          <a:p>
            <a:pPr lvl="1">
              <a:defRPr/>
            </a:pPr>
            <a:r>
              <a:rPr lang="en-US" dirty="0"/>
              <a:t>Blocks of buildings: </a:t>
            </a:r>
            <a:r>
              <a:rPr lang="en-US" dirty="0" err="1">
                <a:solidFill>
                  <a:srgbClr val="FFC000"/>
                </a:solidFill>
              </a:rPr>
              <a:t>insulae</a:t>
            </a:r>
            <a:endParaRPr lang="en-US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US" dirty="0" err="1"/>
              <a:t>Centred</a:t>
            </a:r>
            <a:r>
              <a:rPr lang="en-US" dirty="0"/>
              <a:t> around the </a:t>
            </a:r>
            <a:r>
              <a:rPr lang="en-US" dirty="0">
                <a:solidFill>
                  <a:srgbClr val="FFC000"/>
                </a:solidFill>
              </a:rPr>
              <a:t>forum-basilica</a:t>
            </a:r>
          </a:p>
          <a:p>
            <a:pPr>
              <a:defRPr/>
            </a:pPr>
            <a:r>
              <a:rPr lang="en-US" dirty="0"/>
              <a:t>Within towns people lived an increasingly </a:t>
            </a:r>
            <a:r>
              <a:rPr lang="en-US" dirty="0" err="1">
                <a:solidFill>
                  <a:srgbClr val="FFC000"/>
                </a:solidFill>
              </a:rPr>
              <a:t>romanised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/>
              <a:t>way of life:</a:t>
            </a:r>
          </a:p>
          <a:p>
            <a:pPr lvl="1">
              <a:defRPr/>
            </a:pPr>
            <a:r>
              <a:rPr lang="en-US" dirty="0" err="1"/>
              <a:t>Organisation</a:t>
            </a:r>
            <a:r>
              <a:rPr lang="en-US" dirty="0"/>
              <a:t> of domestic space</a:t>
            </a:r>
          </a:p>
          <a:p>
            <a:pPr lvl="1">
              <a:defRPr/>
            </a:pPr>
            <a:r>
              <a:rPr lang="en-US" dirty="0"/>
              <a:t>Production &amp; exchange practices</a:t>
            </a:r>
            <a:endParaRPr lang="en-GB" dirty="0"/>
          </a:p>
          <a:p>
            <a:pPr lvl="1">
              <a:defRPr/>
            </a:pPr>
            <a:r>
              <a:rPr lang="en-US" dirty="0"/>
              <a:t>Legal systems etc.</a:t>
            </a:r>
            <a:endParaRPr lang="en-US" dirty="0"/>
          </a:p>
        </p:txBody>
      </p:sp>
      <p:pic>
        <p:nvPicPr>
          <p:cNvPr id="6" name="Picture 3" descr="caerwent forum basilica.bmp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916" y="2420888"/>
            <a:ext cx="3889352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1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Roman Houses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464496" cy="4823416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US" dirty="0"/>
              <a:t>Rectilinear architecture</a:t>
            </a:r>
          </a:p>
          <a:p>
            <a:pPr>
              <a:defRPr/>
            </a:pPr>
            <a:r>
              <a:rPr lang="en-US" dirty="0"/>
              <a:t>Strip houses built along street fronts:</a:t>
            </a:r>
          </a:p>
          <a:p>
            <a:pPr lvl="1">
              <a:defRPr/>
            </a:pPr>
            <a:r>
              <a:rPr lang="en-US" dirty="0"/>
              <a:t>Shops &amp; workshops in the front</a:t>
            </a:r>
          </a:p>
          <a:p>
            <a:pPr lvl="1">
              <a:defRPr/>
            </a:pPr>
            <a:r>
              <a:rPr lang="en-US" dirty="0"/>
              <a:t>Domestic quarters at the rear</a:t>
            </a:r>
          </a:p>
          <a:p>
            <a:pPr>
              <a:defRPr/>
            </a:pPr>
            <a:r>
              <a:rPr lang="en-US" dirty="0"/>
              <a:t>Elites have increasing access to Roman luxuries (in public areas of the house):</a:t>
            </a:r>
          </a:p>
          <a:p>
            <a:pPr lvl="1">
              <a:defRPr/>
            </a:pPr>
            <a:r>
              <a:rPr lang="en-US" dirty="0"/>
              <a:t>Hypocaust system</a:t>
            </a:r>
          </a:p>
          <a:p>
            <a:pPr lvl="1">
              <a:defRPr/>
            </a:pPr>
            <a:r>
              <a:rPr lang="en-US" dirty="0"/>
              <a:t>Wall paintings &amp; mosaics</a:t>
            </a:r>
          </a:p>
          <a:p>
            <a:pPr>
              <a:defRPr/>
            </a:pPr>
            <a:r>
              <a:rPr lang="en-US" dirty="0"/>
              <a:t>Increasingly demonstrating a Romano-Briton rather than indigenous “Celtic” identity</a:t>
            </a:r>
            <a:endParaRPr lang="en-GB" dirty="0"/>
          </a:p>
        </p:txBody>
      </p:sp>
      <p:pic>
        <p:nvPicPr>
          <p:cNvPr id="7" name="Content Placeholder 6" descr="DSC_2588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927" y="3717032"/>
            <a:ext cx="379016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DSC_2583.JPG"/>
          <p:cNvPicPr>
            <a:picLocks noChangeAspect="1"/>
          </p:cNvPicPr>
          <p:nvPr/>
        </p:nvPicPr>
        <p:blipFill>
          <a:blip r:embed="rId3" cstate="print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0"/>
            <a:ext cx="4007129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484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solidFill>
                  <a:srgbClr val="FFC000"/>
                </a:solidFill>
              </a:rPr>
              <a:t>Religious Life</a:t>
            </a:r>
            <a:endParaRPr lang="en-GB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6794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/>
              <a:t>Development of syncretic religious practices:</a:t>
            </a:r>
          </a:p>
          <a:p>
            <a:pPr>
              <a:defRPr/>
            </a:pPr>
            <a:r>
              <a:rPr lang="en-GB" dirty="0" smtClean="0"/>
              <a:t>Formation </a:t>
            </a:r>
            <a:r>
              <a:rPr lang="en-GB" dirty="0"/>
              <a:t>of new cults </a:t>
            </a:r>
            <a:r>
              <a:rPr lang="en-GB" dirty="0" smtClean="0"/>
              <a:t>by merging </a:t>
            </a:r>
            <a:r>
              <a:rPr lang="en-GB" dirty="0"/>
              <a:t>elements from different cultural traditions</a:t>
            </a:r>
          </a:p>
          <a:p>
            <a:pPr lvl="1">
              <a:defRPr/>
            </a:pPr>
            <a:r>
              <a:rPr lang="en-US" dirty="0"/>
              <a:t>Most famous is the cult of </a:t>
            </a:r>
            <a:r>
              <a:rPr lang="en-US" dirty="0" err="1"/>
              <a:t>Sulis</a:t>
            </a:r>
            <a:r>
              <a:rPr lang="en-US" dirty="0"/>
              <a:t> Minerva at ancient Bath (</a:t>
            </a:r>
            <a:r>
              <a:rPr lang="en-US" dirty="0" err="1"/>
              <a:t>Aquae</a:t>
            </a:r>
            <a:r>
              <a:rPr lang="en-US" dirty="0"/>
              <a:t> </a:t>
            </a:r>
            <a:r>
              <a:rPr lang="en-US" dirty="0" err="1"/>
              <a:t>Sulis</a:t>
            </a:r>
            <a:r>
              <a:rPr lang="en-US" dirty="0"/>
              <a:t>)</a:t>
            </a:r>
          </a:p>
          <a:p>
            <a:pPr>
              <a:defRPr/>
            </a:pPr>
            <a:r>
              <a:rPr lang="en-US" dirty="0"/>
              <a:t>Indigenous Iron Age sacred places are developed into a new type of Romano-Celtic urban temple</a:t>
            </a:r>
          </a:p>
        </p:txBody>
      </p:sp>
      <p:pic>
        <p:nvPicPr>
          <p:cNvPr id="6" name="Picture 4" descr="caerwent temple.bmp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036" y="2348880"/>
            <a:ext cx="3840426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372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Amenities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/>
          <a:lstStyle/>
          <a:p>
            <a:pPr>
              <a:defRPr/>
            </a:pPr>
            <a:r>
              <a:rPr lang="en-US" dirty="0"/>
              <a:t>Theatres, </a:t>
            </a:r>
            <a:r>
              <a:rPr lang="en-US" dirty="0" err="1"/>
              <a:t>amphitheatres</a:t>
            </a:r>
            <a:r>
              <a:rPr lang="en-US" dirty="0"/>
              <a:t> &amp; baths provide amenities to support Roman way of life</a:t>
            </a:r>
          </a:p>
          <a:p>
            <a:pPr>
              <a:defRPr/>
            </a:pPr>
            <a:r>
              <a:rPr lang="en-US" dirty="0"/>
              <a:t>Baths: social experience</a:t>
            </a:r>
          </a:p>
          <a:p>
            <a:pPr lvl="1">
              <a:defRPr/>
            </a:pPr>
            <a:r>
              <a:rPr lang="en-US" dirty="0"/>
              <a:t>Place for exercising</a:t>
            </a:r>
          </a:p>
          <a:p>
            <a:pPr lvl="1">
              <a:defRPr/>
            </a:pPr>
            <a:r>
              <a:rPr lang="en-US" dirty="0"/>
              <a:t>An important place for meeting people</a:t>
            </a:r>
          </a:p>
          <a:p>
            <a:pPr lvl="1">
              <a:defRPr/>
            </a:pPr>
            <a:r>
              <a:rPr lang="en-US" dirty="0"/>
              <a:t>Intrinsically associated with a Roman identity &amp; the trappings of </a:t>
            </a:r>
            <a:r>
              <a:rPr lang="en-US" dirty="0" err="1"/>
              <a:t>civilisation</a:t>
            </a:r>
            <a:endParaRPr lang="en-US" dirty="0"/>
          </a:p>
          <a:p>
            <a:pPr lvl="1">
              <a:defRPr/>
            </a:pPr>
            <a:endParaRPr lang="en-GB" sz="2000" dirty="0"/>
          </a:p>
        </p:txBody>
      </p:sp>
      <p:pic>
        <p:nvPicPr>
          <p:cNvPr id="6" name="Picture 3" descr="chester baths.bmp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296" y="1772817"/>
            <a:ext cx="3574215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1094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Villa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89542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>
                <a:solidFill>
                  <a:srgbClr val="FFC000"/>
                </a:solidFill>
              </a:rPr>
              <a:t>Villa </a:t>
            </a:r>
            <a:r>
              <a:rPr lang="en-US" dirty="0" err="1">
                <a:solidFill>
                  <a:srgbClr val="FFC000"/>
                </a:solidFill>
              </a:rPr>
              <a:t>rustica</a:t>
            </a:r>
            <a:r>
              <a:rPr lang="en-US" dirty="0">
                <a:solidFill>
                  <a:srgbClr val="FFC000"/>
                </a:solidFill>
              </a:rPr>
              <a:t>: </a:t>
            </a:r>
            <a:r>
              <a:rPr lang="en-US" dirty="0"/>
              <a:t>a farmhouse estate</a:t>
            </a:r>
          </a:p>
          <a:p>
            <a:pPr>
              <a:defRPr/>
            </a:pPr>
            <a:r>
              <a:rPr lang="en-US" dirty="0"/>
              <a:t>Belonged to elite – means of </a:t>
            </a:r>
            <a:r>
              <a:rPr lang="en-US" dirty="0" err="1"/>
              <a:t>capitalising</a:t>
            </a:r>
            <a:r>
              <a:rPr lang="en-US" dirty="0"/>
              <a:t> on agricultural production</a:t>
            </a:r>
          </a:p>
          <a:p>
            <a:pPr>
              <a:defRPr/>
            </a:pPr>
            <a:r>
              <a:rPr lang="en-US" dirty="0"/>
              <a:t>Might be lavishly equipped with trappings of Roman lifestyle:</a:t>
            </a:r>
            <a:r>
              <a:rPr lang="en-GB" dirty="0"/>
              <a:t> mosaics, hypocaust, wall-paintings</a:t>
            </a:r>
          </a:p>
          <a:p>
            <a:pPr lvl="1">
              <a:defRPr/>
            </a:pPr>
            <a:r>
              <a:rPr lang="en-US" dirty="0" err="1"/>
              <a:t>Bignor</a:t>
            </a:r>
            <a:r>
              <a:rPr lang="en-US" dirty="0"/>
              <a:t> villa (West Sussex): courtyard villa</a:t>
            </a:r>
          </a:p>
          <a:p>
            <a:pPr>
              <a:defRPr/>
            </a:pPr>
            <a:r>
              <a:rPr lang="en-US" dirty="0"/>
              <a:t>Similar “courtyard” villas also identified in towns, such as </a:t>
            </a:r>
            <a:r>
              <a:rPr lang="en-US" dirty="0" err="1"/>
              <a:t>Caerwent</a:t>
            </a:r>
            <a:endParaRPr lang="en-GB" dirty="0"/>
          </a:p>
          <a:p>
            <a:pPr>
              <a:defRPr/>
            </a:pPr>
            <a:endParaRPr lang="en-US" dirty="0"/>
          </a:p>
        </p:txBody>
      </p:sp>
      <p:pic>
        <p:nvPicPr>
          <p:cNvPr id="6" name="Picture 3" descr="bignor.bmp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244" y="2204864"/>
            <a:ext cx="3672408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575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 descr="gems.bmp"/>
          <p:cNvPicPr>
            <a:picLocks noChangeAspect="1"/>
          </p:cNvPicPr>
          <p:nvPr/>
        </p:nvPicPr>
        <p:blipFill>
          <a:blip r:embed="rId2">
            <a:lum bright="-8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938" y="3357563"/>
            <a:ext cx="590550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6" descr="roman coin 2.bmp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313" y="357188"/>
            <a:ext cx="3143250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5" descr="samian ware.bmp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127000"/>
            <a:ext cx="5286375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214313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Material Culture</a:t>
            </a:r>
            <a:endParaRPr lang="en-GB" dirty="0"/>
          </a:p>
        </p:txBody>
      </p:sp>
      <p:pic>
        <p:nvPicPr>
          <p:cNvPr id="18438" name="Picture 3" descr="mortarium.bmp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3214688"/>
            <a:ext cx="5429250" cy="353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1285875"/>
            <a:ext cx="8358188" cy="4881563"/>
          </a:xfrm>
        </p:spPr>
        <p:txBody>
          <a:bodyPr/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world of Romano-Britons is transformed with the adoption of the trappings of Roman life-styles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dress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Coinage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Pottery (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high status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Samian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ware)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</a:t>
            </a:r>
            <a:r>
              <a:rPr lang="en-US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mortaria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for preparation of food</a:t>
            </a: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this tell us about the process of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romanisation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078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9"/>
            <a:ext cx="8496944" cy="469999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/>
              <a:t>The impact of the Roman empire on ancient Briton was massive</a:t>
            </a:r>
          </a:p>
          <a:p>
            <a:pPr lvl="1">
              <a:defRPr/>
            </a:pPr>
            <a:r>
              <a:rPr lang="en-US" sz="2400" dirty="0"/>
              <a:t>Note that this does not for most part DIRECTLY affect Scotland, Ireland &amp; even West Wales – on the periphery of empire</a:t>
            </a:r>
          </a:p>
          <a:p>
            <a:pPr>
              <a:defRPr/>
            </a:pPr>
            <a:r>
              <a:rPr lang="en-US" sz="2800" dirty="0"/>
              <a:t>The landscape </a:t>
            </a:r>
            <a:r>
              <a:rPr lang="en-US" sz="2800" dirty="0" smtClean="0"/>
              <a:t>is </a:t>
            </a:r>
            <a:r>
              <a:rPr lang="en-US" sz="2800" dirty="0"/>
              <a:t>dramatically </a:t>
            </a:r>
            <a:r>
              <a:rPr lang="en-US" sz="2800" dirty="0" smtClean="0"/>
              <a:t>changed with </a:t>
            </a:r>
            <a:r>
              <a:rPr lang="en-US" sz="2800" dirty="0" err="1" smtClean="0"/>
              <a:t>organised</a:t>
            </a:r>
            <a:r>
              <a:rPr lang="en-US" sz="2800" dirty="0" smtClean="0"/>
              <a:t> </a:t>
            </a:r>
            <a:r>
              <a:rPr lang="en-US" sz="2800" dirty="0"/>
              <a:t>urban &amp; military </a:t>
            </a:r>
            <a:r>
              <a:rPr lang="en-US" sz="2800" dirty="0" smtClean="0"/>
              <a:t>sites</a:t>
            </a:r>
            <a:endParaRPr lang="en-US" sz="2800" dirty="0"/>
          </a:p>
          <a:p>
            <a:pPr>
              <a:defRPr/>
            </a:pPr>
            <a:r>
              <a:rPr lang="en-US" sz="2800" dirty="0"/>
              <a:t>Material culture becomes Roman: the objects used in everyday life within the household</a:t>
            </a:r>
          </a:p>
          <a:p>
            <a:pPr>
              <a:defRPr/>
            </a:pPr>
            <a:r>
              <a:rPr lang="en-US" sz="2800" dirty="0"/>
              <a:t>To what extent is the population of Britain “</a:t>
            </a:r>
            <a:r>
              <a:rPr lang="en-US" sz="2800" dirty="0" err="1"/>
              <a:t>romanised</a:t>
            </a:r>
            <a:r>
              <a:rPr lang="en-US" sz="2800" dirty="0"/>
              <a:t>”?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456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19</TotalTime>
  <Words>945</Words>
  <Application>Microsoft Office PowerPoint</Application>
  <PresentationFormat>On-screen Show (4:3)</PresentationFormat>
  <Paragraphs>126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Module</vt:lpstr>
      <vt:lpstr>Introducing Archaeology</vt:lpstr>
      <vt:lpstr>Sources</vt:lpstr>
      <vt:lpstr>Chronology</vt:lpstr>
      <vt:lpstr>Chronology</vt:lpstr>
      <vt:lpstr>Impact of the Invasion</vt:lpstr>
      <vt:lpstr>Civitas/Civitates</vt:lpstr>
      <vt:lpstr>Colonia</vt:lpstr>
      <vt:lpstr>Client Kingdoms</vt:lpstr>
      <vt:lpstr>Roman Army</vt:lpstr>
      <vt:lpstr>Roman Military</vt:lpstr>
      <vt:lpstr>Roman Towns</vt:lpstr>
      <vt:lpstr>Roman Towns</vt:lpstr>
      <vt:lpstr>Roman Houses</vt:lpstr>
      <vt:lpstr>Religious Life</vt:lpstr>
      <vt:lpstr>Amenities</vt:lpstr>
      <vt:lpstr>Villa</vt:lpstr>
      <vt:lpstr>Material Culture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21</cp:revision>
  <dcterms:created xsi:type="dcterms:W3CDTF">2012-11-14T14:24:18Z</dcterms:created>
  <dcterms:modified xsi:type="dcterms:W3CDTF">2012-11-14T14:43:31Z</dcterms:modified>
</cp:coreProperties>
</file>