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340" r:id="rId2"/>
    <p:sldId id="330" r:id="rId3"/>
    <p:sldId id="332" r:id="rId4"/>
    <p:sldId id="331" r:id="rId5"/>
    <p:sldId id="341" r:id="rId6"/>
    <p:sldId id="328" r:id="rId7"/>
    <p:sldId id="333" r:id="rId8"/>
    <p:sldId id="343" r:id="rId9"/>
    <p:sldId id="335" r:id="rId10"/>
    <p:sldId id="342" r:id="rId11"/>
    <p:sldId id="265" r:id="rId12"/>
    <p:sldId id="264" r:id="rId13"/>
    <p:sldId id="337" r:id="rId14"/>
    <p:sldId id="338" r:id="rId15"/>
    <p:sldId id="344" r:id="rId16"/>
    <p:sldId id="345"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66" autoAdjust="0"/>
    <p:restoredTop sz="96036" autoAdjust="0"/>
  </p:normalViewPr>
  <p:slideViewPr>
    <p:cSldViewPr snapToGrid="0">
      <p:cViewPr varScale="1">
        <p:scale>
          <a:sx n="103" d="100"/>
          <a:sy n="103" d="100"/>
        </p:scale>
        <p:origin x="138" y="492"/>
      </p:cViewPr>
      <p:guideLst/>
    </p:cSldViewPr>
  </p:slideViewPr>
  <p:outlineViewPr>
    <p:cViewPr>
      <p:scale>
        <a:sx n="33" d="100"/>
        <a:sy n="33" d="100"/>
      </p:scale>
      <p:origin x="0" y="-1719"/>
    </p:cViewPr>
  </p:outlineViewPr>
  <p:notesTextViewPr>
    <p:cViewPr>
      <p:scale>
        <a:sx n="1" d="1"/>
        <a:sy n="1" d="1"/>
      </p:scale>
      <p:origin x="0" y="0"/>
    </p:cViewPr>
  </p:notesTextViewPr>
  <p:notesViewPr>
    <p:cSldViewPr snapToGrid="0">
      <p:cViewPr varScale="1">
        <p:scale>
          <a:sx n="80" d="100"/>
          <a:sy n="80" d="100"/>
        </p:scale>
        <p:origin x="1281" y="6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D25275-31FF-4C25-8293-EF5465C3CAD4}" type="datetimeFigureOut">
              <a:rPr lang="en-GB" smtClean="0"/>
              <a:t>2019-12-19</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F8EF54-5DC7-4F07-B485-F3F6684985AA}" type="slidenum">
              <a:rPr lang="en-GB" smtClean="0"/>
              <a:t>‹#›</a:t>
            </a:fld>
            <a:endParaRPr lang="en-GB" dirty="0"/>
          </a:p>
        </p:txBody>
      </p:sp>
    </p:spTree>
    <p:extLst>
      <p:ext uri="{BB962C8B-B14F-4D97-AF65-F5344CB8AC3E}">
        <p14:creationId xmlns:p14="http://schemas.microsoft.com/office/powerpoint/2010/main" val="4954379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1F8EF54-5DC7-4F07-B485-F3F6684985AA}" type="slidenum">
              <a:rPr lang="en-GB" smtClean="0"/>
              <a:t>1</a:t>
            </a:fld>
            <a:endParaRPr lang="en-GB" dirty="0"/>
          </a:p>
        </p:txBody>
      </p:sp>
    </p:spTree>
    <p:extLst>
      <p:ext uri="{BB962C8B-B14F-4D97-AF65-F5344CB8AC3E}">
        <p14:creationId xmlns:p14="http://schemas.microsoft.com/office/powerpoint/2010/main" val="20830846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1F8EF54-5DC7-4F07-B485-F3F6684985AA}" type="slidenum">
              <a:rPr lang="en-GB" smtClean="0"/>
              <a:t>2</a:t>
            </a:fld>
            <a:endParaRPr lang="en-GB" dirty="0"/>
          </a:p>
        </p:txBody>
      </p:sp>
    </p:spTree>
    <p:extLst>
      <p:ext uri="{BB962C8B-B14F-4D97-AF65-F5344CB8AC3E}">
        <p14:creationId xmlns:p14="http://schemas.microsoft.com/office/powerpoint/2010/main" val="2251491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1F8EF54-5DC7-4F07-B485-F3F6684985AA}" type="slidenum">
              <a:rPr lang="en-GB" smtClean="0"/>
              <a:t>3</a:t>
            </a:fld>
            <a:endParaRPr lang="en-GB" dirty="0"/>
          </a:p>
        </p:txBody>
      </p:sp>
    </p:spTree>
    <p:extLst>
      <p:ext uri="{BB962C8B-B14F-4D97-AF65-F5344CB8AC3E}">
        <p14:creationId xmlns:p14="http://schemas.microsoft.com/office/powerpoint/2010/main" val="17737975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1F8EF54-5DC7-4F07-B485-F3F6684985AA}" type="slidenum">
              <a:rPr lang="en-GB" smtClean="0"/>
              <a:t>4</a:t>
            </a:fld>
            <a:endParaRPr lang="en-GB" dirty="0"/>
          </a:p>
        </p:txBody>
      </p:sp>
    </p:spTree>
    <p:extLst>
      <p:ext uri="{BB962C8B-B14F-4D97-AF65-F5344CB8AC3E}">
        <p14:creationId xmlns:p14="http://schemas.microsoft.com/office/powerpoint/2010/main" val="16358109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Yingzheng (the first emperor) conquered the other six dukes through ten years of wars and brought an end to riotous Warring States Period (476 BC - 221 BC) in 221 BC. He was the foundation of Qin Dynasty(221 BC - 206 BC), the first unified, multi-national, autocratic and power-centralized state in Chinese history, making Xianyang, a city near Xi'an in Shaanxi Province, as his capital city. For the first time in history, all China became a unified empire. </a:t>
            </a:r>
          </a:p>
          <a:p>
            <a:pPr marL="285750" indent="-285750">
              <a:buFont typeface="Arial" panose="020B0604020202020204" pitchFamily="34" charset="0"/>
              <a:buChar char="•"/>
            </a:pPr>
            <a:r>
              <a:rPr lang="en-GB" dirty="0"/>
              <a:t>He abolished where nobility where given rights to hereditary titles, territories and slaves</a:t>
            </a:r>
          </a:p>
          <a:p>
            <a:pPr marL="285750" indent="-285750">
              <a:buFont typeface="Arial" panose="020B0604020202020204" pitchFamily="34" charset="0"/>
              <a:buChar char="•"/>
            </a:pPr>
            <a:r>
              <a:rPr lang="en-GB" dirty="0"/>
              <a:t>Practicing a new form of province country system where officials were appointed and by merit, contribution and ability</a:t>
            </a:r>
          </a:p>
          <a:p>
            <a:r>
              <a:rPr lang="en-GB" dirty="0"/>
              <a:t>Although his reign lasted little more than a decade, it had a defining influence on Chinese civilization.</a:t>
            </a:r>
          </a:p>
          <a:p>
            <a:pPr marL="285750" indent="-285750">
              <a:buFont typeface="Arial" panose="020B0604020202020204" pitchFamily="34" charset="0"/>
              <a:buChar char="•"/>
            </a:pPr>
            <a:r>
              <a:rPr lang="en-GB" dirty="0"/>
              <a:t>new legal system with 36 districts across his empire all focused on a central authority. Meaning his government administration was strong and that there was little crime in the empire.</a:t>
            </a:r>
          </a:p>
          <a:p>
            <a:pPr marL="285750" indent="-285750">
              <a:buFont typeface="Arial" panose="020B0604020202020204" pitchFamily="34" charset="0"/>
              <a:buChar char="•"/>
            </a:pPr>
            <a:r>
              <a:rPr lang="en-GB" dirty="0"/>
              <a:t>He standardised currency, script, weights and measures so trade was plentiful in his empire. This also meant he could send clear messages to his districts, stabilising government.</a:t>
            </a:r>
          </a:p>
          <a:p>
            <a:pPr marL="285750" indent="-285750">
              <a:buFont typeface="Arial" panose="020B0604020202020204" pitchFamily="34" charset="0"/>
              <a:buChar char="•"/>
            </a:pPr>
            <a:r>
              <a:rPr lang="en-GB" dirty="0"/>
              <a:t>He worked on large-scale civil projects like the Great Wall or Lingqu Canal</a:t>
            </a:r>
          </a:p>
          <a:p>
            <a:pPr marL="285750" indent="-285750">
              <a:buFont typeface="Arial" panose="020B0604020202020204" pitchFamily="34" charset="0"/>
              <a:buChar char="•"/>
            </a:pPr>
            <a:r>
              <a:rPr lang="en-GB" dirty="0"/>
              <a:t>These projects further unified and strengthened the empire security-wise.</a:t>
            </a:r>
          </a:p>
          <a:p>
            <a:pPr marL="285750" indent="-285750">
              <a:buFont typeface="Arial" panose="020B0604020202020204" pitchFamily="34" charset="0"/>
              <a:buChar char="•"/>
            </a:pPr>
            <a:r>
              <a:rPr lang="en-GB" dirty="0"/>
              <a:t>He made roads wider and more sophisticated/expanded. These roads were used for imperial messages, trade and transport, such as the transportation of supplies to the Great Wall during construction. Advanced roads inside his (QSH) empire further unified it and strengthened his rule</a:t>
            </a:r>
          </a:p>
          <a:p>
            <a:endParaRPr lang="en-GB" dirty="0"/>
          </a:p>
        </p:txBody>
      </p:sp>
      <p:sp>
        <p:nvSpPr>
          <p:cNvPr id="4" name="Slide Number Placeholder 3"/>
          <p:cNvSpPr>
            <a:spLocks noGrp="1"/>
          </p:cNvSpPr>
          <p:nvPr>
            <p:ph type="sldNum" sz="quarter" idx="5"/>
          </p:nvPr>
        </p:nvSpPr>
        <p:spPr/>
        <p:txBody>
          <a:bodyPr/>
          <a:lstStyle/>
          <a:p>
            <a:fld id="{E1F8EF54-5DC7-4F07-B485-F3F6684985AA}" type="slidenum">
              <a:rPr lang="en-GB" smtClean="0"/>
              <a:t>5</a:t>
            </a:fld>
            <a:endParaRPr lang="en-GB" dirty="0"/>
          </a:p>
        </p:txBody>
      </p:sp>
    </p:spTree>
    <p:extLst>
      <p:ext uri="{BB962C8B-B14F-4D97-AF65-F5344CB8AC3E}">
        <p14:creationId xmlns:p14="http://schemas.microsoft.com/office/powerpoint/2010/main" val="6402955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QSH used ideas to direct and control water flow. One way he did this was building islands in rivers. This meant one side of water could continue its flow, while the other could be distributed to farms and villages. Such an idea resulted in larger crop production and a reduced risk of floods. Hence, people could make money, build burgeoned communities and there were fewer chances of the internal empire collapsing</a:t>
            </a:r>
          </a:p>
          <a:p>
            <a:endParaRPr lang="en-GB" dirty="0"/>
          </a:p>
        </p:txBody>
      </p:sp>
      <p:sp>
        <p:nvSpPr>
          <p:cNvPr id="4" name="Slide Number Placeholder 3"/>
          <p:cNvSpPr>
            <a:spLocks noGrp="1"/>
          </p:cNvSpPr>
          <p:nvPr>
            <p:ph type="sldNum" sz="quarter" idx="5"/>
          </p:nvPr>
        </p:nvSpPr>
        <p:spPr/>
        <p:txBody>
          <a:bodyPr/>
          <a:lstStyle/>
          <a:p>
            <a:fld id="{E1F8EF54-5DC7-4F07-B485-F3F6684985AA}" type="slidenum">
              <a:rPr lang="en-GB" smtClean="0"/>
              <a:t>6</a:t>
            </a:fld>
            <a:endParaRPr lang="en-GB" dirty="0"/>
          </a:p>
        </p:txBody>
      </p:sp>
    </p:spTree>
    <p:extLst>
      <p:ext uri="{BB962C8B-B14F-4D97-AF65-F5344CB8AC3E}">
        <p14:creationId xmlns:p14="http://schemas.microsoft.com/office/powerpoint/2010/main" val="10289771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Confucius emphasized the role of the arts and humanities (especially music and poetry) in broadening human nature and aiding li (etiquette, the rites) in bringing us back to what is essential about humanity.</a:t>
            </a:r>
          </a:p>
          <a:p>
            <a:endParaRPr lang="en-GB" dirty="0"/>
          </a:p>
          <a:p>
            <a:r>
              <a:rPr lang="en-GB" dirty="0"/>
              <a:t>His opponent Mozi, however, argued that music and fine arts were classist and wasteful, benefiting the rich over the poor.</a:t>
            </a:r>
          </a:p>
          <a:p>
            <a:endParaRPr lang="en-GB" dirty="0"/>
          </a:p>
        </p:txBody>
      </p:sp>
      <p:sp>
        <p:nvSpPr>
          <p:cNvPr id="4" name="Slide Number Placeholder 3"/>
          <p:cNvSpPr>
            <a:spLocks noGrp="1"/>
          </p:cNvSpPr>
          <p:nvPr>
            <p:ph type="sldNum" sz="quarter" idx="5"/>
          </p:nvPr>
        </p:nvSpPr>
        <p:spPr/>
        <p:txBody>
          <a:bodyPr/>
          <a:lstStyle/>
          <a:p>
            <a:fld id="{E1F8EF54-5DC7-4F07-B485-F3F6684985AA}" type="slidenum">
              <a:rPr lang="en-GB" smtClean="0"/>
              <a:t>7</a:t>
            </a:fld>
            <a:endParaRPr lang="en-GB" dirty="0"/>
          </a:p>
        </p:txBody>
      </p:sp>
    </p:spTree>
    <p:extLst>
      <p:ext uri="{BB962C8B-B14F-4D97-AF65-F5344CB8AC3E}">
        <p14:creationId xmlns:p14="http://schemas.microsoft.com/office/powerpoint/2010/main" val="41419092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49"/>
            <a:ext cx="5486400" cy="4284663"/>
          </a:xfrm>
        </p:spPr>
        <p:txBody>
          <a:bodyPr/>
          <a:lstStyle/>
          <a:p>
            <a:pPr>
              <a:lnSpc>
                <a:spcPct val="80000"/>
              </a:lnSpc>
            </a:pPr>
            <a:endParaRPr lang="en-GB" altLang="en-US" dirty="0"/>
          </a:p>
          <a:p>
            <a:pPr>
              <a:lnSpc>
                <a:spcPct val="80000"/>
              </a:lnSpc>
            </a:pPr>
            <a:r>
              <a:rPr lang="en-GB" altLang="en-US" dirty="0"/>
              <a:t>Han</a:t>
            </a:r>
          </a:p>
          <a:p>
            <a:pPr>
              <a:lnSpc>
                <a:spcPct val="80000"/>
              </a:lnSpc>
            </a:pPr>
            <a:endParaRPr lang="en-GB" altLang="en-US" dirty="0"/>
          </a:p>
          <a:p>
            <a:pPr>
              <a:lnSpc>
                <a:spcPct val="80000"/>
              </a:lnSpc>
            </a:pPr>
            <a:r>
              <a:rPr lang="en-GB" altLang="en-US" dirty="0"/>
              <a:t>When selecting his administrators, Emperor Wu, followed the Confucian principle of appointing men on the basis of merit rather than birth. </a:t>
            </a:r>
            <a:endParaRPr lang="en-GB" altLang="zh-CN" dirty="0">
              <a:ea typeface="宋体" panose="02010600030101010101" pitchFamily="2" charset="-122"/>
            </a:endParaRPr>
          </a:p>
          <a:p>
            <a:pPr>
              <a:lnSpc>
                <a:spcPct val="80000"/>
              </a:lnSpc>
            </a:pPr>
            <a:endParaRPr lang="en-GB" altLang="en-US" dirty="0"/>
          </a:p>
          <a:p>
            <a:pPr>
              <a:lnSpc>
                <a:spcPct val="80000"/>
              </a:lnSpc>
            </a:pPr>
            <a:r>
              <a:rPr lang="en-GB" altLang="en-US" dirty="0"/>
              <a:t>He instituted a regular system of written examinations. In this manner he ensured that only those who were adept in Confucian principles were appointed to senior administrative posts. </a:t>
            </a:r>
          </a:p>
          <a:p>
            <a:endParaRPr lang="en-GB" dirty="0"/>
          </a:p>
          <a:p>
            <a:r>
              <a:rPr lang="en-GB" dirty="0"/>
              <a:t>Qin</a:t>
            </a:r>
          </a:p>
          <a:p>
            <a:r>
              <a:rPr lang="en-GB" dirty="0"/>
              <a:t>During the Qin Dynasty, any books which did not support the Legalist philosophy were burned and writers, philosophers, and teachers of other philosophies were executed. The excesses of the Qin Dynasty's legalism made the regime very unpopular with the people of the time. After the Qin were overthrown, Legalism was abandoned in favour of Confucianism and this influenced the development of the culture of China significantly. </a:t>
            </a:r>
          </a:p>
          <a:p>
            <a:endParaRPr lang="en-GB" dirty="0"/>
          </a:p>
          <a:p>
            <a:r>
              <a:rPr lang="en-GB" dirty="0"/>
              <a:t>Confucius emphasized the role of the arts and humanities (especially music and poetry) in broadening human nature and aiding li (etiquette, the rites) in bringing us back to what is essential about humanity.</a:t>
            </a:r>
          </a:p>
          <a:p>
            <a:endParaRPr lang="en-GB" dirty="0"/>
          </a:p>
          <a:p>
            <a:r>
              <a:rPr lang="en-GB" dirty="0"/>
              <a:t>His opponent Mozi, however, argued that music and fine arts were classist and wasteful, benefiting the rich over the poor.</a:t>
            </a:r>
          </a:p>
          <a:p>
            <a:endParaRPr lang="en-GB" dirty="0"/>
          </a:p>
          <a:p>
            <a:endParaRPr lang="en-GB" dirty="0"/>
          </a:p>
        </p:txBody>
      </p:sp>
      <p:sp>
        <p:nvSpPr>
          <p:cNvPr id="4" name="Slide Number Placeholder 3"/>
          <p:cNvSpPr>
            <a:spLocks noGrp="1"/>
          </p:cNvSpPr>
          <p:nvPr>
            <p:ph type="sldNum" sz="quarter" idx="5"/>
          </p:nvPr>
        </p:nvSpPr>
        <p:spPr/>
        <p:txBody>
          <a:bodyPr/>
          <a:lstStyle/>
          <a:p>
            <a:fld id="{E1F8EF54-5DC7-4F07-B485-F3F6684985AA}" type="slidenum">
              <a:rPr lang="en-GB" smtClean="0"/>
              <a:t>8</a:t>
            </a:fld>
            <a:endParaRPr lang="en-GB" dirty="0"/>
          </a:p>
        </p:txBody>
      </p:sp>
    </p:spTree>
    <p:extLst>
      <p:ext uri="{BB962C8B-B14F-4D97-AF65-F5344CB8AC3E}">
        <p14:creationId xmlns:p14="http://schemas.microsoft.com/office/powerpoint/2010/main" val="33501994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1F8EF54-5DC7-4F07-B485-F3F6684985AA}" type="slidenum">
              <a:rPr lang="en-GB" smtClean="0"/>
              <a:t>9</a:t>
            </a:fld>
            <a:endParaRPr lang="en-GB" dirty="0"/>
          </a:p>
        </p:txBody>
      </p:sp>
    </p:spTree>
    <p:extLst>
      <p:ext uri="{BB962C8B-B14F-4D97-AF65-F5344CB8AC3E}">
        <p14:creationId xmlns:p14="http://schemas.microsoft.com/office/powerpoint/2010/main" val="15106849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1F8EF54-5DC7-4F07-B485-F3F6684985AA}" type="slidenum">
              <a:rPr lang="en-GB" smtClean="0"/>
              <a:t>10</a:t>
            </a:fld>
            <a:endParaRPr lang="en-GB" dirty="0"/>
          </a:p>
        </p:txBody>
      </p:sp>
    </p:spTree>
    <p:extLst>
      <p:ext uri="{BB962C8B-B14F-4D97-AF65-F5344CB8AC3E}">
        <p14:creationId xmlns:p14="http://schemas.microsoft.com/office/powerpoint/2010/main" val="13936660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1F8EF54-5DC7-4F07-B485-F3F6684985AA}" type="slidenum">
              <a:rPr lang="en-GB" smtClean="0"/>
              <a:t>11</a:t>
            </a:fld>
            <a:endParaRPr lang="en-GB" dirty="0"/>
          </a:p>
        </p:txBody>
      </p:sp>
    </p:spTree>
    <p:extLst>
      <p:ext uri="{BB962C8B-B14F-4D97-AF65-F5344CB8AC3E}">
        <p14:creationId xmlns:p14="http://schemas.microsoft.com/office/powerpoint/2010/main" val="23181209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1F8EF54-5DC7-4F07-B485-F3F6684985AA}" type="slidenum">
              <a:rPr lang="en-GB" smtClean="0"/>
              <a:t>12</a:t>
            </a:fld>
            <a:endParaRPr lang="en-GB" dirty="0"/>
          </a:p>
        </p:txBody>
      </p:sp>
    </p:spTree>
    <p:extLst>
      <p:ext uri="{BB962C8B-B14F-4D97-AF65-F5344CB8AC3E}">
        <p14:creationId xmlns:p14="http://schemas.microsoft.com/office/powerpoint/2010/main" val="25992299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1F8EF54-5DC7-4F07-B485-F3F6684985AA}" type="slidenum">
              <a:rPr lang="en-GB" smtClean="0"/>
              <a:t>13</a:t>
            </a:fld>
            <a:endParaRPr lang="en-GB" dirty="0"/>
          </a:p>
        </p:txBody>
      </p:sp>
    </p:spTree>
    <p:extLst>
      <p:ext uri="{BB962C8B-B14F-4D97-AF65-F5344CB8AC3E}">
        <p14:creationId xmlns:p14="http://schemas.microsoft.com/office/powerpoint/2010/main" val="37780256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1F8EF54-5DC7-4F07-B485-F3F6684985AA}" type="slidenum">
              <a:rPr lang="en-GB" smtClean="0"/>
              <a:t>14</a:t>
            </a:fld>
            <a:endParaRPr lang="en-GB" dirty="0"/>
          </a:p>
        </p:txBody>
      </p:sp>
    </p:spTree>
    <p:extLst>
      <p:ext uri="{BB962C8B-B14F-4D97-AF65-F5344CB8AC3E}">
        <p14:creationId xmlns:p14="http://schemas.microsoft.com/office/powerpoint/2010/main" val="17343908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1F8EF54-5DC7-4F07-B485-F3F6684985AA}" type="slidenum">
              <a:rPr lang="en-GB" smtClean="0"/>
              <a:t>15</a:t>
            </a:fld>
            <a:endParaRPr lang="en-GB" dirty="0"/>
          </a:p>
        </p:txBody>
      </p:sp>
    </p:spTree>
    <p:extLst>
      <p:ext uri="{BB962C8B-B14F-4D97-AF65-F5344CB8AC3E}">
        <p14:creationId xmlns:p14="http://schemas.microsoft.com/office/powerpoint/2010/main" val="14118539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1F8EF54-5DC7-4F07-B485-F3F6684985AA}" type="slidenum">
              <a:rPr lang="en-GB" smtClean="0"/>
              <a:t>16</a:t>
            </a:fld>
            <a:endParaRPr lang="en-GB" dirty="0"/>
          </a:p>
        </p:txBody>
      </p:sp>
    </p:spTree>
    <p:extLst>
      <p:ext uri="{BB962C8B-B14F-4D97-AF65-F5344CB8AC3E}">
        <p14:creationId xmlns:p14="http://schemas.microsoft.com/office/powerpoint/2010/main" val="12620623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DFAE10D-5D21-4FBC-A984-C214EC6291BE}" type="datetimeFigureOut">
              <a:rPr lang="en-GB" smtClean="0"/>
              <a:t>2019-12-19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1347A4-28EC-4D30-AB95-041574CEAE55}" type="slidenum">
              <a:rPr lang="en-GB" smtClean="0"/>
              <a:t>‹#›</a:t>
            </a:fld>
            <a:endParaRPr lang="en-GB" dirty="0"/>
          </a:p>
        </p:txBody>
      </p:sp>
    </p:spTree>
    <p:extLst>
      <p:ext uri="{BB962C8B-B14F-4D97-AF65-F5344CB8AC3E}">
        <p14:creationId xmlns:p14="http://schemas.microsoft.com/office/powerpoint/2010/main" val="17883855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DFAE10D-5D21-4FBC-A984-C214EC6291BE}" type="datetimeFigureOut">
              <a:rPr lang="en-GB" smtClean="0"/>
              <a:t>2019-12-19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1347A4-28EC-4D30-AB95-041574CEAE55}" type="slidenum">
              <a:rPr lang="en-GB" smtClean="0"/>
              <a:t>‹#›</a:t>
            </a:fld>
            <a:endParaRPr lang="en-GB" dirty="0"/>
          </a:p>
        </p:txBody>
      </p:sp>
    </p:spTree>
    <p:extLst>
      <p:ext uri="{BB962C8B-B14F-4D97-AF65-F5344CB8AC3E}">
        <p14:creationId xmlns:p14="http://schemas.microsoft.com/office/powerpoint/2010/main" val="37225769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DFAE10D-5D21-4FBC-A984-C214EC6291BE}" type="datetimeFigureOut">
              <a:rPr lang="en-GB" smtClean="0"/>
              <a:t>2019-12-19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1347A4-28EC-4D30-AB95-041574CEAE55}" type="slidenum">
              <a:rPr lang="en-GB" smtClean="0"/>
              <a:t>‹#›</a:t>
            </a:fld>
            <a:endParaRPr lang="en-GB" dirty="0"/>
          </a:p>
        </p:txBody>
      </p:sp>
    </p:spTree>
    <p:extLst>
      <p:ext uri="{BB962C8B-B14F-4D97-AF65-F5344CB8AC3E}">
        <p14:creationId xmlns:p14="http://schemas.microsoft.com/office/powerpoint/2010/main" val="39006291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DFAE10D-5D21-4FBC-A984-C214EC6291BE}" type="datetimeFigureOut">
              <a:rPr lang="en-GB" smtClean="0"/>
              <a:t>2019-12-19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51347A4-28EC-4D30-AB95-041574CEAE55}" type="slidenum">
              <a:rPr lang="en-GB" smtClean="0"/>
              <a:t>‹#›</a:t>
            </a:fld>
            <a:endParaRPr lang="en-GB" dirty="0"/>
          </a:p>
        </p:txBody>
      </p:sp>
    </p:spTree>
    <p:extLst>
      <p:ext uri="{BB962C8B-B14F-4D97-AF65-F5344CB8AC3E}">
        <p14:creationId xmlns:p14="http://schemas.microsoft.com/office/powerpoint/2010/main" val="2445948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DFAE10D-5D21-4FBC-A984-C214EC6291BE}" type="datetimeFigureOut">
              <a:rPr lang="en-GB" smtClean="0"/>
              <a:t>2019-12-19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151347A4-28EC-4D30-AB95-041574CEAE55}" type="slidenum">
              <a:rPr lang="en-GB" smtClean="0"/>
              <a:t>‹#›</a:t>
            </a:fld>
            <a:endParaRPr lang="en-GB" dirty="0"/>
          </a:p>
        </p:txBody>
      </p:sp>
    </p:spTree>
    <p:extLst>
      <p:ext uri="{BB962C8B-B14F-4D97-AF65-F5344CB8AC3E}">
        <p14:creationId xmlns:p14="http://schemas.microsoft.com/office/powerpoint/2010/main" val="3423578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DFAE10D-5D21-4FBC-A984-C214EC6291BE}" type="datetimeFigureOut">
              <a:rPr lang="en-GB" smtClean="0"/>
              <a:t>2019-12-19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151347A4-28EC-4D30-AB95-041574CEAE55}" type="slidenum">
              <a:rPr lang="en-GB" smtClean="0"/>
              <a:t>‹#›</a:t>
            </a:fld>
            <a:endParaRPr lang="en-GB" dirty="0"/>
          </a:p>
        </p:txBody>
      </p:sp>
    </p:spTree>
    <p:extLst>
      <p:ext uri="{BB962C8B-B14F-4D97-AF65-F5344CB8AC3E}">
        <p14:creationId xmlns:p14="http://schemas.microsoft.com/office/powerpoint/2010/main" val="6419765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FAE10D-5D21-4FBC-A984-C214EC6291BE}" type="datetimeFigureOut">
              <a:rPr lang="en-GB" smtClean="0"/>
              <a:t>2019-12-19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151347A4-28EC-4D30-AB95-041574CEAE55}" type="slidenum">
              <a:rPr lang="en-GB" smtClean="0"/>
              <a:t>‹#›</a:t>
            </a:fld>
            <a:endParaRPr lang="en-GB" dirty="0"/>
          </a:p>
        </p:txBody>
      </p:sp>
    </p:spTree>
    <p:extLst>
      <p:ext uri="{BB962C8B-B14F-4D97-AF65-F5344CB8AC3E}">
        <p14:creationId xmlns:p14="http://schemas.microsoft.com/office/powerpoint/2010/main" val="1304877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DFAE10D-5D21-4FBC-A984-C214EC6291BE}" type="datetimeFigureOut">
              <a:rPr lang="en-GB" smtClean="0"/>
              <a:t>2019-12-19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51347A4-28EC-4D30-AB95-041574CEAE55}" type="slidenum">
              <a:rPr lang="en-GB" smtClean="0"/>
              <a:t>‹#›</a:t>
            </a:fld>
            <a:endParaRPr lang="en-GB" dirty="0"/>
          </a:p>
        </p:txBody>
      </p:sp>
    </p:spTree>
    <p:extLst>
      <p:ext uri="{BB962C8B-B14F-4D97-AF65-F5344CB8AC3E}">
        <p14:creationId xmlns:p14="http://schemas.microsoft.com/office/powerpoint/2010/main" val="11262413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DFAE10D-5D21-4FBC-A984-C214EC6291BE}" type="datetimeFigureOut">
              <a:rPr lang="en-GB" smtClean="0"/>
              <a:t>2019-12-19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51347A4-28EC-4D30-AB95-041574CEAE55}" type="slidenum">
              <a:rPr lang="en-GB" smtClean="0"/>
              <a:t>‹#›</a:t>
            </a:fld>
            <a:endParaRPr lang="en-GB" dirty="0"/>
          </a:p>
        </p:txBody>
      </p:sp>
    </p:spTree>
    <p:extLst>
      <p:ext uri="{BB962C8B-B14F-4D97-AF65-F5344CB8AC3E}">
        <p14:creationId xmlns:p14="http://schemas.microsoft.com/office/powerpoint/2010/main" val="11911418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DFAE10D-5D21-4FBC-A984-C214EC6291BE}" type="datetimeFigureOut">
              <a:rPr lang="en-GB" smtClean="0"/>
              <a:t>2019-12-19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51347A4-28EC-4D30-AB95-041574CEAE55}" type="slidenum">
              <a:rPr lang="en-GB" smtClean="0"/>
              <a:t>‹#›</a:t>
            </a:fld>
            <a:endParaRPr lang="en-GB" dirty="0"/>
          </a:p>
        </p:txBody>
      </p:sp>
    </p:spTree>
    <p:extLst>
      <p:ext uri="{BB962C8B-B14F-4D97-AF65-F5344CB8AC3E}">
        <p14:creationId xmlns:p14="http://schemas.microsoft.com/office/powerpoint/2010/main" val="5636354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DFAE10D-5D21-4FBC-A984-C214EC6291BE}" type="datetimeFigureOut">
              <a:rPr lang="en-GB" smtClean="0"/>
              <a:t>2019-12-19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51347A4-28EC-4D30-AB95-041574CEAE55}" type="slidenum">
              <a:rPr lang="en-GB" smtClean="0"/>
              <a:t>‹#›</a:t>
            </a:fld>
            <a:endParaRPr lang="en-GB" dirty="0"/>
          </a:p>
        </p:txBody>
      </p:sp>
    </p:spTree>
    <p:extLst>
      <p:ext uri="{BB962C8B-B14F-4D97-AF65-F5344CB8AC3E}">
        <p14:creationId xmlns:p14="http://schemas.microsoft.com/office/powerpoint/2010/main" val="29522115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DFAE10D-5D21-4FBC-A984-C214EC6291BE}" type="datetimeFigureOut">
              <a:rPr lang="en-GB" smtClean="0"/>
              <a:t>2019-12-19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51347A4-28EC-4D30-AB95-041574CEAE55}" type="slidenum">
              <a:rPr lang="en-GB" smtClean="0"/>
              <a:t>‹#›</a:t>
            </a:fld>
            <a:endParaRPr lang="en-GB" dirty="0"/>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7945652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DFAE10D-5D21-4FBC-A984-C214EC6291BE}" type="datetimeFigureOut">
              <a:rPr lang="en-GB" smtClean="0"/>
              <a:t>2019-12-19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51347A4-28EC-4D30-AB95-041574CEAE55}" type="slidenum">
              <a:rPr lang="en-GB" smtClean="0"/>
              <a:t>‹#›</a:t>
            </a:fld>
            <a:endParaRPr lang="en-GB" dirty="0"/>
          </a:p>
        </p:txBody>
      </p:sp>
    </p:spTree>
    <p:extLst>
      <p:ext uri="{BB962C8B-B14F-4D97-AF65-F5344CB8AC3E}">
        <p14:creationId xmlns:p14="http://schemas.microsoft.com/office/powerpoint/2010/main" val="39617012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DFAE10D-5D21-4FBC-A984-C214EC6291BE}" type="datetimeFigureOut">
              <a:rPr lang="en-GB" smtClean="0"/>
              <a:t>2019-12-19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151347A4-28EC-4D30-AB95-041574CEAE55}" type="slidenum">
              <a:rPr lang="en-GB" smtClean="0"/>
              <a:t>‹#›</a:t>
            </a:fld>
            <a:endParaRPr lang="en-GB" dirty="0"/>
          </a:p>
        </p:txBody>
      </p:sp>
    </p:spTree>
    <p:extLst>
      <p:ext uri="{BB962C8B-B14F-4D97-AF65-F5344CB8AC3E}">
        <p14:creationId xmlns:p14="http://schemas.microsoft.com/office/powerpoint/2010/main" val="15052116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DFAE10D-5D21-4FBC-A984-C214EC6291BE}" type="datetimeFigureOut">
              <a:rPr lang="en-GB" smtClean="0"/>
              <a:t>2019-12-19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151347A4-28EC-4D30-AB95-041574CEAE55}" type="slidenum">
              <a:rPr lang="en-GB" smtClean="0"/>
              <a:t>‹#›</a:t>
            </a:fld>
            <a:endParaRPr lang="en-GB" dirty="0"/>
          </a:p>
        </p:txBody>
      </p:sp>
    </p:spTree>
    <p:extLst>
      <p:ext uri="{BB962C8B-B14F-4D97-AF65-F5344CB8AC3E}">
        <p14:creationId xmlns:p14="http://schemas.microsoft.com/office/powerpoint/2010/main" val="38789950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DFAE10D-5D21-4FBC-A984-C214EC6291BE}" type="datetimeFigureOut">
              <a:rPr lang="en-GB" smtClean="0"/>
              <a:t>2019-12-19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1347A4-28EC-4D30-AB95-041574CEAE55}" type="slidenum">
              <a:rPr lang="en-GB" smtClean="0"/>
              <a:t>‹#›</a:t>
            </a:fld>
            <a:endParaRPr lang="en-GB" dirty="0"/>
          </a:p>
        </p:txBody>
      </p:sp>
    </p:spTree>
    <p:extLst>
      <p:ext uri="{BB962C8B-B14F-4D97-AF65-F5344CB8AC3E}">
        <p14:creationId xmlns:p14="http://schemas.microsoft.com/office/powerpoint/2010/main" val="32940326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DFAE10D-5D21-4FBC-A984-C214EC6291BE}" type="datetimeFigureOut">
              <a:rPr lang="en-GB" smtClean="0"/>
              <a:t>2019-12-19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1347A4-28EC-4D30-AB95-041574CEAE55}" type="slidenum">
              <a:rPr lang="en-GB" smtClean="0"/>
              <a:t>‹#›</a:t>
            </a:fld>
            <a:endParaRPr lang="en-GB" dirty="0"/>
          </a:p>
        </p:txBody>
      </p:sp>
    </p:spTree>
    <p:extLst>
      <p:ext uri="{BB962C8B-B14F-4D97-AF65-F5344CB8AC3E}">
        <p14:creationId xmlns:p14="http://schemas.microsoft.com/office/powerpoint/2010/main" val="3483436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4DFAE10D-5D21-4FBC-A984-C214EC6291BE}" type="datetimeFigureOut">
              <a:rPr lang="en-GB" smtClean="0"/>
              <a:t>2019-12-19</a:t>
            </a:fld>
            <a:endParaRPr lang="en-GB" dirty="0"/>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151347A4-28EC-4D30-AB95-041574CEAE55}" type="slidenum">
              <a:rPr lang="en-GB" smtClean="0"/>
              <a:t>‹#›</a:t>
            </a:fld>
            <a:endParaRPr lang="en-GB" dirty="0"/>
          </a:p>
        </p:txBody>
      </p:sp>
    </p:spTree>
    <p:extLst>
      <p:ext uri="{BB962C8B-B14F-4D97-AF65-F5344CB8AC3E}">
        <p14:creationId xmlns:p14="http://schemas.microsoft.com/office/powerpoint/2010/main" val="333276725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A5B15-29FE-4758-B18E-0EB819AF61E4}"/>
              </a:ext>
            </a:extLst>
          </p:cNvPr>
          <p:cNvSpPr>
            <a:spLocks noGrp="1"/>
          </p:cNvSpPr>
          <p:nvPr>
            <p:ph type="ctrTitle"/>
          </p:nvPr>
        </p:nvSpPr>
        <p:spPr/>
        <p:txBody>
          <a:bodyPr>
            <a:normAutofit fontScale="90000"/>
          </a:bodyPr>
          <a:lstStyle/>
          <a:p>
            <a:r>
              <a:rPr lang="en-GB" dirty="0"/>
              <a:t>the Han dynasty has more influence on china than the Qin, </a:t>
            </a:r>
            <a:br>
              <a:rPr lang="en-GB" dirty="0"/>
            </a:br>
            <a:r>
              <a:rPr lang="en-GB" dirty="0"/>
              <a:t>discuss</a:t>
            </a:r>
          </a:p>
        </p:txBody>
      </p:sp>
      <p:sp>
        <p:nvSpPr>
          <p:cNvPr id="3" name="Subtitle 2">
            <a:extLst>
              <a:ext uri="{FF2B5EF4-FFF2-40B4-BE49-F238E27FC236}">
                <a16:creationId xmlns:a16="http://schemas.microsoft.com/office/drawing/2014/main" id="{FF49FB7C-75B7-4115-9938-E8309E48CDAE}"/>
              </a:ext>
            </a:extLst>
          </p:cNvPr>
          <p:cNvSpPr>
            <a:spLocks noGrp="1"/>
          </p:cNvSpPr>
          <p:nvPr>
            <p:ph type="subTitle" idx="1"/>
          </p:nvPr>
        </p:nvSpPr>
        <p:spPr/>
        <p:txBody>
          <a:bodyPr/>
          <a:lstStyle/>
          <a:p>
            <a:r>
              <a:rPr lang="en-GB" dirty="0"/>
              <a:t>Jack Glascott, December 2019</a:t>
            </a:r>
          </a:p>
        </p:txBody>
      </p:sp>
    </p:spTree>
    <p:extLst>
      <p:ext uri="{BB962C8B-B14F-4D97-AF65-F5344CB8AC3E}">
        <p14:creationId xmlns:p14="http://schemas.microsoft.com/office/powerpoint/2010/main" val="2476695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11FA8-3960-43D5-8048-896F81692473}"/>
              </a:ext>
            </a:extLst>
          </p:cNvPr>
          <p:cNvSpPr>
            <a:spLocks noGrp="1"/>
          </p:cNvSpPr>
          <p:nvPr>
            <p:ph type="title"/>
          </p:nvPr>
        </p:nvSpPr>
        <p:spPr/>
        <p:txBody>
          <a:bodyPr/>
          <a:lstStyle/>
          <a:p>
            <a:r>
              <a:rPr lang="en-GB" dirty="0"/>
              <a:t>Introduction</a:t>
            </a:r>
          </a:p>
        </p:txBody>
      </p:sp>
      <p:sp>
        <p:nvSpPr>
          <p:cNvPr id="3" name="Content Placeholder 2">
            <a:extLst>
              <a:ext uri="{FF2B5EF4-FFF2-40B4-BE49-F238E27FC236}">
                <a16:creationId xmlns:a16="http://schemas.microsoft.com/office/drawing/2014/main" id="{7360199D-33F6-47A4-8316-5E16E9DA2556}"/>
              </a:ext>
            </a:extLst>
          </p:cNvPr>
          <p:cNvSpPr>
            <a:spLocks noGrp="1"/>
          </p:cNvSpPr>
          <p:nvPr>
            <p:ph idx="1"/>
          </p:nvPr>
        </p:nvSpPr>
        <p:spPr>
          <a:xfrm>
            <a:off x="913795" y="1625599"/>
            <a:ext cx="10353762" cy="4949371"/>
          </a:xfrm>
        </p:spPr>
        <p:txBody>
          <a:bodyPr>
            <a:normAutofit/>
          </a:bodyPr>
          <a:lstStyle/>
          <a:p>
            <a:r>
              <a:rPr lang="en-GB" dirty="0">
                <a:solidFill>
                  <a:srgbClr val="FF0000"/>
                </a:solidFill>
              </a:rPr>
              <a:t>Qin (221-207 BCE)</a:t>
            </a:r>
          </a:p>
          <a:p>
            <a:r>
              <a:rPr lang="en-GB" dirty="0">
                <a:solidFill>
                  <a:srgbClr val="FFC000"/>
                </a:solidFill>
              </a:rPr>
              <a:t>Han (206 BCE – 220 CE)</a:t>
            </a:r>
          </a:p>
          <a:p>
            <a:r>
              <a:rPr lang="en-GB" dirty="0"/>
              <a:t>How we decide</a:t>
            </a:r>
          </a:p>
          <a:p>
            <a:r>
              <a:rPr lang="en-GB" dirty="0"/>
              <a:t>Three points of comparison</a:t>
            </a:r>
          </a:p>
          <a:p>
            <a:pPr lvl="1"/>
            <a:r>
              <a:rPr lang="en-GB" dirty="0"/>
              <a:t>Political and economic</a:t>
            </a:r>
          </a:p>
          <a:p>
            <a:pPr lvl="1"/>
            <a:r>
              <a:rPr lang="en-GB" dirty="0"/>
              <a:t>Social Structure and identity</a:t>
            </a:r>
          </a:p>
          <a:p>
            <a:pPr lvl="1"/>
            <a:r>
              <a:rPr lang="en-GB" dirty="0"/>
              <a:t>Legacy</a:t>
            </a:r>
          </a:p>
          <a:p>
            <a:r>
              <a:rPr lang="en-GB" dirty="0"/>
              <a:t>Conclusion</a:t>
            </a:r>
          </a:p>
          <a:p>
            <a:r>
              <a:rPr lang="en-GB" dirty="0"/>
              <a:t>The decision – Qin or Han</a:t>
            </a:r>
          </a:p>
          <a:p>
            <a:r>
              <a:rPr lang="en-GB" dirty="0"/>
              <a:t>Q and A</a:t>
            </a:r>
          </a:p>
          <a:p>
            <a:endParaRPr lang="en-GB" dirty="0"/>
          </a:p>
        </p:txBody>
      </p:sp>
    </p:spTree>
    <p:extLst>
      <p:ext uri="{BB962C8B-B14F-4D97-AF65-F5344CB8AC3E}">
        <p14:creationId xmlns:p14="http://schemas.microsoft.com/office/powerpoint/2010/main" val="9264949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57BF6-1FBC-4740-A051-455E872A1E8B}"/>
              </a:ext>
            </a:extLst>
          </p:cNvPr>
          <p:cNvSpPr>
            <a:spLocks noGrp="1"/>
          </p:cNvSpPr>
          <p:nvPr>
            <p:ph type="title"/>
          </p:nvPr>
        </p:nvSpPr>
        <p:spPr/>
        <p:txBody>
          <a:bodyPr/>
          <a:lstStyle/>
          <a:p>
            <a:r>
              <a:rPr lang="en-GB" dirty="0"/>
              <a:t>An introduction – the basics</a:t>
            </a:r>
          </a:p>
        </p:txBody>
      </p:sp>
      <p:sp>
        <p:nvSpPr>
          <p:cNvPr id="3" name="Text Placeholder 2">
            <a:extLst>
              <a:ext uri="{FF2B5EF4-FFF2-40B4-BE49-F238E27FC236}">
                <a16:creationId xmlns:a16="http://schemas.microsoft.com/office/drawing/2014/main" id="{910C3C58-82CE-4AEB-AC76-A02F6095B570}"/>
              </a:ext>
            </a:extLst>
          </p:cNvPr>
          <p:cNvSpPr>
            <a:spLocks noGrp="1"/>
          </p:cNvSpPr>
          <p:nvPr>
            <p:ph type="body" idx="1"/>
          </p:nvPr>
        </p:nvSpPr>
        <p:spPr>
          <a:xfrm>
            <a:off x="1141804" y="1620362"/>
            <a:ext cx="4879199" cy="823912"/>
          </a:xfrm>
        </p:spPr>
        <p:txBody>
          <a:bodyPr>
            <a:normAutofit/>
          </a:bodyPr>
          <a:lstStyle/>
          <a:p>
            <a:r>
              <a:rPr lang="en-GB" sz="4000" dirty="0">
                <a:solidFill>
                  <a:srgbClr val="FF0000"/>
                </a:solidFill>
              </a:rPr>
              <a:t>Qin</a:t>
            </a:r>
          </a:p>
        </p:txBody>
      </p:sp>
      <p:sp>
        <p:nvSpPr>
          <p:cNvPr id="4" name="Content Placeholder 3">
            <a:extLst>
              <a:ext uri="{FF2B5EF4-FFF2-40B4-BE49-F238E27FC236}">
                <a16:creationId xmlns:a16="http://schemas.microsoft.com/office/drawing/2014/main" id="{3C7C218C-6F82-4B4D-B0FC-9152A6243A5F}"/>
              </a:ext>
            </a:extLst>
          </p:cNvPr>
          <p:cNvSpPr>
            <a:spLocks noGrp="1"/>
          </p:cNvSpPr>
          <p:nvPr>
            <p:ph sz="half" idx="2"/>
          </p:nvPr>
        </p:nvSpPr>
        <p:spPr/>
        <p:txBody>
          <a:bodyPr>
            <a:normAutofit lnSpcReduction="10000"/>
          </a:bodyPr>
          <a:lstStyle/>
          <a:p>
            <a:r>
              <a:rPr lang="en-GB" dirty="0"/>
              <a:t>Duration 15 years</a:t>
            </a:r>
          </a:p>
          <a:p>
            <a:r>
              <a:rPr lang="en-GB" dirty="0"/>
              <a:t>Conflict and expansion</a:t>
            </a:r>
          </a:p>
          <a:p>
            <a:r>
              <a:rPr lang="en-GB" dirty="0"/>
              <a:t>Legalism</a:t>
            </a:r>
          </a:p>
          <a:p>
            <a:r>
              <a:rPr lang="en-GB" dirty="0"/>
              <a:t>Unified China</a:t>
            </a:r>
          </a:p>
          <a:p>
            <a:r>
              <a:rPr lang="en-GB" dirty="0"/>
              <a:t>Economic growth</a:t>
            </a:r>
          </a:p>
          <a:p>
            <a:r>
              <a:rPr lang="en-GB" dirty="0"/>
              <a:t>Productivity growth</a:t>
            </a:r>
          </a:p>
        </p:txBody>
      </p:sp>
      <p:sp>
        <p:nvSpPr>
          <p:cNvPr id="5" name="Text Placeholder 4">
            <a:extLst>
              <a:ext uri="{FF2B5EF4-FFF2-40B4-BE49-F238E27FC236}">
                <a16:creationId xmlns:a16="http://schemas.microsoft.com/office/drawing/2014/main" id="{26ED933A-4707-430B-9ADF-D9C36250531B}"/>
              </a:ext>
            </a:extLst>
          </p:cNvPr>
          <p:cNvSpPr>
            <a:spLocks noGrp="1"/>
          </p:cNvSpPr>
          <p:nvPr>
            <p:ph type="body" sz="quarter" idx="3"/>
          </p:nvPr>
        </p:nvSpPr>
        <p:spPr>
          <a:xfrm>
            <a:off x="6402003" y="1620362"/>
            <a:ext cx="4865554" cy="823912"/>
          </a:xfrm>
        </p:spPr>
        <p:txBody>
          <a:bodyPr>
            <a:normAutofit/>
          </a:bodyPr>
          <a:lstStyle/>
          <a:p>
            <a:r>
              <a:rPr lang="en-GB" sz="4000" dirty="0">
                <a:solidFill>
                  <a:srgbClr val="FFC000"/>
                </a:solidFill>
              </a:rPr>
              <a:t>Han</a:t>
            </a:r>
          </a:p>
        </p:txBody>
      </p:sp>
      <p:sp>
        <p:nvSpPr>
          <p:cNvPr id="6" name="Content Placeholder 5">
            <a:extLst>
              <a:ext uri="{FF2B5EF4-FFF2-40B4-BE49-F238E27FC236}">
                <a16:creationId xmlns:a16="http://schemas.microsoft.com/office/drawing/2014/main" id="{77E51F2C-90D6-44C8-A7D9-8034F073B237}"/>
              </a:ext>
            </a:extLst>
          </p:cNvPr>
          <p:cNvSpPr>
            <a:spLocks noGrp="1"/>
          </p:cNvSpPr>
          <p:nvPr>
            <p:ph sz="quarter" idx="4"/>
          </p:nvPr>
        </p:nvSpPr>
        <p:spPr>
          <a:xfrm>
            <a:off x="6172200" y="2912232"/>
            <a:ext cx="5095357" cy="3709100"/>
          </a:xfrm>
        </p:spPr>
        <p:txBody>
          <a:bodyPr>
            <a:normAutofit lnSpcReduction="10000"/>
          </a:bodyPr>
          <a:lstStyle/>
          <a:p>
            <a:r>
              <a:rPr lang="en-GB" dirty="0"/>
              <a:t>Duration 426 years</a:t>
            </a:r>
          </a:p>
          <a:p>
            <a:r>
              <a:rPr lang="en-GB" dirty="0"/>
              <a:t>Conflict and expansion</a:t>
            </a:r>
          </a:p>
          <a:p>
            <a:r>
              <a:rPr lang="en-GB" dirty="0"/>
              <a:t>Education/Imperial examination</a:t>
            </a:r>
          </a:p>
          <a:p>
            <a:r>
              <a:rPr lang="en-GB" dirty="0"/>
              <a:t>Confucianism</a:t>
            </a:r>
          </a:p>
          <a:p>
            <a:r>
              <a:rPr lang="en-GB" dirty="0"/>
              <a:t>Extended China</a:t>
            </a:r>
          </a:p>
          <a:p>
            <a:r>
              <a:rPr lang="en-GB" dirty="0"/>
              <a:t>Economic growth</a:t>
            </a:r>
          </a:p>
          <a:p>
            <a:r>
              <a:rPr lang="en-GB" dirty="0"/>
              <a:t>Internationalisation</a:t>
            </a:r>
          </a:p>
          <a:p>
            <a:endParaRPr lang="en-GB" dirty="0"/>
          </a:p>
          <a:p>
            <a:pPr marL="0" indent="0">
              <a:buNone/>
            </a:pPr>
            <a:endParaRPr lang="en-GB" dirty="0"/>
          </a:p>
          <a:p>
            <a:endParaRPr lang="en-GB" dirty="0"/>
          </a:p>
          <a:p>
            <a:pPr marL="0" indent="0">
              <a:buNone/>
            </a:pPr>
            <a:endParaRPr lang="en-GB" dirty="0"/>
          </a:p>
        </p:txBody>
      </p:sp>
    </p:spTree>
    <p:extLst>
      <p:ext uri="{BB962C8B-B14F-4D97-AF65-F5344CB8AC3E}">
        <p14:creationId xmlns:p14="http://schemas.microsoft.com/office/powerpoint/2010/main" val="8056309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64F04-B32A-4C35-97E0-49077E2797C2}"/>
              </a:ext>
            </a:extLst>
          </p:cNvPr>
          <p:cNvSpPr>
            <a:spLocks noGrp="1"/>
          </p:cNvSpPr>
          <p:nvPr>
            <p:ph type="title"/>
          </p:nvPr>
        </p:nvSpPr>
        <p:spPr/>
        <p:txBody>
          <a:bodyPr/>
          <a:lstStyle/>
          <a:p>
            <a:r>
              <a:rPr lang="en-GB" dirty="0"/>
              <a:t>Political and economic</a:t>
            </a:r>
          </a:p>
        </p:txBody>
      </p:sp>
    </p:spTree>
    <p:extLst>
      <p:ext uri="{BB962C8B-B14F-4D97-AF65-F5344CB8AC3E}">
        <p14:creationId xmlns:p14="http://schemas.microsoft.com/office/powerpoint/2010/main" val="33768032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57BF6-1FBC-4740-A051-455E872A1E8B}"/>
              </a:ext>
            </a:extLst>
          </p:cNvPr>
          <p:cNvSpPr>
            <a:spLocks noGrp="1"/>
          </p:cNvSpPr>
          <p:nvPr>
            <p:ph type="title"/>
          </p:nvPr>
        </p:nvSpPr>
        <p:spPr>
          <a:xfrm>
            <a:off x="1063085" y="68727"/>
            <a:ext cx="10353761" cy="1325563"/>
          </a:xfrm>
        </p:spPr>
        <p:txBody>
          <a:bodyPr/>
          <a:lstStyle/>
          <a:p>
            <a:r>
              <a:rPr lang="en-GB" dirty="0"/>
              <a:t>Political and Economic</a:t>
            </a:r>
          </a:p>
        </p:txBody>
      </p:sp>
      <p:graphicFrame>
        <p:nvGraphicFramePr>
          <p:cNvPr id="13" name="Table 13">
            <a:extLst>
              <a:ext uri="{FF2B5EF4-FFF2-40B4-BE49-F238E27FC236}">
                <a16:creationId xmlns:a16="http://schemas.microsoft.com/office/drawing/2014/main" id="{5C18CC03-7BC2-43CF-A509-C58352F0BE0C}"/>
              </a:ext>
            </a:extLst>
          </p:cNvPr>
          <p:cNvGraphicFramePr>
            <a:graphicFrameLocks noGrp="1"/>
          </p:cNvGraphicFramePr>
          <p:nvPr>
            <p:ph sz="half" idx="2"/>
            <p:extLst>
              <p:ext uri="{D42A27DB-BD31-4B8C-83A1-F6EECF244321}">
                <p14:modId xmlns:p14="http://schemas.microsoft.com/office/powerpoint/2010/main" val="1182272018"/>
              </p:ext>
            </p:extLst>
          </p:nvPr>
        </p:nvGraphicFramePr>
        <p:xfrm>
          <a:off x="421770" y="1170223"/>
          <a:ext cx="11348460" cy="5516413"/>
        </p:xfrm>
        <a:graphic>
          <a:graphicData uri="http://schemas.openxmlformats.org/drawingml/2006/table">
            <a:tbl>
              <a:tblPr firstRow="1" bandRow="1">
                <a:tableStyleId>{5C22544A-7EE6-4342-B048-85BDC9FD1C3A}</a:tableStyleId>
              </a:tblPr>
              <a:tblGrid>
                <a:gridCol w="2837115">
                  <a:extLst>
                    <a:ext uri="{9D8B030D-6E8A-4147-A177-3AD203B41FA5}">
                      <a16:colId xmlns:a16="http://schemas.microsoft.com/office/drawing/2014/main" val="2959243588"/>
                    </a:ext>
                  </a:extLst>
                </a:gridCol>
                <a:gridCol w="2837115">
                  <a:extLst>
                    <a:ext uri="{9D8B030D-6E8A-4147-A177-3AD203B41FA5}">
                      <a16:colId xmlns:a16="http://schemas.microsoft.com/office/drawing/2014/main" val="3299220383"/>
                    </a:ext>
                  </a:extLst>
                </a:gridCol>
                <a:gridCol w="2837115">
                  <a:extLst>
                    <a:ext uri="{9D8B030D-6E8A-4147-A177-3AD203B41FA5}">
                      <a16:colId xmlns:a16="http://schemas.microsoft.com/office/drawing/2014/main" val="1809907899"/>
                    </a:ext>
                  </a:extLst>
                </a:gridCol>
                <a:gridCol w="2837115">
                  <a:extLst>
                    <a:ext uri="{9D8B030D-6E8A-4147-A177-3AD203B41FA5}">
                      <a16:colId xmlns:a16="http://schemas.microsoft.com/office/drawing/2014/main" val="474243247"/>
                    </a:ext>
                  </a:extLst>
                </a:gridCol>
              </a:tblGrid>
              <a:tr h="571913">
                <a:tc gridSpan="2">
                  <a:txBody>
                    <a:bodyPr/>
                    <a:lstStyle/>
                    <a:p>
                      <a:pPr algn="ctr"/>
                      <a:r>
                        <a:rPr lang="en-GB" sz="2400" dirty="0">
                          <a:solidFill>
                            <a:srgbClr val="FF0000"/>
                          </a:solidFill>
                        </a:rPr>
                        <a:t>Qin</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en-GB" dirty="0"/>
                    </a:p>
                  </a:txBody>
                  <a:tcPr/>
                </a:tc>
                <a:tc gridSpan="2">
                  <a:txBody>
                    <a:bodyPr/>
                    <a:lstStyle/>
                    <a:p>
                      <a:pPr algn="ctr"/>
                      <a:r>
                        <a:rPr lang="en-GB" sz="2400" dirty="0">
                          <a:solidFill>
                            <a:srgbClr val="FFC000"/>
                          </a:solidFill>
                        </a:rPr>
                        <a:t>Han</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en-GB" dirty="0"/>
                    </a:p>
                  </a:txBody>
                  <a:tcPr/>
                </a:tc>
                <a:extLst>
                  <a:ext uri="{0D108BD9-81ED-4DB2-BD59-A6C34878D82A}">
                    <a16:rowId xmlns:a16="http://schemas.microsoft.com/office/drawing/2014/main" val="1390647014"/>
                  </a:ext>
                </a:extLst>
              </a:tr>
              <a:tr h="571913">
                <a:tc>
                  <a:txBody>
                    <a:bodyPr/>
                    <a:lstStyle/>
                    <a:p>
                      <a:pPr algn="ctr"/>
                      <a:r>
                        <a:rPr lang="en-GB" sz="3200" dirty="0">
                          <a:solidFill>
                            <a:srgbClr val="FF0000"/>
                          </a:solidFill>
                          <a:sym typeface="Wingdings 2" panose="05020102010507070707" pitchFamily="18" charset="2"/>
                        </a:rPr>
                        <a:t> </a:t>
                      </a:r>
                      <a:endParaRPr lang="en-GB" sz="3200" dirty="0"/>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dirty="0">
                          <a:solidFill>
                            <a:srgbClr val="FF0000"/>
                          </a:solidFill>
                          <a:sym typeface="Wingdings 2" panose="05020102010507070707" pitchFamily="18" charset="2"/>
                        </a:rPr>
                        <a:t></a:t>
                      </a:r>
                      <a:endParaRPr lang="en-GB" sz="3200" dirty="0">
                        <a:solidFill>
                          <a:srgbClr val="FF0000"/>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3200" dirty="0">
                          <a:solidFill>
                            <a:srgbClr val="FFC000"/>
                          </a:solidFill>
                          <a:sym typeface="Wingdings 2" panose="05020102010507070707" pitchFamily="18" charset="2"/>
                        </a:rPr>
                        <a:t> </a:t>
                      </a:r>
                      <a:endParaRPr lang="en-GB" sz="3200" dirty="0">
                        <a:solidFill>
                          <a:srgbClr val="FFC000"/>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dirty="0">
                          <a:solidFill>
                            <a:srgbClr val="FFC000"/>
                          </a:solidFill>
                          <a:sym typeface="Wingdings 2" panose="05020102010507070707" pitchFamily="18" charset="2"/>
                        </a:rPr>
                        <a:t></a:t>
                      </a:r>
                      <a:endParaRPr lang="en-GB" sz="3200" dirty="0">
                        <a:solidFill>
                          <a:srgbClr val="FFC000"/>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290557896"/>
                  </a:ext>
                </a:extLst>
              </a:tr>
              <a:tr h="571913">
                <a:tc>
                  <a:txBody>
                    <a:bodyPr/>
                    <a:lstStyle/>
                    <a:p>
                      <a:r>
                        <a:rPr lang="en-GB" sz="1600" dirty="0">
                          <a:solidFill>
                            <a:schemeClr val="tx1">
                              <a:lumMod val="95000"/>
                            </a:schemeClr>
                          </a:solidFill>
                        </a:rPr>
                        <a:t>Unified china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Punitive system of government - strict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Extended boundaries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Threatened by rebellions and external threats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916348767"/>
                  </a:ext>
                </a:extLst>
              </a:tr>
              <a:tr h="571913">
                <a:tc>
                  <a:txBody>
                    <a:bodyPr/>
                    <a:lstStyle/>
                    <a:p>
                      <a:r>
                        <a:rPr lang="en-GB" sz="1600" dirty="0">
                          <a:solidFill>
                            <a:schemeClr val="tx1">
                              <a:lumMod val="95000"/>
                            </a:schemeClr>
                          </a:solidFill>
                        </a:rPr>
                        <a:t>Rule of law - legalism</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Book burning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International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Descent through the male line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063690232"/>
                  </a:ext>
                </a:extLst>
              </a:tr>
              <a:tr h="57191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lumMod val="95000"/>
                            </a:schemeClr>
                          </a:solidFill>
                        </a:rPr>
                        <a:t>Lingqu Canal – linking economic centres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Executions of intellectuals</a:t>
                      </a:r>
                    </a:p>
                    <a:p>
                      <a:r>
                        <a:rPr lang="en-GB" sz="1600" dirty="0">
                          <a:solidFill>
                            <a:schemeClr val="tx1">
                              <a:lumMod val="95000"/>
                            </a:schemeClr>
                          </a:solidFill>
                        </a:rPr>
                        <a:t>Tyrannical and cruel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Silk trading route established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6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314840360"/>
                  </a:ext>
                </a:extLst>
              </a:tr>
              <a:tr h="571913">
                <a:tc>
                  <a:txBody>
                    <a:bodyPr/>
                    <a:lstStyle/>
                    <a:p>
                      <a:r>
                        <a:rPr lang="en-GB" sz="1600" dirty="0">
                          <a:solidFill>
                            <a:schemeClr val="tx1">
                              <a:lumMod val="95000"/>
                            </a:schemeClr>
                          </a:solidFill>
                        </a:rPr>
                        <a:t>Currency, weights and measures standardised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Heavy taxation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Ceramics as a source of exports and protected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Four year civil war (206-202 BCE) Chu and Han states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804447779"/>
                  </a:ext>
                </a:extLst>
              </a:tr>
              <a:tr h="571913">
                <a:tc>
                  <a:txBody>
                    <a:bodyPr/>
                    <a:lstStyle/>
                    <a:p>
                      <a:r>
                        <a:rPr lang="en-GB" sz="1600" dirty="0">
                          <a:solidFill>
                            <a:schemeClr val="tx1">
                              <a:lumMod val="95000"/>
                            </a:schemeClr>
                          </a:solidFill>
                        </a:rPr>
                        <a:t>Infrastructure developed to manage water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Conquered rivals by force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Inventions - seismograph</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rowSpan="3">
                  <a:txBody>
                    <a:bodyPr/>
                    <a:lstStyle/>
                    <a:p>
                      <a:r>
                        <a:rPr lang="en-GB" sz="1600" dirty="0">
                          <a:solidFill>
                            <a:schemeClr val="tx1">
                              <a:lumMod val="95000"/>
                            </a:schemeClr>
                          </a:solidFill>
                        </a:rPr>
                        <a:t>When Han dynasty collapsed 18 separate kingdoms had already declared their independence</a:t>
                      </a:r>
                    </a:p>
                    <a:p>
                      <a:endParaRPr lang="en-GB" sz="16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169674394"/>
                  </a:ext>
                </a:extLst>
              </a:tr>
              <a:tr h="897867">
                <a:tc>
                  <a:txBody>
                    <a:bodyPr/>
                    <a:lstStyle/>
                    <a:p>
                      <a:r>
                        <a:rPr lang="en-GB" sz="1600" dirty="0">
                          <a:solidFill>
                            <a:schemeClr val="tx1">
                              <a:lumMod val="95000"/>
                            </a:schemeClr>
                          </a:solidFill>
                        </a:rPr>
                        <a:t>Improved agricultural productivity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Too much pressure on the Emperor to run everything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Lower taxes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vMerge="1">
                  <a:txBody>
                    <a:bodyPr/>
                    <a:lstStyle/>
                    <a:p>
                      <a:endParaRPr lang="en-GB" sz="16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188490412"/>
                  </a:ext>
                </a:extLst>
              </a:tr>
              <a:tr h="571913">
                <a:tc>
                  <a:txBody>
                    <a:bodyPr/>
                    <a:lstStyle/>
                    <a:p>
                      <a:r>
                        <a:rPr lang="en-GB" sz="1600" dirty="0">
                          <a:solidFill>
                            <a:schemeClr val="tx1">
                              <a:lumMod val="95000"/>
                            </a:schemeClr>
                          </a:solidFill>
                        </a:rPr>
                        <a:t>Military capability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6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Full time army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vMerge="1">
                  <a:txBody>
                    <a:bodyPr/>
                    <a:lstStyle/>
                    <a:p>
                      <a:endParaRPr lang="en-GB" sz="16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244601282"/>
                  </a:ext>
                </a:extLst>
              </a:tr>
            </a:tbl>
          </a:graphicData>
        </a:graphic>
      </p:graphicFrame>
    </p:spTree>
    <p:extLst>
      <p:ext uri="{BB962C8B-B14F-4D97-AF65-F5344CB8AC3E}">
        <p14:creationId xmlns:p14="http://schemas.microsoft.com/office/powerpoint/2010/main" val="993106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5B95F31-5204-4C9B-A7EF-91269565F40C}"/>
              </a:ext>
            </a:extLst>
          </p:cNvPr>
          <p:cNvPicPr>
            <a:picLocks noChangeAspect="1"/>
          </p:cNvPicPr>
          <p:nvPr/>
        </p:nvPicPr>
        <p:blipFill>
          <a:blip r:embed="rId3"/>
          <a:stretch>
            <a:fillRect/>
          </a:stretch>
        </p:blipFill>
        <p:spPr>
          <a:xfrm>
            <a:off x="436729" y="490839"/>
            <a:ext cx="7788701" cy="5726657"/>
          </a:xfrm>
          <a:prstGeom prst="rect">
            <a:avLst/>
          </a:prstGeom>
        </p:spPr>
      </p:pic>
      <p:sp>
        <p:nvSpPr>
          <p:cNvPr id="4" name="TextBox 3">
            <a:extLst>
              <a:ext uri="{FF2B5EF4-FFF2-40B4-BE49-F238E27FC236}">
                <a16:creationId xmlns:a16="http://schemas.microsoft.com/office/drawing/2014/main" id="{0E469534-8D2D-4501-85BB-B29F5606A82A}"/>
              </a:ext>
            </a:extLst>
          </p:cNvPr>
          <p:cNvSpPr txBox="1"/>
          <p:nvPr/>
        </p:nvSpPr>
        <p:spPr>
          <a:xfrm>
            <a:off x="8789158" y="641445"/>
            <a:ext cx="2702257" cy="2031325"/>
          </a:xfrm>
          <a:prstGeom prst="rect">
            <a:avLst/>
          </a:prstGeom>
          <a:noFill/>
        </p:spPr>
        <p:txBody>
          <a:bodyPr wrap="square" rtlCol="0">
            <a:spAutoFit/>
          </a:bodyPr>
          <a:lstStyle/>
          <a:p>
            <a:r>
              <a:rPr lang="en-GB" dirty="0"/>
              <a:t>The Han Dynasty extended the borders of unified China. This, as today, is centred around the round the Yellow and Yangtze rivers</a:t>
            </a:r>
          </a:p>
        </p:txBody>
      </p:sp>
    </p:spTree>
    <p:extLst>
      <p:ext uri="{BB962C8B-B14F-4D97-AF65-F5344CB8AC3E}">
        <p14:creationId xmlns:p14="http://schemas.microsoft.com/office/powerpoint/2010/main" val="17082632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64F04-B32A-4C35-97E0-49077E2797C2}"/>
              </a:ext>
            </a:extLst>
          </p:cNvPr>
          <p:cNvSpPr>
            <a:spLocks noGrp="1"/>
          </p:cNvSpPr>
          <p:nvPr>
            <p:ph type="title"/>
          </p:nvPr>
        </p:nvSpPr>
        <p:spPr/>
        <p:txBody>
          <a:bodyPr/>
          <a:lstStyle/>
          <a:p>
            <a:r>
              <a:rPr lang="en-GB" dirty="0"/>
              <a:t>Social Structure and Identity </a:t>
            </a:r>
          </a:p>
        </p:txBody>
      </p:sp>
    </p:spTree>
    <p:extLst>
      <p:ext uri="{BB962C8B-B14F-4D97-AF65-F5344CB8AC3E}">
        <p14:creationId xmlns:p14="http://schemas.microsoft.com/office/powerpoint/2010/main" val="34233502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57BF6-1FBC-4740-A051-455E872A1E8B}"/>
              </a:ext>
            </a:extLst>
          </p:cNvPr>
          <p:cNvSpPr>
            <a:spLocks noGrp="1"/>
          </p:cNvSpPr>
          <p:nvPr>
            <p:ph type="title"/>
          </p:nvPr>
        </p:nvSpPr>
        <p:spPr>
          <a:xfrm>
            <a:off x="944221" y="0"/>
            <a:ext cx="10353761" cy="1325563"/>
          </a:xfrm>
        </p:spPr>
        <p:txBody>
          <a:bodyPr/>
          <a:lstStyle/>
          <a:p>
            <a:r>
              <a:rPr lang="en-GB" dirty="0"/>
              <a:t>Social Structure and Identity</a:t>
            </a:r>
          </a:p>
        </p:txBody>
      </p:sp>
      <p:graphicFrame>
        <p:nvGraphicFramePr>
          <p:cNvPr id="13" name="Table 13">
            <a:extLst>
              <a:ext uri="{FF2B5EF4-FFF2-40B4-BE49-F238E27FC236}">
                <a16:creationId xmlns:a16="http://schemas.microsoft.com/office/drawing/2014/main" id="{5C18CC03-7BC2-43CF-A509-C58352F0BE0C}"/>
              </a:ext>
            </a:extLst>
          </p:cNvPr>
          <p:cNvGraphicFramePr>
            <a:graphicFrameLocks noGrp="1"/>
          </p:cNvGraphicFramePr>
          <p:nvPr>
            <p:ph sz="half" idx="2"/>
            <p:extLst>
              <p:ext uri="{D42A27DB-BD31-4B8C-83A1-F6EECF244321}">
                <p14:modId xmlns:p14="http://schemas.microsoft.com/office/powerpoint/2010/main" val="4029049732"/>
              </p:ext>
            </p:extLst>
          </p:nvPr>
        </p:nvGraphicFramePr>
        <p:xfrm>
          <a:off x="432098" y="1325563"/>
          <a:ext cx="11327804" cy="5411185"/>
        </p:xfrm>
        <a:graphic>
          <a:graphicData uri="http://schemas.openxmlformats.org/drawingml/2006/table">
            <a:tbl>
              <a:tblPr firstRow="1" bandRow="1">
                <a:tableStyleId>{5C22544A-7EE6-4342-B048-85BDC9FD1C3A}</a:tableStyleId>
              </a:tblPr>
              <a:tblGrid>
                <a:gridCol w="2831951">
                  <a:extLst>
                    <a:ext uri="{9D8B030D-6E8A-4147-A177-3AD203B41FA5}">
                      <a16:colId xmlns:a16="http://schemas.microsoft.com/office/drawing/2014/main" val="2959243588"/>
                    </a:ext>
                  </a:extLst>
                </a:gridCol>
                <a:gridCol w="2831951">
                  <a:extLst>
                    <a:ext uri="{9D8B030D-6E8A-4147-A177-3AD203B41FA5}">
                      <a16:colId xmlns:a16="http://schemas.microsoft.com/office/drawing/2014/main" val="3299220383"/>
                    </a:ext>
                  </a:extLst>
                </a:gridCol>
                <a:gridCol w="2831951">
                  <a:extLst>
                    <a:ext uri="{9D8B030D-6E8A-4147-A177-3AD203B41FA5}">
                      <a16:colId xmlns:a16="http://schemas.microsoft.com/office/drawing/2014/main" val="1809907899"/>
                    </a:ext>
                  </a:extLst>
                </a:gridCol>
                <a:gridCol w="2831951">
                  <a:extLst>
                    <a:ext uri="{9D8B030D-6E8A-4147-A177-3AD203B41FA5}">
                      <a16:colId xmlns:a16="http://schemas.microsoft.com/office/drawing/2014/main" val="474243247"/>
                    </a:ext>
                  </a:extLst>
                </a:gridCol>
              </a:tblGrid>
              <a:tr h="588461">
                <a:tc gridSpan="2">
                  <a:txBody>
                    <a:bodyPr/>
                    <a:lstStyle/>
                    <a:p>
                      <a:pPr algn="ctr"/>
                      <a:r>
                        <a:rPr lang="en-GB" sz="2400" dirty="0">
                          <a:solidFill>
                            <a:srgbClr val="FF0000"/>
                          </a:solidFill>
                        </a:rPr>
                        <a:t>Qin</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en-GB" dirty="0"/>
                    </a:p>
                  </a:txBody>
                  <a:tcPr/>
                </a:tc>
                <a:tc gridSpan="2">
                  <a:txBody>
                    <a:bodyPr/>
                    <a:lstStyle/>
                    <a:p>
                      <a:pPr algn="ctr"/>
                      <a:r>
                        <a:rPr lang="en-GB" sz="2400" dirty="0">
                          <a:solidFill>
                            <a:srgbClr val="FFC000"/>
                          </a:solidFill>
                        </a:rPr>
                        <a:t>Han</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en-GB" dirty="0"/>
                    </a:p>
                  </a:txBody>
                  <a:tcPr/>
                </a:tc>
                <a:extLst>
                  <a:ext uri="{0D108BD9-81ED-4DB2-BD59-A6C34878D82A}">
                    <a16:rowId xmlns:a16="http://schemas.microsoft.com/office/drawing/2014/main" val="1390647014"/>
                  </a:ext>
                </a:extLst>
              </a:tr>
              <a:tr h="588461">
                <a:tc>
                  <a:txBody>
                    <a:bodyPr/>
                    <a:lstStyle/>
                    <a:p>
                      <a:pPr algn="ctr"/>
                      <a:r>
                        <a:rPr lang="en-GB" sz="3200" dirty="0">
                          <a:solidFill>
                            <a:srgbClr val="FF0000"/>
                          </a:solidFill>
                          <a:sym typeface="Wingdings 2" panose="05020102010507070707" pitchFamily="18" charset="2"/>
                        </a:rPr>
                        <a:t> </a:t>
                      </a:r>
                      <a:endParaRPr lang="en-GB" sz="3200" dirty="0"/>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dirty="0">
                          <a:solidFill>
                            <a:srgbClr val="FF0000"/>
                          </a:solidFill>
                          <a:sym typeface="Wingdings 2" panose="05020102010507070707" pitchFamily="18" charset="2"/>
                        </a:rPr>
                        <a:t></a:t>
                      </a:r>
                      <a:endParaRPr lang="en-GB" sz="3200" dirty="0">
                        <a:solidFill>
                          <a:srgbClr val="FF0000"/>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3200" dirty="0">
                          <a:solidFill>
                            <a:srgbClr val="FFC000"/>
                          </a:solidFill>
                          <a:sym typeface="Wingdings 2" panose="05020102010507070707" pitchFamily="18" charset="2"/>
                        </a:rPr>
                        <a:t> </a:t>
                      </a:r>
                      <a:endParaRPr lang="en-GB" sz="3200" dirty="0">
                        <a:solidFill>
                          <a:srgbClr val="FFC000"/>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dirty="0">
                          <a:solidFill>
                            <a:srgbClr val="FFC000"/>
                          </a:solidFill>
                          <a:sym typeface="Wingdings 2" panose="05020102010507070707" pitchFamily="18" charset="2"/>
                        </a:rPr>
                        <a:t></a:t>
                      </a:r>
                      <a:endParaRPr lang="en-GB" sz="3200" dirty="0">
                        <a:solidFill>
                          <a:srgbClr val="FFC000"/>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290557896"/>
                  </a:ext>
                </a:extLst>
              </a:tr>
              <a:tr h="588461">
                <a:tc>
                  <a:txBody>
                    <a:bodyPr/>
                    <a:lstStyle/>
                    <a:p>
                      <a:r>
                        <a:rPr lang="en-GB" sz="1600" dirty="0">
                          <a:solidFill>
                            <a:schemeClr val="tx1">
                              <a:lumMod val="95000"/>
                            </a:schemeClr>
                          </a:solidFill>
                        </a:rPr>
                        <a:t>Legalism – maintained law and order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Punitive system of government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Confucian focus on responsibility and behaviour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Warlords and Breakdown into Regions</a:t>
                      </a:r>
                    </a:p>
                    <a:p>
                      <a:endParaRPr lang="en-GB" sz="16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916348767"/>
                  </a:ext>
                </a:extLst>
              </a:tr>
              <a:tr h="588461">
                <a:tc>
                  <a:txBody>
                    <a:bodyPr/>
                    <a:lstStyle/>
                    <a:p>
                      <a:r>
                        <a:rPr lang="en-GB" sz="1600" dirty="0">
                          <a:solidFill>
                            <a:schemeClr val="tx1">
                              <a:lumMod val="95000"/>
                            </a:schemeClr>
                          </a:solidFill>
                        </a:rPr>
                        <a:t>Standardised writing – improved trade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Unpopular due to doctoral nature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Silk road and links to Rome and the Middle East led to exchange of ideas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The Weakening of the </a:t>
                      </a:r>
                      <a:r>
                        <a:rPr lang="en-GB" sz="1600" dirty="0" err="1">
                          <a:solidFill>
                            <a:schemeClr val="tx1">
                              <a:lumMod val="95000"/>
                            </a:schemeClr>
                          </a:solidFill>
                        </a:rPr>
                        <a:t>Xiongnu</a:t>
                      </a:r>
                      <a:endParaRPr lang="en-GB" sz="16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063690232"/>
                  </a:ext>
                </a:extLst>
              </a:tr>
              <a:tr h="588461">
                <a:tc>
                  <a:txBody>
                    <a:bodyPr/>
                    <a:lstStyle/>
                    <a:p>
                      <a:r>
                        <a:rPr lang="en-GB" sz="1600" dirty="0">
                          <a:solidFill>
                            <a:schemeClr val="tx1">
                              <a:lumMod val="95000"/>
                            </a:schemeClr>
                          </a:solidFill>
                        </a:rPr>
                        <a:t>Established a census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Ordered destruction of all literature other than about farming/plantation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Peace, prosperity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the empire's collapse sent the country into disarray for nearly four centuries.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314840360"/>
                  </a:ext>
                </a:extLst>
              </a:tr>
              <a:tr h="588461">
                <a:tc>
                  <a:txBody>
                    <a:bodyPr/>
                    <a:lstStyle/>
                    <a:p>
                      <a:r>
                        <a:rPr lang="en-GB" sz="1600" dirty="0">
                          <a:solidFill>
                            <a:schemeClr val="tx1">
                              <a:lumMod val="95000"/>
                            </a:schemeClr>
                          </a:solidFill>
                        </a:rPr>
                        <a:t>Consolidated power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Other forms of thought banned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Respected scholars and tolerated criticism</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Internal Corruption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804447779"/>
                  </a:ext>
                </a:extLst>
              </a:tr>
              <a:tr h="588461">
                <a:tc>
                  <a:txBody>
                    <a:bodyPr/>
                    <a:lstStyle/>
                    <a:p>
                      <a:endParaRPr lang="en-GB" sz="16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6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Literature and historiography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Internal Conflict Over Taxation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169674394"/>
                  </a:ext>
                </a:extLst>
              </a:tr>
              <a:tr h="588461">
                <a:tc>
                  <a:txBody>
                    <a:bodyPr/>
                    <a:lstStyle/>
                    <a:p>
                      <a:endParaRPr lang="en-GB" sz="16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6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600" dirty="0">
                          <a:solidFill>
                            <a:schemeClr val="tx1">
                              <a:lumMod val="95000"/>
                            </a:schemeClr>
                          </a:solidFill>
                        </a:rPr>
                        <a:t>Imperial examinations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6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188490412"/>
                  </a:ext>
                </a:extLst>
              </a:tr>
            </a:tbl>
          </a:graphicData>
        </a:graphic>
      </p:graphicFrame>
    </p:spTree>
    <p:extLst>
      <p:ext uri="{BB962C8B-B14F-4D97-AF65-F5344CB8AC3E}">
        <p14:creationId xmlns:p14="http://schemas.microsoft.com/office/powerpoint/2010/main" val="28558532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64F04-B32A-4C35-97E0-49077E2797C2}"/>
              </a:ext>
            </a:extLst>
          </p:cNvPr>
          <p:cNvSpPr>
            <a:spLocks noGrp="1"/>
          </p:cNvSpPr>
          <p:nvPr>
            <p:ph type="title"/>
          </p:nvPr>
        </p:nvSpPr>
        <p:spPr/>
        <p:txBody>
          <a:bodyPr/>
          <a:lstStyle/>
          <a:p>
            <a:r>
              <a:rPr lang="en-GB" dirty="0"/>
              <a:t>Legacy</a:t>
            </a:r>
          </a:p>
        </p:txBody>
      </p:sp>
    </p:spTree>
    <p:extLst>
      <p:ext uri="{BB962C8B-B14F-4D97-AF65-F5344CB8AC3E}">
        <p14:creationId xmlns:p14="http://schemas.microsoft.com/office/powerpoint/2010/main" val="27769715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57BF6-1FBC-4740-A051-455E872A1E8B}"/>
              </a:ext>
            </a:extLst>
          </p:cNvPr>
          <p:cNvSpPr>
            <a:spLocks noGrp="1"/>
          </p:cNvSpPr>
          <p:nvPr>
            <p:ph type="title"/>
          </p:nvPr>
        </p:nvSpPr>
        <p:spPr>
          <a:xfrm>
            <a:off x="913793" y="-251926"/>
            <a:ext cx="10353761" cy="1325563"/>
          </a:xfrm>
        </p:spPr>
        <p:txBody>
          <a:bodyPr/>
          <a:lstStyle/>
          <a:p>
            <a:r>
              <a:rPr lang="en-GB" dirty="0"/>
              <a:t>Legacy</a:t>
            </a:r>
          </a:p>
        </p:txBody>
      </p:sp>
      <p:graphicFrame>
        <p:nvGraphicFramePr>
          <p:cNvPr id="13" name="Table 13">
            <a:extLst>
              <a:ext uri="{FF2B5EF4-FFF2-40B4-BE49-F238E27FC236}">
                <a16:creationId xmlns:a16="http://schemas.microsoft.com/office/drawing/2014/main" id="{5C18CC03-7BC2-43CF-A509-C58352F0BE0C}"/>
              </a:ext>
            </a:extLst>
          </p:cNvPr>
          <p:cNvGraphicFramePr>
            <a:graphicFrameLocks noGrp="1"/>
          </p:cNvGraphicFramePr>
          <p:nvPr>
            <p:ph sz="half" idx="2"/>
            <p:extLst>
              <p:ext uri="{D42A27DB-BD31-4B8C-83A1-F6EECF244321}">
                <p14:modId xmlns:p14="http://schemas.microsoft.com/office/powerpoint/2010/main" val="2446913478"/>
              </p:ext>
            </p:extLst>
          </p:nvPr>
        </p:nvGraphicFramePr>
        <p:xfrm>
          <a:off x="426771" y="602676"/>
          <a:ext cx="11327804" cy="6170728"/>
        </p:xfrm>
        <a:graphic>
          <a:graphicData uri="http://schemas.openxmlformats.org/drawingml/2006/table">
            <a:tbl>
              <a:tblPr firstRow="1" bandRow="1">
                <a:tableStyleId>{5C22544A-7EE6-4342-B048-85BDC9FD1C3A}</a:tableStyleId>
              </a:tblPr>
              <a:tblGrid>
                <a:gridCol w="3292764">
                  <a:extLst>
                    <a:ext uri="{9D8B030D-6E8A-4147-A177-3AD203B41FA5}">
                      <a16:colId xmlns:a16="http://schemas.microsoft.com/office/drawing/2014/main" val="2959243588"/>
                    </a:ext>
                  </a:extLst>
                </a:gridCol>
                <a:gridCol w="2371138">
                  <a:extLst>
                    <a:ext uri="{9D8B030D-6E8A-4147-A177-3AD203B41FA5}">
                      <a16:colId xmlns:a16="http://schemas.microsoft.com/office/drawing/2014/main" val="3299220383"/>
                    </a:ext>
                  </a:extLst>
                </a:gridCol>
                <a:gridCol w="3521662">
                  <a:extLst>
                    <a:ext uri="{9D8B030D-6E8A-4147-A177-3AD203B41FA5}">
                      <a16:colId xmlns:a16="http://schemas.microsoft.com/office/drawing/2014/main" val="1809907899"/>
                    </a:ext>
                  </a:extLst>
                </a:gridCol>
                <a:gridCol w="2142240">
                  <a:extLst>
                    <a:ext uri="{9D8B030D-6E8A-4147-A177-3AD203B41FA5}">
                      <a16:colId xmlns:a16="http://schemas.microsoft.com/office/drawing/2014/main" val="474243247"/>
                    </a:ext>
                  </a:extLst>
                </a:gridCol>
              </a:tblGrid>
              <a:tr h="588461">
                <a:tc gridSpan="2">
                  <a:txBody>
                    <a:bodyPr/>
                    <a:lstStyle/>
                    <a:p>
                      <a:pPr algn="ctr"/>
                      <a:r>
                        <a:rPr lang="en-GB" sz="2400" dirty="0">
                          <a:solidFill>
                            <a:srgbClr val="FF0000"/>
                          </a:solidFill>
                        </a:rPr>
                        <a:t>Qin</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en-GB" dirty="0"/>
                    </a:p>
                  </a:txBody>
                  <a:tcPr/>
                </a:tc>
                <a:tc gridSpan="2">
                  <a:txBody>
                    <a:bodyPr/>
                    <a:lstStyle/>
                    <a:p>
                      <a:pPr algn="ctr"/>
                      <a:r>
                        <a:rPr lang="en-GB" sz="2400" dirty="0">
                          <a:solidFill>
                            <a:srgbClr val="FFC000"/>
                          </a:solidFill>
                        </a:rPr>
                        <a:t>Han</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en-GB" dirty="0"/>
                    </a:p>
                  </a:txBody>
                  <a:tcPr/>
                </a:tc>
                <a:extLst>
                  <a:ext uri="{0D108BD9-81ED-4DB2-BD59-A6C34878D82A}">
                    <a16:rowId xmlns:a16="http://schemas.microsoft.com/office/drawing/2014/main" val="1390647014"/>
                  </a:ext>
                </a:extLst>
              </a:tr>
              <a:tr h="588461">
                <a:tc>
                  <a:txBody>
                    <a:bodyPr/>
                    <a:lstStyle/>
                    <a:p>
                      <a:pPr algn="ctr"/>
                      <a:r>
                        <a:rPr lang="en-GB" sz="3200" dirty="0">
                          <a:solidFill>
                            <a:srgbClr val="FF0000"/>
                          </a:solidFill>
                          <a:sym typeface="Wingdings 2" panose="05020102010507070707" pitchFamily="18" charset="2"/>
                        </a:rPr>
                        <a:t> </a:t>
                      </a:r>
                      <a:endParaRPr lang="en-GB" sz="3200" dirty="0"/>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dirty="0">
                          <a:solidFill>
                            <a:srgbClr val="FF0000"/>
                          </a:solidFill>
                          <a:sym typeface="Wingdings 2" panose="05020102010507070707" pitchFamily="18" charset="2"/>
                        </a:rPr>
                        <a:t></a:t>
                      </a:r>
                      <a:endParaRPr lang="en-GB" sz="3200" dirty="0">
                        <a:solidFill>
                          <a:srgbClr val="FF0000"/>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3200" dirty="0">
                          <a:solidFill>
                            <a:srgbClr val="FFC000"/>
                          </a:solidFill>
                          <a:sym typeface="Wingdings 2" panose="05020102010507070707" pitchFamily="18" charset="2"/>
                        </a:rPr>
                        <a:t> </a:t>
                      </a:r>
                      <a:endParaRPr lang="en-GB" sz="3200" dirty="0">
                        <a:solidFill>
                          <a:srgbClr val="FFC000"/>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dirty="0">
                          <a:solidFill>
                            <a:srgbClr val="FFC000"/>
                          </a:solidFill>
                          <a:sym typeface="Wingdings 2" panose="05020102010507070707" pitchFamily="18" charset="2"/>
                        </a:rPr>
                        <a:t></a:t>
                      </a:r>
                      <a:endParaRPr lang="en-GB" sz="3200" dirty="0">
                        <a:solidFill>
                          <a:srgbClr val="FFC000"/>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290557896"/>
                  </a:ext>
                </a:extLst>
              </a:tr>
              <a:tr h="588461">
                <a:tc>
                  <a:txBody>
                    <a:bodyPr/>
                    <a:lstStyle/>
                    <a:p>
                      <a:r>
                        <a:rPr lang="en-GB" sz="1400" dirty="0">
                          <a:solidFill>
                            <a:schemeClr val="tx1">
                              <a:lumMod val="95000"/>
                            </a:schemeClr>
                          </a:solidFill>
                        </a:rPr>
                        <a:t>Great Wall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400" dirty="0">
                          <a:solidFill>
                            <a:schemeClr val="tx1">
                              <a:lumMod val="95000"/>
                            </a:schemeClr>
                          </a:solidFill>
                        </a:rPr>
                        <a:t>Ruthlessness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400" dirty="0">
                          <a:solidFill>
                            <a:schemeClr val="tx1">
                              <a:lumMod val="95000"/>
                            </a:schemeClr>
                          </a:solidFill>
                        </a:rPr>
                        <a:t>People see themselves as ‘Han Chinese’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400" dirty="0">
                          <a:solidFill>
                            <a:schemeClr val="tx1">
                              <a:lumMod val="95000"/>
                            </a:schemeClr>
                          </a:solidFill>
                        </a:rPr>
                        <a:t>Xian – mythical afterlife paradise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916348767"/>
                  </a:ext>
                </a:extLst>
              </a:tr>
              <a:tr h="588461">
                <a:tc>
                  <a:txBody>
                    <a:bodyPr/>
                    <a:lstStyle/>
                    <a:p>
                      <a:r>
                        <a:rPr lang="en-GB" sz="1400" dirty="0">
                          <a:solidFill>
                            <a:schemeClr val="tx1">
                              <a:lumMod val="95000"/>
                            </a:schemeClr>
                          </a:solidFill>
                        </a:rPr>
                        <a:t>Terracotta Army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400" dirty="0">
                          <a:solidFill>
                            <a:schemeClr val="tx1">
                              <a:lumMod val="95000"/>
                            </a:schemeClr>
                          </a:solidFill>
                        </a:rPr>
                        <a:t>Resources spent on the glory of the first Emperor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400" dirty="0">
                          <a:solidFill>
                            <a:schemeClr val="tx1">
                              <a:lumMod val="95000"/>
                            </a:schemeClr>
                          </a:solidFill>
                        </a:rPr>
                        <a:t>Silk route trading and export established – Pax </a:t>
                      </a:r>
                      <a:r>
                        <a:rPr lang="en-GB" sz="1400" dirty="0" err="1">
                          <a:solidFill>
                            <a:schemeClr val="tx1">
                              <a:lumMod val="95000"/>
                            </a:schemeClr>
                          </a:solidFill>
                        </a:rPr>
                        <a:t>Sinica</a:t>
                      </a:r>
                      <a:endParaRPr lang="en-GB" sz="14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4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063690232"/>
                  </a:ext>
                </a:extLst>
              </a:tr>
              <a:tr h="588461">
                <a:tc>
                  <a:txBody>
                    <a:bodyPr/>
                    <a:lstStyle/>
                    <a:p>
                      <a:r>
                        <a:rPr lang="en-GB" sz="1400" dirty="0">
                          <a:solidFill>
                            <a:schemeClr val="tx1">
                              <a:lumMod val="95000"/>
                            </a:schemeClr>
                          </a:solidFill>
                        </a:rPr>
                        <a:t>The name ‘China’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4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400" dirty="0">
                          <a:solidFill>
                            <a:schemeClr val="tx1">
                              <a:lumMod val="95000"/>
                            </a:schemeClr>
                          </a:solidFill>
                        </a:rPr>
                        <a:t>Paper &amp; writing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4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314840360"/>
                  </a:ext>
                </a:extLst>
              </a:tr>
              <a:tr h="588461">
                <a:tc>
                  <a:txBody>
                    <a:bodyPr/>
                    <a:lstStyle/>
                    <a:p>
                      <a:r>
                        <a:rPr lang="en-GB" sz="1400" dirty="0">
                          <a:solidFill>
                            <a:schemeClr val="tx1">
                              <a:lumMod val="95000"/>
                            </a:schemeClr>
                          </a:solidFill>
                        </a:rPr>
                        <a:t>Unified China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4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400" dirty="0">
                          <a:solidFill>
                            <a:schemeClr val="tx1">
                              <a:lumMod val="95000"/>
                            </a:schemeClr>
                          </a:solidFill>
                        </a:rPr>
                        <a:t>Confucian Philosophy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4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804447779"/>
                  </a:ext>
                </a:extLst>
              </a:tr>
              <a:tr h="588461">
                <a:tc>
                  <a:txBody>
                    <a:bodyPr/>
                    <a:lstStyle/>
                    <a:p>
                      <a:r>
                        <a:rPr lang="en-GB" sz="1400" dirty="0">
                          <a:solidFill>
                            <a:schemeClr val="tx1">
                              <a:lumMod val="95000"/>
                            </a:schemeClr>
                          </a:solidFill>
                        </a:rPr>
                        <a:t>Military development and innovation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4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400" dirty="0">
                          <a:solidFill>
                            <a:schemeClr val="tx1">
                              <a:lumMod val="95000"/>
                            </a:schemeClr>
                          </a:solidFill>
                        </a:rPr>
                        <a:t>Wu Family Shrine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4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169674394"/>
                  </a:ext>
                </a:extLst>
              </a:tr>
              <a:tr h="588461">
                <a:tc>
                  <a:txBody>
                    <a:bodyPr/>
                    <a:lstStyle/>
                    <a:p>
                      <a:r>
                        <a:rPr lang="en-GB" sz="1400" dirty="0">
                          <a:solidFill>
                            <a:schemeClr val="tx1">
                              <a:lumMod val="95000"/>
                            </a:schemeClr>
                          </a:solidFill>
                        </a:rPr>
                        <a:t>the overall infrastructure for national economic development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4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400" dirty="0">
                          <a:solidFill>
                            <a:schemeClr val="tx1">
                              <a:lumMod val="95000"/>
                            </a:schemeClr>
                          </a:solidFill>
                        </a:rPr>
                        <a:t>The Golden Age of China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4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188490412"/>
                  </a:ext>
                </a:extLst>
              </a:tr>
              <a:tr h="588461">
                <a:tc>
                  <a:txBody>
                    <a:bodyPr/>
                    <a:lstStyle/>
                    <a:p>
                      <a:r>
                        <a:rPr lang="en-GB" sz="1400" dirty="0">
                          <a:solidFill>
                            <a:schemeClr val="tx1">
                              <a:lumMod val="95000"/>
                            </a:schemeClr>
                          </a:solidFill>
                        </a:rPr>
                        <a:t>Harmonising measurement units to allow for consistent, state-wide economic development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4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400" dirty="0">
                          <a:solidFill>
                            <a:schemeClr val="tx1">
                              <a:lumMod val="95000"/>
                            </a:schemeClr>
                          </a:solidFill>
                        </a:rPr>
                        <a:t>"the people of Han"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4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234638002"/>
                  </a:ext>
                </a:extLst>
              </a:tr>
              <a:tr h="588461">
                <a:tc>
                  <a:txBody>
                    <a:bodyPr/>
                    <a:lstStyle/>
                    <a:p>
                      <a:r>
                        <a:rPr lang="en-GB" sz="1400" dirty="0" err="1">
                          <a:solidFill>
                            <a:schemeClr val="tx1">
                              <a:lumMod val="95000"/>
                            </a:schemeClr>
                          </a:solidFill>
                        </a:rPr>
                        <a:t>Lingqu</a:t>
                      </a:r>
                      <a:r>
                        <a:rPr lang="en-GB" sz="1400" dirty="0">
                          <a:solidFill>
                            <a:schemeClr val="tx1">
                              <a:lumMod val="95000"/>
                            </a:schemeClr>
                          </a:solidFill>
                        </a:rPr>
                        <a:t> canal in the south to connect the major waterways and prevent flooding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4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4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400" dirty="0">
                        <a:solidFill>
                          <a:schemeClr val="tx1">
                            <a:lumMod val="95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512778586"/>
                  </a:ext>
                </a:extLst>
              </a:tr>
            </a:tbl>
          </a:graphicData>
        </a:graphic>
      </p:graphicFrame>
    </p:spTree>
    <p:extLst>
      <p:ext uri="{BB962C8B-B14F-4D97-AF65-F5344CB8AC3E}">
        <p14:creationId xmlns:p14="http://schemas.microsoft.com/office/powerpoint/2010/main" val="16996039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5A952AE-921C-495E-A484-D1FF19490FAB}"/>
              </a:ext>
            </a:extLst>
          </p:cNvPr>
          <p:cNvPicPr>
            <a:picLocks noChangeAspect="1"/>
          </p:cNvPicPr>
          <p:nvPr/>
        </p:nvPicPr>
        <p:blipFill>
          <a:blip r:embed="rId3"/>
          <a:stretch>
            <a:fillRect/>
          </a:stretch>
        </p:blipFill>
        <p:spPr>
          <a:xfrm>
            <a:off x="1826218" y="904875"/>
            <a:ext cx="8539563" cy="5048250"/>
          </a:xfrm>
          <a:prstGeom prst="rect">
            <a:avLst/>
          </a:prstGeom>
        </p:spPr>
      </p:pic>
    </p:spTree>
    <p:extLst>
      <p:ext uri="{BB962C8B-B14F-4D97-AF65-F5344CB8AC3E}">
        <p14:creationId xmlns:p14="http://schemas.microsoft.com/office/powerpoint/2010/main" val="5164747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B273890-F461-466F-9B7B-0DE98F869B10}"/>
              </a:ext>
            </a:extLst>
          </p:cNvPr>
          <p:cNvPicPr>
            <a:picLocks noChangeAspect="1"/>
          </p:cNvPicPr>
          <p:nvPr/>
        </p:nvPicPr>
        <p:blipFill>
          <a:blip r:embed="rId3"/>
          <a:stretch>
            <a:fillRect/>
          </a:stretch>
        </p:blipFill>
        <p:spPr>
          <a:xfrm>
            <a:off x="2285670" y="578873"/>
            <a:ext cx="7620660" cy="5700254"/>
          </a:xfrm>
          <a:prstGeom prst="rect">
            <a:avLst/>
          </a:prstGeom>
        </p:spPr>
      </p:pic>
    </p:spTree>
    <p:extLst>
      <p:ext uri="{BB962C8B-B14F-4D97-AF65-F5344CB8AC3E}">
        <p14:creationId xmlns:p14="http://schemas.microsoft.com/office/powerpoint/2010/main" val="22121463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8AB99-6BFE-4A00-A30C-AE7F217548C5}"/>
              </a:ext>
            </a:extLst>
          </p:cNvPr>
          <p:cNvSpPr>
            <a:spLocks noGrp="1"/>
          </p:cNvSpPr>
          <p:nvPr>
            <p:ph type="title"/>
          </p:nvPr>
        </p:nvSpPr>
        <p:spPr/>
        <p:txBody>
          <a:bodyPr/>
          <a:lstStyle/>
          <a:p>
            <a:r>
              <a:rPr lang="en-GB" dirty="0"/>
              <a:t>Qin Dynasty v Han Dynasty</a:t>
            </a:r>
          </a:p>
        </p:txBody>
      </p:sp>
      <p:sp>
        <p:nvSpPr>
          <p:cNvPr id="3" name="Text Placeholder 2">
            <a:extLst>
              <a:ext uri="{FF2B5EF4-FFF2-40B4-BE49-F238E27FC236}">
                <a16:creationId xmlns:a16="http://schemas.microsoft.com/office/drawing/2014/main" id="{50E4F623-73B4-45BE-A5A5-F0AF266B8438}"/>
              </a:ext>
            </a:extLst>
          </p:cNvPr>
          <p:cNvSpPr>
            <a:spLocks noGrp="1"/>
          </p:cNvSpPr>
          <p:nvPr>
            <p:ph type="body" idx="1"/>
          </p:nvPr>
        </p:nvSpPr>
        <p:spPr/>
        <p:txBody>
          <a:bodyPr/>
          <a:lstStyle/>
          <a:p>
            <a:r>
              <a:rPr lang="en-GB" dirty="0"/>
              <a:t>Your vote</a:t>
            </a:r>
          </a:p>
        </p:txBody>
      </p:sp>
    </p:spTree>
    <p:extLst>
      <p:ext uri="{BB962C8B-B14F-4D97-AF65-F5344CB8AC3E}">
        <p14:creationId xmlns:p14="http://schemas.microsoft.com/office/powerpoint/2010/main" val="21431879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2CC42-566D-46C7-AD0A-9631AD27C61C}"/>
              </a:ext>
            </a:extLst>
          </p:cNvPr>
          <p:cNvSpPr>
            <a:spLocks noGrp="1"/>
          </p:cNvSpPr>
          <p:nvPr>
            <p:ph type="title"/>
          </p:nvPr>
        </p:nvSpPr>
        <p:spPr/>
        <p:txBody>
          <a:bodyPr/>
          <a:lstStyle/>
          <a:p>
            <a:r>
              <a:rPr lang="en-GB" dirty="0"/>
              <a:t>Conclusion</a:t>
            </a:r>
          </a:p>
        </p:txBody>
      </p:sp>
    </p:spTree>
    <p:extLst>
      <p:ext uri="{BB962C8B-B14F-4D97-AF65-F5344CB8AC3E}">
        <p14:creationId xmlns:p14="http://schemas.microsoft.com/office/powerpoint/2010/main" val="7192083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8AB99-6BFE-4A00-A30C-AE7F217548C5}"/>
              </a:ext>
            </a:extLst>
          </p:cNvPr>
          <p:cNvSpPr>
            <a:spLocks noGrp="1"/>
          </p:cNvSpPr>
          <p:nvPr>
            <p:ph type="title"/>
          </p:nvPr>
        </p:nvSpPr>
        <p:spPr/>
        <p:txBody>
          <a:bodyPr/>
          <a:lstStyle/>
          <a:p>
            <a:r>
              <a:rPr lang="en-GB" dirty="0"/>
              <a:t>Questions and Answers</a:t>
            </a:r>
          </a:p>
        </p:txBody>
      </p:sp>
      <p:sp>
        <p:nvSpPr>
          <p:cNvPr id="3" name="Text Placeholder 2">
            <a:extLst>
              <a:ext uri="{FF2B5EF4-FFF2-40B4-BE49-F238E27FC236}">
                <a16:creationId xmlns:a16="http://schemas.microsoft.com/office/drawing/2014/main" id="{50E4F623-73B4-45BE-A5A5-F0AF266B8438}"/>
              </a:ext>
            </a:extLst>
          </p:cNvPr>
          <p:cNvSpPr>
            <a:spLocks noGrp="1"/>
          </p:cNvSpPr>
          <p:nvPr>
            <p:ph type="body" idx="1"/>
          </p:nvPr>
        </p:nvSpPr>
        <p:spPr/>
        <p:txBody>
          <a:bodyPr/>
          <a:lstStyle/>
          <a:p>
            <a:r>
              <a:rPr lang="en-GB" dirty="0"/>
              <a:t>Your say</a:t>
            </a:r>
          </a:p>
        </p:txBody>
      </p:sp>
    </p:spTree>
    <p:extLst>
      <p:ext uri="{BB962C8B-B14F-4D97-AF65-F5344CB8AC3E}">
        <p14:creationId xmlns:p14="http://schemas.microsoft.com/office/powerpoint/2010/main" val="13350865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8AB99-6BFE-4A00-A30C-AE7F217548C5}"/>
              </a:ext>
            </a:extLst>
          </p:cNvPr>
          <p:cNvSpPr>
            <a:spLocks noGrp="1"/>
          </p:cNvSpPr>
          <p:nvPr>
            <p:ph type="title"/>
          </p:nvPr>
        </p:nvSpPr>
        <p:spPr/>
        <p:txBody>
          <a:bodyPr/>
          <a:lstStyle/>
          <a:p>
            <a:r>
              <a:rPr lang="en-GB" dirty="0"/>
              <a:t>Thank you</a:t>
            </a:r>
          </a:p>
        </p:txBody>
      </p:sp>
    </p:spTree>
    <p:extLst>
      <p:ext uri="{BB962C8B-B14F-4D97-AF65-F5344CB8AC3E}">
        <p14:creationId xmlns:p14="http://schemas.microsoft.com/office/powerpoint/2010/main" val="296233275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152</TotalTime>
  <Words>1115</Words>
  <Application>Microsoft Office PowerPoint</Application>
  <PresentationFormat>Widescreen</PresentationFormat>
  <Paragraphs>166</Paragraphs>
  <Slides>16</Slides>
  <Notes>16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Bookman Old Style</vt:lpstr>
      <vt:lpstr>Calibri</vt:lpstr>
      <vt:lpstr>Rockwell</vt:lpstr>
      <vt:lpstr>Wingdings 2</vt:lpstr>
      <vt:lpstr>Damask</vt:lpstr>
      <vt:lpstr>the Han dynasty has more influence on china than the Qin,  discuss</vt:lpstr>
      <vt:lpstr>Introduction</vt:lpstr>
      <vt:lpstr>An introduction – the basics</vt:lpstr>
      <vt:lpstr>Political and economic</vt:lpstr>
      <vt:lpstr>Political and Economic</vt:lpstr>
      <vt:lpstr>PowerPoint Presentation</vt:lpstr>
      <vt:lpstr>Social Structure and Identity </vt:lpstr>
      <vt:lpstr>Social Structure and Identity</vt:lpstr>
      <vt:lpstr>Legacy</vt:lpstr>
      <vt:lpstr>Legacy</vt:lpstr>
      <vt:lpstr>PowerPoint Presentation</vt:lpstr>
      <vt:lpstr>PowerPoint Presentation</vt:lpstr>
      <vt:lpstr>Qin Dynasty v Han Dynasty</vt:lpstr>
      <vt:lpstr>Conclusion</vt:lpstr>
      <vt:lpstr>Questions and Answers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Han dynasty has more influence on china than the Qin,  discuss</dc:title>
  <dc:creator>Marianne Fuller</dc:creator>
  <cp:lastModifiedBy>Jack Glascott</cp:lastModifiedBy>
  <cp:revision>32</cp:revision>
  <dcterms:created xsi:type="dcterms:W3CDTF">2019-12-17T23:12:22Z</dcterms:created>
  <dcterms:modified xsi:type="dcterms:W3CDTF">2019-12-19T14:09:28Z</dcterms:modified>
</cp:coreProperties>
</file>