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58"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2862312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1399733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1730281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250ADF8-F26D-48C9-869A-88FA898E85F4}"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1879159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250ADF8-F26D-48C9-869A-88FA898E85F4}" type="datetimeFigureOut">
              <a:rPr lang="en-GB" smtClean="0"/>
              <a:t>22/01/2018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4004444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2297461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3124586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1812553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50ADF8-F26D-48C9-869A-88FA898E85F4}"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145896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50ADF8-F26D-48C9-869A-88FA898E85F4}"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971577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2542392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19716-B2A7-47F4-988E-9B9C4652EF9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445699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25500101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50ADF8-F26D-48C9-869A-88FA898E85F4}" type="datetimeFigureOut">
              <a:rPr lang="en-GB" smtClean="0"/>
              <a:t>22/01/2018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1011464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50ADF8-F26D-48C9-869A-88FA898E85F4}" type="datetimeFigureOut">
              <a:rPr lang="en-GB" smtClean="0"/>
              <a:t>22/01/2018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3580232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10989414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50ADF8-F26D-48C9-869A-88FA898E85F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19716-B2A7-47F4-988E-9B9C4652EF96}" type="slidenum">
              <a:rPr lang="en-GB" smtClean="0"/>
              <a:t>‹#›</a:t>
            </a:fld>
            <a:endParaRPr lang="en-GB"/>
          </a:p>
        </p:txBody>
      </p:sp>
    </p:spTree>
    <p:extLst>
      <p:ext uri="{BB962C8B-B14F-4D97-AF65-F5344CB8AC3E}">
        <p14:creationId xmlns:p14="http://schemas.microsoft.com/office/powerpoint/2010/main" val="898164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250ADF8-F26D-48C9-869A-88FA898E85F4}" type="datetimeFigureOut">
              <a:rPr lang="en-GB" smtClean="0"/>
              <a:t>22/01/2018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7719716-B2A7-47F4-988E-9B9C4652EF96}" type="slidenum">
              <a:rPr lang="en-GB" smtClean="0"/>
              <a:t>‹#›</a:t>
            </a:fld>
            <a:endParaRPr lang="en-GB"/>
          </a:p>
        </p:txBody>
      </p:sp>
    </p:spTree>
    <p:extLst>
      <p:ext uri="{BB962C8B-B14F-4D97-AF65-F5344CB8AC3E}">
        <p14:creationId xmlns:p14="http://schemas.microsoft.com/office/powerpoint/2010/main" val="428503366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c7.alamy.com/comp/G387D3/force-feeding-women-in-prison-treatment-of-political-prisoners-under-G387D3.jp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johndclare.net/women2_Kligman.ht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ritishnewspaperarchive.co.uk/search/" TargetMode="External"/><Relationship Id="rId2" Type="http://schemas.openxmlformats.org/officeDocument/2006/relationships/hyperlink" Target="http://www.johndclare.net/women2_Kligman.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3600" dirty="0"/>
              <a:t>What challenges faced the British State when confronted with the rise of a more militant women’s Suffrage movement in the early years of the twentieth century, and how effective was the response? </a:t>
            </a:r>
            <a:br>
              <a:rPr lang="en-GB" sz="3600" dirty="0"/>
            </a:br>
            <a:endParaRPr lang="en-GB" sz="3600" dirty="0"/>
          </a:p>
        </p:txBody>
      </p:sp>
      <p:sp>
        <p:nvSpPr>
          <p:cNvPr id="3" name="Subtitle 2"/>
          <p:cNvSpPr>
            <a:spLocks noGrp="1"/>
          </p:cNvSpPr>
          <p:nvPr>
            <p:ph type="subTitle" idx="1"/>
          </p:nvPr>
        </p:nvSpPr>
        <p:spPr/>
        <p:txBody>
          <a:bodyPr/>
          <a:lstStyle/>
          <a:p>
            <a:r>
              <a:rPr lang="en-GB" dirty="0" smtClean="0"/>
              <a:t>By Alex Elliott</a:t>
            </a:r>
            <a:endParaRPr lang="en-GB" dirty="0"/>
          </a:p>
        </p:txBody>
      </p:sp>
    </p:spTree>
    <p:extLst>
      <p:ext uri="{BB962C8B-B14F-4D97-AF65-F5344CB8AC3E}">
        <p14:creationId xmlns:p14="http://schemas.microsoft.com/office/powerpoint/2010/main" val="2799884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During the early 20</a:t>
            </a:r>
            <a:r>
              <a:rPr lang="en-GB" baseline="30000" dirty="0" smtClean="0"/>
              <a:t>th</a:t>
            </a:r>
            <a:r>
              <a:rPr lang="en-GB" dirty="0" smtClean="0"/>
              <a:t> century the societal ideals women were supposed to maintain, was a composed façade, a dislike for violence and a demure and delicate manner.</a:t>
            </a:r>
          </a:p>
          <a:p>
            <a:r>
              <a:rPr lang="en-GB" dirty="0" smtClean="0"/>
              <a:t>The increased militancy of the suffrage movement contradicted this </a:t>
            </a:r>
          </a:p>
          <a:p>
            <a:r>
              <a:rPr lang="en-GB" dirty="0" smtClean="0"/>
              <a:t>Initially law enforcement was uneasy on how it should treat the women, Victorian standards and all</a:t>
            </a:r>
          </a:p>
          <a:p>
            <a:r>
              <a:rPr lang="en-GB" dirty="0" smtClean="0"/>
              <a:t>The Women’s Social and Political Union (WSPU) began to act in ways that would provoke the government to respond through pressure from third parties (1)</a:t>
            </a:r>
          </a:p>
          <a:p>
            <a:endParaRPr lang="en-GB" dirty="0" smtClean="0"/>
          </a:p>
          <a:p>
            <a:pPr marL="0" indent="0">
              <a:buNone/>
            </a:pPr>
            <a:endParaRPr lang="en-GB" dirty="0"/>
          </a:p>
        </p:txBody>
      </p:sp>
    </p:spTree>
    <p:extLst>
      <p:ext uri="{BB962C8B-B14F-4D97-AF65-F5344CB8AC3E}">
        <p14:creationId xmlns:p14="http://schemas.microsoft.com/office/powerpoint/2010/main" val="3255113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Ground</a:t>
            </a:r>
            <a:endParaRPr lang="en-GB" dirty="0"/>
          </a:p>
        </p:txBody>
      </p:sp>
      <p:sp>
        <p:nvSpPr>
          <p:cNvPr id="3" name="Content Placeholder 2"/>
          <p:cNvSpPr>
            <a:spLocks noGrp="1"/>
          </p:cNvSpPr>
          <p:nvPr>
            <p:ph idx="1"/>
          </p:nvPr>
        </p:nvSpPr>
        <p:spPr/>
        <p:txBody>
          <a:bodyPr/>
          <a:lstStyle/>
          <a:p>
            <a:r>
              <a:rPr lang="en-GB" dirty="0" smtClean="0"/>
              <a:t>Women were allowed to vote prior to the 1832 great Reform Act (2)</a:t>
            </a:r>
          </a:p>
          <a:p>
            <a:r>
              <a:rPr lang="en-GB" dirty="0" smtClean="0"/>
              <a:t>Single women who were paying tax could vote in local government under the Municipal Franchise Act 1869 (3)</a:t>
            </a:r>
          </a:p>
          <a:p>
            <a:r>
              <a:rPr lang="en-GB" dirty="0" smtClean="0"/>
              <a:t>This was extended to some married women in the Local government act of 1894 (3)</a:t>
            </a:r>
          </a:p>
          <a:p>
            <a:r>
              <a:rPr lang="en-GB" dirty="0" smtClean="0"/>
              <a:t>In 1865 the first Ladies Discussion Society debated the idea of a suffrage society, but rejected it in fear of it being taken over by extremists (4)</a:t>
            </a:r>
          </a:p>
          <a:p>
            <a:r>
              <a:rPr lang="en-GB" dirty="0" smtClean="0"/>
              <a:t>By 1900 1 million women were registered to vote in local elections (5)</a:t>
            </a:r>
          </a:p>
          <a:p>
            <a:endParaRPr lang="en-GB" dirty="0"/>
          </a:p>
        </p:txBody>
      </p:sp>
    </p:spTree>
    <p:extLst>
      <p:ext uri="{BB962C8B-B14F-4D97-AF65-F5344CB8AC3E}">
        <p14:creationId xmlns:p14="http://schemas.microsoft.com/office/powerpoint/2010/main" val="2437045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Ground</a:t>
            </a:r>
            <a:endParaRPr lang="en-GB" dirty="0"/>
          </a:p>
        </p:txBody>
      </p:sp>
      <p:sp>
        <p:nvSpPr>
          <p:cNvPr id="3" name="Content Placeholder 2"/>
          <p:cNvSpPr>
            <a:spLocks noGrp="1"/>
          </p:cNvSpPr>
          <p:nvPr>
            <p:ph idx="1"/>
          </p:nvPr>
        </p:nvSpPr>
        <p:spPr/>
        <p:txBody>
          <a:bodyPr/>
          <a:lstStyle/>
          <a:p>
            <a:r>
              <a:rPr lang="en-GB" dirty="0" smtClean="0"/>
              <a:t>High profile case of Lily Maxwell who voted in 1867 after the great reform act.</a:t>
            </a:r>
          </a:p>
          <a:p>
            <a:r>
              <a:rPr lang="en-GB" dirty="0" smtClean="0"/>
              <a:t>In the 1867 election she had met the property and tax requirements to vote were she a man</a:t>
            </a:r>
            <a:endParaRPr lang="en-GB" dirty="0"/>
          </a:p>
          <a:p>
            <a:r>
              <a:rPr lang="en-GB" dirty="0" smtClean="0"/>
              <a:t>In an error her name had been added to the electoral register due to her voting in a by-election previously</a:t>
            </a:r>
          </a:p>
          <a:p>
            <a:r>
              <a:rPr lang="en-GB" dirty="0" smtClean="0"/>
              <a:t>Her vote was later made illegal, but it generated a lot of publicity for the women's suffrage movement (6)</a:t>
            </a:r>
          </a:p>
        </p:txBody>
      </p:sp>
    </p:spTree>
    <p:extLst>
      <p:ext uri="{BB962C8B-B14F-4D97-AF65-F5344CB8AC3E}">
        <p14:creationId xmlns:p14="http://schemas.microsoft.com/office/powerpoint/2010/main" val="401531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Ground</a:t>
            </a:r>
            <a:endParaRPr lang="en-GB" dirty="0"/>
          </a:p>
        </p:txBody>
      </p:sp>
      <p:sp>
        <p:nvSpPr>
          <p:cNvPr id="3" name="Content Placeholder 2"/>
          <p:cNvSpPr>
            <a:spLocks noGrp="1"/>
          </p:cNvSpPr>
          <p:nvPr>
            <p:ph idx="1"/>
          </p:nvPr>
        </p:nvSpPr>
        <p:spPr/>
        <p:txBody>
          <a:bodyPr/>
          <a:lstStyle/>
          <a:p>
            <a:r>
              <a:rPr lang="en-GB" dirty="0" smtClean="0"/>
              <a:t>In the early 20</a:t>
            </a:r>
            <a:r>
              <a:rPr lang="en-GB" baseline="30000" dirty="0" smtClean="0"/>
              <a:t>th</a:t>
            </a:r>
            <a:r>
              <a:rPr lang="en-GB" dirty="0" smtClean="0"/>
              <a:t> century the Suffrage movement aimed to be more peaceful and petitioned the government, much like previous, albeit more frequently </a:t>
            </a:r>
          </a:p>
          <a:p>
            <a:r>
              <a:rPr lang="en-GB" dirty="0" smtClean="0"/>
              <a:t>This however was met with laughter or throwaway claims to review the suffrage act in parliament.</a:t>
            </a:r>
          </a:p>
          <a:p>
            <a:r>
              <a:rPr lang="en-GB" dirty="0" smtClean="0"/>
              <a:t>This lead to a Split in the movement in 1903 between the National Union of Women’s Suffrage Societies, who wanted to remain peaceful, and the WSPU, lead by the Pankhurst's, who preferred the press baiting approach. (7)</a:t>
            </a:r>
            <a:endParaRPr lang="en-GB" dirty="0"/>
          </a:p>
        </p:txBody>
      </p:sp>
    </p:spTree>
    <p:extLst>
      <p:ext uri="{BB962C8B-B14F-4D97-AF65-F5344CB8AC3E}">
        <p14:creationId xmlns:p14="http://schemas.microsoft.com/office/powerpoint/2010/main" val="3376082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Point – Drawing Public Attention</a:t>
            </a:r>
            <a:endParaRPr lang="en-GB" dirty="0"/>
          </a:p>
        </p:txBody>
      </p:sp>
      <p:sp>
        <p:nvSpPr>
          <p:cNvPr id="3" name="Content Placeholder 2"/>
          <p:cNvSpPr>
            <a:spLocks noGrp="1"/>
          </p:cNvSpPr>
          <p:nvPr>
            <p:ph idx="1"/>
          </p:nvPr>
        </p:nvSpPr>
        <p:spPr/>
        <p:txBody>
          <a:bodyPr/>
          <a:lstStyle/>
          <a:p>
            <a:r>
              <a:rPr lang="en-GB" dirty="0" smtClean="0"/>
              <a:t>Instructing its members to conduct ‘the biggest publicity campaign ever known’ the WSPU stressing the importance media attention</a:t>
            </a:r>
          </a:p>
          <a:p>
            <a:r>
              <a:rPr lang="en-GB" dirty="0" smtClean="0"/>
              <a:t>By 1908 300 members of the WSPU were arrested</a:t>
            </a:r>
          </a:p>
          <a:p>
            <a:r>
              <a:rPr lang="en-GB" dirty="0" smtClean="0"/>
              <a:t>At this time they offered no resistance when arrested in this period, and refusing to take fines choosing jail time instead</a:t>
            </a:r>
          </a:p>
          <a:p>
            <a:r>
              <a:rPr lang="en-GB" dirty="0" smtClean="0"/>
              <a:t>In addition to this they insisted on being called political prisoners</a:t>
            </a:r>
          </a:p>
          <a:p>
            <a:r>
              <a:rPr lang="en-GB" dirty="0" smtClean="0"/>
              <a:t>This is an important distinction as this classification also give their cause more publicity (8)</a:t>
            </a:r>
            <a:endParaRPr lang="en-GB" dirty="0"/>
          </a:p>
        </p:txBody>
      </p:sp>
    </p:spTree>
    <p:extLst>
      <p:ext uri="{BB962C8B-B14F-4D97-AF65-F5344CB8AC3E}">
        <p14:creationId xmlns:p14="http://schemas.microsoft.com/office/powerpoint/2010/main" val="2119410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 Arrests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state Response was to arrest some of the protesters who were making scenes during the rallies and parades </a:t>
            </a:r>
          </a:p>
          <a:p>
            <a:r>
              <a:rPr lang="en-GB" dirty="0" smtClean="0"/>
              <a:t>Because at this stage they offered no resistance and being labelled political prisoners this gained them more public sympathy</a:t>
            </a:r>
          </a:p>
          <a:p>
            <a:r>
              <a:rPr lang="en-GB" dirty="0" smtClean="0"/>
              <a:t>In a way it also made them ‘martyrs’ to the cause, which would also rally more members to what they believed in (9)</a:t>
            </a:r>
          </a:p>
          <a:p>
            <a:r>
              <a:rPr lang="en-GB" dirty="0" smtClean="0"/>
              <a:t>However this also mean that some of the more vocal members of the WSPU were detained, which would have had a limited impact on its still free members </a:t>
            </a:r>
          </a:p>
          <a:p>
            <a:r>
              <a:rPr lang="en-GB" dirty="0" smtClean="0"/>
              <a:t>However people were being arrested at any protest or parade that was not deemed entirely peaceful, which may have also generated more sympathy for the Women's Suffrage Movement </a:t>
            </a:r>
          </a:p>
          <a:p>
            <a:r>
              <a:rPr lang="en-GB" dirty="0" smtClean="0"/>
              <a:t>This also lead to the next issue </a:t>
            </a:r>
            <a:endParaRPr lang="en-GB" dirty="0"/>
          </a:p>
        </p:txBody>
      </p:sp>
    </p:spTree>
    <p:extLst>
      <p:ext uri="{BB962C8B-B14F-4D97-AF65-F5344CB8AC3E}">
        <p14:creationId xmlns:p14="http://schemas.microsoft.com/office/powerpoint/2010/main" val="1372398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 Point – Hunger Strikes</a:t>
            </a:r>
            <a:endParaRPr lang="en-GB" dirty="0"/>
          </a:p>
        </p:txBody>
      </p:sp>
      <p:sp>
        <p:nvSpPr>
          <p:cNvPr id="3" name="Content Placeholder 2"/>
          <p:cNvSpPr>
            <a:spLocks noGrp="1"/>
          </p:cNvSpPr>
          <p:nvPr>
            <p:ph idx="1"/>
          </p:nvPr>
        </p:nvSpPr>
        <p:spPr/>
        <p:txBody>
          <a:bodyPr/>
          <a:lstStyle/>
          <a:p>
            <a:r>
              <a:rPr lang="en-GB" dirty="0" smtClean="0"/>
              <a:t>Whilst imprisoned some of the Suffragettes began </a:t>
            </a:r>
            <a:r>
              <a:rPr lang="en-GB" dirty="0" err="1" smtClean="0"/>
              <a:t>hungerstrikes</a:t>
            </a:r>
            <a:endParaRPr lang="en-GB" dirty="0" smtClean="0"/>
          </a:p>
          <a:p>
            <a:r>
              <a:rPr lang="en-GB" dirty="0" smtClean="0"/>
              <a:t>Not only would this drain state resources to make sure they would eat and drink this would also generate a lot of sympathy for the cause due to the public outcry over their treatment</a:t>
            </a:r>
          </a:p>
          <a:p>
            <a:r>
              <a:rPr lang="en-GB" dirty="0" smtClean="0"/>
              <a:t>The first woman to do this was Marion Wallace, choosing to do this of her own accord, and seeing how effective it was many of the other imprisoned Suffragettes began hunger strikes as well (10)</a:t>
            </a:r>
          </a:p>
          <a:p>
            <a:r>
              <a:rPr lang="en-GB" dirty="0" smtClean="0"/>
              <a:t>These strikes drew a lot o press and public interest</a:t>
            </a:r>
          </a:p>
          <a:p>
            <a:r>
              <a:rPr lang="en-GB" dirty="0" smtClean="0"/>
              <a:t>The response to this was … </a:t>
            </a:r>
            <a:endParaRPr lang="en-GB" dirty="0"/>
          </a:p>
        </p:txBody>
      </p:sp>
    </p:spTree>
    <p:extLst>
      <p:ext uri="{BB962C8B-B14F-4D97-AF65-F5344CB8AC3E}">
        <p14:creationId xmlns:p14="http://schemas.microsoft.com/office/powerpoint/2010/main" val="1203653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Force Feeding -</a:t>
            </a:r>
            <a:r>
              <a:rPr lang="en-GB" dirty="0" smtClean="0"/>
              <a:t> </a:t>
            </a:r>
            <a:r>
              <a:rPr lang="en-GB" sz="1200" dirty="0" smtClean="0"/>
              <a:t>Strand W.C. </a:t>
            </a:r>
            <a:r>
              <a:rPr lang="en-GB" sz="1200" dirty="0" smtClean="0">
                <a:hlinkClick r:id="rId2"/>
              </a:rPr>
              <a:t>Force-feeding </a:t>
            </a:r>
            <a:r>
              <a:rPr lang="en-GB" sz="1200" dirty="0">
                <a:hlinkClick r:id="rId2"/>
              </a:rPr>
              <a:t>women in prison. 'Treatment of Political Prisoners Under a Liberal Government</a:t>
            </a:r>
            <a:r>
              <a:rPr lang="en-GB" sz="1200" dirty="0" smtClean="0">
                <a:hlinkClick r:id="rId2"/>
              </a:rPr>
              <a:t>'</a:t>
            </a:r>
            <a:r>
              <a:rPr lang="en-GB" sz="1200" dirty="0" smtClean="0"/>
              <a:t> Published by Women’s Social and Political Union 1910</a:t>
            </a:r>
            <a:endParaRPr lang="en-GB" sz="1200" dirty="0"/>
          </a:p>
        </p:txBody>
      </p:sp>
      <p:pic>
        <p:nvPicPr>
          <p:cNvPr id="4" name="Content Placeholder 3"/>
          <p:cNvPicPr>
            <a:picLocks noGrp="1" noChangeAspect="1"/>
          </p:cNvPicPr>
          <p:nvPr>
            <p:ph idx="1"/>
          </p:nvPr>
        </p:nvPicPr>
        <p:blipFill>
          <a:blip r:embed="rId3"/>
          <a:stretch>
            <a:fillRect/>
          </a:stretch>
        </p:blipFill>
        <p:spPr>
          <a:xfrm>
            <a:off x="1944710" y="1589623"/>
            <a:ext cx="7087204" cy="4720992"/>
          </a:xfrm>
          <a:prstGeom prst="rect">
            <a:avLst/>
          </a:prstGeom>
        </p:spPr>
      </p:pic>
    </p:spTree>
    <p:extLst>
      <p:ext uri="{BB962C8B-B14F-4D97-AF65-F5344CB8AC3E}">
        <p14:creationId xmlns:p14="http://schemas.microsoft.com/office/powerpoint/2010/main" val="3564098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3312" y="996850"/>
            <a:ext cx="8946541" cy="4195481"/>
          </a:xfrm>
        </p:spPr>
        <p:txBody>
          <a:bodyPr>
            <a:normAutofit/>
          </a:bodyPr>
          <a:lstStyle/>
          <a:p>
            <a:r>
              <a:rPr lang="en-GB" dirty="0" smtClean="0"/>
              <a:t>This was a measure taken by the constabulary to maintain prisoner health and in a way to stop them striking</a:t>
            </a:r>
          </a:p>
          <a:p>
            <a:r>
              <a:rPr lang="en-GB" dirty="0" smtClean="0"/>
              <a:t>This method involved putting a metal tube in the throat or nose of the prisoner and forcing food and water in them</a:t>
            </a:r>
          </a:p>
          <a:p>
            <a:r>
              <a:rPr lang="en-GB" dirty="0" smtClean="0"/>
              <a:t>Once this form of torture was known to the press there was a large public outcry against it, the ‘women being the weaker sex’ societal belief also played into this</a:t>
            </a:r>
          </a:p>
          <a:p>
            <a:r>
              <a:rPr lang="en-GB" dirty="0" smtClean="0"/>
              <a:t>Several Conservative MP’s also joined the protests in parliament against this and 150 local councils passing resolutions in favour of women’s enfranchisement to London where most of the issues had been focused up until now (11)</a:t>
            </a:r>
          </a:p>
          <a:p>
            <a:pPr marL="0" indent="0">
              <a:buNone/>
            </a:pPr>
            <a:endParaRPr lang="en-GB" dirty="0" smtClean="0"/>
          </a:p>
          <a:p>
            <a:endParaRPr lang="en-GB" dirty="0" smtClean="0"/>
          </a:p>
          <a:p>
            <a:endParaRPr lang="en-GB" dirty="0" smtClean="0"/>
          </a:p>
        </p:txBody>
      </p:sp>
    </p:spTree>
    <p:extLst>
      <p:ext uri="{BB962C8B-B14F-4D97-AF65-F5344CB8AC3E}">
        <p14:creationId xmlns:p14="http://schemas.microsoft.com/office/powerpoint/2010/main" val="318716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0281" y="971093"/>
            <a:ext cx="8946541" cy="4195481"/>
          </a:xfrm>
        </p:spPr>
        <p:txBody>
          <a:bodyPr>
            <a:normAutofit fontScale="92500" lnSpcReduction="10000"/>
          </a:bodyPr>
          <a:lstStyle/>
          <a:p>
            <a:r>
              <a:rPr lang="en-GB" dirty="0" smtClean="0"/>
              <a:t>The government Was Strong armed, by the public opinion, into creating the ‘Conciliation Bill’ promising to ‘embody a degree of </a:t>
            </a:r>
            <a:r>
              <a:rPr lang="en-GB" dirty="0" err="1" smtClean="0"/>
              <a:t>womens</a:t>
            </a:r>
            <a:r>
              <a:rPr lang="en-GB" dirty="0" smtClean="0"/>
              <a:t> Enfranchisement which was deemed acceptable to the largest number of MP’s of all parties’ (12)</a:t>
            </a:r>
          </a:p>
          <a:p>
            <a:r>
              <a:rPr lang="en-GB" dirty="0" smtClean="0"/>
              <a:t>The WSPU called a ‘truce’ ceasing all militancy (still very mild at this point) but resumed when the bill was thrown out, which gave them some more public support </a:t>
            </a:r>
          </a:p>
          <a:p>
            <a:r>
              <a:rPr lang="en-GB" dirty="0" smtClean="0"/>
              <a:t>In 1913 the Franchise reform bill was created to try and ease the tension but was thrown out over a bureaucracy issue which resulted in more dramatic militant actions from the WSPU (13)</a:t>
            </a:r>
          </a:p>
          <a:p>
            <a:r>
              <a:rPr lang="en-GB" dirty="0" smtClean="0"/>
              <a:t>There was also the Prisoners act in 1913, this allowed the hunger strikers to be removed from prison should their health be affected by their strikes only to be rearrested once they are well enough again (14)</a:t>
            </a:r>
          </a:p>
          <a:p>
            <a:endParaRPr lang="en-GB" dirty="0"/>
          </a:p>
        </p:txBody>
      </p:sp>
    </p:spTree>
    <p:extLst>
      <p:ext uri="{BB962C8B-B14F-4D97-AF65-F5344CB8AC3E}">
        <p14:creationId xmlns:p14="http://schemas.microsoft.com/office/powerpoint/2010/main" val="3703995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1796" y="1164276"/>
            <a:ext cx="8946541" cy="4195481"/>
          </a:xfrm>
        </p:spPr>
        <p:txBody>
          <a:bodyPr/>
          <a:lstStyle/>
          <a:p>
            <a:r>
              <a:rPr lang="en-GB" dirty="0" smtClean="0"/>
              <a:t>Following a Previous Riot Herbert Asquith announced that there would be no further suffrage bill to be discussed for the indeterminate future in 1913 – World War 1 Looming and all</a:t>
            </a:r>
          </a:p>
          <a:p>
            <a:r>
              <a:rPr lang="en-GB" dirty="0" smtClean="0"/>
              <a:t>This sparked what would be called the Battle of Downing Street by several news papers (15)</a:t>
            </a:r>
          </a:p>
          <a:p>
            <a:r>
              <a:rPr lang="en-GB" dirty="0" smtClean="0"/>
              <a:t>185 suffragettes were arrested, reaching levels of violence the London Times referred to them as demented creatures (16)</a:t>
            </a:r>
          </a:p>
          <a:p>
            <a:r>
              <a:rPr lang="en-GB" dirty="0" smtClean="0"/>
              <a:t>This lead to an increase in Suffragette militancy and a loss of public support </a:t>
            </a:r>
            <a:endParaRPr lang="en-GB" dirty="0"/>
          </a:p>
        </p:txBody>
      </p:sp>
    </p:spTree>
    <p:extLst>
      <p:ext uri="{BB962C8B-B14F-4D97-AF65-F5344CB8AC3E}">
        <p14:creationId xmlns:p14="http://schemas.microsoft.com/office/powerpoint/2010/main" val="64036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Third Point – Riots </a:t>
            </a:r>
            <a:endParaRPr lang="en-GB" dirty="0"/>
          </a:p>
        </p:txBody>
      </p:sp>
      <p:sp>
        <p:nvSpPr>
          <p:cNvPr id="3" name="Content Placeholder 2"/>
          <p:cNvSpPr>
            <a:spLocks noGrp="1"/>
          </p:cNvSpPr>
          <p:nvPr>
            <p:ph idx="1"/>
          </p:nvPr>
        </p:nvSpPr>
        <p:spPr/>
        <p:txBody>
          <a:bodyPr/>
          <a:lstStyle/>
          <a:p>
            <a:r>
              <a:rPr lang="en-GB" dirty="0" smtClean="0"/>
              <a:t>WSPU tactics changed, now they were targeting both public and private property, destroying works of art, bricking windows, placing ‘bombs’ near the bank of England etc. </a:t>
            </a:r>
          </a:p>
          <a:p>
            <a:r>
              <a:rPr lang="en-GB" dirty="0" smtClean="0"/>
              <a:t>Most notable would be Emily Davidson Throwing herself under the Kings horse at </a:t>
            </a:r>
            <a:r>
              <a:rPr lang="en-GB" dirty="0" err="1" smtClean="0"/>
              <a:t>Tattenham</a:t>
            </a:r>
            <a:r>
              <a:rPr lang="en-GB" dirty="0" smtClean="0"/>
              <a:t> Corner in the Epsom Derby, dying due to a riot preventing her from getting medical attention, becoming the a martyr of the cause (17)</a:t>
            </a:r>
          </a:p>
        </p:txBody>
      </p:sp>
    </p:spTree>
    <p:extLst>
      <p:ext uri="{BB962C8B-B14F-4D97-AF65-F5344CB8AC3E}">
        <p14:creationId xmlns:p14="http://schemas.microsoft.com/office/powerpoint/2010/main" val="94858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2109968" cy="487440"/>
          </a:xfrm>
        </p:spPr>
        <p:txBody>
          <a:bodyPr/>
          <a:lstStyle/>
          <a:p>
            <a:r>
              <a:rPr lang="en-GB" sz="1000" dirty="0"/>
              <a:t>The Suffragette, 13 June 1913</a:t>
            </a:r>
          </a:p>
        </p:txBody>
      </p:sp>
      <p:pic>
        <p:nvPicPr>
          <p:cNvPr id="4" name="Content Placeholder 3"/>
          <p:cNvPicPr>
            <a:picLocks noGrp="1" noChangeAspect="1"/>
          </p:cNvPicPr>
          <p:nvPr>
            <p:ph idx="1"/>
          </p:nvPr>
        </p:nvPicPr>
        <p:blipFill>
          <a:blip r:embed="rId2"/>
          <a:stretch>
            <a:fillRect/>
          </a:stretch>
        </p:blipFill>
        <p:spPr>
          <a:xfrm>
            <a:off x="3466278" y="180305"/>
            <a:ext cx="4389834" cy="6565991"/>
          </a:xfrm>
          <a:prstGeom prst="rect">
            <a:avLst/>
          </a:prstGeom>
        </p:spPr>
      </p:pic>
    </p:spTree>
    <p:extLst>
      <p:ext uri="{BB962C8B-B14F-4D97-AF65-F5344CB8AC3E}">
        <p14:creationId xmlns:p14="http://schemas.microsoft.com/office/powerpoint/2010/main" val="900199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a:t>
            </a:r>
            <a:endParaRPr lang="en-GB" dirty="0"/>
          </a:p>
        </p:txBody>
      </p:sp>
      <p:sp>
        <p:nvSpPr>
          <p:cNvPr id="3" name="Content Placeholder 2"/>
          <p:cNvSpPr>
            <a:spLocks noGrp="1"/>
          </p:cNvSpPr>
          <p:nvPr>
            <p:ph idx="1"/>
          </p:nvPr>
        </p:nvSpPr>
        <p:spPr/>
        <p:txBody>
          <a:bodyPr/>
          <a:lstStyle/>
          <a:p>
            <a:r>
              <a:rPr lang="en-GB" dirty="0" smtClean="0"/>
              <a:t>With the MP’s against Women’s Suffrage used the attacks they committed the movement against them, citing that the insane actions used by the WSPU are a good reason not to give women the vote.</a:t>
            </a:r>
          </a:p>
          <a:p>
            <a:r>
              <a:rPr lang="en-GB" dirty="0" smtClean="0"/>
              <a:t>A stalemate ensued with the WSPU becoming more violent and the Government becoming increasingly more reluctant to deal with Women’s Suffrage.</a:t>
            </a:r>
          </a:p>
          <a:p>
            <a:r>
              <a:rPr lang="en-GB" dirty="0" smtClean="0"/>
              <a:t>Due to action stopping due to WW1 and with the women taking up roles left my men in the industries and farming the women’s suffrage movement regained much of its lost public support and were granted much wider enfranchisement in 1918 with the Reform Bill. (18)</a:t>
            </a:r>
            <a:endParaRPr lang="en-GB" dirty="0"/>
          </a:p>
        </p:txBody>
      </p:sp>
    </p:spTree>
    <p:extLst>
      <p:ext uri="{BB962C8B-B14F-4D97-AF65-F5344CB8AC3E}">
        <p14:creationId xmlns:p14="http://schemas.microsoft.com/office/powerpoint/2010/main" val="19599123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In short the main issue of the State when dealing with Women’s Suffrage was the publicity around it created by the WSPU</a:t>
            </a:r>
          </a:p>
          <a:p>
            <a:r>
              <a:rPr lang="en-GB" dirty="0" smtClean="0"/>
              <a:t>This created public pressure from the media and local councils in order to address the bill, and later from insurance companies when tactics shifted to destruction of property.</a:t>
            </a:r>
          </a:p>
          <a:p>
            <a:r>
              <a:rPr lang="en-GB" dirty="0" smtClean="0"/>
              <a:t>The Response was not effective at all, by delaying the bill and throwing it out of parliament and the severity of how they dealt with prisoners lead to the increase in the severity of militant actions</a:t>
            </a:r>
          </a:p>
          <a:p>
            <a:r>
              <a:rPr lang="en-GB" dirty="0" smtClean="0"/>
              <a:t>This lead to a stale mate of increasing reluctance and militancy which was only alleviated by WW1</a:t>
            </a:r>
            <a:endParaRPr lang="en-GB" dirty="0"/>
          </a:p>
        </p:txBody>
      </p:sp>
    </p:spTree>
    <p:extLst>
      <p:ext uri="{BB962C8B-B14F-4D97-AF65-F5344CB8AC3E}">
        <p14:creationId xmlns:p14="http://schemas.microsoft.com/office/powerpoint/2010/main" val="34948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40000" lnSpcReduction="20000"/>
          </a:bodyPr>
          <a:lstStyle/>
          <a:p>
            <a:r>
              <a:rPr lang="en-GB" dirty="0" smtClean="0"/>
              <a:t>1 – </a:t>
            </a:r>
            <a:r>
              <a:rPr lang="en-GB" dirty="0" err="1" smtClean="0"/>
              <a:t>Kligman</a:t>
            </a:r>
            <a:r>
              <a:rPr lang="en-GB" dirty="0" smtClean="0"/>
              <a:t>, M, The Effect of Militancy in the British Suffragette Movement</a:t>
            </a:r>
            <a:r>
              <a:rPr lang="en-GB" dirty="0"/>
              <a:t>, Accessed: 12/01/18 </a:t>
            </a:r>
            <a:r>
              <a:rPr lang="en-GB" dirty="0">
                <a:hlinkClick r:id="rId2"/>
              </a:rPr>
              <a:t>http://</a:t>
            </a:r>
            <a:r>
              <a:rPr lang="en-GB" dirty="0" smtClean="0">
                <a:hlinkClick r:id="rId2"/>
              </a:rPr>
              <a:t>www.johndclare.net/women2_Kligman.htm</a:t>
            </a:r>
            <a:r>
              <a:rPr lang="en-GB" dirty="0" smtClean="0"/>
              <a:t> </a:t>
            </a:r>
          </a:p>
          <a:p>
            <a:r>
              <a:rPr lang="en-GB" dirty="0" smtClean="0"/>
              <a:t>2 - </a:t>
            </a:r>
            <a:r>
              <a:rPr lang="en-GB" dirty="0"/>
              <a:t>Heater, D, Citizenship in Britain: A History. (Edinburgh University Press, Edinburgh, 2006) p. 107.</a:t>
            </a:r>
          </a:p>
          <a:p>
            <a:r>
              <a:rPr lang="en-GB" dirty="0"/>
              <a:t>3</a:t>
            </a:r>
            <a:r>
              <a:rPr lang="en-GB" dirty="0" smtClean="0"/>
              <a:t> - Heater, D, Citizenship in Britain: A History. (Edinburgh University Press, Edinburgh, 2006) p. 136.</a:t>
            </a:r>
          </a:p>
          <a:p>
            <a:r>
              <a:rPr lang="en-GB" dirty="0" smtClean="0"/>
              <a:t>4 - </a:t>
            </a:r>
            <a:r>
              <a:rPr lang="en-GB" dirty="0" smtClean="0"/>
              <a:t>Martin, P. The March of the Women: A Revisionist Analysis of the Campaign for Women's Suffrage, 1866-1914. (Oxford University Press, Oxford, 2000) p. </a:t>
            </a:r>
            <a:r>
              <a:rPr lang="en-GB" dirty="0" smtClean="0"/>
              <a:t>18</a:t>
            </a:r>
          </a:p>
          <a:p>
            <a:r>
              <a:rPr lang="en-GB" dirty="0" smtClean="0"/>
              <a:t>5 - </a:t>
            </a:r>
            <a:r>
              <a:rPr lang="en-GB" dirty="0" smtClean="0"/>
              <a:t>Heater, D, Citizenship in Britain: A History. (Edinburgh University Press, Edinburgh, 2006) p. 150.</a:t>
            </a:r>
          </a:p>
          <a:p>
            <a:r>
              <a:rPr lang="en-GB" dirty="0" smtClean="0"/>
              <a:t>6 – Martin, P. The March of the Women: A Revisionist Analysis of the Campaign for Women's Suffrage, 1866-1914. (Oxford University Press, Oxford, 2000) p. 21</a:t>
            </a:r>
          </a:p>
          <a:p>
            <a:r>
              <a:rPr lang="en-GB" dirty="0" smtClean="0"/>
              <a:t>7 – </a:t>
            </a:r>
            <a:r>
              <a:rPr lang="en-GB" dirty="0" err="1"/>
              <a:t>Kligman</a:t>
            </a:r>
            <a:r>
              <a:rPr lang="en-GB" dirty="0"/>
              <a:t>, M, The Effect of Militancy in the British Suffragette Movement, Accessed: 12/01/18 </a:t>
            </a:r>
            <a:r>
              <a:rPr lang="en-GB" dirty="0">
                <a:hlinkClick r:id="rId2"/>
              </a:rPr>
              <a:t>http://</a:t>
            </a:r>
            <a:r>
              <a:rPr lang="en-GB" dirty="0" smtClean="0">
                <a:hlinkClick r:id="rId2"/>
              </a:rPr>
              <a:t>www.johndclare.net/women2_Kligman.htm</a:t>
            </a:r>
            <a:endParaRPr lang="en-GB" dirty="0" smtClean="0"/>
          </a:p>
          <a:p>
            <a:r>
              <a:rPr lang="en-GB" dirty="0" smtClean="0"/>
              <a:t>8 - </a:t>
            </a:r>
            <a:r>
              <a:rPr lang="en-GB" dirty="0" err="1"/>
              <a:t>Kligman</a:t>
            </a:r>
            <a:r>
              <a:rPr lang="en-GB" dirty="0"/>
              <a:t>, M, The Effect of Militancy in the British Suffragette Movement, Accessed: 12/01/18 </a:t>
            </a:r>
            <a:r>
              <a:rPr lang="en-GB" dirty="0">
                <a:hlinkClick r:id="rId2"/>
              </a:rPr>
              <a:t>http://</a:t>
            </a:r>
            <a:r>
              <a:rPr lang="en-GB" dirty="0" smtClean="0">
                <a:hlinkClick r:id="rId2"/>
              </a:rPr>
              <a:t>www.johndclare.net/women2_Kligman.htm</a:t>
            </a:r>
            <a:endParaRPr lang="en-GB" dirty="0" smtClean="0"/>
          </a:p>
          <a:p>
            <a:r>
              <a:rPr lang="en-GB" dirty="0"/>
              <a:t>9 - </a:t>
            </a:r>
            <a:r>
              <a:rPr lang="en-GB" dirty="0" err="1"/>
              <a:t>Ramelson</a:t>
            </a:r>
            <a:r>
              <a:rPr lang="en-GB" dirty="0"/>
              <a:t>, </a:t>
            </a:r>
            <a:r>
              <a:rPr lang="en-GB" dirty="0" smtClean="0"/>
              <a:t>M, </a:t>
            </a:r>
            <a:r>
              <a:rPr lang="en-GB" dirty="0"/>
              <a:t>The Petticoat </a:t>
            </a:r>
            <a:r>
              <a:rPr lang="en-GB" dirty="0" smtClean="0"/>
              <a:t>Rebellion: </a:t>
            </a:r>
            <a:r>
              <a:rPr lang="en-GB" dirty="0"/>
              <a:t>A Century of Struggle for Women's Rights. </a:t>
            </a:r>
            <a:r>
              <a:rPr lang="en-GB" dirty="0" smtClean="0"/>
              <a:t>(Lawrence </a:t>
            </a:r>
            <a:r>
              <a:rPr lang="en-GB" dirty="0"/>
              <a:t>and </a:t>
            </a:r>
            <a:r>
              <a:rPr lang="en-GB" dirty="0" err="1"/>
              <a:t>Wishart</a:t>
            </a:r>
            <a:r>
              <a:rPr lang="en-GB" dirty="0" smtClean="0"/>
              <a:t>, London , 1967) p. 136</a:t>
            </a:r>
          </a:p>
          <a:p>
            <a:r>
              <a:rPr lang="en-GB" dirty="0" smtClean="0"/>
              <a:t>10 - </a:t>
            </a:r>
            <a:r>
              <a:rPr lang="en-GB" dirty="0" err="1"/>
              <a:t>Ramelson</a:t>
            </a:r>
            <a:r>
              <a:rPr lang="en-GB" dirty="0"/>
              <a:t>, M, The Petticoat </a:t>
            </a:r>
            <a:r>
              <a:rPr lang="en-GB" dirty="0" smtClean="0"/>
              <a:t>Rebellion: </a:t>
            </a:r>
            <a:r>
              <a:rPr lang="en-GB" dirty="0"/>
              <a:t>A Century of Struggle for Women's Rights. (Lawrence and </a:t>
            </a:r>
            <a:r>
              <a:rPr lang="en-GB" dirty="0" err="1"/>
              <a:t>Wishart</a:t>
            </a:r>
            <a:r>
              <a:rPr lang="en-GB" dirty="0"/>
              <a:t>, London , 1967) p. </a:t>
            </a:r>
            <a:r>
              <a:rPr lang="en-GB" dirty="0" smtClean="0"/>
              <a:t>137</a:t>
            </a:r>
          </a:p>
          <a:p>
            <a:r>
              <a:rPr lang="en-GB" dirty="0" smtClean="0"/>
              <a:t>11 - </a:t>
            </a:r>
            <a:r>
              <a:rPr lang="en-GB" dirty="0" err="1"/>
              <a:t>Kligman</a:t>
            </a:r>
            <a:r>
              <a:rPr lang="en-GB" dirty="0"/>
              <a:t>, M, The Effect of Militancy in the British Suffragette Movement, Accessed: 12/01/18 </a:t>
            </a:r>
            <a:r>
              <a:rPr lang="en-GB" dirty="0">
                <a:hlinkClick r:id="rId2"/>
              </a:rPr>
              <a:t>http://</a:t>
            </a:r>
            <a:r>
              <a:rPr lang="en-GB" dirty="0" smtClean="0">
                <a:hlinkClick r:id="rId2"/>
              </a:rPr>
              <a:t>www.johndclare.net/women2_Kligman.htm</a:t>
            </a:r>
            <a:endParaRPr lang="en-GB" dirty="0" smtClean="0"/>
          </a:p>
          <a:p>
            <a:r>
              <a:rPr lang="en-GB" dirty="0" smtClean="0"/>
              <a:t>12 - </a:t>
            </a:r>
            <a:r>
              <a:rPr lang="en-GB" dirty="0" err="1"/>
              <a:t>Ramelson</a:t>
            </a:r>
            <a:r>
              <a:rPr lang="en-GB" dirty="0"/>
              <a:t>, M, The Petticoat </a:t>
            </a:r>
            <a:r>
              <a:rPr lang="en-GB" dirty="0" smtClean="0"/>
              <a:t>Rebellion</a:t>
            </a:r>
            <a:r>
              <a:rPr lang="en-GB" dirty="0"/>
              <a:t>: A Century of Struggle for Women's Rights. (Lawrence and </a:t>
            </a:r>
            <a:r>
              <a:rPr lang="en-GB" dirty="0" err="1"/>
              <a:t>Wishart</a:t>
            </a:r>
            <a:r>
              <a:rPr lang="en-GB" dirty="0"/>
              <a:t>, London , 1967) p. </a:t>
            </a:r>
            <a:r>
              <a:rPr lang="en-GB" dirty="0" smtClean="0"/>
              <a:t>139</a:t>
            </a:r>
            <a:endParaRPr lang="en-GB" dirty="0"/>
          </a:p>
          <a:p>
            <a:r>
              <a:rPr lang="en-GB" dirty="0"/>
              <a:t> 13 - Castle, </a:t>
            </a:r>
            <a:r>
              <a:rPr lang="en-GB" dirty="0" smtClean="0"/>
              <a:t>B. </a:t>
            </a:r>
            <a:r>
              <a:rPr lang="en-GB" dirty="0"/>
              <a:t>Sylvia and Christabel Pankhurst. </a:t>
            </a:r>
            <a:r>
              <a:rPr lang="en-GB" dirty="0" smtClean="0"/>
              <a:t>(Penguin </a:t>
            </a:r>
            <a:r>
              <a:rPr lang="en-GB" dirty="0"/>
              <a:t>Books</a:t>
            </a:r>
            <a:r>
              <a:rPr lang="en-GB" dirty="0" smtClean="0"/>
              <a:t>, New York, 1987) P. 144</a:t>
            </a:r>
          </a:p>
          <a:p>
            <a:r>
              <a:rPr lang="en-GB" dirty="0"/>
              <a:t>14 - Bartley, </a:t>
            </a:r>
            <a:r>
              <a:rPr lang="en-GB" dirty="0" smtClean="0"/>
              <a:t>P, </a:t>
            </a:r>
            <a:r>
              <a:rPr lang="en-GB" dirty="0"/>
              <a:t>Emmeline Pankhurst. </a:t>
            </a:r>
            <a:r>
              <a:rPr lang="en-GB" dirty="0" smtClean="0"/>
              <a:t>(Routledge, London, 2002) </a:t>
            </a:r>
            <a:r>
              <a:rPr lang="en-GB" dirty="0"/>
              <a:t>p. 132</a:t>
            </a:r>
            <a:endParaRPr lang="en-GB" dirty="0" smtClean="0"/>
          </a:p>
          <a:p>
            <a:r>
              <a:rPr lang="en-GB" dirty="0" smtClean="0"/>
              <a:t>15 </a:t>
            </a:r>
            <a:r>
              <a:rPr lang="en-GB" dirty="0"/>
              <a:t>- Morgan, </a:t>
            </a:r>
            <a:r>
              <a:rPr lang="en-GB" dirty="0" smtClean="0"/>
              <a:t>D. </a:t>
            </a:r>
            <a:r>
              <a:rPr lang="en-GB" dirty="0"/>
              <a:t>Suffragists and Liberals: The Politics of Woman Suffrage in England. </a:t>
            </a:r>
            <a:r>
              <a:rPr lang="en-GB" dirty="0" smtClean="0"/>
              <a:t>(Rowman </a:t>
            </a:r>
            <a:r>
              <a:rPr lang="en-GB" dirty="0"/>
              <a:t>and Littlefield, </a:t>
            </a:r>
            <a:r>
              <a:rPr lang="en-GB" dirty="0" err="1" smtClean="0"/>
              <a:t>Towtowa</a:t>
            </a:r>
            <a:r>
              <a:rPr lang="en-GB" dirty="0" smtClean="0"/>
              <a:t>, 1975)</a:t>
            </a:r>
          </a:p>
          <a:p>
            <a:r>
              <a:rPr lang="en-GB" dirty="0" smtClean="0"/>
              <a:t>16 </a:t>
            </a:r>
            <a:r>
              <a:rPr lang="en-GB" dirty="0"/>
              <a:t>- The Times (London), November 23, 1913, p.7, col.4</a:t>
            </a:r>
            <a:r>
              <a:rPr lang="en-GB" dirty="0" smtClean="0"/>
              <a:t>.</a:t>
            </a:r>
          </a:p>
          <a:p>
            <a:r>
              <a:rPr lang="en-GB" dirty="0" smtClean="0"/>
              <a:t>17 </a:t>
            </a:r>
            <a:r>
              <a:rPr lang="en-GB" dirty="0"/>
              <a:t>- </a:t>
            </a:r>
            <a:r>
              <a:rPr lang="en-GB" dirty="0" err="1"/>
              <a:t>Ramelson</a:t>
            </a:r>
            <a:r>
              <a:rPr lang="en-GB" dirty="0"/>
              <a:t>, M, The Petticoat Rebellion: A Century of Struggle for Women's Rights. (Lawrence and </a:t>
            </a:r>
            <a:r>
              <a:rPr lang="en-GB" dirty="0" err="1"/>
              <a:t>Wishart</a:t>
            </a:r>
            <a:r>
              <a:rPr lang="en-GB" dirty="0"/>
              <a:t>, London , 1967) p</a:t>
            </a:r>
            <a:r>
              <a:rPr lang="en-GB" dirty="0" smtClean="0"/>
              <a:t>. 168</a:t>
            </a:r>
          </a:p>
          <a:p>
            <a:r>
              <a:rPr lang="en-GB" dirty="0" smtClean="0"/>
              <a:t>18 </a:t>
            </a:r>
            <a:r>
              <a:rPr lang="en-GB" dirty="0"/>
              <a:t>-  Strachey, </a:t>
            </a:r>
            <a:r>
              <a:rPr lang="en-GB" dirty="0" smtClean="0"/>
              <a:t>R. </a:t>
            </a:r>
            <a:r>
              <a:rPr lang="en-GB" dirty="0"/>
              <a:t>The Cause: A Short History of the Women's Movement in Great Britain. </a:t>
            </a:r>
            <a:r>
              <a:rPr lang="en-GB" dirty="0" smtClean="0"/>
              <a:t>(</a:t>
            </a:r>
            <a:r>
              <a:rPr lang="en-GB" dirty="0" err="1" smtClean="0"/>
              <a:t>Kennikat</a:t>
            </a:r>
            <a:r>
              <a:rPr lang="en-GB" dirty="0" smtClean="0"/>
              <a:t> </a:t>
            </a:r>
            <a:r>
              <a:rPr lang="en-GB" dirty="0"/>
              <a:t>Press, </a:t>
            </a:r>
            <a:r>
              <a:rPr lang="en-GB" dirty="0" smtClean="0"/>
              <a:t>Washington, 1928) p.301</a:t>
            </a:r>
            <a:endParaRPr lang="en-GB" dirty="0"/>
          </a:p>
        </p:txBody>
      </p:sp>
    </p:spTree>
    <p:extLst>
      <p:ext uri="{BB962C8B-B14F-4D97-AF65-F5344CB8AC3E}">
        <p14:creationId xmlns:p14="http://schemas.microsoft.com/office/powerpoint/2010/main" val="2316247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92500" lnSpcReduction="20000"/>
          </a:bodyPr>
          <a:lstStyle/>
          <a:p>
            <a:r>
              <a:rPr lang="en-GB" dirty="0"/>
              <a:t>Bartley, P, Emmeline Pankhurst. (Routledge, London, 2002</a:t>
            </a:r>
            <a:r>
              <a:rPr lang="en-GB" dirty="0" smtClean="0"/>
              <a:t>)</a:t>
            </a:r>
          </a:p>
          <a:p>
            <a:r>
              <a:rPr lang="en-GB" dirty="0"/>
              <a:t>Castle, B. Sylvia and Christabel Pankhurst. (Penguin Books, New York, 1987</a:t>
            </a:r>
            <a:r>
              <a:rPr lang="en-GB" dirty="0" smtClean="0"/>
              <a:t>)</a:t>
            </a:r>
          </a:p>
          <a:p>
            <a:r>
              <a:rPr lang="en-GB" dirty="0"/>
              <a:t>Heater, D, Citizenship in Britain: A History. (Edinburgh University Press, Edinburgh, 2006) </a:t>
            </a:r>
            <a:endParaRPr lang="en-GB" dirty="0" smtClean="0"/>
          </a:p>
          <a:p>
            <a:r>
              <a:rPr lang="en-GB" dirty="0"/>
              <a:t>Martin, P. The March of the Women: A Revisionist Analysis of the Campaign for Women's Suffrage, 1866-1914. (Oxford University Press, Oxford, 2000</a:t>
            </a:r>
            <a:r>
              <a:rPr lang="en-GB" dirty="0" smtClean="0"/>
              <a:t>)</a:t>
            </a:r>
          </a:p>
          <a:p>
            <a:r>
              <a:rPr lang="en-GB" dirty="0"/>
              <a:t>Morgan, D. Suffragists and Liberals: The Politics of Woman Suffrage in England. (Rowman and Littlefield, </a:t>
            </a:r>
            <a:r>
              <a:rPr lang="en-GB" dirty="0" err="1"/>
              <a:t>Towtowa</a:t>
            </a:r>
            <a:r>
              <a:rPr lang="en-GB" dirty="0"/>
              <a:t>, 1975)</a:t>
            </a:r>
            <a:endParaRPr lang="en-GB" dirty="0" smtClean="0"/>
          </a:p>
          <a:p>
            <a:r>
              <a:rPr lang="en-GB" dirty="0" err="1"/>
              <a:t>Ramelson</a:t>
            </a:r>
            <a:r>
              <a:rPr lang="en-GB" dirty="0"/>
              <a:t>, M, The Petticoat Rebellion: A Century of Struggle for Women's Rights. (Lawrence and </a:t>
            </a:r>
            <a:r>
              <a:rPr lang="en-GB" dirty="0" err="1"/>
              <a:t>Wishart</a:t>
            </a:r>
            <a:r>
              <a:rPr lang="en-GB" dirty="0"/>
              <a:t>, London , 1967) </a:t>
            </a:r>
            <a:endParaRPr lang="en-GB" dirty="0" smtClean="0"/>
          </a:p>
          <a:p>
            <a:r>
              <a:rPr lang="en-GB" dirty="0"/>
              <a:t>Strachey, R. The Cause: A Short History of the Women's Movement in Great Britain. (</a:t>
            </a:r>
            <a:r>
              <a:rPr lang="en-GB" dirty="0" err="1"/>
              <a:t>Kennikat</a:t>
            </a:r>
            <a:r>
              <a:rPr lang="en-GB" dirty="0"/>
              <a:t> Press, Washington, 1928) </a:t>
            </a:r>
            <a:endParaRPr lang="en-GB" dirty="0" smtClean="0"/>
          </a:p>
          <a:p>
            <a:endParaRPr lang="en-GB" dirty="0"/>
          </a:p>
        </p:txBody>
      </p:sp>
    </p:spTree>
    <p:extLst>
      <p:ext uri="{BB962C8B-B14F-4D97-AF65-F5344CB8AC3E}">
        <p14:creationId xmlns:p14="http://schemas.microsoft.com/office/powerpoint/2010/main" val="27933175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Web Articles and Newspapers</a:t>
            </a:r>
            <a:endParaRPr lang="en-GB" dirty="0"/>
          </a:p>
        </p:txBody>
      </p:sp>
      <p:sp>
        <p:nvSpPr>
          <p:cNvPr id="3" name="Content Placeholder 2"/>
          <p:cNvSpPr>
            <a:spLocks noGrp="1"/>
          </p:cNvSpPr>
          <p:nvPr>
            <p:ph idx="1"/>
          </p:nvPr>
        </p:nvSpPr>
        <p:spPr/>
        <p:txBody>
          <a:bodyPr/>
          <a:lstStyle/>
          <a:p>
            <a:r>
              <a:rPr lang="en-GB" dirty="0" err="1"/>
              <a:t>Kligman</a:t>
            </a:r>
            <a:r>
              <a:rPr lang="en-GB" dirty="0"/>
              <a:t>, M, The Effect of Militancy in the British Suffragette Movement, Accessed: 12/01/18 </a:t>
            </a:r>
            <a:r>
              <a:rPr lang="en-GB" dirty="0">
                <a:hlinkClick r:id="rId2"/>
              </a:rPr>
              <a:t>http://www.johndclare.net/women2_Kligman.htm</a:t>
            </a:r>
            <a:r>
              <a:rPr lang="en-GB" dirty="0"/>
              <a:t> </a:t>
            </a:r>
            <a:endParaRPr lang="en-GB" dirty="0" smtClean="0"/>
          </a:p>
          <a:p>
            <a:r>
              <a:rPr lang="en-GB" dirty="0"/>
              <a:t>The Times (London), November 23, 1913, </a:t>
            </a:r>
            <a:r>
              <a:rPr lang="en-GB" smtClean="0"/>
              <a:t>Accessed: 15/01/18 </a:t>
            </a:r>
            <a:r>
              <a:rPr lang="en-GB" smtClean="0">
                <a:hlinkClick r:id="rId3"/>
              </a:rPr>
              <a:t>https</a:t>
            </a:r>
            <a:r>
              <a:rPr lang="en-GB" dirty="0">
                <a:hlinkClick r:id="rId3"/>
              </a:rPr>
              <a:t>://</a:t>
            </a:r>
            <a:r>
              <a:rPr lang="en-GB" dirty="0" smtClean="0">
                <a:hlinkClick r:id="rId3"/>
              </a:rPr>
              <a:t>www.britishnewspaperarchive.co.uk/search/</a:t>
            </a:r>
            <a:r>
              <a:rPr lang="en-GB" dirty="0" smtClean="0"/>
              <a:t> </a:t>
            </a:r>
            <a:endParaRPr lang="en-GB" dirty="0"/>
          </a:p>
        </p:txBody>
      </p:sp>
    </p:spTree>
    <p:extLst>
      <p:ext uri="{BB962C8B-B14F-4D97-AF65-F5344CB8AC3E}">
        <p14:creationId xmlns:p14="http://schemas.microsoft.com/office/powerpoint/2010/main" val="29228985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2408</TotalTime>
  <Words>2062</Words>
  <Application>Microsoft Office PowerPoint</Application>
  <PresentationFormat>Widescreen</PresentationFormat>
  <Paragraphs>98</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Century Gothic</vt:lpstr>
      <vt:lpstr>Wingdings 3</vt:lpstr>
      <vt:lpstr>Ion</vt:lpstr>
      <vt:lpstr>What challenges faced the British State when confronted with the rise of a more militant women’s Suffrage movement in the early years of the twentieth century, and how effective was the response?  </vt:lpstr>
      <vt:lpstr>Introduction</vt:lpstr>
      <vt:lpstr>Back Ground</vt:lpstr>
      <vt:lpstr>Back Ground</vt:lpstr>
      <vt:lpstr>Back Ground</vt:lpstr>
      <vt:lpstr>First Point – Drawing Public Attention</vt:lpstr>
      <vt:lpstr>Response - Arrests </vt:lpstr>
      <vt:lpstr>Second Point – Hunger Strikes</vt:lpstr>
      <vt:lpstr>Force Feeding - Strand W.C. Force-feeding women in prison. 'Treatment of Political Prisoners Under a Liberal Government' Published by Women’s Social and Political Union 1910</vt:lpstr>
      <vt:lpstr>PowerPoint Presentation</vt:lpstr>
      <vt:lpstr>PowerPoint Presentation</vt:lpstr>
      <vt:lpstr>PowerPoint Presentation</vt:lpstr>
      <vt:lpstr>Third Point – Riots </vt:lpstr>
      <vt:lpstr>The Suffragette, 13 June 1913</vt:lpstr>
      <vt:lpstr>Response</vt:lpstr>
      <vt:lpstr>Conclusion</vt:lpstr>
      <vt:lpstr>References </vt:lpstr>
      <vt:lpstr>Bibliography</vt:lpstr>
      <vt:lpstr>Web Articles and Newspapers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Michel Foucault posited that “prisons resemble factories, schools, barracks [and] hospitals, which all resemble prisons.” What does this quotation tell us about Foucault’s conception of ‘disciplinary society,’ and how persuasive do you find his ideas?</dc:title>
  <dc:creator>Simon Elliott</dc:creator>
  <cp:lastModifiedBy>Simon Elliott</cp:lastModifiedBy>
  <cp:revision>36</cp:revision>
  <dcterms:created xsi:type="dcterms:W3CDTF">2018-01-22T06:31:32Z</dcterms:created>
  <dcterms:modified xsi:type="dcterms:W3CDTF">2018-01-23T22:40:14Z</dcterms:modified>
</cp:coreProperties>
</file>