
<file path=[Content_Types].xml><?xml version="1.0" encoding="utf-8"?>
<Types xmlns="http://schemas.openxmlformats.org/package/2006/content-types">
  <Override PartName="/ppt/slides/slide17.xml" ContentType="application/vnd.openxmlformats-officedocument.presentationml.slide+xml"/>
  <Override PartName="/ppt/slideLayouts/slideLayout8.xml" ContentType="application/vnd.openxmlformats-officedocument.presentationml.slideLayout+xml"/>
  <Override PartName="/ppt/slideLayouts/slideLayout4.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s/slide22.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6.xml" ContentType="application/vnd.openxmlformats-officedocument.presentationml.slideLayout+xml"/>
  <Override PartName="/ppt/presentation.xml" ContentType="application/vnd.openxmlformats-officedocument.presentationml.presentation.main+xml"/>
  <Override PartName="/docProps/app.xml" ContentType="application/vnd.openxmlformats-officedocument.extended-properties+xml"/>
  <Override PartName="/ppt/slides/slide5.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8.xml" ContentType="application/vnd.openxmlformats-officedocument.presentationml.slide+xml"/>
  <Override PartName="/ppt/slideLayouts/slideLayout7.xml" ContentType="application/vnd.openxmlformats-officedocument.presentationml.slideLayout+xml"/>
  <Override PartName="/ppt/presProps.xml" ContentType="application/vnd.openxmlformats-officedocument.presentationml.presProps+xml"/>
  <Default Extension="jpeg" ContentType="image/jpeg"/>
  <Override PartName="/ppt/slideLayouts/slideLayout3.xml" ContentType="application/vnd.openxmlformats-officedocument.presentationml.slideLayout+xml"/>
  <Override PartName="/ppt/slides/slide21.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Layouts/slideLayout5.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ppt/slides/slide1.xml" ContentType="application/vnd.openxmlformats-officedocument.presentationml.slide+xml"/>
  <Override PartName="/ppt/tableStyles.xml" ContentType="application/vnd.openxmlformats-officedocument.presentationml.tableStyles+xml"/>
  <Default Extension="xml" ContentType="application/xml"/>
  <Override PartName="/ppt/slides/slide7.xml" ContentType="application/vnd.openxmlformats-officedocument.presentationml.slide+xml"/>
  <Override PartName="/ppt/slides/slide8.xml" ContentType="application/vnd.openxmlformats-officedocument.presentationml.slide+xml"/>
  <Override PartName="/ppt/slideMasters/slideMaster1.xml" ContentType="application/vnd.openxmlformats-officedocument.presentationml.slideMaster+xml"/>
  <Override PartName="/ppt/slides/slide15.xml" ContentType="application/vnd.openxmlformats-officedocument.presentationml.slide+xml"/>
  <Override PartName="/ppt/viewProps.xml" ContentType="application/vnd.openxmlformats-officedocument.presentationml.viewProps+xml"/>
  <Default Extension="bin" ContentType="application/vnd.openxmlformats-officedocument.presentationml.printerSettings"/>
  <Default Extension="rels" ContentType="application/vnd.openxmlformats-package.relationships+xml"/>
  <Override PartName="/ppt/slides/slide9.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6.xml" ContentType="application/vnd.openxmlformats-officedocument.presentationml.slide+xml"/>
  <Override PartName="/ppt/slides/slide16.xml" ContentType="application/vnd.openxmlformats-officedocument.presentationml.slide+xml"/>
  <Override PartName="/ppt/slides/slide19.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Types>
</file>

<file path=_rels/.rels><?xml version="1.0" encoding="UTF-8" standalone="yes"?>
<Relationships xmlns="http://schemas.openxmlformats.org/package/2006/relationships"><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aveSubsetFonts="1" autoCompressPictures="0">
  <p:sldMasterIdLst>
    <p:sldMasterId r:id="rId1"/>
  </p:sldMasterIdLst>
  <p:sldIdLst>
    <p:sldId id="256" r:id="rId2"/>
    <p:sldId id="276" r:id="rId3"/>
    <p:sldId id="257" r:id="rId4"/>
    <p:sldId id="258" r:id="rId5"/>
    <p:sldId id="259" r:id="rId6"/>
    <p:sldId id="260" r:id="rId7"/>
    <p:sldId id="262" r:id="rId8"/>
    <p:sldId id="261" r:id="rId9"/>
    <p:sldId id="263" r:id="rId10"/>
    <p:sldId id="264" r:id="rId11"/>
    <p:sldId id="268" r:id="rId12"/>
    <p:sldId id="275" r:id="rId13"/>
    <p:sldId id="265" r:id="rId14"/>
    <p:sldId id="273" r:id="rId15"/>
    <p:sldId id="274" r:id="rId16"/>
    <p:sldId id="270" r:id="rId17"/>
    <p:sldId id="269" r:id="rId18"/>
    <p:sldId id="266" r:id="rId19"/>
    <p:sldId id="272" r:id="rId20"/>
    <p:sldId id="271" r:id="rId21"/>
    <p:sldId id="277" r:id="rId22"/>
    <p:sldId id="267" r:id="rId2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lastView="sldThumbnailView">
  <p:normalViewPr showOutlineIcons="0">
    <p:restoredLeft sz="15620"/>
    <p:restoredTop sz="88075" autoAdjust="0"/>
  </p:normalViewPr>
  <p:slideViewPr>
    <p:cSldViewPr snapToGrid="0" snapToObjects="1">
      <p:cViewPr varScale="1">
        <p:scale>
          <a:sx n="95" d="100"/>
          <a:sy n="95" d="100"/>
        </p:scale>
        <p:origin x="-728" y="-10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7" Type="http://schemas.openxmlformats.org/officeDocument/2006/relationships/slide" Target="slides/slide6.xml"/><Relationship Id="rId1" Type="http://schemas.openxmlformats.org/officeDocument/2006/relationships/slideMaster" Target="slideMasters/slideMaster1.xml"/><Relationship Id="rId24" Type="http://schemas.openxmlformats.org/officeDocument/2006/relationships/printerSettings" Target="printerSettings/printerSettings1.bin"/><Relationship Id="rId25" Type="http://schemas.openxmlformats.org/officeDocument/2006/relationships/presProps" Target="presProps.xml"/><Relationship Id="rId8" Type="http://schemas.openxmlformats.org/officeDocument/2006/relationships/slide" Target="slides/slide7.xml"/><Relationship Id="rId13" Type="http://schemas.openxmlformats.org/officeDocument/2006/relationships/slide" Target="slides/slide12.xml"/><Relationship Id="rId10" Type="http://schemas.openxmlformats.org/officeDocument/2006/relationships/slide" Target="slides/slide9.xml"/><Relationship Id="rId12" Type="http://schemas.openxmlformats.org/officeDocument/2006/relationships/slide" Target="slides/slide11.xml"/><Relationship Id="rId17" Type="http://schemas.openxmlformats.org/officeDocument/2006/relationships/slide" Target="slides/slide16.xml"/><Relationship Id="rId9" Type="http://schemas.openxmlformats.org/officeDocument/2006/relationships/slide" Target="slides/slide8.xml"/><Relationship Id="rId18" Type="http://schemas.openxmlformats.org/officeDocument/2006/relationships/slide" Target="slides/slide17.xml"/><Relationship Id="rId3" Type="http://schemas.openxmlformats.org/officeDocument/2006/relationships/slide" Target="slides/slide2.xml"/><Relationship Id="rId27" Type="http://schemas.openxmlformats.org/officeDocument/2006/relationships/theme" Target="theme/theme1.xml"/><Relationship Id="rId14" Type="http://schemas.openxmlformats.org/officeDocument/2006/relationships/slide" Target="slides/slide13.xml"/><Relationship Id="rId23" Type="http://schemas.openxmlformats.org/officeDocument/2006/relationships/slide" Target="slides/slide22.xml"/><Relationship Id="rId4" Type="http://schemas.openxmlformats.org/officeDocument/2006/relationships/slide" Target="slides/slide3.xml"/><Relationship Id="rId28" Type="http://schemas.openxmlformats.org/officeDocument/2006/relationships/tableStyles" Target="tableStyles.xml"/><Relationship Id="rId26" Type="http://schemas.openxmlformats.org/officeDocument/2006/relationships/viewProps" Target="viewProps.xml"/><Relationship Id="rId11" Type="http://schemas.openxmlformats.org/officeDocument/2006/relationships/slide" Target="slides/slide10.xml"/><Relationship Id="rId6" Type="http://schemas.openxmlformats.org/officeDocument/2006/relationships/slide" Target="slides/slide5.xml"/><Relationship Id="rId16" Type="http://schemas.openxmlformats.org/officeDocument/2006/relationships/slide" Target="slides/slide15.xml"/><Relationship Id="rId5" Type="http://schemas.openxmlformats.org/officeDocument/2006/relationships/slide" Target="slides/slide4.xml"/><Relationship Id="rId15" Type="http://schemas.openxmlformats.org/officeDocument/2006/relationships/slide" Target="slides/slide14.xml"/><Relationship Id="rId19" Type="http://schemas.openxmlformats.org/officeDocument/2006/relationships/slide" Target="slides/slide18.xml"/><Relationship Id="rId20" Type="http://schemas.openxmlformats.org/officeDocument/2006/relationships/slide" Target="slides/slide19.xml"/><Relationship Id="rId22" Type="http://schemas.openxmlformats.org/officeDocument/2006/relationships/slide" Target="slides/slide21.xml"/><Relationship Id="rId21" Type="http://schemas.openxmlformats.org/officeDocument/2006/relationships/slide" Target="slides/slide20.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lang="en-US"/>
          </a:p>
        </p:txBody>
      </p:sp>
      <p:sp>
        <p:nvSpPr>
          <p:cNvPr id="4" name="Date Placeholder 3"/>
          <p:cNvSpPr>
            <a:spLocks noGrp="1"/>
          </p:cNvSpPr>
          <p:nvPr>
            <p:ph type="dt" sz="half" idx="10"/>
          </p:nvPr>
        </p:nvSpPr>
        <p:spPr/>
        <p:txBody>
          <a:bodyPr/>
          <a:lstStyle/>
          <a:p>
            <a:fld id="{BC0D1217-CDDB-DB48-A56D-FB12A0CE4A98}" type="datetimeFigureOut">
              <a:rPr lang="en-US" smtClean="0"/>
              <a:pPr/>
              <a:t>10/20/13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C75EBBD-485E-7E4F-BC07-83980B6AFF3E}"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BC0D1217-CDDB-DB48-A56D-FB12A0CE4A98}" type="datetimeFigureOut">
              <a:rPr lang="en-US" smtClean="0"/>
              <a:pPr/>
              <a:t>10/20/13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C75EBBD-485E-7E4F-BC07-83980B6AFF3E}"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p>
            <a:fld id="{BC0D1217-CDDB-DB48-A56D-FB12A0CE4A98}" type="datetimeFigureOut">
              <a:rPr lang="en-US" smtClean="0"/>
              <a:pPr/>
              <a:t>10/20/13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C75EBBD-485E-7E4F-BC07-83980B6AFF3E}"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Date Placeholder 4"/>
          <p:cNvSpPr>
            <a:spLocks noGrp="1"/>
          </p:cNvSpPr>
          <p:nvPr>
            <p:ph type="dt" sz="half" idx="10"/>
          </p:nvPr>
        </p:nvSpPr>
        <p:spPr/>
        <p:txBody>
          <a:bodyPr/>
          <a:lstStyle/>
          <a:p>
            <a:fld id="{BC0D1217-CDDB-DB48-A56D-FB12A0CE4A98}" type="datetimeFigureOut">
              <a:rPr lang="en-US" smtClean="0"/>
              <a:pPr/>
              <a:t>10/20/13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C75EBBD-485E-7E4F-BC07-83980B6AFF3E}"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7" name="Date Placeholder 6"/>
          <p:cNvSpPr>
            <a:spLocks noGrp="1"/>
          </p:cNvSpPr>
          <p:nvPr>
            <p:ph type="dt" sz="half" idx="10"/>
          </p:nvPr>
        </p:nvSpPr>
        <p:spPr/>
        <p:txBody>
          <a:bodyPr/>
          <a:lstStyle/>
          <a:p>
            <a:fld id="{BC0D1217-CDDB-DB48-A56D-FB12A0CE4A98}" type="datetimeFigureOut">
              <a:rPr lang="en-US" smtClean="0"/>
              <a:pPr/>
              <a:t>10/20/13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C75EBBD-485E-7E4F-BC07-83980B6AFF3E}"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Date Placeholder 2"/>
          <p:cNvSpPr>
            <a:spLocks noGrp="1"/>
          </p:cNvSpPr>
          <p:nvPr>
            <p:ph type="dt" sz="half" idx="10"/>
          </p:nvPr>
        </p:nvSpPr>
        <p:spPr/>
        <p:txBody>
          <a:bodyPr/>
          <a:lstStyle/>
          <a:p>
            <a:fld id="{BC0D1217-CDDB-DB48-A56D-FB12A0CE4A98}" type="datetimeFigureOut">
              <a:rPr lang="en-US" smtClean="0"/>
              <a:pPr/>
              <a:t>10/20/13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C75EBBD-485E-7E4F-BC07-83980B6AFF3E}"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C0D1217-CDDB-DB48-A56D-FB12A0CE4A98}" type="datetimeFigureOut">
              <a:rPr lang="en-US" smtClean="0"/>
              <a:pPr/>
              <a:t>10/20/13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C75EBBD-485E-7E4F-BC07-83980B6AFF3E}"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BC0D1217-CDDB-DB48-A56D-FB12A0CE4A98}" type="datetimeFigureOut">
              <a:rPr lang="en-US" smtClean="0"/>
              <a:pPr/>
              <a:t>10/20/13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C75EBBD-485E-7E4F-BC07-83980B6AFF3E}"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BC0D1217-CDDB-DB48-A56D-FB12A0CE4A98}" type="datetimeFigureOut">
              <a:rPr lang="en-US" smtClean="0"/>
              <a:pPr/>
              <a:t>10/20/13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C75EBBD-485E-7E4F-BC07-83980B6AFF3E}"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BC0D1217-CDDB-DB48-A56D-FB12A0CE4A98}" type="datetimeFigureOut">
              <a:rPr lang="en-US" smtClean="0"/>
              <a:pPr/>
              <a:t>10/20/13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C75EBBD-485E-7E4F-BC07-83980B6AFF3E}"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BC0D1217-CDDB-DB48-A56D-FB12A0CE4A98}" type="datetimeFigureOut">
              <a:rPr lang="en-US" smtClean="0"/>
              <a:pPr/>
              <a:t>10/20/13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C75EBBD-485E-7E4F-BC07-83980B6AFF3E}"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4" Type="http://schemas.openxmlformats.org/officeDocument/2006/relationships/slideLayout" Target="../slideLayouts/slideLayout4.xml"/><Relationship Id="rId10" Type="http://schemas.openxmlformats.org/officeDocument/2006/relationships/slideLayout" Target="../slideLayouts/slideLayout10.xml"/><Relationship Id="rId5" Type="http://schemas.openxmlformats.org/officeDocument/2006/relationships/slideLayout" Target="../slideLayouts/slideLayout5.xml"/><Relationship Id="rId7" Type="http://schemas.openxmlformats.org/officeDocument/2006/relationships/slideLayout" Target="../slideLayouts/slideLayout7.xml"/><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9" Type="http://schemas.openxmlformats.org/officeDocument/2006/relationships/slideLayout" Target="../slideLayouts/slideLayout9.xml"/><Relationship Id="rId3" Type="http://schemas.openxmlformats.org/officeDocument/2006/relationships/slideLayout" Target="../slideLayouts/slideLayout3.xml"/><Relationship Id="rId6" Type="http://schemas.openxmlformats.org/officeDocument/2006/relationships/slideLayout" Target="../slideLayouts/slideLayout6.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0D1217-CDDB-DB48-A56D-FB12A0CE4A98}" type="datetimeFigureOut">
              <a:rPr lang="en-US" smtClean="0"/>
              <a:pPr/>
              <a:t>10/20/13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C75EBBD-485E-7E4F-BC07-83980B6AFF3E}" type="slidenum">
              <a:rPr lang="en-US" smtClean="0"/>
              <a:pPr/>
              <a:t>‹#›</a:t>
            </a:fld>
            <a:endParaRPr lang="en-US"/>
          </a:p>
        </p:txBody>
      </p:sp>
    </p:spTree>
  </p:cSld>
  <p:clrMap bg1="dk1" tx1="lt1" bg2="dk2" tx2="lt2" accent1="accent1" accent2="accent2" accent3="accent3" accent4="accent4" accent5="accent5" accent6="accent6" hlink="hlink" folHlink="folHlink"/>
  <p:sldLayoutIdLst>
    <p:sldLayoutId r:id="rId1"/>
    <p:sldLayoutId r:id="rId2"/>
    <p:sldLayoutId r:id="rId3"/>
    <p:sldLayoutId r:id="rId4"/>
    <p:sldLayoutId r:id="rId5"/>
    <p:sldLayoutId r:id="rId6"/>
    <p:sldLayoutId r:id="rId7"/>
    <p:sldLayoutId r:id="rId8"/>
    <p:sldLayoutId r:id="rId9"/>
    <p:sldLayoutId r:id="rId10"/>
    <p:sldLayoutId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4" Type="http://schemas.openxmlformats.org/officeDocument/2006/relationships/image" Target="../media/image7.jpeg"/><Relationship Id="rId1" Type="http://schemas.openxmlformats.org/officeDocument/2006/relationships/slideLayout" Target="../slideLayouts/slideLayout7.xml"/><Relationship Id="rId2" Type="http://schemas.openxmlformats.org/officeDocument/2006/relationships/image" Target="../media/image5.jpeg"/><Relationship Id="rId3" Type="http://schemas.openxmlformats.org/officeDocument/2006/relationships/image" Target="../media/image6.jpeg"/></Relationships>
</file>

<file path=ppt/slides/_rels/slide1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4" Type="http://schemas.openxmlformats.org/officeDocument/2006/relationships/image" Target="../media/image12.jpeg"/><Relationship Id="rId1" Type="http://schemas.openxmlformats.org/officeDocument/2006/relationships/slideLayout" Target="../slideLayouts/slideLayout7.xml"/><Relationship Id="rId2" Type="http://schemas.openxmlformats.org/officeDocument/2006/relationships/image" Target="../media/image10.jpeg"/><Relationship Id="rId3" Type="http://schemas.openxmlformats.org/officeDocument/2006/relationships/image" Target="../media/image11.jpe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The Diversity within Judaism</a:t>
            </a:r>
            <a:endParaRPr lang="en-US" dirty="0"/>
          </a:p>
        </p:txBody>
      </p:sp>
      <p:sp>
        <p:nvSpPr>
          <p:cNvPr id="3" name="Subtitle 2"/>
          <p:cNvSpPr>
            <a:spLocks noGrp="1"/>
          </p:cNvSpPr>
          <p:nvPr>
            <p:ph type="subTitle" idx="1"/>
          </p:nvPr>
        </p:nvSpPr>
        <p:spPr/>
        <p:txBody>
          <a:bodyPr/>
          <a:lstStyle/>
          <a:p>
            <a:r>
              <a:rPr lang="en-US" dirty="0" smtClean="0"/>
              <a:t>Orthodox, Conservative and </a:t>
            </a:r>
            <a:r>
              <a:rPr lang="en-US" dirty="0" smtClean="0"/>
              <a:t>Reform Denominations</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 name="Picture 3" descr="symbolsjewish.jpg"/>
          <p:cNvPicPr>
            <a:picLocks noChangeAspect="1"/>
          </p:cNvPicPr>
          <p:nvPr/>
        </p:nvPicPr>
        <p:blipFill>
          <a:blip r:embed="rId2"/>
          <a:stretch>
            <a:fillRect/>
          </a:stretch>
        </p:blipFill>
        <p:spPr>
          <a:xfrm>
            <a:off x="2029161" y="613170"/>
            <a:ext cx="5299177" cy="5737506"/>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solidFill>
                  <a:srgbClr val="FFFF00"/>
                </a:solidFill>
              </a:rPr>
              <a:t>Orthodox Judaism:</a:t>
            </a:r>
            <a:r>
              <a:rPr lang="en-US" dirty="0" smtClean="0">
                <a:solidFill>
                  <a:srgbClr val="FFFF00"/>
                </a:solidFill>
              </a:rPr>
              <a:t> </a:t>
            </a:r>
            <a:r>
              <a:rPr lang="en-US" dirty="0" smtClean="0"/>
              <a:t/>
            </a:r>
            <a:br>
              <a:rPr lang="en-US" dirty="0" smtClean="0"/>
            </a:br>
            <a:r>
              <a:rPr lang="en-US" dirty="0" smtClean="0"/>
              <a:t>‘Torah-True Judaism’</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Traditional orthodoxy seeks to preserve the religious traditions and practices of the Jewish faith.</a:t>
            </a:r>
          </a:p>
          <a:p>
            <a:r>
              <a:rPr lang="en-US" dirty="0" smtClean="0"/>
              <a:t>Orthodoxy emerges from rabbinic Judaism.</a:t>
            </a:r>
          </a:p>
          <a:p>
            <a:r>
              <a:rPr lang="en-US" dirty="0" smtClean="0"/>
              <a:t>Acceptance of the Torah (oral and written) as divinely revealed: the Torah was given in its entirety by God to Moses on Mount Sinai.</a:t>
            </a:r>
          </a:p>
          <a:p>
            <a:r>
              <a:rPr lang="en-US" dirty="0" smtClean="0"/>
              <a:t>All its details are accurate and true; it is literally ‘the word of God’, sent from heaven</a:t>
            </a:r>
            <a:r>
              <a:rPr lang="en-US" dirty="0" smtClean="0"/>
              <a:t> (</a:t>
            </a:r>
            <a:r>
              <a:rPr lang="en-US" i="1" dirty="0" smtClean="0"/>
              <a:t>Torah min ha-</a:t>
            </a:r>
            <a:r>
              <a:rPr lang="en-US" i="1" dirty="0" err="1" smtClean="0"/>
              <a:t>shamayim</a:t>
            </a:r>
            <a:r>
              <a:rPr lang="en-US" dirty="0" smtClean="0"/>
              <a:t>) and </a:t>
            </a:r>
            <a:r>
              <a:rPr lang="en-US" dirty="0" smtClean="0"/>
              <a:t>written down by Moses.</a:t>
            </a:r>
          </a:p>
          <a:p>
            <a:r>
              <a:rPr lang="en-US" dirty="0" smtClean="0"/>
              <a:t>The Torah therefore remains authoritative and is subject to literal interpretation.</a:t>
            </a: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Origins of Orthodox Judaism</a:t>
            </a:r>
            <a:endParaRPr lang="en-US" dirty="0"/>
          </a:p>
        </p:txBody>
      </p:sp>
      <p:sp>
        <p:nvSpPr>
          <p:cNvPr id="3" name="Content Placeholder 2"/>
          <p:cNvSpPr>
            <a:spLocks noGrp="1"/>
          </p:cNvSpPr>
          <p:nvPr>
            <p:ph idx="1"/>
          </p:nvPr>
        </p:nvSpPr>
        <p:spPr/>
        <p:txBody>
          <a:bodyPr>
            <a:normAutofit fontScale="70000" lnSpcReduction="20000"/>
          </a:bodyPr>
          <a:lstStyle/>
          <a:p>
            <a:r>
              <a:rPr lang="en-US" dirty="0" smtClean="0"/>
              <a:t>Late 18th century: responses to the Enlightenment (= Jews with full civil rights and freedom to be full members of the wider community)</a:t>
            </a:r>
            <a:r>
              <a:rPr lang="en-US" dirty="0" smtClean="0"/>
              <a:t>.</a:t>
            </a:r>
          </a:p>
          <a:p>
            <a:r>
              <a:rPr lang="en-US" dirty="0" smtClean="0">
                <a:solidFill>
                  <a:srgbClr val="FFFF00"/>
                </a:solidFill>
              </a:rPr>
              <a:t>Enlightenment: encouragement of rationalism and the promotion of reason, tolerance and morality. It involved the modernization of Judaism in order to achieve political and social integration.</a:t>
            </a:r>
            <a:r>
              <a:rPr lang="en-US" dirty="0" smtClean="0"/>
              <a:t> </a:t>
            </a:r>
            <a:endParaRPr lang="en-US" dirty="0" smtClean="0"/>
          </a:p>
          <a:p>
            <a:r>
              <a:rPr lang="en-US" dirty="0" smtClean="0"/>
              <a:t>The term ‘orthodox’ is first used in Germany in 1807 by Reformers for traditionalists who oppose </a:t>
            </a:r>
            <a:r>
              <a:rPr lang="en-US" dirty="0" smtClean="0"/>
              <a:t>‘</a:t>
            </a:r>
            <a:r>
              <a:rPr lang="en-US" dirty="0" smtClean="0"/>
              <a:t>reform’ changes in Jewish life.</a:t>
            </a:r>
          </a:p>
          <a:p>
            <a:r>
              <a:rPr lang="en-US" dirty="0" smtClean="0"/>
              <a:t>Particularly prevalent among Eastern European Jews during the 18</a:t>
            </a:r>
            <a:r>
              <a:rPr lang="en-US" baseline="30000" dirty="0" smtClean="0"/>
              <a:t>th</a:t>
            </a:r>
            <a:r>
              <a:rPr lang="en-US" dirty="0" smtClean="0"/>
              <a:t>-19</a:t>
            </a:r>
            <a:r>
              <a:rPr lang="en-US" baseline="30000" dirty="0" smtClean="0"/>
              <a:t>th</a:t>
            </a:r>
            <a:r>
              <a:rPr lang="en-US" dirty="0" smtClean="0"/>
              <a:t> centuries</a:t>
            </a:r>
            <a:r>
              <a:rPr lang="en-US" dirty="0" smtClean="0"/>
              <a:t>.</a:t>
            </a:r>
          </a:p>
          <a:p>
            <a:r>
              <a:rPr lang="en-US" dirty="0" smtClean="0"/>
              <a:t>It comprises many trends, including numerous Hasidic sects and </a:t>
            </a:r>
            <a:r>
              <a:rPr lang="en-US" i="1" dirty="0" err="1" smtClean="0"/>
              <a:t>mitnagdim</a:t>
            </a:r>
            <a:r>
              <a:rPr lang="en-US" i="1" dirty="0" smtClean="0"/>
              <a:t> </a:t>
            </a:r>
            <a:r>
              <a:rPr lang="en-US" dirty="0" smtClean="0"/>
              <a:t>(opponents of Hasidism, Lithuanian emphasis on intensive study of the </a:t>
            </a:r>
            <a:r>
              <a:rPr lang="en-US" i="1" dirty="0" err="1" smtClean="0"/>
              <a:t>halakhah</a:t>
            </a:r>
            <a:r>
              <a:rPr lang="en-US" dirty="0" smtClean="0"/>
              <a:t>).</a:t>
            </a: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Development of Orthodox Judaism</a:t>
            </a:r>
            <a:endParaRPr lang="en-US" dirty="0"/>
          </a:p>
        </p:txBody>
      </p:sp>
      <p:sp>
        <p:nvSpPr>
          <p:cNvPr id="3" name="Content Placeholder 2"/>
          <p:cNvSpPr>
            <a:spLocks noGrp="1"/>
          </p:cNvSpPr>
          <p:nvPr>
            <p:ph sz="half" idx="1"/>
          </p:nvPr>
        </p:nvSpPr>
        <p:spPr/>
        <p:txBody>
          <a:bodyPr>
            <a:normAutofit fontScale="85000" lnSpcReduction="20000"/>
          </a:bodyPr>
          <a:lstStyle/>
          <a:p>
            <a:r>
              <a:rPr lang="en-US" dirty="0" smtClean="0"/>
              <a:t>Some attempts at integration (traditional Judaism and modern values</a:t>
            </a:r>
            <a:r>
              <a:rPr lang="en-US" dirty="0" smtClean="0"/>
              <a:t>): synthesis between tradition and general culture.</a:t>
            </a:r>
          </a:p>
          <a:p>
            <a:r>
              <a:rPr lang="en-US" dirty="0" smtClean="0"/>
              <a:t>Neo-orthodox movement (e.g.,</a:t>
            </a:r>
            <a:r>
              <a:rPr lang="en-US" dirty="0" smtClean="0"/>
              <a:t> the German rabbi Samson </a:t>
            </a:r>
            <a:r>
              <a:rPr lang="en-US" dirty="0" smtClean="0"/>
              <a:t>Raphael Hirsch, </a:t>
            </a:r>
            <a:r>
              <a:rPr lang="en-US" dirty="0" err="1" smtClean="0"/>
              <a:t>Azriel</a:t>
            </a:r>
            <a:r>
              <a:rPr lang="en-US" dirty="0" smtClean="0"/>
              <a:t> </a:t>
            </a:r>
            <a:r>
              <a:rPr lang="en-US" dirty="0" err="1" smtClean="0"/>
              <a:t>Hildesheimer</a:t>
            </a:r>
            <a:r>
              <a:rPr lang="en-US" dirty="0" smtClean="0"/>
              <a:t>): ‘</a:t>
            </a:r>
            <a:r>
              <a:rPr lang="en-US" dirty="0" err="1" smtClean="0"/>
              <a:t>Tprah</a:t>
            </a:r>
            <a:r>
              <a:rPr lang="en-US" dirty="0" smtClean="0"/>
              <a:t> with the way of the land’.</a:t>
            </a:r>
          </a:p>
          <a:p>
            <a:r>
              <a:rPr lang="en-US" dirty="0" smtClean="0"/>
              <a:t>This leads to more ‘centrist’ orthodoxy in Western and Eastern Europe.</a:t>
            </a:r>
            <a:endParaRPr lang="en-US" dirty="0"/>
          </a:p>
        </p:txBody>
      </p:sp>
      <p:sp>
        <p:nvSpPr>
          <p:cNvPr id="4" name="Content Placeholder 3"/>
          <p:cNvSpPr>
            <a:spLocks noGrp="1"/>
          </p:cNvSpPr>
          <p:nvPr>
            <p:ph sz="half" idx="2"/>
          </p:nvPr>
        </p:nvSpPr>
        <p:spPr/>
        <p:txBody>
          <a:bodyPr>
            <a:normAutofit fontScale="85000" lnSpcReduction="20000"/>
          </a:bodyPr>
          <a:lstStyle/>
          <a:p>
            <a:endParaRPr lang="en-US"/>
          </a:p>
        </p:txBody>
      </p:sp>
      <p:pic>
        <p:nvPicPr>
          <p:cNvPr id="5" name="Content Placeholder 6" descr="images-1.jpeg"/>
          <p:cNvPicPr>
            <a:picLocks noGrp="1" noChangeAspect="1"/>
          </p:cNvPicPr>
          <p:nvPr/>
        </p:nvPicPr>
        <p:blipFill>
          <a:blip r:embed="rId2"/>
          <a:stretch>
            <a:fillRect/>
          </a:stretch>
        </p:blipFill>
        <p:spPr bwMode="auto">
          <a:xfrm>
            <a:off x="4648200" y="1600200"/>
            <a:ext cx="4038600" cy="4525963"/>
          </a:xfrm>
          <a:prstGeom prst="rect">
            <a:avLst/>
          </a:prstGeom>
          <a:noFill/>
          <a:ln w="9525">
            <a:noFill/>
            <a:miter lim="800000"/>
            <a:headEnd/>
            <a:tailEnd/>
          </a:ln>
          <a:effectLst>
            <a:outerShdw blurRad="63500" dist="25400" dir="16979900" algn="ctr" rotWithShape="0">
              <a:srgbClr val="000000">
                <a:alpha val="75000"/>
              </a:srgbClr>
            </a:outerShdw>
          </a:effectLst>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Orthodox Judaism in America</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Rapid expansion following the migration of orthodox scholars from Eastern Europe.</a:t>
            </a:r>
          </a:p>
          <a:p>
            <a:r>
              <a:rPr lang="en-US" dirty="0" smtClean="0"/>
              <a:t>Establishment of rabbinic schools (</a:t>
            </a:r>
            <a:r>
              <a:rPr lang="en-US" i="1" dirty="0" err="1" smtClean="0"/>
              <a:t>yeshivot</a:t>
            </a:r>
            <a:r>
              <a:rPr lang="en-US" dirty="0" smtClean="0"/>
              <a:t>) during the first decades of the 20</a:t>
            </a:r>
            <a:r>
              <a:rPr lang="en-US" baseline="30000" dirty="0" smtClean="0"/>
              <a:t>th</a:t>
            </a:r>
            <a:r>
              <a:rPr lang="en-US" dirty="0" smtClean="0"/>
              <a:t> century.</a:t>
            </a:r>
          </a:p>
          <a:p>
            <a:r>
              <a:rPr lang="en-US" dirty="0" smtClean="0"/>
              <a:t>Over 40 such schools in the USA today</a:t>
            </a:r>
          </a:p>
          <a:p>
            <a:pPr>
              <a:buNone/>
            </a:pPr>
            <a:r>
              <a:rPr lang="en-US" dirty="0" smtClean="0"/>
              <a:t>	</a:t>
            </a:r>
            <a:r>
              <a:rPr lang="en-US" sz="2800" dirty="0" smtClean="0">
                <a:solidFill>
                  <a:srgbClr val="FFFF00"/>
                </a:solidFill>
              </a:rPr>
              <a:t>- Yeshiva University (New York)</a:t>
            </a:r>
          </a:p>
          <a:p>
            <a:pPr>
              <a:buNone/>
            </a:pPr>
            <a:r>
              <a:rPr lang="en-US" sz="2800" dirty="0" smtClean="0">
                <a:solidFill>
                  <a:srgbClr val="FFFF00"/>
                </a:solidFill>
              </a:rPr>
              <a:t>	- Hebrew Theological College (Chicago)</a:t>
            </a:r>
            <a:r>
              <a:rPr lang="en-US" sz="2800" dirty="0" smtClean="0"/>
              <a:t> </a:t>
            </a:r>
          </a:p>
          <a:p>
            <a:r>
              <a:rPr lang="en-US" sz="3243" dirty="0" smtClean="0"/>
              <a:t>Combination of traditionalist and modernist orthodox Jews.</a:t>
            </a:r>
          </a:p>
          <a:p>
            <a:pPr>
              <a:buNone/>
            </a:pPr>
            <a:endParaRPr lang="en-US" sz="2800" dirty="0" smtClean="0">
              <a:solidFill>
                <a:srgbClr val="FFFF00"/>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Orthodox Judaism in Israel</a:t>
            </a:r>
            <a:endParaRPr lang="en-US" dirty="0"/>
          </a:p>
        </p:txBody>
      </p:sp>
      <p:sp>
        <p:nvSpPr>
          <p:cNvPr id="3" name="Content Placeholder 2"/>
          <p:cNvSpPr>
            <a:spLocks noGrp="1"/>
          </p:cNvSpPr>
          <p:nvPr>
            <p:ph idx="1"/>
          </p:nvPr>
        </p:nvSpPr>
        <p:spPr/>
        <p:txBody>
          <a:bodyPr>
            <a:normAutofit fontScale="85000" lnSpcReduction="10000"/>
          </a:bodyPr>
          <a:lstStyle/>
          <a:p>
            <a:r>
              <a:rPr lang="en-US" dirty="0" smtClean="0"/>
              <a:t>The only f</a:t>
            </a:r>
            <a:r>
              <a:rPr lang="en-US" dirty="0" smtClean="0"/>
              <a:t>ormally </a:t>
            </a:r>
            <a:r>
              <a:rPr lang="en-US" dirty="0" smtClean="0"/>
              <a:t>organized religious body of the state.</a:t>
            </a:r>
          </a:p>
          <a:p>
            <a:r>
              <a:rPr lang="en-US" dirty="0" smtClean="0"/>
              <a:t>Rabbinical courts have jurisdiction over matters of personal </a:t>
            </a:r>
            <a:r>
              <a:rPr lang="en-US" dirty="0" smtClean="0"/>
              <a:t>status (e.g. marriage regulations)</a:t>
            </a:r>
          </a:p>
          <a:p>
            <a:r>
              <a:rPr lang="en-US" dirty="0" smtClean="0"/>
              <a:t>The courts are presided over by the two Chief Rabbis (</a:t>
            </a:r>
            <a:r>
              <a:rPr lang="en-US" i="1" dirty="0" err="1" smtClean="0"/>
              <a:t>Sephardi</a:t>
            </a:r>
            <a:r>
              <a:rPr lang="en-US" i="1" dirty="0" smtClean="0"/>
              <a:t> </a:t>
            </a:r>
            <a:r>
              <a:rPr lang="en-US" dirty="0" smtClean="0"/>
              <a:t>and </a:t>
            </a:r>
            <a:r>
              <a:rPr lang="en-US" i="1" dirty="0" smtClean="0"/>
              <a:t>Ashkenazi</a:t>
            </a:r>
            <a:r>
              <a:rPr lang="en-US" dirty="0" smtClean="0"/>
              <a:t>)</a:t>
            </a:r>
            <a:r>
              <a:rPr lang="en-US" dirty="0" smtClean="0"/>
              <a:t>.</a:t>
            </a:r>
          </a:p>
          <a:p>
            <a:r>
              <a:rPr lang="en-US" sz="2353" dirty="0" smtClean="0">
                <a:solidFill>
                  <a:schemeClr val="accent5">
                    <a:lumMod val="60000"/>
                    <a:lumOff val="40000"/>
                  </a:schemeClr>
                </a:solidFill>
              </a:rPr>
              <a:t>Sephardi</a:t>
            </a:r>
            <a:r>
              <a:rPr lang="en-US" sz="2353" dirty="0" smtClean="0">
                <a:solidFill>
                  <a:schemeClr val="accent5">
                    <a:lumMod val="60000"/>
                    <a:lumOff val="40000"/>
                  </a:schemeClr>
                </a:solidFill>
              </a:rPr>
              <a:t>m</a:t>
            </a:r>
            <a:r>
              <a:rPr lang="en-US" sz="2353" dirty="0" smtClean="0">
                <a:solidFill>
                  <a:schemeClr val="accent5">
                    <a:lumMod val="60000"/>
                    <a:lumOff val="40000"/>
                  </a:schemeClr>
                </a:solidFill>
              </a:rPr>
              <a:t> = South European, North African, Middle Eastern</a:t>
            </a:r>
          </a:p>
          <a:p>
            <a:r>
              <a:rPr lang="en-US" sz="2353" dirty="0" smtClean="0">
                <a:solidFill>
                  <a:schemeClr val="accent5">
                    <a:lumMod val="60000"/>
                    <a:lumOff val="40000"/>
                  </a:schemeClr>
                </a:solidFill>
              </a:rPr>
              <a:t>Ashkenazim = North European </a:t>
            </a:r>
          </a:p>
          <a:p>
            <a:r>
              <a:rPr lang="en-US" dirty="0" smtClean="0"/>
              <a:t>Orthodox religious councils control: ritual baths, synagogues, promotion of religious education.</a:t>
            </a:r>
          </a:p>
          <a:p>
            <a:r>
              <a:rPr lang="en-US" dirty="0" smtClean="0"/>
              <a:t>State school system and state religious school system. </a:t>
            </a:r>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Orthodox in the Diaspora</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France: large orthodox communities</a:t>
            </a:r>
          </a:p>
          <a:p>
            <a:r>
              <a:rPr lang="en-US" dirty="0" smtClean="0"/>
              <a:t>United Kingdom:  the United Synagogue controls a large network of congregations (large community on the traditional right in </a:t>
            </a:r>
            <a:r>
              <a:rPr lang="en-US" dirty="0" err="1" smtClean="0"/>
              <a:t>Gateshead</a:t>
            </a:r>
            <a:r>
              <a:rPr lang="en-US" dirty="0" smtClean="0"/>
              <a:t>).</a:t>
            </a:r>
          </a:p>
          <a:p>
            <a:r>
              <a:rPr lang="en-US" dirty="0" smtClean="0"/>
              <a:t>Spain and Portugal: Federation of Synagogues and Jews </a:t>
            </a:r>
            <a:r>
              <a:rPr lang="en-US" dirty="0" smtClean="0"/>
              <a:t>Congregation.</a:t>
            </a:r>
          </a:p>
          <a:p>
            <a:r>
              <a:rPr lang="en-US" dirty="0" smtClean="0">
                <a:solidFill>
                  <a:srgbClr val="FFFF00"/>
                </a:solidFill>
              </a:rPr>
              <a:t>It seems preferable to </a:t>
            </a:r>
            <a:r>
              <a:rPr lang="en-US" dirty="0" smtClean="0">
                <a:solidFill>
                  <a:srgbClr val="FFFF00"/>
                </a:solidFill>
              </a:rPr>
              <a:t>describe Orthodoxy by listing its various groups rather than seeking a definition. There is no overall direction or central control in orthodox Judaism.</a:t>
            </a:r>
            <a:endParaRPr lang="en-US" dirty="0">
              <a:solidFill>
                <a:srgbClr val="FFFF00"/>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Hasidim</a:t>
            </a:r>
            <a:endParaRPr lang="en-US" dirty="0"/>
          </a:p>
        </p:txBody>
      </p:sp>
      <p:sp>
        <p:nvSpPr>
          <p:cNvPr id="3" name="Content Placeholder 2"/>
          <p:cNvSpPr>
            <a:spLocks noGrp="1"/>
          </p:cNvSpPr>
          <p:nvPr>
            <p:ph sz="half" idx="1"/>
          </p:nvPr>
        </p:nvSpPr>
        <p:spPr/>
        <p:txBody>
          <a:bodyPr>
            <a:normAutofit fontScale="62500" lnSpcReduction="20000"/>
          </a:bodyPr>
          <a:lstStyle/>
          <a:p>
            <a:r>
              <a:rPr lang="en-US" dirty="0" smtClean="0"/>
              <a:t>Founded by Israel </a:t>
            </a:r>
            <a:r>
              <a:rPr lang="en-US" dirty="0" err="1" smtClean="0"/>
              <a:t>ben</a:t>
            </a:r>
            <a:r>
              <a:rPr lang="en-US" dirty="0" smtClean="0"/>
              <a:t> </a:t>
            </a:r>
            <a:r>
              <a:rPr lang="en-US" dirty="0" err="1" smtClean="0"/>
              <a:t>Eliezer</a:t>
            </a:r>
            <a:r>
              <a:rPr lang="en-US" dirty="0" smtClean="0"/>
              <a:t> (1700-1760), also known as Baal Shem </a:t>
            </a:r>
            <a:r>
              <a:rPr lang="en-US" dirty="0" err="1" smtClean="0"/>
              <a:t>Tov</a:t>
            </a:r>
            <a:r>
              <a:rPr lang="en-US" dirty="0" smtClean="0"/>
              <a:t> (‘the Master of the Good Name’).</a:t>
            </a:r>
          </a:p>
          <a:p>
            <a:r>
              <a:rPr lang="en-US" dirty="0" smtClean="0"/>
              <a:t>Hasidim = ‘the pious’, with emphasis on personal piety and mystical worship.</a:t>
            </a:r>
          </a:p>
          <a:p>
            <a:pPr>
              <a:buNone/>
            </a:pPr>
            <a:r>
              <a:rPr lang="en-US" dirty="0" smtClean="0"/>
              <a:t>. 	Spread to Poland, the Ukraine and Lithuania.</a:t>
            </a:r>
          </a:p>
          <a:p>
            <a:r>
              <a:rPr lang="en-US" dirty="0" smtClean="0"/>
              <a:t>Ruled by </a:t>
            </a:r>
            <a:r>
              <a:rPr lang="en-US" i="1" dirty="0" err="1" smtClean="0"/>
              <a:t>tzaddikim</a:t>
            </a:r>
            <a:r>
              <a:rPr lang="en-US" dirty="0" smtClean="0"/>
              <a:t> (spiritual leaders): linked to miracles.</a:t>
            </a:r>
            <a:endParaRPr lang="en-US" i="1" dirty="0" smtClean="0"/>
          </a:p>
          <a:p>
            <a:r>
              <a:rPr lang="en-US" dirty="0" smtClean="0"/>
              <a:t>19</a:t>
            </a:r>
            <a:r>
              <a:rPr lang="en-US" baseline="30000" dirty="0" smtClean="0"/>
              <a:t>th</a:t>
            </a:r>
            <a:r>
              <a:rPr lang="en-US" dirty="0" smtClean="0"/>
              <a:t> and early 20</a:t>
            </a:r>
            <a:r>
              <a:rPr lang="en-US" baseline="30000" dirty="0" smtClean="0"/>
              <a:t>th</a:t>
            </a:r>
            <a:r>
              <a:rPr lang="en-US" dirty="0" smtClean="0"/>
              <a:t> centuries: hundreds of Hasidic dynasties flourished in Eastern Europe.</a:t>
            </a:r>
          </a:p>
          <a:p>
            <a:r>
              <a:rPr lang="en-US" dirty="0" smtClean="0"/>
              <a:t>After the Holocaust most of the remaining Hasidic Jews escaped to Israel and USA.</a:t>
            </a:r>
          </a:p>
        </p:txBody>
      </p:sp>
      <p:pic>
        <p:nvPicPr>
          <p:cNvPr id="9" name="Content Placeholder 8" descr="BSHEM1.jpg"/>
          <p:cNvPicPr>
            <a:picLocks noGrp="1" noChangeAspect="1"/>
          </p:cNvPicPr>
          <p:nvPr>
            <p:ph sz="half" idx="2"/>
          </p:nvPr>
        </p:nvPicPr>
        <p:blipFill>
          <a:blip r:embed="rId2"/>
          <a:srcRect l="-9860" r="-9860"/>
          <a:stretch>
            <a:fillRect/>
          </a:stretch>
        </p:blipFill>
        <p:spPr>
          <a:xfrm>
            <a:off x="4919150" y="1600200"/>
            <a:ext cx="3278668" cy="4525963"/>
          </a:xfrm>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Hasidic Jews</a:t>
            </a:r>
            <a:endParaRPr lang="en-US" dirty="0"/>
          </a:p>
        </p:txBody>
      </p:sp>
      <p:sp>
        <p:nvSpPr>
          <p:cNvPr id="3" name="Content Placeholder 2"/>
          <p:cNvSpPr>
            <a:spLocks noGrp="1"/>
          </p:cNvSpPr>
          <p:nvPr>
            <p:ph sz="half" idx="1"/>
          </p:nvPr>
        </p:nvSpPr>
        <p:spPr/>
        <p:txBody>
          <a:bodyPr/>
          <a:lstStyle/>
          <a:p>
            <a:r>
              <a:rPr lang="en-US" dirty="0" smtClean="0"/>
              <a:t>Groups include: </a:t>
            </a:r>
            <a:r>
              <a:rPr lang="en-US" dirty="0" err="1" smtClean="0"/>
              <a:t>Belz</a:t>
            </a:r>
            <a:r>
              <a:rPr lang="en-US" dirty="0" smtClean="0"/>
              <a:t>, </a:t>
            </a:r>
            <a:r>
              <a:rPr lang="en-US" dirty="0" err="1" smtClean="0"/>
              <a:t>Klausenburg-Zanz</a:t>
            </a:r>
            <a:r>
              <a:rPr lang="en-US" dirty="0" smtClean="0"/>
              <a:t>, </a:t>
            </a:r>
            <a:r>
              <a:rPr lang="en-US" dirty="0" err="1" smtClean="0"/>
              <a:t>Lubavich</a:t>
            </a:r>
            <a:r>
              <a:rPr lang="en-US" dirty="0" smtClean="0"/>
              <a:t>, </a:t>
            </a:r>
            <a:r>
              <a:rPr lang="en-US" dirty="0" err="1" smtClean="0"/>
              <a:t>Satmar</a:t>
            </a:r>
            <a:r>
              <a:rPr lang="en-US" dirty="0" smtClean="0"/>
              <a:t>.</a:t>
            </a:r>
          </a:p>
          <a:p>
            <a:r>
              <a:rPr lang="en-US" dirty="0" smtClean="0"/>
              <a:t>Each group preserves its own particular traditions.</a:t>
            </a:r>
          </a:p>
          <a:p>
            <a:r>
              <a:rPr lang="en-US" dirty="0" smtClean="0"/>
              <a:t>Distinctive type of dress worn by noblemen during the 18</a:t>
            </a:r>
            <a:r>
              <a:rPr lang="en-US" baseline="30000" dirty="0" smtClean="0"/>
              <a:t>th</a:t>
            </a:r>
            <a:r>
              <a:rPr lang="en-US" dirty="0" smtClean="0"/>
              <a:t> century.</a:t>
            </a:r>
            <a:endParaRPr lang="en-US" dirty="0"/>
          </a:p>
        </p:txBody>
      </p:sp>
      <p:pic>
        <p:nvPicPr>
          <p:cNvPr id="5" name="Content Placeholder 4" descr="PICT3836.JPG"/>
          <p:cNvPicPr>
            <a:picLocks noGrp="1" noChangeAspect="1"/>
          </p:cNvPicPr>
          <p:nvPr>
            <p:ph sz="half" idx="2"/>
          </p:nvPr>
        </p:nvPicPr>
        <p:blipFill>
          <a:blip r:embed="rId2"/>
          <a:srcRect t="-28386" b="-28386"/>
          <a:stretch>
            <a:fillRect/>
          </a:stretch>
        </p:blipFill>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Hasidic Jews</a:t>
            </a:r>
            <a:endParaRPr lang="en-US" dirty="0"/>
          </a:p>
        </p:txBody>
      </p:sp>
      <p:sp>
        <p:nvSpPr>
          <p:cNvPr id="4" name="Content Placeholder 3"/>
          <p:cNvSpPr>
            <a:spLocks noGrp="1"/>
          </p:cNvSpPr>
          <p:nvPr>
            <p:ph sz="half" idx="1"/>
          </p:nvPr>
        </p:nvSpPr>
        <p:spPr/>
        <p:txBody>
          <a:bodyPr>
            <a:normAutofit fontScale="92500" lnSpcReduction="10000"/>
          </a:bodyPr>
          <a:lstStyle/>
          <a:p>
            <a:r>
              <a:rPr lang="en-US" dirty="0" smtClean="0">
                <a:solidFill>
                  <a:srgbClr val="FFFF00"/>
                </a:solidFill>
              </a:rPr>
              <a:t>Males</a:t>
            </a:r>
          </a:p>
          <a:p>
            <a:pPr>
              <a:buNone/>
            </a:pPr>
            <a:r>
              <a:rPr lang="en-US" dirty="0" smtClean="0"/>
              <a:t>	Bearded with side-curls behind their ears.</a:t>
            </a:r>
          </a:p>
          <a:p>
            <a:pPr>
              <a:buNone/>
            </a:pPr>
            <a:r>
              <a:rPr lang="en-US" dirty="0" smtClean="0"/>
              <a:t>	Black clothing (including black hat over black skull-cap) with white shirts without a tie. </a:t>
            </a:r>
          </a:p>
          <a:p>
            <a:pPr>
              <a:buNone/>
            </a:pPr>
            <a:r>
              <a:rPr lang="en-US" dirty="0" smtClean="0"/>
              <a:t>	Ritual fringes attached to their undergarments.</a:t>
            </a:r>
          </a:p>
          <a:p>
            <a:pPr>
              <a:buNone/>
            </a:pPr>
            <a:r>
              <a:rPr lang="en-US" dirty="0" smtClean="0"/>
              <a:t>	Sabbath wear includes black silk coat and fur hat.</a:t>
            </a:r>
            <a:endParaRPr lang="en-US" dirty="0"/>
          </a:p>
        </p:txBody>
      </p:sp>
      <p:sp>
        <p:nvSpPr>
          <p:cNvPr id="5" name="Content Placeholder 4"/>
          <p:cNvSpPr>
            <a:spLocks noGrp="1"/>
          </p:cNvSpPr>
          <p:nvPr>
            <p:ph sz="half" idx="2"/>
          </p:nvPr>
        </p:nvSpPr>
        <p:spPr/>
        <p:txBody>
          <a:bodyPr>
            <a:normAutofit fontScale="92500" lnSpcReduction="10000"/>
          </a:bodyPr>
          <a:lstStyle/>
          <a:p>
            <a:r>
              <a:rPr lang="en-US" dirty="0" smtClean="0">
                <a:solidFill>
                  <a:srgbClr val="FFFF00"/>
                </a:solidFill>
              </a:rPr>
              <a:t>Females</a:t>
            </a:r>
          </a:p>
          <a:p>
            <a:pPr>
              <a:buNone/>
            </a:pPr>
            <a:r>
              <a:rPr lang="en-US" dirty="0" smtClean="0"/>
              <a:t>	Strict adherence to rules of modesty.</a:t>
            </a:r>
          </a:p>
          <a:p>
            <a:pPr>
              <a:buNone/>
            </a:pPr>
            <a:r>
              <a:rPr lang="en-US" dirty="0" smtClean="0"/>
              <a:t>	Skirts that cover their knees, long sleeves and high necklines.</a:t>
            </a:r>
          </a:p>
          <a:p>
            <a:pPr>
              <a:buNone/>
            </a:pPr>
            <a:r>
              <a:rPr lang="en-US" dirty="0" smtClean="0"/>
              <a:t>	Married women wear wigs: she must conceal her hair so that she is no longer a temptation to other men.</a:t>
            </a: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6" name="Picture 5" descr="article-2142543-130706AF000005DC-10_634x684.jpg"/>
          <p:cNvPicPr>
            <a:picLocks noChangeAspect="1"/>
          </p:cNvPicPr>
          <p:nvPr/>
        </p:nvPicPr>
        <p:blipFill>
          <a:blip r:embed="rId2"/>
          <a:stretch>
            <a:fillRect/>
          </a:stretch>
        </p:blipFill>
        <p:spPr>
          <a:xfrm>
            <a:off x="5243676" y="284310"/>
            <a:ext cx="3620645" cy="3306839"/>
          </a:xfrm>
          <a:prstGeom prst="rect">
            <a:avLst/>
          </a:prstGeom>
        </p:spPr>
      </p:pic>
      <p:pic>
        <p:nvPicPr>
          <p:cNvPr id="8" name="Picture 7" descr="735463672.jpg"/>
          <p:cNvPicPr>
            <a:picLocks noChangeAspect="1"/>
          </p:cNvPicPr>
          <p:nvPr/>
        </p:nvPicPr>
        <p:blipFill>
          <a:blip r:embed="rId3"/>
          <a:stretch>
            <a:fillRect/>
          </a:stretch>
        </p:blipFill>
        <p:spPr>
          <a:xfrm>
            <a:off x="457200" y="284310"/>
            <a:ext cx="3653077" cy="3823275"/>
          </a:xfrm>
          <a:prstGeom prst="rect">
            <a:avLst/>
          </a:prstGeom>
        </p:spPr>
      </p:pic>
      <p:pic>
        <p:nvPicPr>
          <p:cNvPr id="9" name="Picture 8" descr="Gur-Hasidim.jpg"/>
          <p:cNvPicPr>
            <a:picLocks noChangeAspect="1"/>
          </p:cNvPicPr>
          <p:nvPr/>
        </p:nvPicPr>
        <p:blipFill>
          <a:blip r:embed="rId4"/>
          <a:stretch>
            <a:fillRect/>
          </a:stretch>
        </p:blipFill>
        <p:spPr>
          <a:xfrm>
            <a:off x="1674932" y="3591149"/>
            <a:ext cx="6765326" cy="2874005"/>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FF00"/>
                </a:solidFill>
              </a:rPr>
              <a:t>Conservative Judaism</a:t>
            </a:r>
            <a:endParaRPr lang="en-US" dirty="0">
              <a:solidFill>
                <a:srgbClr val="FFFF00"/>
              </a:solidFill>
            </a:endParaRPr>
          </a:p>
        </p:txBody>
      </p:sp>
      <p:sp>
        <p:nvSpPr>
          <p:cNvPr id="3" name="Content Placeholder 2"/>
          <p:cNvSpPr>
            <a:spLocks noGrp="1"/>
          </p:cNvSpPr>
          <p:nvPr>
            <p:ph sz="half" idx="1"/>
          </p:nvPr>
        </p:nvSpPr>
        <p:spPr/>
        <p:txBody>
          <a:bodyPr>
            <a:normAutofit lnSpcReduction="10000"/>
          </a:bodyPr>
          <a:lstStyle/>
          <a:p>
            <a:r>
              <a:rPr lang="en-US" dirty="0" smtClean="0"/>
              <a:t>‘Middle of the road’ stance to observance of the Jewish law (adjustment to contemporary needs and secular society).</a:t>
            </a:r>
          </a:p>
          <a:p>
            <a:r>
              <a:rPr lang="en-US" dirty="0" smtClean="0"/>
              <a:t>Founded in the 19</a:t>
            </a:r>
            <a:r>
              <a:rPr lang="en-US" baseline="30000" dirty="0" smtClean="0"/>
              <a:t>th</a:t>
            </a:r>
            <a:r>
              <a:rPr lang="en-US" dirty="0" smtClean="0"/>
              <a:t> century by Zacharias </a:t>
            </a:r>
            <a:r>
              <a:rPr lang="en-US" dirty="0" smtClean="0"/>
              <a:t>Frankel (1801-75): </a:t>
            </a:r>
            <a:r>
              <a:rPr lang="en-US" dirty="0" smtClean="0"/>
              <a:t>‘an evolving religious way of life’.</a:t>
            </a:r>
          </a:p>
        </p:txBody>
      </p:sp>
      <p:sp>
        <p:nvSpPr>
          <p:cNvPr id="4" name="Content Placeholder 3"/>
          <p:cNvSpPr>
            <a:spLocks noGrp="1"/>
          </p:cNvSpPr>
          <p:nvPr>
            <p:ph sz="half" idx="2"/>
          </p:nvPr>
        </p:nvSpPr>
        <p:spPr/>
        <p:txBody>
          <a:bodyPr>
            <a:normAutofit lnSpcReduction="10000"/>
          </a:bodyPr>
          <a:lstStyle/>
          <a:p>
            <a:endParaRPr lang="en-US"/>
          </a:p>
        </p:txBody>
      </p:sp>
      <p:pic>
        <p:nvPicPr>
          <p:cNvPr id="5" name="Content Placeholder 4" descr="DownloadedFile.jpeg"/>
          <p:cNvPicPr>
            <a:picLocks noGrp="1" noChangeAspect="1"/>
          </p:cNvPicPr>
          <p:nvPr/>
        </p:nvPicPr>
        <p:blipFill>
          <a:blip r:embed="rId2"/>
          <a:stretch>
            <a:fillRect/>
          </a:stretch>
        </p:blipFill>
        <p:spPr bwMode="auto">
          <a:xfrm>
            <a:off x="4648200" y="1600200"/>
            <a:ext cx="4038600" cy="4525963"/>
          </a:xfrm>
          <a:prstGeom prst="rect">
            <a:avLst/>
          </a:prstGeom>
          <a:noFill/>
          <a:ln w="9525">
            <a:noFill/>
            <a:miter lim="800000"/>
            <a:headEnd/>
            <a:tailEnd/>
          </a:ln>
          <a:effectLst>
            <a:outerShdw blurRad="63500" dist="25400" dir="16979900" algn="ctr" rotWithShape="0">
              <a:srgbClr val="000000">
                <a:alpha val="75000"/>
              </a:srgbClr>
            </a:outerShdw>
          </a:effectLst>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Conservative Judaism and Worship</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Dissatisfaction with traditional services; lack of knowledge of Hebrew (hymns and prayers offered in vernacular languages).</a:t>
            </a:r>
          </a:p>
          <a:p>
            <a:r>
              <a:rPr lang="en-US" dirty="0" smtClean="0"/>
              <a:t>Changes include:</a:t>
            </a:r>
          </a:p>
          <a:p>
            <a:pPr>
              <a:buNone/>
            </a:pPr>
            <a:r>
              <a:rPr lang="en-US" dirty="0" smtClean="0"/>
              <a:t>	- alteration of the early morning benediction in which the worshipper thanked God for not having created him a woman</a:t>
            </a:r>
          </a:p>
          <a:p>
            <a:pPr>
              <a:buNone/>
            </a:pPr>
            <a:r>
              <a:rPr lang="en-US" dirty="0" smtClean="0"/>
              <a:t>	- prayers for peace extended to all humanity</a:t>
            </a:r>
          </a:p>
          <a:p>
            <a:pPr>
              <a:buNone/>
            </a:pPr>
            <a:r>
              <a:rPr lang="en-US" dirty="0" smtClean="0"/>
              <a:t>	- the </a:t>
            </a:r>
            <a:r>
              <a:rPr lang="en-US" i="1" dirty="0" err="1" smtClean="0"/>
              <a:t>Amidah</a:t>
            </a:r>
            <a:r>
              <a:rPr lang="en-US" dirty="0" smtClean="0"/>
              <a:t> was only recited on high holy days.</a:t>
            </a: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Conservative Judaism and Torah</a:t>
            </a:r>
            <a:endParaRPr lang="en-US" dirty="0"/>
          </a:p>
        </p:txBody>
      </p:sp>
      <p:sp>
        <p:nvSpPr>
          <p:cNvPr id="3" name="Content Placeholder 2"/>
          <p:cNvSpPr>
            <a:spLocks noGrp="1"/>
          </p:cNvSpPr>
          <p:nvPr>
            <p:ph idx="1"/>
          </p:nvPr>
        </p:nvSpPr>
        <p:spPr/>
        <p:txBody>
          <a:bodyPr/>
          <a:lstStyle/>
          <a:p>
            <a:pPr>
              <a:buNone/>
            </a:pPr>
            <a:r>
              <a:rPr lang="en-US" dirty="0" smtClean="0">
                <a:ea typeface="ＭＳ Ｐゴシック" charset="-128"/>
                <a:cs typeface="ＭＳ Ｐゴシック" charset="-128"/>
              </a:rPr>
              <a:t>	Conservative Jews maintain that the truths in the Torah and later Jewish writings come from God, but were transmitted and shaped by human authors; acceptance that the Torah should be observed but that it can be adapted.</a:t>
            </a:r>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Conservative Judaism and Torah</a:t>
            </a:r>
            <a:endParaRPr lang="en-US" dirty="0"/>
          </a:p>
        </p:txBody>
      </p:sp>
      <p:sp>
        <p:nvSpPr>
          <p:cNvPr id="3" name="Content Placeholder 2"/>
          <p:cNvSpPr>
            <a:spLocks noGrp="1"/>
          </p:cNvSpPr>
          <p:nvPr>
            <p:ph idx="1"/>
          </p:nvPr>
        </p:nvSpPr>
        <p:spPr/>
        <p:txBody>
          <a:bodyPr/>
          <a:lstStyle/>
          <a:p>
            <a:pPr>
              <a:buNone/>
            </a:pPr>
            <a:r>
              <a:rPr lang="en-US" dirty="0" smtClean="0"/>
              <a:t>	‘We accept the results of modern scholarship. We agreed that historical development of the tradition had taken place, and that the tradition continues to develop. We all agreed on the indispensability of the </a:t>
            </a:r>
            <a:r>
              <a:rPr lang="en-US" i="1" dirty="0" err="1" smtClean="0"/>
              <a:t>halakhah</a:t>
            </a:r>
            <a:r>
              <a:rPr lang="en-US" dirty="0" smtClean="0"/>
              <a:t> for Conservative Jews, but a </a:t>
            </a:r>
            <a:r>
              <a:rPr lang="en-US" i="1" dirty="0" err="1" smtClean="0"/>
              <a:t>halakhah</a:t>
            </a:r>
            <a:r>
              <a:rPr lang="en-US" i="1" dirty="0" smtClean="0"/>
              <a:t> </a:t>
            </a:r>
            <a:r>
              <a:rPr lang="en-US" dirty="0" smtClean="0"/>
              <a:t>which responds to changing times and changing needs.’</a:t>
            </a:r>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Conservative Judaism</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This movement is particularly strong and influential in the United States, largely in response to the more liberal developments in Reform Judaism, This is the largest denomination of American Jews:</a:t>
            </a:r>
          </a:p>
          <a:p>
            <a:pPr>
              <a:buNone/>
            </a:pPr>
            <a:r>
              <a:rPr lang="en-US" dirty="0" smtClean="0"/>
              <a:t>	</a:t>
            </a:r>
            <a:r>
              <a:rPr lang="en-US" sz="2824" dirty="0" smtClean="0">
                <a:solidFill>
                  <a:srgbClr val="FFFF00"/>
                </a:solidFill>
              </a:rPr>
              <a:t>- around 850 congregations</a:t>
            </a:r>
          </a:p>
          <a:p>
            <a:pPr>
              <a:buNone/>
            </a:pPr>
            <a:r>
              <a:rPr lang="en-US" sz="2824" dirty="0" smtClean="0">
                <a:solidFill>
                  <a:srgbClr val="FFFF00"/>
                </a:solidFill>
              </a:rPr>
              <a:t>	- around 1,500,000 members</a:t>
            </a:r>
          </a:p>
          <a:p>
            <a:r>
              <a:rPr lang="en-US" dirty="0" smtClean="0"/>
              <a:t>Radio and television </a:t>
            </a:r>
            <a:r>
              <a:rPr lang="en-US" dirty="0" err="1" smtClean="0"/>
              <a:t>programmes</a:t>
            </a:r>
            <a:r>
              <a:rPr lang="en-US" dirty="0" smtClean="0"/>
              <a:t>, museums, day schools).</a:t>
            </a:r>
          </a:p>
          <a:p>
            <a:r>
              <a:rPr lang="en-US" dirty="0" smtClean="0"/>
              <a:t>Majority vote for the ordination of women in 1983.</a:t>
            </a:r>
            <a:endParaRPr lang="en-US" dirty="0"/>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FF00"/>
                </a:solidFill>
              </a:rPr>
              <a:t>Reform Judaism</a:t>
            </a:r>
            <a:endParaRPr lang="en-US" dirty="0">
              <a:solidFill>
                <a:srgbClr val="FFFF00"/>
              </a:solidFill>
            </a:endParaRPr>
          </a:p>
        </p:txBody>
      </p:sp>
      <p:sp>
        <p:nvSpPr>
          <p:cNvPr id="3" name="Content Placeholder 2"/>
          <p:cNvSpPr>
            <a:spLocks noGrp="1"/>
          </p:cNvSpPr>
          <p:nvPr>
            <p:ph sz="half" idx="1"/>
          </p:nvPr>
        </p:nvSpPr>
        <p:spPr/>
        <p:txBody>
          <a:bodyPr>
            <a:normAutofit fontScale="70000" lnSpcReduction="20000"/>
          </a:bodyPr>
          <a:lstStyle/>
          <a:p>
            <a:r>
              <a:rPr lang="en-US" dirty="0" smtClean="0"/>
              <a:t>On the left of the religious spectrum (consequence of secular education and interaction with Gentiles).</a:t>
            </a:r>
          </a:p>
          <a:p>
            <a:r>
              <a:rPr lang="en-US" dirty="0" smtClean="0"/>
              <a:t>Israel Jacobson (19</a:t>
            </a:r>
            <a:r>
              <a:rPr lang="en-US" baseline="30000" dirty="0" smtClean="0"/>
              <a:t>th</a:t>
            </a:r>
            <a:r>
              <a:rPr lang="en-US" dirty="0" smtClean="0"/>
              <a:t> century) initiated several liturgical and educational reforms in Germany</a:t>
            </a:r>
            <a:r>
              <a:rPr lang="en-US" dirty="0" smtClean="0"/>
              <a:t>.</a:t>
            </a:r>
          </a:p>
          <a:p>
            <a:r>
              <a:rPr lang="en-US" dirty="0" smtClean="0"/>
              <a:t>Spread from Germany to Austria, Denmark and UK (1842: establishment of West London Synagogue).</a:t>
            </a:r>
            <a:endParaRPr lang="en-US" dirty="0" smtClean="0"/>
          </a:p>
          <a:p>
            <a:r>
              <a:rPr lang="en-US" dirty="0" smtClean="0"/>
              <a:t>Emphasis on ethical and universal ideals of </a:t>
            </a:r>
            <a:r>
              <a:rPr lang="en-US" dirty="0" smtClean="0"/>
              <a:t>Judaism: universalism and acculturation.</a:t>
            </a:r>
            <a:endParaRPr lang="en-US" dirty="0"/>
          </a:p>
        </p:txBody>
      </p:sp>
      <p:sp>
        <p:nvSpPr>
          <p:cNvPr id="4" name="Content Placeholder 3"/>
          <p:cNvSpPr>
            <a:spLocks noGrp="1"/>
          </p:cNvSpPr>
          <p:nvPr>
            <p:ph sz="half" idx="2"/>
          </p:nvPr>
        </p:nvSpPr>
        <p:spPr/>
        <p:txBody>
          <a:bodyPr>
            <a:normAutofit fontScale="70000" lnSpcReduction="20000"/>
          </a:bodyPr>
          <a:lstStyle/>
          <a:p>
            <a:endParaRPr lang="en-US"/>
          </a:p>
        </p:txBody>
      </p:sp>
      <p:pic>
        <p:nvPicPr>
          <p:cNvPr id="5" name="Content Placeholder 6" descr="DownloadedFile-1.jpeg"/>
          <p:cNvPicPr>
            <a:picLocks noGrp="1" noChangeAspect="1"/>
          </p:cNvPicPr>
          <p:nvPr/>
        </p:nvPicPr>
        <p:blipFill>
          <a:blip r:embed="rId2"/>
          <a:stretch>
            <a:fillRect/>
          </a:stretch>
        </p:blipFill>
        <p:spPr bwMode="auto">
          <a:xfrm>
            <a:off x="4495800" y="1600200"/>
            <a:ext cx="4191000" cy="4525963"/>
          </a:xfrm>
          <a:prstGeom prst="rect">
            <a:avLst/>
          </a:prstGeom>
          <a:noFill/>
          <a:ln w="9525">
            <a:noFill/>
            <a:miter lim="800000"/>
            <a:headEnd/>
            <a:tailEnd/>
          </a:ln>
          <a:effectLst>
            <a:outerShdw blurRad="63500" dist="25400" dir="16979900" algn="ctr" rotWithShape="0">
              <a:srgbClr val="000000">
                <a:alpha val="75000"/>
              </a:srgbClr>
            </a:outerShdw>
          </a:effectLst>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Reform Judaism and Worship</a:t>
            </a:r>
            <a:endParaRPr lang="en-US" dirty="0"/>
          </a:p>
        </p:txBody>
      </p:sp>
      <p:sp>
        <p:nvSpPr>
          <p:cNvPr id="3" name="Content Placeholder 2"/>
          <p:cNvSpPr>
            <a:spLocks noGrp="1"/>
          </p:cNvSpPr>
          <p:nvPr>
            <p:ph idx="1"/>
          </p:nvPr>
        </p:nvSpPr>
        <p:spPr/>
        <p:txBody>
          <a:bodyPr>
            <a:normAutofit fontScale="77500" lnSpcReduction="20000"/>
          </a:bodyPr>
          <a:lstStyle/>
          <a:p>
            <a:r>
              <a:rPr lang="en-US" dirty="0" smtClean="0"/>
              <a:t>Reform temples (not synagogues) established in Europe.</a:t>
            </a:r>
          </a:p>
          <a:p>
            <a:r>
              <a:rPr lang="en-US" dirty="0" smtClean="0"/>
              <a:t>Adaptation of Jewish worship to contemporary standards.</a:t>
            </a:r>
          </a:p>
          <a:p>
            <a:r>
              <a:rPr lang="en-US" dirty="0"/>
              <a:t>M</a:t>
            </a:r>
            <a:r>
              <a:rPr lang="en-US" dirty="0" smtClean="0"/>
              <a:t>ore participation in prayer and introduction of new prayers (in the vernacular) that were less particularistic in nature.</a:t>
            </a:r>
          </a:p>
          <a:p>
            <a:r>
              <a:rPr lang="en-US" dirty="0" smtClean="0"/>
              <a:t>Influence of Protestant Christianity: choir (with Western music), hymns, shorter service)</a:t>
            </a:r>
            <a:r>
              <a:rPr lang="en-US" dirty="0" smtClean="0"/>
              <a:t>.</a:t>
            </a:r>
          </a:p>
          <a:p>
            <a:r>
              <a:rPr lang="en-US" dirty="0" smtClean="0"/>
              <a:t>First woman rabbi ordained was Regina Jonas (1935)  but she died during the Holocaust.  However, it was in 1972 that the first woman was ordained a rabbi in the USA.</a:t>
            </a:r>
            <a:endParaRPr lang="en-US" dirty="0" smtClean="0"/>
          </a:p>
          <a:p>
            <a:r>
              <a:rPr lang="en-US" dirty="0" smtClean="0"/>
              <a:t>Contemporary Reform developments: prayer books contain reflection on the Holocaust, the State of Israel, and the need for ‘</a:t>
            </a:r>
            <a:r>
              <a:rPr lang="en-US" dirty="0" err="1" smtClean="0"/>
              <a:t>inclusivist</a:t>
            </a:r>
            <a:r>
              <a:rPr lang="en-US" dirty="0" smtClean="0"/>
              <a:t>’ language.</a:t>
            </a:r>
            <a:endParaRPr lang="en-US" dirty="0" smtClean="0"/>
          </a:p>
          <a:p>
            <a:endParaRPr lang="en-US" dirty="0"/>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Reform Judaism and Torah</a:t>
            </a:r>
            <a:endParaRPr lang="en-US" dirty="0"/>
          </a:p>
        </p:txBody>
      </p:sp>
      <p:sp>
        <p:nvSpPr>
          <p:cNvPr id="3" name="Content Placeholder 2"/>
          <p:cNvSpPr>
            <a:spLocks noGrp="1"/>
          </p:cNvSpPr>
          <p:nvPr>
            <p:ph idx="1"/>
          </p:nvPr>
        </p:nvSpPr>
        <p:spPr/>
        <p:txBody>
          <a:bodyPr>
            <a:normAutofit fontScale="85000" lnSpcReduction="10000"/>
          </a:bodyPr>
          <a:lstStyle/>
          <a:p>
            <a:r>
              <a:rPr lang="en-US" dirty="0" smtClean="0">
                <a:ea typeface="ＭＳ Ｐゴシック" charset="-128"/>
                <a:cs typeface="ＭＳ Ｐゴシック" charset="-128"/>
              </a:rPr>
              <a:t>Adoption of critical methods for the study of the Bible.</a:t>
            </a:r>
          </a:p>
          <a:p>
            <a:r>
              <a:rPr lang="en-US" dirty="0" smtClean="0">
                <a:ea typeface="ＭＳ Ｐゴシック" charset="-128"/>
                <a:cs typeface="ＭＳ Ｐゴシック" charset="-128"/>
              </a:rPr>
              <a:t>The </a:t>
            </a:r>
            <a:r>
              <a:rPr lang="en-US" dirty="0" smtClean="0">
                <a:ea typeface="ＭＳ Ｐゴシック" charset="-128"/>
                <a:cs typeface="ＭＳ Ｐゴシック" charset="-128"/>
              </a:rPr>
              <a:t>Torah can be traced to different sources from different periods; focus on the ‘spirit’ rather than the ‘letter’ of the Law.</a:t>
            </a:r>
          </a:p>
          <a:p>
            <a:r>
              <a:rPr lang="en-US" dirty="0" smtClean="0"/>
              <a:t>Abandonment of many Jewish laws about food, clothing and everyday living</a:t>
            </a:r>
            <a:r>
              <a:rPr lang="en-US" dirty="0" smtClean="0"/>
              <a:t>.</a:t>
            </a:r>
          </a:p>
          <a:p>
            <a:r>
              <a:rPr lang="en-US" dirty="0" smtClean="0"/>
              <a:t>New ethical </a:t>
            </a:r>
            <a:r>
              <a:rPr lang="en-US" dirty="0" smtClean="0"/>
              <a:t>and spiritual values were being ‘revealed’.</a:t>
            </a:r>
            <a:endParaRPr lang="en-US" dirty="0" smtClean="0"/>
          </a:p>
          <a:p>
            <a:r>
              <a:rPr lang="en-US" dirty="0" smtClean="0"/>
              <a:t>Focus on ethical way of life rather than rituals and ceremonies as an expression of holiness.</a:t>
            </a:r>
            <a:endParaRPr lang="en-US" dirty="0"/>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 name="Picture 3" descr="cov_ak_sabo_051807.jpg"/>
          <p:cNvPicPr>
            <a:picLocks noChangeAspect="1"/>
          </p:cNvPicPr>
          <p:nvPr/>
        </p:nvPicPr>
        <p:blipFill>
          <a:blip r:embed="rId2"/>
          <a:stretch>
            <a:fillRect/>
          </a:stretch>
        </p:blipFill>
        <p:spPr>
          <a:xfrm>
            <a:off x="470370" y="379552"/>
            <a:ext cx="4755816" cy="3430854"/>
          </a:xfrm>
          <a:prstGeom prst="rect">
            <a:avLst/>
          </a:prstGeom>
        </p:spPr>
      </p:pic>
      <p:pic>
        <p:nvPicPr>
          <p:cNvPr id="6" name="Picture 5" descr="4.0_new_lead.jpg"/>
          <p:cNvPicPr>
            <a:picLocks noChangeAspect="1"/>
          </p:cNvPicPr>
          <p:nvPr/>
        </p:nvPicPr>
        <p:blipFill>
          <a:blip r:embed="rId3"/>
          <a:stretch>
            <a:fillRect/>
          </a:stretch>
        </p:blipFill>
        <p:spPr>
          <a:xfrm>
            <a:off x="1549004" y="3635214"/>
            <a:ext cx="6279740" cy="2952374"/>
          </a:xfrm>
          <a:prstGeom prst="rect">
            <a:avLst/>
          </a:prstGeom>
        </p:spPr>
      </p:pic>
      <p:pic>
        <p:nvPicPr>
          <p:cNvPr id="7" name="Picture 6" descr="jude_wa.jpg"/>
          <p:cNvPicPr>
            <a:picLocks noChangeAspect="1"/>
          </p:cNvPicPr>
          <p:nvPr/>
        </p:nvPicPr>
        <p:blipFill>
          <a:blip r:embed="rId4"/>
          <a:stretch>
            <a:fillRect/>
          </a:stretch>
        </p:blipFill>
        <p:spPr>
          <a:xfrm>
            <a:off x="4289425" y="652463"/>
            <a:ext cx="4544077" cy="3157943"/>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Reform Judaism in the USA</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First established in 1824 </a:t>
            </a:r>
            <a:r>
              <a:rPr lang="en-US" dirty="0" smtClean="0"/>
              <a:t>(South Carolina)</a:t>
            </a:r>
            <a:r>
              <a:rPr lang="en-US" dirty="0" smtClean="0"/>
              <a:t>, increased considerably due to German migration in the 19</a:t>
            </a:r>
            <a:r>
              <a:rPr lang="en-US" baseline="30000" dirty="0" smtClean="0"/>
              <a:t>th</a:t>
            </a:r>
            <a:r>
              <a:rPr lang="en-US" dirty="0" smtClean="0"/>
              <a:t> century,.</a:t>
            </a:r>
          </a:p>
          <a:p>
            <a:r>
              <a:rPr lang="en-US" dirty="0" smtClean="0"/>
              <a:t>Establishment of the Union of American Hebrew Congregations (1873) and the Hebrew Union College</a:t>
            </a:r>
            <a:r>
              <a:rPr lang="en-US" dirty="0" smtClean="0"/>
              <a:t> in Cincinnati (</a:t>
            </a:r>
            <a:r>
              <a:rPr lang="en-US" dirty="0" smtClean="0"/>
              <a:t>1875)</a:t>
            </a:r>
            <a:r>
              <a:rPr lang="en-US" dirty="0" smtClean="0"/>
              <a:t>.</a:t>
            </a:r>
          </a:p>
          <a:p>
            <a:r>
              <a:rPr lang="en-US" dirty="0" smtClean="0"/>
              <a:t>Around 35% of all American Jews belong to the Reform movement.</a:t>
            </a:r>
          </a:p>
          <a:p>
            <a:r>
              <a:rPr lang="en-US" dirty="0" smtClean="0"/>
              <a:t>Reform Judaism is also prevalent in South Africa, Asia, Australia and </a:t>
            </a:r>
            <a:r>
              <a:rPr lang="en-US" dirty="0" smtClean="0"/>
              <a:t>Europe</a:t>
            </a:r>
            <a:r>
              <a:rPr lang="en-US" dirty="0" smtClean="0"/>
              <a:t> (including 15% of British Jews).</a:t>
            </a:r>
            <a:endParaRPr lang="en-US" dirty="0" smtClean="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228</TotalTime>
  <Words>1405</Words>
  <Application>Microsoft Macintosh PowerPoint</Application>
  <PresentationFormat>On-screen Show (4:3)</PresentationFormat>
  <Paragraphs>101</Paragraphs>
  <Slides>22</Slides>
  <Notes>0</Notes>
  <HiddenSlides>0</HiddenSlides>
  <MMClips>0</MMClips>
  <ScaleCrop>false</ScaleCrop>
  <HeadingPairs>
    <vt:vector size="4" baseType="variant">
      <vt:variant>
        <vt:lpstr>Design Template</vt:lpstr>
      </vt:variant>
      <vt:variant>
        <vt:i4>1</vt:i4>
      </vt:variant>
      <vt:variant>
        <vt:lpstr>Slide Titles</vt:lpstr>
      </vt:variant>
      <vt:variant>
        <vt:i4>22</vt:i4>
      </vt:variant>
    </vt:vector>
  </HeadingPairs>
  <TitlesOfParts>
    <vt:vector size="23" baseType="lpstr">
      <vt:lpstr>Office Theme</vt:lpstr>
      <vt:lpstr>The Diversity within Judaism</vt:lpstr>
      <vt:lpstr>Slide 2</vt:lpstr>
      <vt:lpstr>Orthodox Judaism:  ‘Torah-True Judaism’</vt:lpstr>
      <vt:lpstr>Origins of Orthodox Judaism</vt:lpstr>
      <vt:lpstr>Development of Orthodox Judaism</vt:lpstr>
      <vt:lpstr>Orthodox Judaism in America</vt:lpstr>
      <vt:lpstr>Orthodox Judaism in Israel</vt:lpstr>
      <vt:lpstr>Orthodox in the Diaspora</vt:lpstr>
      <vt:lpstr>Hasidim</vt:lpstr>
      <vt:lpstr>Hasidic Jews</vt:lpstr>
      <vt:lpstr>Hasidic Jews</vt:lpstr>
      <vt:lpstr>Slide 12</vt:lpstr>
      <vt:lpstr>Conservative Judaism</vt:lpstr>
      <vt:lpstr>Conservative Judaism and Worship</vt:lpstr>
      <vt:lpstr>Conservative Judaism and Torah</vt:lpstr>
      <vt:lpstr>Conservative Judaism and Torah</vt:lpstr>
      <vt:lpstr>Conservative Judaism</vt:lpstr>
      <vt:lpstr>Reform Judaism</vt:lpstr>
      <vt:lpstr>Reform Judaism and Worship</vt:lpstr>
      <vt:lpstr>Reform Judaism and Torah</vt:lpstr>
      <vt:lpstr>Slide 21</vt:lpstr>
      <vt:lpstr>Reform Judaism in the USA</vt:lpstr>
    </vt:vector>
  </TitlesOfParts>
  <Company>Theology and Religious Studies</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Diversity within Judaism</dc:title>
  <dc:creator>Catrin Williams</dc:creator>
  <cp:lastModifiedBy>Catrin Williams</cp:lastModifiedBy>
  <cp:revision>13</cp:revision>
  <dcterms:created xsi:type="dcterms:W3CDTF">2013-10-20T19:16:31Z</dcterms:created>
  <dcterms:modified xsi:type="dcterms:W3CDTF">2013-10-20T20:03:44Z</dcterms:modified>
</cp:coreProperties>
</file>