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72" r:id="rId17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0"/>
  </p:normalViewPr>
  <p:slideViewPr>
    <p:cSldViewPr snapToGrid="0" snapToObjects="1">
      <p:cViewPr varScale="1">
        <p:scale>
          <a:sx n="139" d="100"/>
          <a:sy n="139" d="100"/>
        </p:scale>
        <p:origin x="138" y="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638381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12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B4DBB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365760" y="502920"/>
            <a:ext cx="8412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RackFlow</a:t>
            </a:r>
            <a:endParaRPr lang="en-US" sz="5200" dirty="0"/>
          </a:p>
        </p:txBody>
      </p:sp>
      <p:sp>
        <p:nvSpPr>
          <p:cNvPr id="4" name="Text 2"/>
          <p:cNvSpPr txBox="1"/>
          <p:nvPr/>
        </p:nvSpPr>
        <p:spPr>
          <a:xfrm>
            <a:off x="365760" y="1417320"/>
            <a:ext cx="8412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8899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Racking Inspection Management System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365760" y="2011680"/>
            <a:ext cx="8229600" cy="0"/>
          </a:xfrm>
          <a:prstGeom prst="line">
            <a:avLst/>
          </a:prstGeom>
          <a:noFill/>
          <a:ln w="12700">
            <a:solidFill>
              <a:srgbClr val="22336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 txBox="1"/>
          <p:nvPr/>
        </p:nvSpPr>
        <p:spPr>
          <a:xfrm>
            <a:off x="365760" y="214884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Interim Viva Presentation</a:t>
            </a:r>
            <a:endParaRPr lang="en-US" sz="1400" dirty="0"/>
          </a:p>
        </p:txBody>
      </p:sp>
      <p:sp>
        <p:nvSpPr>
          <p:cNvPr id="7" name="Text 5"/>
          <p:cNvSpPr txBox="1"/>
          <p:nvPr/>
        </p:nvSpPr>
        <p:spPr>
          <a:xfrm>
            <a:off x="365760" y="256032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Kelvin Bareto Tavares  ·  2321297  ·  BSc Applied Computing  ·  UWTSD</a:t>
            </a:r>
            <a:endParaRPr lang="en-US" sz="1200" dirty="0"/>
          </a:p>
        </p:txBody>
      </p:sp>
      <p:sp>
        <p:nvSpPr>
          <p:cNvPr id="8" name="Text 6"/>
          <p:cNvSpPr txBox="1"/>
          <p:nvPr/>
        </p:nvSpPr>
        <p:spPr>
          <a:xfrm>
            <a:off x="365760" y="288036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ACCA6020 Independent Project  ·  October 2026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365760" y="4480560"/>
            <a:ext cx="1188720" cy="365760"/>
          </a:xfrm>
          <a:prstGeom prst="rect">
            <a:avLst/>
          </a:prstGeom>
          <a:solidFill>
            <a:srgbClr val="C62828"/>
          </a:solidFill>
          <a:ln w="12700">
            <a:solidFill>
              <a:srgbClr val="C6282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8"/>
          <p:cNvSpPr txBox="1"/>
          <p:nvPr/>
        </p:nvSpPr>
        <p:spPr>
          <a:xfrm>
            <a:off x="365760" y="4480560"/>
            <a:ext cx="1188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 RISK</a:t>
            </a:r>
            <a:endParaRPr lang="en-US" sz="900" dirty="0"/>
          </a:p>
        </p:txBody>
      </p:sp>
      <p:sp>
        <p:nvSpPr>
          <p:cNvPr id="11" name="Shape 9"/>
          <p:cNvSpPr/>
          <p:nvPr/>
        </p:nvSpPr>
        <p:spPr>
          <a:xfrm>
            <a:off x="1737360" y="4480560"/>
            <a:ext cx="1188720" cy="365760"/>
          </a:xfrm>
          <a:prstGeom prst="rect">
            <a:avLst/>
          </a:prstGeom>
          <a:solidFill>
            <a:srgbClr val="F2B01E"/>
          </a:solidFill>
          <a:ln w="12700">
            <a:solidFill>
              <a:srgbClr val="F2B01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 txBox="1"/>
          <p:nvPr/>
        </p:nvSpPr>
        <p:spPr>
          <a:xfrm>
            <a:off x="1737360" y="4480560"/>
            <a:ext cx="1188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AMBER RISK</a:t>
            </a:r>
            <a:endParaRPr lang="en-US" sz="900" dirty="0"/>
          </a:p>
        </p:txBody>
      </p:sp>
      <p:sp>
        <p:nvSpPr>
          <p:cNvPr id="13" name="Shape 11"/>
          <p:cNvSpPr/>
          <p:nvPr/>
        </p:nvSpPr>
        <p:spPr>
          <a:xfrm>
            <a:off x="3108960" y="4480560"/>
            <a:ext cx="1188720" cy="365760"/>
          </a:xfrm>
          <a:prstGeom prst="rect">
            <a:avLst/>
          </a:prstGeom>
          <a:solidFill>
            <a:srgbClr val="1B5E38"/>
          </a:solidFill>
          <a:ln w="12700">
            <a:solidFill>
              <a:srgbClr val="1B5E3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 txBox="1"/>
          <p:nvPr/>
        </p:nvSpPr>
        <p:spPr>
          <a:xfrm>
            <a:off x="3108960" y="4480560"/>
            <a:ext cx="1188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GREEN RISK</a:t>
            </a:r>
            <a:endParaRPr lang="en-US" sz="900" dirty="0"/>
          </a:p>
        </p:txBody>
      </p:sp>
      <p:sp>
        <p:nvSpPr>
          <p:cNvPr id="15" name="Text 13"/>
          <p:cNvSpPr txBox="1"/>
          <p:nvPr/>
        </p:nvSpPr>
        <p:spPr>
          <a:xfrm>
            <a:off x="5943600" y="4480560"/>
            <a:ext cx="2743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rack-flow.vercel.app</a:t>
            </a:r>
            <a:endParaRPr lang="en-US" sz="1100" dirty="0"/>
          </a:p>
        </p:txBody>
      </p:sp>
      <p:sp>
        <p:nvSpPr>
          <p:cNvPr id="16" name="Text 14"/>
          <p:cNvSpPr txBox="1"/>
          <p:nvPr/>
        </p:nvSpPr>
        <p:spPr>
          <a:xfrm>
            <a:off x="8412480" y="4892040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/ 17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5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B4DBB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365760" y="91440"/>
            <a:ext cx="4572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50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65760" y="329184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Agenda</a:t>
            </a:r>
            <a:endParaRPr lang="en-US" sz="3400" dirty="0"/>
          </a:p>
        </p:txBody>
      </p:sp>
      <p:sp>
        <p:nvSpPr>
          <p:cNvPr id="5" name="Shape 3"/>
          <p:cNvSpPr/>
          <p:nvPr/>
        </p:nvSpPr>
        <p:spPr>
          <a:xfrm>
            <a:off x="365760" y="1005840"/>
            <a:ext cx="8321040" cy="0"/>
          </a:xfrm>
          <a:prstGeom prst="line">
            <a:avLst/>
          </a:prstGeom>
          <a:noFill/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 txBox="1"/>
          <p:nvPr/>
        </p:nvSpPr>
        <p:spPr>
          <a:xfrm>
            <a:off x="411480" y="1143000"/>
            <a:ext cx="3931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 Introduction &amp; Background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411480" y="1691640"/>
            <a:ext cx="393192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6"/>
          <p:cNvSpPr txBox="1"/>
          <p:nvPr/>
        </p:nvSpPr>
        <p:spPr>
          <a:xfrm>
            <a:off x="411480" y="1801368"/>
            <a:ext cx="3931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 Aim &amp; Objectives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411480" y="2350008"/>
            <a:ext cx="393192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8"/>
          <p:cNvSpPr txBox="1"/>
          <p:nvPr/>
        </p:nvSpPr>
        <p:spPr>
          <a:xfrm>
            <a:off x="411480" y="2459736"/>
            <a:ext cx="3931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 Project Timeline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411480" y="3008376"/>
            <a:ext cx="393192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 txBox="1"/>
          <p:nvPr/>
        </p:nvSpPr>
        <p:spPr>
          <a:xfrm>
            <a:off x="411480" y="3118104"/>
            <a:ext cx="3931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  Literature Review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411480" y="3666744"/>
            <a:ext cx="393192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 txBox="1"/>
          <p:nvPr/>
        </p:nvSpPr>
        <p:spPr>
          <a:xfrm>
            <a:off x="411480" y="3776472"/>
            <a:ext cx="3931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5.  Methodology</a:t>
            </a:r>
            <a:endParaRPr lang="en-US" sz="1500" dirty="0"/>
          </a:p>
        </p:txBody>
      </p:sp>
      <p:sp>
        <p:nvSpPr>
          <p:cNvPr id="15" name="Shape 13"/>
          <p:cNvSpPr/>
          <p:nvPr/>
        </p:nvSpPr>
        <p:spPr>
          <a:xfrm>
            <a:off x="411480" y="4325112"/>
            <a:ext cx="393192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 txBox="1"/>
          <p:nvPr/>
        </p:nvSpPr>
        <p:spPr>
          <a:xfrm>
            <a:off x="4663440" y="1143000"/>
            <a:ext cx="4023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6.  Design Overview</a:t>
            </a:r>
            <a:endParaRPr lang="en-US" sz="1500" dirty="0"/>
          </a:p>
        </p:txBody>
      </p:sp>
      <p:sp>
        <p:nvSpPr>
          <p:cNvPr id="17" name="Shape 15"/>
          <p:cNvSpPr/>
          <p:nvPr/>
        </p:nvSpPr>
        <p:spPr>
          <a:xfrm>
            <a:off x="4663440" y="1691640"/>
            <a:ext cx="402336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6"/>
          <p:cNvSpPr txBox="1"/>
          <p:nvPr/>
        </p:nvSpPr>
        <p:spPr>
          <a:xfrm>
            <a:off x="4663440" y="1801368"/>
            <a:ext cx="4023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7.  Testing &amp; Evaluation</a:t>
            </a:r>
            <a:endParaRPr lang="en-US" sz="1500" dirty="0"/>
          </a:p>
        </p:txBody>
      </p:sp>
      <p:sp>
        <p:nvSpPr>
          <p:cNvPr id="19" name="Shape 17"/>
          <p:cNvSpPr/>
          <p:nvPr/>
        </p:nvSpPr>
        <p:spPr>
          <a:xfrm>
            <a:off x="4663440" y="2350008"/>
            <a:ext cx="402336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8"/>
          <p:cNvSpPr txBox="1"/>
          <p:nvPr/>
        </p:nvSpPr>
        <p:spPr>
          <a:xfrm>
            <a:off x="4663440" y="2459736"/>
            <a:ext cx="4023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8.  Live Demo</a:t>
            </a:r>
            <a:endParaRPr lang="en-US" sz="1500" dirty="0"/>
          </a:p>
        </p:txBody>
      </p:sp>
      <p:sp>
        <p:nvSpPr>
          <p:cNvPr id="21" name="Shape 19"/>
          <p:cNvSpPr/>
          <p:nvPr/>
        </p:nvSpPr>
        <p:spPr>
          <a:xfrm>
            <a:off x="4663440" y="3008376"/>
            <a:ext cx="402336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Text 20"/>
          <p:cNvSpPr txBox="1"/>
          <p:nvPr/>
        </p:nvSpPr>
        <p:spPr>
          <a:xfrm>
            <a:off x="4663440" y="3118104"/>
            <a:ext cx="4023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9.  Conclusion</a:t>
            </a:r>
            <a:endParaRPr lang="en-US" sz="1500" dirty="0"/>
          </a:p>
        </p:txBody>
      </p:sp>
      <p:sp>
        <p:nvSpPr>
          <p:cNvPr id="23" name="Shape 21"/>
          <p:cNvSpPr/>
          <p:nvPr/>
        </p:nvSpPr>
        <p:spPr>
          <a:xfrm>
            <a:off x="4663440" y="3666744"/>
            <a:ext cx="402336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Text 22"/>
          <p:cNvSpPr txBox="1"/>
          <p:nvPr/>
        </p:nvSpPr>
        <p:spPr>
          <a:xfrm>
            <a:off x="8412480" y="4892040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/ 17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B4DBB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365760" y="91440"/>
            <a:ext cx="4572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50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65760" y="329184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Problem</a:t>
            </a:r>
            <a:endParaRPr lang="en-US" sz="3400" dirty="0"/>
          </a:p>
        </p:txBody>
      </p:sp>
      <p:sp>
        <p:nvSpPr>
          <p:cNvPr id="5" name="Shape 3"/>
          <p:cNvSpPr/>
          <p:nvPr/>
        </p:nvSpPr>
        <p:spPr>
          <a:xfrm>
            <a:off x="365760" y="1005840"/>
            <a:ext cx="8321040" cy="0"/>
          </a:xfrm>
          <a:prstGeom prst="line">
            <a:avLst/>
          </a:prstGeom>
          <a:noFill/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 txBox="1"/>
          <p:nvPr/>
        </p:nvSpPr>
        <p:spPr>
          <a:xfrm>
            <a:off x="365760" y="1115568"/>
            <a:ext cx="5029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UK logistics: £200bn per year, major employer across SME warehousing</a:t>
            </a:r>
            <a:endParaRPr lang="en-US" sz="1300" dirty="0"/>
          </a:p>
        </p:txBody>
      </p:sp>
      <p:sp>
        <p:nvSpPr>
          <p:cNvPr id="7" name="Text 5"/>
          <p:cNvSpPr txBox="1"/>
          <p:nvPr/>
        </p:nvSpPr>
        <p:spPr>
          <a:xfrm>
            <a:off x="365760" y="1773936"/>
            <a:ext cx="5029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HSE (2023/24): 138 fatal workplace injuries</a:t>
            </a:r>
            <a:endParaRPr lang="en-US" sz="1300" dirty="0"/>
          </a:p>
        </p:txBody>
      </p:sp>
      <p:sp>
        <p:nvSpPr>
          <p:cNvPr id="8" name="Text 6"/>
          <p:cNvSpPr txBox="1"/>
          <p:nvPr/>
        </p:nvSpPr>
        <p:spPr>
          <a:xfrm>
            <a:off x="365760" y="2432304"/>
            <a:ext cx="5029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PUWER 1998 and the SEMA Code of Practice require formal racking inspections every 12 months, with Red, Amber or Green classification [1][2]</a:t>
            </a:r>
            <a:endParaRPr lang="en-US" sz="1300" dirty="0"/>
          </a:p>
        </p:txBody>
      </p:sp>
      <p:sp>
        <p:nvSpPr>
          <p:cNvPr id="9" name="Text 7"/>
          <p:cNvSpPr txBox="1"/>
          <p:nvPr/>
        </p:nvSpPr>
        <p:spPr>
          <a:xfrm>
            <a:off x="365760" y="3090672"/>
            <a:ext cx="5029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In practice, SME operators remain consistently non-compliant</a:t>
            </a:r>
            <a:endParaRPr lang="en-US" sz="1300" dirty="0"/>
          </a:p>
        </p:txBody>
      </p:sp>
      <p:sp>
        <p:nvSpPr>
          <p:cNvPr id="10" name="Text 8"/>
          <p:cNvSpPr txBox="1"/>
          <p:nvPr/>
        </p:nvSpPr>
        <p:spPr>
          <a:xfrm>
            <a:off x="365760" y="3749040"/>
            <a:ext cx="5029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Existing software is built for large enterprises. No affordable, SEMA-specific tool exists for smaller operators [7][8]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5669280" y="1115568"/>
            <a:ext cx="3017520" cy="1143000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 txBox="1"/>
          <p:nvPr/>
        </p:nvSpPr>
        <p:spPr>
          <a:xfrm>
            <a:off x="5669280" y="1170432"/>
            <a:ext cx="30175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£200bn</a:t>
            </a:r>
            <a:endParaRPr lang="en-US" sz="3200" dirty="0"/>
          </a:p>
        </p:txBody>
      </p:sp>
      <p:sp>
        <p:nvSpPr>
          <p:cNvPr id="13" name="Text 11"/>
          <p:cNvSpPr txBox="1"/>
          <p:nvPr/>
        </p:nvSpPr>
        <p:spPr>
          <a:xfrm>
            <a:off x="5742432" y="1810512"/>
            <a:ext cx="2880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logistics sector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value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5669280" y="2395728"/>
            <a:ext cx="3017520" cy="114300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 txBox="1"/>
          <p:nvPr/>
        </p:nvSpPr>
        <p:spPr>
          <a:xfrm>
            <a:off x="5669280" y="2450592"/>
            <a:ext cx="30175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C6282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138</a:t>
            </a:r>
            <a:endParaRPr lang="en-US" sz="3200" dirty="0"/>
          </a:p>
        </p:txBody>
      </p:sp>
      <p:sp>
        <p:nvSpPr>
          <p:cNvPr id="16" name="Text 14"/>
          <p:cNvSpPr txBox="1"/>
          <p:nvPr/>
        </p:nvSpPr>
        <p:spPr>
          <a:xfrm>
            <a:off x="5742432" y="3090672"/>
            <a:ext cx="2880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Fatal workplace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injuries 2023/24 (HSE) [9]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5669280" y="3675888"/>
            <a:ext cx="3017520" cy="1143000"/>
          </a:xfrm>
          <a:prstGeom prst="rect">
            <a:avLst/>
          </a:prstGeom>
          <a:solidFill>
            <a:srgbClr val="F5F6F7"/>
          </a:solidFill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6"/>
          <p:cNvSpPr txBox="1"/>
          <p:nvPr/>
        </p:nvSpPr>
        <p:spPr>
          <a:xfrm>
            <a:off x="5669280" y="3730752"/>
            <a:ext cx="30175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12 months</a:t>
            </a:r>
            <a:endParaRPr lang="en-US" sz="3200" dirty="0"/>
          </a:p>
        </p:txBody>
      </p:sp>
      <p:sp>
        <p:nvSpPr>
          <p:cNvPr id="19" name="Text 17"/>
          <p:cNvSpPr txBox="1"/>
          <p:nvPr/>
        </p:nvSpPr>
        <p:spPr>
          <a:xfrm>
            <a:off x="5742432" y="4370832"/>
            <a:ext cx="2880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SEMA mandatory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inspection interval</a:t>
            </a:r>
            <a:endParaRPr lang="en-US" sz="1050" dirty="0"/>
          </a:p>
        </p:txBody>
      </p:sp>
      <p:sp>
        <p:nvSpPr>
          <p:cNvPr id="20" name="Text 18"/>
          <p:cNvSpPr txBox="1"/>
          <p:nvPr/>
        </p:nvSpPr>
        <p:spPr>
          <a:xfrm>
            <a:off x="8412480" y="4892040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/ 17</a:t>
            </a:r>
            <a:endParaRPr lang="en-US" sz="900" dirty="0"/>
          </a:p>
        </p:txBody>
      </p:sp>
      <p:sp>
        <p:nvSpPr>
          <p:cNvPr id="21" name="TextBox 20"/>
          <p:cNvSpPr txBox="1"/>
          <p:nvPr/>
        </p:nvSpPr>
        <p:spPr>
          <a:xfrm>
            <a:off x="365760" y="4462272"/>
            <a:ext cx="5029200" cy="4114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900" b="1" dirty="0">
                <a:solidFill>
                  <a:srgbClr val="3A4356"/>
                </a:solidFill>
                <a:latin typeface="Calibri"/>
              </a:rPr>
              <a:t>HSE</a:t>
            </a:r>
            <a:r>
              <a:rPr sz="900" b="0" dirty="0">
                <a:solidFill>
                  <a:srgbClr val="667085"/>
                </a:solidFill>
                <a:latin typeface="Calibri"/>
              </a:rPr>
              <a:t>: Health and Safety Executive.  </a:t>
            </a:r>
            <a:r>
              <a:rPr sz="900" b="1" dirty="0">
                <a:solidFill>
                  <a:srgbClr val="3A4356"/>
                </a:solidFill>
                <a:latin typeface="Calibri"/>
              </a:rPr>
              <a:t>PUWER</a:t>
            </a:r>
            <a:r>
              <a:rPr sz="900" b="0" dirty="0">
                <a:solidFill>
                  <a:srgbClr val="667085"/>
                </a:solidFill>
                <a:latin typeface="Calibri"/>
              </a:rPr>
              <a:t>: Provision and Use of Work Equipment Regulations 1998.  </a:t>
            </a:r>
            <a:r>
              <a:rPr sz="900" b="1" dirty="0">
                <a:solidFill>
                  <a:srgbClr val="3A4356"/>
                </a:solidFill>
                <a:latin typeface="Calibri"/>
              </a:rPr>
              <a:t>SEMA</a:t>
            </a:r>
            <a:r>
              <a:rPr sz="900" b="0" dirty="0">
                <a:solidFill>
                  <a:srgbClr val="667085"/>
                </a:solidFill>
                <a:latin typeface="Calibri"/>
              </a:rPr>
              <a:t>: Storage Equipment Manufacturers' Association.  </a:t>
            </a:r>
            <a:r>
              <a:rPr sz="900" b="1" dirty="0">
                <a:solidFill>
                  <a:srgbClr val="3A4356"/>
                </a:solidFill>
                <a:latin typeface="Calibri"/>
              </a:rPr>
              <a:t>SME</a:t>
            </a:r>
            <a:r>
              <a:rPr sz="900" b="0" dirty="0">
                <a:solidFill>
                  <a:srgbClr val="667085"/>
                </a:solidFill>
                <a:latin typeface="Calibri"/>
              </a:rPr>
              <a:t>: small and medium-sized enterprise.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B4DBB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365760" y="91440"/>
            <a:ext cx="4572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50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SCOPE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65760" y="329184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Aim &amp; Objectives</a:t>
            </a:r>
            <a:endParaRPr lang="en-US" sz="3400" dirty="0"/>
          </a:p>
        </p:txBody>
      </p:sp>
      <p:sp>
        <p:nvSpPr>
          <p:cNvPr id="5" name="Shape 3"/>
          <p:cNvSpPr/>
          <p:nvPr/>
        </p:nvSpPr>
        <p:spPr>
          <a:xfrm>
            <a:off x="365760" y="1005840"/>
            <a:ext cx="8321040" cy="0"/>
          </a:xfrm>
          <a:prstGeom prst="line">
            <a:avLst/>
          </a:prstGeom>
          <a:noFill/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Shape 4"/>
          <p:cNvSpPr/>
          <p:nvPr/>
        </p:nvSpPr>
        <p:spPr>
          <a:xfrm>
            <a:off x="365760" y="1097280"/>
            <a:ext cx="8321040" cy="777240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5"/>
          <p:cNvSpPr txBox="1"/>
          <p:nvPr/>
        </p:nvSpPr>
        <p:spPr>
          <a:xfrm>
            <a:off x="502920" y="1143000"/>
            <a:ext cx="8046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Aim: </a:t>
            </a:r>
            <a:r>
              <a:rPr lang="en-GB" sz="12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design, develop and evaluate a web-based platform to digitise racking inspection workflows in SME warehousing environments to enable effective job and defect management, SEMA-compliant risk classification and secure client access to inspection records.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365760" y="2011680"/>
            <a:ext cx="4069080" cy="128016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Shape 7"/>
          <p:cNvSpPr/>
          <p:nvPr/>
        </p:nvSpPr>
        <p:spPr>
          <a:xfrm>
            <a:off x="475488" y="2121408"/>
            <a:ext cx="365760" cy="365760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8"/>
          <p:cNvSpPr txBox="1"/>
          <p:nvPr/>
        </p:nvSpPr>
        <p:spPr>
          <a:xfrm>
            <a:off x="475488" y="2121408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O1</a:t>
            </a:r>
            <a:endParaRPr lang="en-US" sz="1000" dirty="0"/>
          </a:p>
        </p:txBody>
      </p:sp>
      <p:sp>
        <p:nvSpPr>
          <p:cNvPr id="11" name="Text 9"/>
          <p:cNvSpPr txBox="1"/>
          <p:nvPr/>
        </p:nvSpPr>
        <p:spPr>
          <a:xfrm>
            <a:off x="960120" y="2121408"/>
            <a:ext cx="336499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Regulation becomes system requirements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475488" y="2578608"/>
            <a:ext cx="3849624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/>
          <p:cNvSpPr txBox="1"/>
          <p:nvPr/>
        </p:nvSpPr>
        <p:spPr>
          <a:xfrm>
            <a:off x="475488" y="2670048"/>
            <a:ext cx="3849624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SEMA's colour ratings and PUWER's inspection cycle map onto the Report and Finding models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4617720" y="2011680"/>
            <a:ext cx="4069080" cy="128016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Shape 13"/>
          <p:cNvSpPr/>
          <p:nvPr/>
        </p:nvSpPr>
        <p:spPr>
          <a:xfrm>
            <a:off x="4727448" y="2121408"/>
            <a:ext cx="365760" cy="365760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 txBox="1"/>
          <p:nvPr/>
        </p:nvSpPr>
        <p:spPr>
          <a:xfrm>
            <a:off x="4727448" y="2121408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O2</a:t>
            </a:r>
            <a:endParaRPr lang="en-US" sz="1000" dirty="0"/>
          </a:p>
        </p:txBody>
      </p:sp>
      <p:sp>
        <p:nvSpPr>
          <p:cNvPr id="17" name="Text 15"/>
          <p:cNvSpPr txBox="1"/>
          <p:nvPr/>
        </p:nvSpPr>
        <p:spPr>
          <a:xfrm>
            <a:off x="5212080" y="2121408"/>
            <a:ext cx="336499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One toolset, one defect workflow</a:t>
            </a:r>
            <a:endParaRPr lang="en-US" sz="1250" dirty="0"/>
          </a:p>
        </p:txBody>
      </p:sp>
      <p:sp>
        <p:nvSpPr>
          <p:cNvPr id="18" name="Shape 16"/>
          <p:cNvSpPr/>
          <p:nvPr/>
        </p:nvSpPr>
        <p:spPr>
          <a:xfrm>
            <a:off x="4727448" y="2578608"/>
            <a:ext cx="3849624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9" name="Text 17"/>
          <p:cNvSpPr txBox="1"/>
          <p:nvPr/>
        </p:nvSpPr>
        <p:spPr>
          <a:xfrm>
            <a:off x="4727448" y="2670048"/>
            <a:ext cx="3849624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Django 5.2 and PostgreSQL power job scheduling and full defect logging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365760" y="3474720"/>
            <a:ext cx="4069080" cy="128016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Shape 19"/>
          <p:cNvSpPr/>
          <p:nvPr/>
        </p:nvSpPr>
        <p:spPr>
          <a:xfrm>
            <a:off x="475488" y="3584448"/>
            <a:ext cx="365760" cy="365760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Text 20"/>
          <p:cNvSpPr txBox="1"/>
          <p:nvPr/>
        </p:nvSpPr>
        <p:spPr>
          <a:xfrm>
            <a:off x="475488" y="3584448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O3</a:t>
            </a:r>
            <a:endParaRPr lang="en-US" sz="1000" dirty="0"/>
          </a:p>
        </p:txBody>
      </p:sp>
      <p:sp>
        <p:nvSpPr>
          <p:cNvPr id="23" name="Text 21"/>
          <p:cNvSpPr txBox="1"/>
          <p:nvPr/>
        </p:nvSpPr>
        <p:spPr>
          <a:xfrm>
            <a:off x="960120" y="3584448"/>
            <a:ext cx="336499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portal each client can trust</a:t>
            </a:r>
            <a:endParaRPr lang="en-US" sz="1250" dirty="0"/>
          </a:p>
        </p:txBody>
      </p:sp>
      <p:sp>
        <p:nvSpPr>
          <p:cNvPr id="24" name="Shape 22"/>
          <p:cNvSpPr/>
          <p:nvPr/>
        </p:nvSpPr>
        <p:spPr>
          <a:xfrm>
            <a:off x="475488" y="4041648"/>
            <a:ext cx="3849624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" name="Text 23"/>
          <p:cNvSpPr txBox="1"/>
          <p:nvPr/>
        </p:nvSpPr>
        <p:spPr>
          <a:xfrm>
            <a:off x="475488" y="4133088"/>
            <a:ext cx="3849624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Role-based authentication with IDOR protection on every view, with no exceptions</a:t>
            </a:r>
            <a:endParaRPr lang="en-US" sz="1050" dirty="0"/>
          </a:p>
        </p:txBody>
      </p:sp>
      <p:sp>
        <p:nvSpPr>
          <p:cNvPr id="26" name="Shape 24"/>
          <p:cNvSpPr/>
          <p:nvPr/>
        </p:nvSpPr>
        <p:spPr>
          <a:xfrm>
            <a:off x="4617720" y="3474720"/>
            <a:ext cx="4069080" cy="128016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" name="Shape 25"/>
          <p:cNvSpPr/>
          <p:nvPr/>
        </p:nvSpPr>
        <p:spPr>
          <a:xfrm>
            <a:off x="4727448" y="3584448"/>
            <a:ext cx="365760" cy="365760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8" name="Text 26"/>
          <p:cNvSpPr txBox="1"/>
          <p:nvPr/>
        </p:nvSpPr>
        <p:spPr>
          <a:xfrm>
            <a:off x="4727448" y="3584448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O4</a:t>
            </a:r>
            <a:endParaRPr lang="en-US" sz="1000" dirty="0"/>
          </a:p>
        </p:txBody>
      </p:sp>
      <p:sp>
        <p:nvSpPr>
          <p:cNvPr id="29" name="Text 27"/>
          <p:cNvSpPr txBox="1"/>
          <p:nvPr/>
        </p:nvSpPr>
        <p:spPr>
          <a:xfrm>
            <a:off x="5212080" y="3584448"/>
            <a:ext cx="336499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Proven through structured evaluation</a:t>
            </a:r>
            <a:endParaRPr lang="en-US" sz="1250" dirty="0"/>
          </a:p>
        </p:txBody>
      </p:sp>
      <p:sp>
        <p:nvSpPr>
          <p:cNvPr id="30" name="Shape 28"/>
          <p:cNvSpPr/>
          <p:nvPr/>
        </p:nvSpPr>
        <p:spPr>
          <a:xfrm>
            <a:off x="4727448" y="4041648"/>
            <a:ext cx="3849624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1" name="Text 29"/>
          <p:cNvSpPr txBox="1"/>
          <p:nvPr/>
        </p:nvSpPr>
        <p:spPr>
          <a:xfrm>
            <a:off x="4727448" y="4133088"/>
            <a:ext cx="3849624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436 automated tests plus seven full rounds of structured Nielsen heuristic review</a:t>
            </a:r>
            <a:endParaRPr lang="en-US" sz="1050" dirty="0"/>
          </a:p>
        </p:txBody>
      </p:sp>
      <p:sp>
        <p:nvSpPr>
          <p:cNvPr id="32" name="Text 30"/>
          <p:cNvSpPr txBox="1"/>
          <p:nvPr/>
        </p:nvSpPr>
        <p:spPr>
          <a:xfrm>
            <a:off x="8412480" y="4892040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/ 17</a:t>
            </a:r>
            <a:endParaRPr lang="en-US" sz="900" dirty="0"/>
          </a:p>
        </p:txBody>
      </p:sp>
      <p:sp>
        <p:nvSpPr>
          <p:cNvPr id="33" name="TextBox 32"/>
          <p:cNvSpPr txBox="1"/>
          <p:nvPr/>
        </p:nvSpPr>
        <p:spPr>
          <a:xfrm>
            <a:off x="365760" y="4846320"/>
            <a:ext cx="7863840" cy="1828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850" b="1">
                <a:solidFill>
                  <a:srgbClr val="3A4356"/>
                </a:solidFill>
                <a:latin typeface="Calibri"/>
              </a:rPr>
              <a:t>IDOR</a:t>
            </a:r>
            <a:r>
              <a:rPr sz="850" b="0">
                <a:solidFill>
                  <a:srgbClr val="667085"/>
                </a:solidFill>
                <a:latin typeface="Calibri"/>
              </a:rPr>
              <a:t>: insecure direct object reference (reaching another user's record by changing an ID in the URL).  </a:t>
            </a:r>
            <a:r>
              <a:rPr sz="850" b="1">
                <a:solidFill>
                  <a:srgbClr val="3A4356"/>
                </a:solidFill>
                <a:latin typeface="Calibri"/>
              </a:rPr>
              <a:t>SME, SEMA, PUWER</a:t>
            </a:r>
            <a:r>
              <a:rPr sz="850" b="0">
                <a:solidFill>
                  <a:srgbClr val="667085"/>
                </a:solidFill>
                <a:latin typeface="Calibri"/>
              </a:rPr>
              <a:t>: see slide 3.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5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B4DBB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365760" y="91440"/>
            <a:ext cx="4572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50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PLANNING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65760" y="329184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Project Timeline</a:t>
            </a:r>
            <a:endParaRPr lang="en-US" sz="3400" dirty="0"/>
          </a:p>
        </p:txBody>
      </p:sp>
      <p:sp>
        <p:nvSpPr>
          <p:cNvPr id="5" name="Shape 3"/>
          <p:cNvSpPr/>
          <p:nvPr/>
        </p:nvSpPr>
        <p:spPr>
          <a:xfrm>
            <a:off x="365760" y="1005840"/>
            <a:ext cx="8321040" cy="0"/>
          </a:xfrm>
          <a:prstGeom prst="line">
            <a:avLst/>
          </a:prstGeom>
          <a:noFill/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 txBox="1"/>
          <p:nvPr/>
        </p:nvSpPr>
        <p:spPr>
          <a:xfrm>
            <a:off x="2651760" y="105156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W1</a:t>
            </a:r>
            <a:endParaRPr lang="en-US" sz="800" dirty="0"/>
          </a:p>
        </p:txBody>
      </p:sp>
      <p:sp>
        <p:nvSpPr>
          <p:cNvPr id="7" name="Text 5"/>
          <p:cNvSpPr txBox="1"/>
          <p:nvPr/>
        </p:nvSpPr>
        <p:spPr>
          <a:xfrm>
            <a:off x="3255264" y="105156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W3</a:t>
            </a:r>
            <a:endParaRPr lang="en-US" sz="800" dirty="0"/>
          </a:p>
        </p:txBody>
      </p:sp>
      <p:sp>
        <p:nvSpPr>
          <p:cNvPr id="8" name="Text 6"/>
          <p:cNvSpPr txBox="1"/>
          <p:nvPr/>
        </p:nvSpPr>
        <p:spPr>
          <a:xfrm>
            <a:off x="3858768" y="105156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W5</a:t>
            </a:r>
            <a:endParaRPr lang="en-US" sz="800" dirty="0"/>
          </a:p>
        </p:txBody>
      </p:sp>
      <p:sp>
        <p:nvSpPr>
          <p:cNvPr id="9" name="Text 7"/>
          <p:cNvSpPr txBox="1"/>
          <p:nvPr/>
        </p:nvSpPr>
        <p:spPr>
          <a:xfrm>
            <a:off x="4462272" y="105156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W7</a:t>
            </a:r>
            <a:endParaRPr lang="en-US" sz="800" dirty="0"/>
          </a:p>
        </p:txBody>
      </p:sp>
      <p:sp>
        <p:nvSpPr>
          <p:cNvPr id="10" name="Text 8"/>
          <p:cNvSpPr txBox="1"/>
          <p:nvPr/>
        </p:nvSpPr>
        <p:spPr>
          <a:xfrm>
            <a:off x="5065776" y="105156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W9</a:t>
            </a:r>
            <a:endParaRPr lang="en-US" sz="800" dirty="0"/>
          </a:p>
        </p:txBody>
      </p:sp>
      <p:sp>
        <p:nvSpPr>
          <p:cNvPr id="12" name="Text 10"/>
          <p:cNvSpPr txBox="1"/>
          <p:nvPr/>
        </p:nvSpPr>
        <p:spPr>
          <a:xfrm>
            <a:off x="6876288" y="105156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W15</a:t>
            </a:r>
            <a:endParaRPr lang="en-US" sz="800" dirty="0"/>
          </a:p>
        </p:txBody>
      </p:sp>
      <p:sp>
        <p:nvSpPr>
          <p:cNvPr id="13" name="Text 11"/>
          <p:cNvSpPr txBox="1"/>
          <p:nvPr/>
        </p:nvSpPr>
        <p:spPr>
          <a:xfrm>
            <a:off x="7479792" y="105156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W17</a:t>
            </a:r>
            <a:endParaRPr lang="en-US" sz="800" dirty="0"/>
          </a:p>
        </p:txBody>
      </p:sp>
      <p:sp>
        <p:nvSpPr>
          <p:cNvPr id="14" name="Text 12"/>
          <p:cNvSpPr txBox="1"/>
          <p:nvPr/>
        </p:nvSpPr>
        <p:spPr>
          <a:xfrm>
            <a:off x="8083296" y="105156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W19</a:t>
            </a:r>
            <a:endParaRPr lang="en-US" sz="800" dirty="0"/>
          </a:p>
        </p:txBody>
      </p:sp>
      <p:sp>
        <p:nvSpPr>
          <p:cNvPr id="15" name="Shape 13"/>
          <p:cNvSpPr/>
          <p:nvPr/>
        </p:nvSpPr>
        <p:spPr>
          <a:xfrm>
            <a:off x="5669280" y="1280160"/>
            <a:ext cx="0" cy="3401568"/>
          </a:xfrm>
          <a:prstGeom prst="line">
            <a:avLst/>
          </a:prstGeom>
          <a:noFill/>
          <a:ln w="19050">
            <a:solidFill>
              <a:srgbClr val="C6282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 txBox="1"/>
          <p:nvPr/>
        </p:nvSpPr>
        <p:spPr>
          <a:xfrm>
            <a:off x="5532120" y="106984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C6282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NOW</a:t>
            </a:r>
            <a:endParaRPr lang="en-US" sz="750" dirty="0"/>
          </a:p>
        </p:txBody>
      </p:sp>
      <p:sp>
        <p:nvSpPr>
          <p:cNvPr id="17" name="Shape 15"/>
          <p:cNvSpPr/>
          <p:nvPr/>
        </p:nvSpPr>
        <p:spPr>
          <a:xfrm>
            <a:off x="6272784" y="1280160"/>
            <a:ext cx="0" cy="3566160"/>
          </a:xfrm>
          <a:prstGeom prst="line">
            <a:avLst/>
          </a:prstGeom>
          <a:noFill/>
          <a:ln w="19050">
            <a:solidFill>
              <a:srgbClr val="F2B01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6"/>
          <p:cNvSpPr txBox="1"/>
          <p:nvPr/>
        </p:nvSpPr>
        <p:spPr>
          <a:xfrm>
            <a:off x="5952744" y="1069848"/>
            <a:ext cx="8229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2B0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Viva W13</a:t>
            </a:r>
            <a:endParaRPr lang="en-US" sz="750" dirty="0"/>
          </a:p>
        </p:txBody>
      </p:sp>
      <p:sp>
        <p:nvSpPr>
          <p:cNvPr id="19" name="Text 17"/>
          <p:cNvSpPr txBox="1"/>
          <p:nvPr/>
        </p:nvSpPr>
        <p:spPr>
          <a:xfrm>
            <a:off x="228600" y="1280160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Proposal &amp; Literature Review</a:t>
            </a:r>
            <a:endParaRPr lang="en-US" sz="900" dirty="0"/>
          </a:p>
        </p:txBody>
      </p:sp>
      <p:sp>
        <p:nvSpPr>
          <p:cNvPr id="20" name="Shape 18"/>
          <p:cNvSpPr/>
          <p:nvPr/>
        </p:nvSpPr>
        <p:spPr>
          <a:xfrm>
            <a:off x="2651760" y="1316736"/>
            <a:ext cx="6035040" cy="256032"/>
          </a:xfrm>
          <a:prstGeom prst="rect">
            <a:avLst/>
          </a:prstGeom>
          <a:solidFill>
            <a:srgbClr val="E8EAED"/>
          </a:solidFill>
          <a:ln w="12700">
            <a:solidFill>
              <a:srgbClr val="E8EA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Shape 19"/>
          <p:cNvSpPr/>
          <p:nvPr/>
        </p:nvSpPr>
        <p:spPr>
          <a:xfrm>
            <a:off x="2651760" y="1316736"/>
            <a:ext cx="905256" cy="256032"/>
          </a:xfrm>
          <a:prstGeom prst="rect">
            <a:avLst/>
          </a:prstGeom>
          <a:solidFill>
            <a:srgbClr val="8899BB"/>
          </a:solidFill>
          <a:ln w="12700">
            <a:solidFill>
              <a:srgbClr val="8899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Text 20"/>
          <p:cNvSpPr txBox="1"/>
          <p:nvPr/>
        </p:nvSpPr>
        <p:spPr>
          <a:xfrm>
            <a:off x="228600" y="1627632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Architecture &amp; Design</a:t>
            </a:r>
            <a:endParaRPr lang="en-US" sz="900" dirty="0"/>
          </a:p>
        </p:txBody>
      </p:sp>
      <p:sp>
        <p:nvSpPr>
          <p:cNvPr id="23" name="Shape 21"/>
          <p:cNvSpPr/>
          <p:nvPr/>
        </p:nvSpPr>
        <p:spPr>
          <a:xfrm>
            <a:off x="2651760" y="1664208"/>
            <a:ext cx="6035040" cy="256032"/>
          </a:xfrm>
          <a:prstGeom prst="rect">
            <a:avLst/>
          </a:prstGeom>
          <a:solidFill>
            <a:srgbClr val="E8EAED"/>
          </a:solidFill>
          <a:ln w="12700">
            <a:solidFill>
              <a:srgbClr val="E8EA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Shape 22"/>
          <p:cNvSpPr/>
          <p:nvPr/>
        </p:nvSpPr>
        <p:spPr>
          <a:xfrm>
            <a:off x="3255264" y="1664208"/>
            <a:ext cx="905256" cy="256032"/>
          </a:xfrm>
          <a:prstGeom prst="rect">
            <a:avLst/>
          </a:prstGeom>
          <a:solidFill>
            <a:srgbClr val="8899BB"/>
          </a:solidFill>
          <a:ln w="12700">
            <a:solidFill>
              <a:srgbClr val="8899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" name="Text 23"/>
          <p:cNvSpPr txBox="1"/>
          <p:nvPr/>
        </p:nvSpPr>
        <p:spPr>
          <a:xfrm>
            <a:off x="228600" y="1975104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Interim Viva Preparation</a:t>
            </a:r>
            <a:endParaRPr lang="en-US" sz="900" dirty="0"/>
          </a:p>
        </p:txBody>
      </p:sp>
      <p:sp>
        <p:nvSpPr>
          <p:cNvPr id="26" name="Shape 24"/>
          <p:cNvSpPr/>
          <p:nvPr/>
        </p:nvSpPr>
        <p:spPr>
          <a:xfrm>
            <a:off x="2651760" y="2011680"/>
            <a:ext cx="6035040" cy="256032"/>
          </a:xfrm>
          <a:prstGeom prst="rect">
            <a:avLst/>
          </a:prstGeom>
          <a:solidFill>
            <a:srgbClr val="E8EAED"/>
          </a:solidFill>
          <a:ln w="12700">
            <a:solidFill>
              <a:srgbClr val="E8EA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" name="Shape 25"/>
          <p:cNvSpPr/>
          <p:nvPr/>
        </p:nvSpPr>
        <p:spPr>
          <a:xfrm>
            <a:off x="3858768" y="2011680"/>
            <a:ext cx="905256" cy="256032"/>
          </a:xfrm>
          <a:prstGeom prst="rect">
            <a:avLst/>
          </a:prstGeom>
          <a:solidFill>
            <a:srgbClr val="8899BB"/>
          </a:solidFill>
          <a:ln w="12700">
            <a:solidFill>
              <a:srgbClr val="8899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8" name="Text 26"/>
          <p:cNvSpPr txBox="1"/>
          <p:nvPr/>
        </p:nvSpPr>
        <p:spPr>
          <a:xfrm>
            <a:off x="228600" y="2322576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Django Backend Development</a:t>
            </a:r>
            <a:endParaRPr lang="en-US" sz="900" dirty="0"/>
          </a:p>
        </p:txBody>
      </p:sp>
      <p:sp>
        <p:nvSpPr>
          <p:cNvPr id="29" name="Shape 27"/>
          <p:cNvSpPr/>
          <p:nvPr/>
        </p:nvSpPr>
        <p:spPr>
          <a:xfrm>
            <a:off x="2651760" y="2359152"/>
            <a:ext cx="6035040" cy="256032"/>
          </a:xfrm>
          <a:prstGeom prst="rect">
            <a:avLst/>
          </a:prstGeom>
          <a:solidFill>
            <a:srgbClr val="E8EAED"/>
          </a:solidFill>
          <a:ln w="12700">
            <a:solidFill>
              <a:srgbClr val="E8EA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0" name="Shape 28"/>
          <p:cNvSpPr/>
          <p:nvPr/>
        </p:nvSpPr>
        <p:spPr>
          <a:xfrm>
            <a:off x="3858768" y="2359152"/>
            <a:ext cx="2112264" cy="256032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1" name="Text 29"/>
          <p:cNvSpPr txBox="1"/>
          <p:nvPr/>
        </p:nvSpPr>
        <p:spPr>
          <a:xfrm>
            <a:off x="228600" y="2670048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Front-End Development</a:t>
            </a:r>
            <a:endParaRPr lang="en-US" sz="900" dirty="0"/>
          </a:p>
        </p:txBody>
      </p:sp>
      <p:sp>
        <p:nvSpPr>
          <p:cNvPr id="32" name="Shape 30"/>
          <p:cNvSpPr/>
          <p:nvPr/>
        </p:nvSpPr>
        <p:spPr>
          <a:xfrm>
            <a:off x="2651760" y="2706624"/>
            <a:ext cx="6035040" cy="256032"/>
          </a:xfrm>
          <a:prstGeom prst="rect">
            <a:avLst/>
          </a:prstGeom>
          <a:solidFill>
            <a:srgbClr val="E8EAED"/>
          </a:solidFill>
          <a:ln w="12700">
            <a:solidFill>
              <a:srgbClr val="E8EA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3" name="Shape 31"/>
          <p:cNvSpPr/>
          <p:nvPr/>
        </p:nvSpPr>
        <p:spPr>
          <a:xfrm>
            <a:off x="4462272" y="2706624"/>
            <a:ext cx="1810512" cy="256032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4" name="Text 32"/>
          <p:cNvSpPr txBox="1"/>
          <p:nvPr/>
        </p:nvSpPr>
        <p:spPr>
          <a:xfrm>
            <a:off x="228600" y="3017520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 Portal &amp; Auth Module</a:t>
            </a:r>
            <a:endParaRPr lang="en-US" sz="900" dirty="0"/>
          </a:p>
        </p:txBody>
      </p:sp>
      <p:sp>
        <p:nvSpPr>
          <p:cNvPr id="35" name="Shape 33"/>
          <p:cNvSpPr/>
          <p:nvPr/>
        </p:nvSpPr>
        <p:spPr>
          <a:xfrm>
            <a:off x="2651760" y="3054096"/>
            <a:ext cx="6035040" cy="256032"/>
          </a:xfrm>
          <a:prstGeom prst="rect">
            <a:avLst/>
          </a:prstGeom>
          <a:solidFill>
            <a:srgbClr val="E8EAED"/>
          </a:solidFill>
          <a:ln w="12700">
            <a:solidFill>
              <a:srgbClr val="E8EA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6" name="Shape 34"/>
          <p:cNvSpPr/>
          <p:nvPr/>
        </p:nvSpPr>
        <p:spPr>
          <a:xfrm>
            <a:off x="4462272" y="3054096"/>
            <a:ext cx="1207008" cy="256032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7" name="Text 35"/>
          <p:cNvSpPr txBox="1"/>
          <p:nvPr/>
        </p:nvSpPr>
        <p:spPr>
          <a:xfrm>
            <a:off x="228600" y="3364992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Defect Management &amp; Risk Classification</a:t>
            </a:r>
            <a:endParaRPr lang="en-US" sz="900" dirty="0"/>
          </a:p>
        </p:txBody>
      </p:sp>
      <p:sp>
        <p:nvSpPr>
          <p:cNvPr id="38" name="Shape 36"/>
          <p:cNvSpPr/>
          <p:nvPr/>
        </p:nvSpPr>
        <p:spPr>
          <a:xfrm>
            <a:off x="2651760" y="3401568"/>
            <a:ext cx="6035040" cy="256032"/>
          </a:xfrm>
          <a:prstGeom prst="rect">
            <a:avLst/>
          </a:prstGeom>
          <a:solidFill>
            <a:srgbClr val="E8EAED"/>
          </a:solidFill>
          <a:ln w="12700">
            <a:solidFill>
              <a:srgbClr val="E8EA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9" name="Shape 37"/>
          <p:cNvSpPr/>
          <p:nvPr/>
        </p:nvSpPr>
        <p:spPr>
          <a:xfrm>
            <a:off x="4764024" y="3401568"/>
            <a:ext cx="1207008" cy="256032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0" name="Text 38"/>
          <p:cNvSpPr txBox="1"/>
          <p:nvPr/>
        </p:nvSpPr>
        <p:spPr>
          <a:xfrm>
            <a:off x="228600" y="3712464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Functional Testing &amp; Bug Fixing</a:t>
            </a:r>
            <a:endParaRPr lang="en-US" sz="900" dirty="0"/>
          </a:p>
        </p:txBody>
      </p:sp>
      <p:sp>
        <p:nvSpPr>
          <p:cNvPr id="41" name="Shape 39"/>
          <p:cNvSpPr/>
          <p:nvPr/>
        </p:nvSpPr>
        <p:spPr>
          <a:xfrm>
            <a:off x="2651760" y="3749040"/>
            <a:ext cx="6035040" cy="256032"/>
          </a:xfrm>
          <a:prstGeom prst="rect">
            <a:avLst/>
          </a:prstGeom>
          <a:solidFill>
            <a:srgbClr val="E8EAED"/>
          </a:solidFill>
          <a:ln w="12700">
            <a:solidFill>
              <a:srgbClr val="E8EA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2" name="Shape 40"/>
          <p:cNvSpPr/>
          <p:nvPr/>
        </p:nvSpPr>
        <p:spPr>
          <a:xfrm>
            <a:off x="5065776" y="3749040"/>
            <a:ext cx="1810512" cy="256032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3" name="Text 41"/>
          <p:cNvSpPr txBox="1"/>
          <p:nvPr/>
        </p:nvSpPr>
        <p:spPr>
          <a:xfrm>
            <a:off x="228600" y="4059936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 Report Writing</a:t>
            </a:r>
            <a:endParaRPr lang="en-US" sz="900" dirty="0"/>
          </a:p>
        </p:txBody>
      </p:sp>
      <p:sp>
        <p:nvSpPr>
          <p:cNvPr id="44" name="Shape 42"/>
          <p:cNvSpPr/>
          <p:nvPr/>
        </p:nvSpPr>
        <p:spPr>
          <a:xfrm>
            <a:off x="2651760" y="4096512"/>
            <a:ext cx="6035040" cy="256032"/>
          </a:xfrm>
          <a:prstGeom prst="rect">
            <a:avLst/>
          </a:prstGeom>
          <a:solidFill>
            <a:srgbClr val="E8EAED"/>
          </a:solidFill>
          <a:ln w="12700">
            <a:solidFill>
              <a:srgbClr val="E8EA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5" name="Shape 43"/>
          <p:cNvSpPr/>
          <p:nvPr/>
        </p:nvSpPr>
        <p:spPr>
          <a:xfrm>
            <a:off x="5669280" y="4096512"/>
            <a:ext cx="2715768" cy="256032"/>
          </a:xfrm>
          <a:prstGeom prst="rect">
            <a:avLst/>
          </a:prstGeom>
          <a:solidFill>
            <a:srgbClr val="D9DDE3"/>
          </a:solidFill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6" name="Text 44"/>
          <p:cNvSpPr txBox="1"/>
          <p:nvPr/>
        </p:nvSpPr>
        <p:spPr>
          <a:xfrm>
            <a:off x="228600" y="4407408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Poster / Demo Preparation</a:t>
            </a:r>
            <a:endParaRPr lang="en-US" sz="900" dirty="0"/>
          </a:p>
        </p:txBody>
      </p:sp>
      <p:sp>
        <p:nvSpPr>
          <p:cNvPr id="47" name="Shape 45"/>
          <p:cNvSpPr/>
          <p:nvPr/>
        </p:nvSpPr>
        <p:spPr>
          <a:xfrm>
            <a:off x="2651760" y="4443984"/>
            <a:ext cx="6035040" cy="256032"/>
          </a:xfrm>
          <a:prstGeom prst="rect">
            <a:avLst/>
          </a:prstGeom>
          <a:solidFill>
            <a:srgbClr val="E8EAED"/>
          </a:solidFill>
          <a:ln w="12700">
            <a:solidFill>
              <a:srgbClr val="E8EA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8" name="Shape 46"/>
          <p:cNvSpPr/>
          <p:nvPr/>
        </p:nvSpPr>
        <p:spPr>
          <a:xfrm>
            <a:off x="7479792" y="4443984"/>
            <a:ext cx="905256" cy="256032"/>
          </a:xfrm>
          <a:prstGeom prst="rect">
            <a:avLst/>
          </a:prstGeom>
          <a:solidFill>
            <a:srgbClr val="D9DDE3"/>
          </a:solidFill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9" name="Shape 47"/>
          <p:cNvSpPr/>
          <p:nvPr/>
        </p:nvSpPr>
        <p:spPr>
          <a:xfrm>
            <a:off x="365760" y="4709160"/>
            <a:ext cx="182880" cy="137160"/>
          </a:xfrm>
          <a:prstGeom prst="rect">
            <a:avLst/>
          </a:prstGeom>
          <a:solidFill>
            <a:srgbClr val="8899BB"/>
          </a:solidFill>
          <a:ln w="12700">
            <a:solidFill>
              <a:srgbClr val="8899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0" name="Text 48"/>
          <p:cNvSpPr txBox="1"/>
          <p:nvPr/>
        </p:nvSpPr>
        <p:spPr>
          <a:xfrm>
            <a:off x="594360" y="4690872"/>
            <a:ext cx="1371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Completed</a:t>
            </a:r>
            <a:endParaRPr lang="en-US" sz="900" dirty="0"/>
          </a:p>
        </p:txBody>
      </p:sp>
      <p:sp>
        <p:nvSpPr>
          <p:cNvPr id="51" name="Shape 49"/>
          <p:cNvSpPr/>
          <p:nvPr/>
        </p:nvSpPr>
        <p:spPr>
          <a:xfrm>
            <a:off x="2011680" y="4709160"/>
            <a:ext cx="182880" cy="137160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2" name="Text 50"/>
          <p:cNvSpPr txBox="1"/>
          <p:nvPr/>
        </p:nvSpPr>
        <p:spPr>
          <a:xfrm>
            <a:off x="2240280" y="4690872"/>
            <a:ext cx="1371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progress</a:t>
            </a:r>
            <a:endParaRPr lang="en-US" sz="900" dirty="0"/>
          </a:p>
        </p:txBody>
      </p:sp>
      <p:sp>
        <p:nvSpPr>
          <p:cNvPr id="53" name="Shape 51"/>
          <p:cNvSpPr/>
          <p:nvPr/>
        </p:nvSpPr>
        <p:spPr>
          <a:xfrm>
            <a:off x="3657600" y="4709160"/>
            <a:ext cx="182880" cy="137160"/>
          </a:xfrm>
          <a:prstGeom prst="rect">
            <a:avLst/>
          </a:prstGeom>
          <a:solidFill>
            <a:srgbClr val="D9DDE3"/>
          </a:solidFill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4" name="Text 52"/>
          <p:cNvSpPr txBox="1"/>
          <p:nvPr/>
        </p:nvSpPr>
        <p:spPr>
          <a:xfrm>
            <a:off x="3886200" y="4690872"/>
            <a:ext cx="1371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Planned</a:t>
            </a:r>
            <a:endParaRPr lang="en-US" sz="900" dirty="0"/>
          </a:p>
        </p:txBody>
      </p:sp>
      <p:sp>
        <p:nvSpPr>
          <p:cNvPr id="55" name="Shape 53"/>
          <p:cNvSpPr/>
          <p:nvPr/>
        </p:nvSpPr>
        <p:spPr>
          <a:xfrm>
            <a:off x="5303520" y="4709160"/>
            <a:ext cx="182880" cy="137160"/>
          </a:xfrm>
          <a:prstGeom prst="rect">
            <a:avLst/>
          </a:prstGeom>
          <a:solidFill>
            <a:srgbClr val="C62828"/>
          </a:solidFill>
          <a:ln w="12700">
            <a:solidFill>
              <a:srgbClr val="C6282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6" name="Text 54"/>
          <p:cNvSpPr txBox="1"/>
          <p:nvPr/>
        </p:nvSpPr>
        <p:spPr>
          <a:xfrm>
            <a:off x="5532120" y="4690872"/>
            <a:ext cx="1371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Now (W11)</a:t>
            </a:r>
            <a:endParaRPr lang="en-US" sz="900" dirty="0"/>
          </a:p>
        </p:txBody>
      </p:sp>
      <p:sp>
        <p:nvSpPr>
          <p:cNvPr id="57" name="Shape 55"/>
          <p:cNvSpPr/>
          <p:nvPr/>
        </p:nvSpPr>
        <p:spPr>
          <a:xfrm>
            <a:off x="6949440" y="4709160"/>
            <a:ext cx="182880" cy="137160"/>
          </a:xfrm>
          <a:prstGeom prst="rect">
            <a:avLst/>
          </a:prstGeom>
          <a:solidFill>
            <a:srgbClr val="F2B01E"/>
          </a:solidFill>
          <a:ln w="12700">
            <a:solidFill>
              <a:srgbClr val="F2B01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8" name="Text 56"/>
          <p:cNvSpPr txBox="1"/>
          <p:nvPr/>
        </p:nvSpPr>
        <p:spPr>
          <a:xfrm>
            <a:off x="7178040" y="4690872"/>
            <a:ext cx="1371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Viva (W13)</a:t>
            </a:r>
            <a:endParaRPr lang="en-US" sz="900" dirty="0"/>
          </a:p>
        </p:txBody>
      </p:sp>
      <p:sp>
        <p:nvSpPr>
          <p:cNvPr id="59" name="Text 57"/>
          <p:cNvSpPr txBox="1"/>
          <p:nvPr/>
        </p:nvSpPr>
        <p:spPr>
          <a:xfrm>
            <a:off x="8412480" y="4892040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/ 17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5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B4DBB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365760" y="91440"/>
            <a:ext cx="4572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50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65760" y="329184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Exists and What Is Missing</a:t>
            </a:r>
            <a:endParaRPr lang="en-US" sz="3400" dirty="0"/>
          </a:p>
        </p:txBody>
      </p:sp>
      <p:sp>
        <p:nvSpPr>
          <p:cNvPr id="5" name="Shape 3"/>
          <p:cNvSpPr/>
          <p:nvPr/>
        </p:nvSpPr>
        <p:spPr>
          <a:xfrm>
            <a:off x="365760" y="1005840"/>
            <a:ext cx="8321040" cy="0"/>
          </a:xfrm>
          <a:prstGeom prst="line">
            <a:avLst/>
          </a:prstGeom>
          <a:noFill/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 txBox="1"/>
          <p:nvPr/>
        </p:nvSpPr>
        <p:spPr>
          <a:xfrm>
            <a:off x="365760" y="1051560"/>
            <a:ext cx="8321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SEMA-specific web platform was found in the literature. The nearest analogues are existing client-portal and job-management products: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365760" y="1463040"/>
            <a:ext cx="1920240" cy="32004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6"/>
          <p:cNvSpPr txBox="1"/>
          <p:nvPr/>
        </p:nvSpPr>
        <p:spPr>
          <a:xfrm>
            <a:off x="411480" y="1463040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 / System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2286000" y="1463040"/>
            <a:ext cx="2651760" cy="32004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8"/>
          <p:cNvSpPr txBox="1"/>
          <p:nvPr/>
        </p:nvSpPr>
        <p:spPr>
          <a:xfrm>
            <a:off x="2331720" y="1463040"/>
            <a:ext cx="25603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4937760" y="1463040"/>
            <a:ext cx="3200400" cy="32004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 txBox="1"/>
          <p:nvPr/>
        </p:nvSpPr>
        <p:spPr>
          <a:xfrm>
            <a:off x="4983480" y="1463040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limitation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365760" y="1783080"/>
            <a:ext cx="1920240" cy="77724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 txBox="1"/>
          <p:nvPr/>
        </p:nvSpPr>
        <p:spPr>
          <a:xfrm>
            <a:off x="429768" y="1828800"/>
            <a:ext cx="179222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Theia Portal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(direct comparator)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2286000" y="1783080"/>
            <a:ext cx="2651760" cy="77724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 txBox="1"/>
          <p:nvPr/>
        </p:nvSpPr>
        <p:spPr>
          <a:xfrm>
            <a:off x="2350008" y="1828800"/>
            <a:ext cx="252374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design, real screenshots, a plan-view map, clear presentation of risk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4937760" y="1783080"/>
            <a:ext cx="3200400" cy="77724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6"/>
          <p:cNvSpPr txBox="1"/>
          <p:nvPr/>
        </p:nvSpPr>
        <p:spPr>
          <a:xfrm>
            <a:off x="5001768" y="1828800"/>
            <a:ext cx="307238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pricing, not SEMA-specific, not built for SMEs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365760" y="2587752"/>
            <a:ext cx="1920240" cy="777240"/>
          </a:xfrm>
          <a:prstGeom prst="rect">
            <a:avLst/>
          </a:prstGeom>
          <a:solidFill>
            <a:srgbClr val="F5F6F7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8"/>
          <p:cNvSpPr txBox="1"/>
          <p:nvPr/>
        </p:nvSpPr>
        <p:spPr>
          <a:xfrm>
            <a:off x="429768" y="2633472"/>
            <a:ext cx="179222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Inspection-specific SaaS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(generic market)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2286000" y="2587752"/>
            <a:ext cx="2651760" cy="777240"/>
          </a:xfrm>
          <a:prstGeom prst="rect">
            <a:avLst/>
          </a:prstGeom>
          <a:solidFill>
            <a:srgbClr val="F5F6F7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Text 20"/>
          <p:cNvSpPr txBox="1"/>
          <p:nvPr/>
        </p:nvSpPr>
        <p:spPr>
          <a:xfrm>
            <a:off x="2350008" y="2633472"/>
            <a:ext cx="252374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Mobile capture, photo attachments, scheduling</a:t>
            </a:r>
            <a:endParaRPr lang="en-US" sz="1050" dirty="0"/>
          </a:p>
        </p:txBody>
      </p:sp>
      <p:sp>
        <p:nvSpPr>
          <p:cNvPr id="23" name="Shape 21"/>
          <p:cNvSpPr/>
          <p:nvPr/>
        </p:nvSpPr>
        <p:spPr>
          <a:xfrm>
            <a:off x="4937760" y="2587752"/>
            <a:ext cx="3200400" cy="777240"/>
          </a:xfrm>
          <a:prstGeom prst="rect">
            <a:avLst/>
          </a:prstGeom>
          <a:solidFill>
            <a:srgbClr val="F5F6F7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Text 22"/>
          <p:cNvSpPr txBox="1"/>
          <p:nvPr/>
        </p:nvSpPr>
        <p:spPr>
          <a:xfrm>
            <a:off x="5001768" y="2633472"/>
            <a:ext cx="307238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Generic checklists only: no SEMA risk classification built in</a:t>
            </a:r>
            <a:endParaRPr lang="en-US" sz="1050" dirty="0"/>
          </a:p>
        </p:txBody>
      </p:sp>
      <p:sp>
        <p:nvSpPr>
          <p:cNvPr id="25" name="Shape 23"/>
          <p:cNvSpPr/>
          <p:nvPr/>
        </p:nvSpPr>
        <p:spPr>
          <a:xfrm>
            <a:off x="365760" y="3392424"/>
            <a:ext cx="1920240" cy="77724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" name="Text 24"/>
          <p:cNvSpPr txBox="1"/>
          <p:nvPr/>
        </p:nvSpPr>
        <p:spPr>
          <a:xfrm>
            <a:off x="429768" y="3438144"/>
            <a:ext cx="179222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Spreadsheet and email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(current SME default)</a:t>
            </a:r>
            <a:endParaRPr lang="en-US" sz="1050" dirty="0"/>
          </a:p>
        </p:txBody>
      </p:sp>
      <p:sp>
        <p:nvSpPr>
          <p:cNvPr id="27" name="Shape 25"/>
          <p:cNvSpPr/>
          <p:nvPr/>
        </p:nvSpPr>
        <p:spPr>
          <a:xfrm>
            <a:off x="2286000" y="3392424"/>
            <a:ext cx="2651760" cy="77724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8" name="Text 26"/>
          <p:cNvSpPr txBox="1"/>
          <p:nvPr/>
        </p:nvSpPr>
        <p:spPr>
          <a:xfrm>
            <a:off x="2350008" y="3438144"/>
            <a:ext cx="252374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Zero cost, no onboarding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4937760" y="3392424"/>
            <a:ext cx="3200400" cy="77724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0" name="Text 28"/>
          <p:cNvSpPr txBox="1"/>
          <p:nvPr/>
        </p:nvSpPr>
        <p:spPr>
          <a:xfrm>
            <a:off x="5001768" y="3438144"/>
            <a:ext cx="307238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Manual, error-prone, no client access, no audit trail</a:t>
            </a:r>
            <a:endParaRPr lang="en-US" sz="1050" dirty="0"/>
          </a:p>
        </p:txBody>
      </p:sp>
      <p:sp>
        <p:nvSpPr>
          <p:cNvPr id="31" name="Shape 29"/>
          <p:cNvSpPr/>
          <p:nvPr/>
        </p:nvSpPr>
        <p:spPr>
          <a:xfrm>
            <a:off x="365760" y="4197096"/>
            <a:ext cx="1920240" cy="777240"/>
          </a:xfrm>
          <a:prstGeom prst="rect">
            <a:avLst/>
          </a:prstGeom>
          <a:solidFill>
            <a:srgbClr val="EFF6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2" name="Text 30"/>
          <p:cNvSpPr txBox="1"/>
          <p:nvPr/>
        </p:nvSpPr>
        <p:spPr>
          <a:xfrm>
            <a:off x="429768" y="4242816"/>
            <a:ext cx="179222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Peer-reviewed literature</a:t>
            </a:r>
            <a:endParaRPr lang="en-US" sz="1050" dirty="0"/>
          </a:p>
        </p:txBody>
      </p:sp>
      <p:sp>
        <p:nvSpPr>
          <p:cNvPr id="33" name="Shape 31"/>
          <p:cNvSpPr/>
          <p:nvPr/>
        </p:nvSpPr>
        <p:spPr>
          <a:xfrm>
            <a:off x="2286000" y="4197096"/>
            <a:ext cx="2651760" cy="777240"/>
          </a:xfrm>
          <a:prstGeom prst="rect">
            <a:avLst/>
          </a:prstGeom>
          <a:solidFill>
            <a:srgbClr val="EFF6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4" name="Text 32"/>
          <p:cNvSpPr txBox="1"/>
          <p:nvPr/>
        </p:nvSpPr>
        <p:spPr>
          <a:xfrm>
            <a:off x="2350008" y="4242816"/>
            <a:ext cx="252374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PUWER, HSG76, SEMA Code of Practice reviewed</a:t>
            </a:r>
            <a:endParaRPr lang="en-US" sz="1050" dirty="0"/>
          </a:p>
        </p:txBody>
      </p:sp>
      <p:sp>
        <p:nvSpPr>
          <p:cNvPr id="35" name="Shape 33"/>
          <p:cNvSpPr/>
          <p:nvPr/>
        </p:nvSpPr>
        <p:spPr>
          <a:xfrm>
            <a:off x="4937760" y="4197096"/>
            <a:ext cx="3200400" cy="777240"/>
          </a:xfrm>
          <a:prstGeom prst="rect">
            <a:avLst/>
          </a:prstGeom>
          <a:solidFill>
            <a:srgbClr val="EFF6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6" name="Text 34"/>
          <p:cNvSpPr txBox="1"/>
          <p:nvPr/>
        </p:nvSpPr>
        <p:spPr>
          <a:xfrm>
            <a:off x="5001768" y="4242816"/>
            <a:ext cx="307238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study found addressing a web-based SEMA-specific SME system</a:t>
            </a:r>
            <a:endParaRPr lang="en-US" sz="1050" dirty="0"/>
          </a:p>
        </p:txBody>
      </p:sp>
      <p:sp>
        <p:nvSpPr>
          <p:cNvPr id="37" name="Text 35"/>
          <p:cNvSpPr txBox="1"/>
          <p:nvPr/>
        </p:nvSpPr>
        <p:spPr>
          <a:xfrm>
            <a:off x="8412480" y="4892040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/ 17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B4DBB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365760" y="91440"/>
            <a:ext cx="4572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50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65760" y="329184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the Project Was Carried Out</a:t>
            </a:r>
            <a:endParaRPr lang="en-US" sz="3400" dirty="0"/>
          </a:p>
        </p:txBody>
      </p:sp>
      <p:sp>
        <p:nvSpPr>
          <p:cNvPr id="5" name="Shape 3"/>
          <p:cNvSpPr/>
          <p:nvPr/>
        </p:nvSpPr>
        <p:spPr>
          <a:xfrm>
            <a:off x="365760" y="1005840"/>
            <a:ext cx="8321040" cy="0"/>
          </a:xfrm>
          <a:prstGeom prst="line">
            <a:avLst/>
          </a:prstGeom>
          <a:noFill/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Shape 4"/>
          <p:cNvSpPr/>
          <p:nvPr/>
        </p:nvSpPr>
        <p:spPr>
          <a:xfrm>
            <a:off x="365760" y="1078992"/>
            <a:ext cx="4114800" cy="1783080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5"/>
          <p:cNvSpPr txBox="1"/>
          <p:nvPr/>
        </p:nvSpPr>
        <p:spPr>
          <a:xfrm>
            <a:off x="502920" y="1115568"/>
            <a:ext cx="3840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Iterative Agile Development</a:t>
            </a:r>
            <a:endParaRPr lang="en-US" sz="1400" dirty="0"/>
          </a:p>
        </p:txBody>
      </p:sp>
      <p:sp>
        <p:nvSpPr>
          <p:cNvPr id="8" name="Text 6"/>
          <p:cNvSpPr txBox="1"/>
          <p:nvPr/>
        </p:nvSpPr>
        <p:spPr>
          <a:xfrm>
            <a:off x="502920" y="1508760"/>
            <a:ext cx="384048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050" dirty="0">
                <a:solidFill>
                  <a:srgbClr val="CC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Spec. Plan. Build. Test. Review for each feature. Short sprints let requirements adapt to real technical constraints. Nothing is predestined [10].</a:t>
            </a:r>
          </a:p>
          <a:p>
            <a:endParaRPr lang="en-GB" sz="1050" dirty="0">
              <a:solidFill>
                <a:srgbClr val="CCE0FF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r>
              <a:rPr lang="en-GB" sz="1050" dirty="0">
                <a:solidFill>
                  <a:srgbClr val="CC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Secondary sources: SEMA guidelines, PUWER, HSG76, literature from IEEE/ACM.</a:t>
            </a:r>
          </a:p>
          <a:p>
            <a:r>
              <a:rPr lang="en-GB" sz="1050" dirty="0">
                <a:solidFill>
                  <a:srgbClr val="CC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 method: constructive research, design and evaluation of a software artefact.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663440" y="1078992"/>
            <a:ext cx="2148840" cy="123444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Shape 8"/>
          <p:cNvSpPr/>
          <p:nvPr/>
        </p:nvSpPr>
        <p:spPr>
          <a:xfrm>
            <a:off x="4663440" y="1078992"/>
            <a:ext cx="2148840" cy="27432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Text 9"/>
          <p:cNvSpPr txBox="1"/>
          <p:nvPr/>
        </p:nvSpPr>
        <p:spPr>
          <a:xfrm>
            <a:off x="4736592" y="1078992"/>
            <a:ext cx="2011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Django 5.2</a:t>
            </a:r>
            <a:endParaRPr lang="en-US" sz="1100" dirty="0"/>
          </a:p>
        </p:txBody>
      </p:sp>
      <p:sp>
        <p:nvSpPr>
          <p:cNvPr id="12" name="Text 10"/>
          <p:cNvSpPr txBox="1"/>
          <p:nvPr/>
        </p:nvSpPr>
        <p:spPr>
          <a:xfrm>
            <a:off x="4736592" y="1399032"/>
            <a:ext cx="20116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 web framework. Built-in ORM (database layer), auth and RBAC (role-based access control).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6903720" y="1078992"/>
            <a:ext cx="2148840" cy="123444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Shape 12"/>
          <p:cNvSpPr/>
          <p:nvPr/>
        </p:nvSpPr>
        <p:spPr>
          <a:xfrm>
            <a:off x="6903720" y="1078992"/>
            <a:ext cx="2148840" cy="27432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 txBox="1"/>
          <p:nvPr/>
        </p:nvSpPr>
        <p:spPr>
          <a:xfrm>
            <a:off x="6976872" y="1078992"/>
            <a:ext cx="2011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PostgreSQL</a:t>
            </a:r>
            <a:endParaRPr lang="en-US" sz="1100" dirty="0"/>
          </a:p>
        </p:txBody>
      </p:sp>
      <p:sp>
        <p:nvSpPr>
          <p:cNvPr id="16" name="Text 14"/>
          <p:cNvSpPr txBox="1"/>
          <p:nvPr/>
        </p:nvSpPr>
        <p:spPr>
          <a:xfrm>
            <a:off x="6976872" y="1399032"/>
            <a:ext cx="20116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Relational database, ACID-compliant (reliable transactions). Hosted on Neon, UK region.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4663440" y="2450592"/>
            <a:ext cx="2148840" cy="123444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Shape 16"/>
          <p:cNvSpPr/>
          <p:nvPr/>
        </p:nvSpPr>
        <p:spPr>
          <a:xfrm>
            <a:off x="4663440" y="2450592"/>
            <a:ext cx="2148840" cy="27432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9" name="Text 17"/>
          <p:cNvSpPr txBox="1"/>
          <p:nvPr/>
        </p:nvSpPr>
        <p:spPr>
          <a:xfrm>
            <a:off x="4736592" y="2450592"/>
            <a:ext cx="2011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Bootstrap 5</a:t>
            </a:r>
            <a:endParaRPr lang="en-US" sz="1100" dirty="0"/>
          </a:p>
        </p:txBody>
      </p:sp>
      <p:sp>
        <p:nvSpPr>
          <p:cNvPr id="20" name="Text 18"/>
          <p:cNvSpPr txBox="1"/>
          <p:nvPr/>
        </p:nvSpPr>
        <p:spPr>
          <a:xfrm>
            <a:off x="4736592" y="2770632"/>
            <a:ext cx="20116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CSS (styling) toolkit for responsive layouts, extended with custom design tokens.</a:t>
            </a:r>
            <a:endParaRPr lang="en-US" sz="1000" dirty="0"/>
          </a:p>
        </p:txBody>
      </p:sp>
      <p:sp>
        <p:nvSpPr>
          <p:cNvPr id="21" name="Shape 19"/>
          <p:cNvSpPr/>
          <p:nvPr/>
        </p:nvSpPr>
        <p:spPr>
          <a:xfrm>
            <a:off x="6903720" y="2450592"/>
            <a:ext cx="2148840" cy="123444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Shape 20"/>
          <p:cNvSpPr/>
          <p:nvPr/>
        </p:nvSpPr>
        <p:spPr>
          <a:xfrm>
            <a:off x="6903720" y="2450592"/>
            <a:ext cx="2148840" cy="27432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Text 21"/>
          <p:cNvSpPr txBox="1"/>
          <p:nvPr/>
        </p:nvSpPr>
        <p:spPr>
          <a:xfrm>
            <a:off x="6976872" y="2450592"/>
            <a:ext cx="2011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pdfplumber</a:t>
            </a:r>
            <a:endParaRPr lang="en-US" sz="1100" dirty="0"/>
          </a:p>
        </p:txBody>
      </p:sp>
      <p:sp>
        <p:nvSpPr>
          <p:cNvPr id="24" name="Text 22"/>
          <p:cNvSpPr txBox="1"/>
          <p:nvPr/>
        </p:nvSpPr>
        <p:spPr>
          <a:xfrm>
            <a:off x="6976872" y="2770632"/>
            <a:ext cx="20116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 library that extracts text and tables from PDFs, used to read SEMA reports.</a:t>
            </a:r>
            <a:endParaRPr lang="en-US" sz="1000" dirty="0"/>
          </a:p>
        </p:txBody>
      </p:sp>
      <p:sp>
        <p:nvSpPr>
          <p:cNvPr id="25" name="Shape 23"/>
          <p:cNvSpPr/>
          <p:nvPr/>
        </p:nvSpPr>
        <p:spPr>
          <a:xfrm>
            <a:off x="4663440" y="3822192"/>
            <a:ext cx="2148840" cy="123444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" name="Shape 24"/>
          <p:cNvSpPr/>
          <p:nvPr/>
        </p:nvSpPr>
        <p:spPr>
          <a:xfrm>
            <a:off x="4663440" y="3822192"/>
            <a:ext cx="2148840" cy="27432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" name="Text 25"/>
          <p:cNvSpPr txBox="1"/>
          <p:nvPr/>
        </p:nvSpPr>
        <p:spPr>
          <a:xfrm>
            <a:off x="4736592" y="3822192"/>
            <a:ext cx="2011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Cloudflare R2</a:t>
            </a:r>
            <a:endParaRPr lang="en-US" sz="1100" dirty="0"/>
          </a:p>
        </p:txBody>
      </p:sp>
      <p:sp>
        <p:nvSpPr>
          <p:cNvPr id="28" name="Text 26"/>
          <p:cNvSpPr txBox="1"/>
          <p:nvPr/>
        </p:nvSpPr>
        <p:spPr>
          <a:xfrm>
            <a:off x="4736592" y="4142232"/>
            <a:ext cx="20116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 file storage, S3-compatible (Amazon's storage interface), no egress fees.</a:t>
            </a:r>
            <a:endParaRPr lang="en-US" sz="1000" dirty="0"/>
          </a:p>
        </p:txBody>
      </p:sp>
      <p:sp>
        <p:nvSpPr>
          <p:cNvPr id="29" name="Shape 27"/>
          <p:cNvSpPr/>
          <p:nvPr/>
        </p:nvSpPr>
        <p:spPr>
          <a:xfrm>
            <a:off x="6903720" y="3822192"/>
            <a:ext cx="2148840" cy="123444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0" name="Shape 28"/>
          <p:cNvSpPr/>
          <p:nvPr/>
        </p:nvSpPr>
        <p:spPr>
          <a:xfrm>
            <a:off x="6903720" y="3822192"/>
            <a:ext cx="2148840" cy="27432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1" name="Text 29"/>
          <p:cNvSpPr txBox="1"/>
          <p:nvPr/>
        </p:nvSpPr>
        <p:spPr>
          <a:xfrm>
            <a:off x="6976872" y="3822192"/>
            <a:ext cx="2011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Vercel</a:t>
            </a:r>
            <a:endParaRPr lang="en-US" sz="1100" dirty="0"/>
          </a:p>
        </p:txBody>
      </p:sp>
      <p:sp>
        <p:nvSpPr>
          <p:cNvPr id="32" name="Text 30"/>
          <p:cNvSpPr txBox="1"/>
          <p:nvPr/>
        </p:nvSpPr>
        <p:spPr>
          <a:xfrm>
            <a:off x="6976872" y="4142232"/>
            <a:ext cx="20116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Hosting platform: serverless, free Hobby tier, auto-deploys from GitHub.</a:t>
            </a:r>
            <a:endParaRPr lang="en-US" sz="1000" dirty="0"/>
          </a:p>
        </p:txBody>
      </p:sp>
      <p:sp>
        <p:nvSpPr>
          <p:cNvPr id="33" name="Text 31"/>
          <p:cNvSpPr txBox="1"/>
          <p:nvPr/>
        </p:nvSpPr>
        <p:spPr>
          <a:xfrm>
            <a:off x="8412480" y="4892040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/ 17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5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B4DBB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365760" y="91440"/>
            <a:ext cx="4572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50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OVERVIEW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65760" y="329184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Architecture &amp; Key Design Decisions</a:t>
            </a:r>
            <a:endParaRPr lang="en-US" sz="3400" dirty="0"/>
          </a:p>
        </p:txBody>
      </p:sp>
      <p:sp>
        <p:nvSpPr>
          <p:cNvPr id="5" name="Shape 3"/>
          <p:cNvSpPr/>
          <p:nvPr/>
        </p:nvSpPr>
        <p:spPr>
          <a:xfrm>
            <a:off x="365760" y="1005840"/>
            <a:ext cx="8321040" cy="0"/>
          </a:xfrm>
          <a:prstGeom prst="line">
            <a:avLst/>
          </a:prstGeom>
          <a:noFill/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Shape 4"/>
          <p:cNvSpPr/>
          <p:nvPr/>
        </p:nvSpPr>
        <p:spPr>
          <a:xfrm>
            <a:off x="365760" y="1188720"/>
            <a:ext cx="1463040" cy="731520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5"/>
          <p:cNvSpPr txBox="1"/>
          <p:nvPr/>
        </p:nvSpPr>
        <p:spPr>
          <a:xfrm>
            <a:off x="411480" y="1188720"/>
            <a:ext cx="1371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Browser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365760" y="2743200"/>
            <a:ext cx="1463040" cy="731520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 txBox="1"/>
          <p:nvPr/>
        </p:nvSpPr>
        <p:spPr>
          <a:xfrm>
            <a:off x="411480" y="2743200"/>
            <a:ext cx="1371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Browser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2331720" y="1920240"/>
            <a:ext cx="1645920" cy="73152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Text 9"/>
          <p:cNvSpPr txBox="1"/>
          <p:nvPr/>
        </p:nvSpPr>
        <p:spPr>
          <a:xfrm>
            <a:off x="2377440" y="1920240"/>
            <a:ext cx="1554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Django [12]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(Vercel)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4069080" y="1188720"/>
            <a:ext cx="1508760" cy="731520"/>
          </a:xfrm>
          <a:prstGeom prst="rect">
            <a:avLst/>
          </a:prstGeom>
          <a:solidFill>
            <a:srgbClr val="D9DDE3"/>
          </a:solidFill>
          <a:ln w="12700">
            <a:solidFill>
              <a:srgbClr val="99A0A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/>
          <p:cNvSpPr txBox="1"/>
          <p:nvPr/>
        </p:nvSpPr>
        <p:spPr>
          <a:xfrm>
            <a:off x="4114800" y="1188720"/>
            <a:ext cx="14173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PostgreSQL [17]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(Neon UK)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4069080" y="2743200"/>
            <a:ext cx="1508760" cy="731520"/>
          </a:xfrm>
          <a:prstGeom prst="rect">
            <a:avLst/>
          </a:prstGeom>
          <a:solidFill>
            <a:srgbClr val="D9DDE3"/>
          </a:solidFill>
          <a:ln w="12700">
            <a:solidFill>
              <a:srgbClr val="99A0A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 txBox="1"/>
          <p:nvPr/>
        </p:nvSpPr>
        <p:spPr>
          <a:xfrm>
            <a:off x="4114800" y="2743200"/>
            <a:ext cx="14173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Cloudflare R2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PDF Storage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1828800" y="1554480"/>
            <a:ext cx="502920" cy="594360"/>
          </a:xfrm>
          <a:prstGeom prst="line">
            <a:avLst/>
          </a:prstGeom>
          <a:noFill/>
          <a:ln w="12700">
            <a:solidFill>
              <a:srgbClr val="99A0AA"/>
            </a:solidFill>
            <a:prstDash val="solid"/>
            <a:tailEnd type="arrow"/>
          </a:ln>
        </p:spPr>
        <p:txBody>
          <a:bodyPr/>
          <a:lstStyle/>
          <a:p>
            <a:endParaRPr/>
          </a:p>
        </p:txBody>
      </p:sp>
      <p:sp>
        <p:nvSpPr>
          <p:cNvPr id="17" name="Shape 15"/>
          <p:cNvSpPr/>
          <p:nvPr/>
        </p:nvSpPr>
        <p:spPr>
          <a:xfrm>
            <a:off x="1828800" y="3108960"/>
            <a:ext cx="502920" cy="0"/>
          </a:xfrm>
          <a:prstGeom prst="line">
            <a:avLst/>
          </a:prstGeom>
          <a:noFill/>
          <a:ln w="12700">
            <a:solidFill>
              <a:srgbClr val="99A0AA"/>
            </a:solidFill>
            <a:prstDash val="solid"/>
            <a:tailEnd type="arrow"/>
          </a:ln>
        </p:spPr>
        <p:txBody>
          <a:bodyPr/>
          <a:lstStyle/>
          <a:p>
            <a:endParaRPr/>
          </a:p>
        </p:txBody>
      </p:sp>
      <p:sp>
        <p:nvSpPr>
          <p:cNvPr id="18" name="Shape 16"/>
          <p:cNvSpPr/>
          <p:nvPr/>
        </p:nvSpPr>
        <p:spPr>
          <a:xfrm>
            <a:off x="3977640" y="2103120"/>
            <a:ext cx="91440" cy="0"/>
          </a:xfrm>
          <a:prstGeom prst="line">
            <a:avLst/>
          </a:prstGeom>
          <a:noFill/>
          <a:ln w="12700">
            <a:solidFill>
              <a:srgbClr val="99A0AA"/>
            </a:solidFill>
            <a:prstDash val="solid"/>
            <a:tailEnd type="arrow"/>
          </a:ln>
        </p:spPr>
        <p:txBody>
          <a:bodyPr/>
          <a:lstStyle/>
          <a:p>
            <a:endParaRPr/>
          </a:p>
        </p:txBody>
      </p:sp>
      <p:sp>
        <p:nvSpPr>
          <p:cNvPr id="19" name="Shape 17"/>
          <p:cNvSpPr/>
          <p:nvPr/>
        </p:nvSpPr>
        <p:spPr>
          <a:xfrm>
            <a:off x="3977640" y="2377440"/>
            <a:ext cx="91440" cy="731520"/>
          </a:xfrm>
          <a:prstGeom prst="line">
            <a:avLst/>
          </a:prstGeom>
          <a:noFill/>
          <a:ln w="12700">
            <a:solidFill>
              <a:srgbClr val="99A0AA"/>
            </a:solidFill>
            <a:prstDash val="solid"/>
            <a:tailEnd type="arrow"/>
          </a:ln>
        </p:spPr>
        <p:txBody>
          <a:bodyPr/>
          <a:lstStyle/>
          <a:p>
            <a:endParaRPr/>
          </a:p>
        </p:txBody>
      </p:sp>
      <p:sp>
        <p:nvSpPr>
          <p:cNvPr id="20" name="Text 18"/>
          <p:cNvSpPr txBox="1"/>
          <p:nvPr/>
        </p:nvSpPr>
        <p:spPr>
          <a:xfrm>
            <a:off x="1737360" y="1737360"/>
            <a:ext cx="640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HTTPS</a:t>
            </a:r>
            <a:endParaRPr lang="en-US" sz="800" dirty="0"/>
          </a:p>
        </p:txBody>
      </p:sp>
      <p:sp>
        <p:nvSpPr>
          <p:cNvPr id="21" name="Text 19"/>
          <p:cNvSpPr txBox="1"/>
          <p:nvPr/>
        </p:nvSpPr>
        <p:spPr>
          <a:xfrm>
            <a:off x="1737360" y="2834640"/>
            <a:ext cx="640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HTTPS</a:t>
            </a:r>
            <a:endParaRPr lang="en-US" sz="800" dirty="0"/>
          </a:p>
        </p:txBody>
      </p:sp>
      <p:sp>
        <p:nvSpPr>
          <p:cNvPr id="22" name="Text 20"/>
          <p:cNvSpPr txBox="1"/>
          <p:nvPr/>
        </p:nvSpPr>
        <p:spPr>
          <a:xfrm>
            <a:off x="3886200" y="1719072"/>
            <a:ext cx="5029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ORM</a:t>
            </a:r>
            <a:endParaRPr lang="en-US" sz="800" dirty="0"/>
          </a:p>
        </p:txBody>
      </p:sp>
      <p:sp>
        <p:nvSpPr>
          <p:cNvPr id="23" name="Text 21"/>
          <p:cNvSpPr txBox="1"/>
          <p:nvPr/>
        </p:nvSpPr>
        <p:spPr>
          <a:xfrm>
            <a:off x="3840480" y="2834640"/>
            <a:ext cx="5943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S3 API</a:t>
            </a:r>
            <a:endParaRPr lang="en-US" sz="800" dirty="0"/>
          </a:p>
        </p:txBody>
      </p:sp>
      <p:sp>
        <p:nvSpPr>
          <p:cNvPr id="24" name="Shape 22"/>
          <p:cNvSpPr/>
          <p:nvPr/>
        </p:nvSpPr>
        <p:spPr>
          <a:xfrm>
            <a:off x="5806440" y="1078992"/>
            <a:ext cx="2880360" cy="374904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" name="Text 23"/>
          <p:cNvSpPr txBox="1"/>
          <p:nvPr/>
        </p:nvSpPr>
        <p:spPr>
          <a:xfrm>
            <a:off x="5897880" y="1133856"/>
            <a:ext cx="2697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design decisions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5897880" y="1444752"/>
            <a:ext cx="269748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" name="Text 25"/>
          <p:cNvSpPr txBox="1"/>
          <p:nvPr/>
        </p:nvSpPr>
        <p:spPr>
          <a:xfrm>
            <a:off x="5897880" y="1508760"/>
            <a:ext cx="2606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Admin sees all; clients see only their own data</a:t>
            </a:r>
            <a:endParaRPr lang="en-US" dirty="0"/>
          </a:p>
        </p:txBody>
      </p:sp>
      <p:sp>
        <p:nvSpPr>
          <p:cNvPr id="28" name="Shape 26"/>
          <p:cNvSpPr/>
          <p:nvPr/>
        </p:nvSpPr>
        <p:spPr>
          <a:xfrm>
            <a:off x="5897880" y="2011680"/>
            <a:ext cx="260604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9" name="Text 27"/>
          <p:cNvSpPr txBox="1"/>
          <p:nvPr/>
        </p:nvSpPr>
        <p:spPr>
          <a:xfrm>
            <a:off x="5897880" y="2194560"/>
            <a:ext cx="2606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IDOR blocks access to any other client's records</a:t>
            </a:r>
            <a:endParaRPr lang="en-US" dirty="0"/>
          </a:p>
        </p:txBody>
      </p:sp>
      <p:sp>
        <p:nvSpPr>
          <p:cNvPr id="30" name="Shape 28"/>
          <p:cNvSpPr/>
          <p:nvPr/>
        </p:nvSpPr>
        <p:spPr>
          <a:xfrm>
            <a:off x="5897880" y="2697480"/>
            <a:ext cx="260604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1" name="Text 29"/>
          <p:cNvSpPr txBox="1"/>
          <p:nvPr/>
        </p:nvSpPr>
        <p:spPr>
          <a:xfrm>
            <a:off x="5897880" y="2880360"/>
            <a:ext cx="2606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Five parser strategies handle real report formats</a:t>
            </a:r>
            <a:endParaRPr lang="en-US" dirty="0"/>
          </a:p>
        </p:txBody>
      </p:sp>
      <p:sp>
        <p:nvSpPr>
          <p:cNvPr id="32" name="Shape 30"/>
          <p:cNvSpPr/>
          <p:nvPr/>
        </p:nvSpPr>
        <p:spPr>
          <a:xfrm>
            <a:off x="5897880" y="3383280"/>
            <a:ext cx="260604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3" name="Text 31"/>
          <p:cNvSpPr txBox="1"/>
          <p:nvPr/>
        </p:nvSpPr>
        <p:spPr>
          <a:xfrm>
            <a:off x="5897880" y="3566160"/>
            <a:ext cx="2606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Colour is never the only signal; badges carry text</a:t>
            </a:r>
            <a:endParaRPr lang="en-US" dirty="0"/>
          </a:p>
        </p:txBody>
      </p:sp>
      <p:sp>
        <p:nvSpPr>
          <p:cNvPr id="34" name="Shape 32"/>
          <p:cNvSpPr/>
          <p:nvPr/>
        </p:nvSpPr>
        <p:spPr>
          <a:xfrm>
            <a:off x="5897880" y="4069080"/>
            <a:ext cx="260604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5" name="Text 33"/>
          <p:cNvSpPr txBox="1"/>
          <p:nvPr/>
        </p:nvSpPr>
        <p:spPr>
          <a:xfrm>
            <a:off x="5897880" y="4251960"/>
            <a:ext cx="2606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A guard record stops duplicate reminder emails</a:t>
            </a:r>
            <a:endParaRPr lang="en-US" dirty="0"/>
          </a:p>
        </p:txBody>
      </p:sp>
      <p:sp>
        <p:nvSpPr>
          <p:cNvPr id="36" name="Text 34"/>
          <p:cNvSpPr txBox="1"/>
          <p:nvPr/>
        </p:nvSpPr>
        <p:spPr>
          <a:xfrm>
            <a:off x="8412480" y="4892040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/ 17</a:t>
            </a:r>
            <a:endParaRPr lang="en-US" sz="900" dirty="0"/>
          </a:p>
        </p:txBody>
      </p:sp>
      <p:sp>
        <p:nvSpPr>
          <p:cNvPr id="37" name="TextBox 36"/>
          <p:cNvSpPr txBox="1"/>
          <p:nvPr/>
        </p:nvSpPr>
        <p:spPr>
          <a:xfrm>
            <a:off x="365760" y="3794760"/>
            <a:ext cx="5257800" cy="8686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Aft>
                <a:spcPts val="200"/>
              </a:spcAft>
            </a:pPr>
            <a:r>
              <a:rPr sz="900" b="1" dirty="0">
                <a:solidFill>
                  <a:srgbClr val="3A4356"/>
                </a:solidFill>
                <a:latin typeface="Calibri"/>
              </a:rPr>
              <a:t>HTTPS</a:t>
            </a:r>
            <a:r>
              <a:rPr sz="900" b="0" dirty="0">
                <a:solidFill>
                  <a:srgbClr val="667085"/>
                </a:solidFill>
                <a:latin typeface="Calibri"/>
              </a:rPr>
              <a:t>: web traffic encrypted between browser and server.</a:t>
            </a:r>
          </a:p>
          <a:p>
            <a:pPr>
              <a:spcAft>
                <a:spcPts val="200"/>
              </a:spcAft>
            </a:pPr>
            <a:r>
              <a:rPr sz="900" b="1" dirty="0">
                <a:solidFill>
                  <a:srgbClr val="3A4356"/>
                </a:solidFill>
                <a:latin typeface="Calibri"/>
              </a:rPr>
              <a:t>ORM</a:t>
            </a:r>
            <a:r>
              <a:rPr sz="900" b="0" dirty="0">
                <a:solidFill>
                  <a:srgbClr val="667085"/>
                </a:solidFill>
                <a:latin typeface="Calibri"/>
              </a:rPr>
              <a:t> (object-relational mapper): Django reads and writes the database through Python objects.</a:t>
            </a:r>
          </a:p>
          <a:p>
            <a:pPr>
              <a:spcAft>
                <a:spcPts val="200"/>
              </a:spcAft>
            </a:pPr>
            <a:r>
              <a:rPr sz="900" b="1" dirty="0">
                <a:solidFill>
                  <a:srgbClr val="3A4356"/>
                </a:solidFill>
                <a:latin typeface="Calibri"/>
              </a:rPr>
              <a:t>S3 API</a:t>
            </a:r>
            <a:r>
              <a:rPr sz="900" b="0" dirty="0">
                <a:solidFill>
                  <a:srgbClr val="667085"/>
                </a:solidFill>
                <a:latin typeface="Calibri"/>
              </a:rPr>
              <a:t>: Amazon's file-storage interface, which Cloudflare R2 copies.</a:t>
            </a:r>
          </a:p>
          <a:p>
            <a:pPr>
              <a:spcAft>
                <a:spcPts val="200"/>
              </a:spcAft>
            </a:pPr>
            <a:r>
              <a:rPr sz="900" b="1" dirty="0">
                <a:solidFill>
                  <a:srgbClr val="3A4356"/>
                </a:solidFill>
                <a:latin typeface="Calibri"/>
              </a:rPr>
              <a:t>IDOR</a:t>
            </a:r>
            <a:r>
              <a:rPr sz="900" b="0" dirty="0">
                <a:solidFill>
                  <a:srgbClr val="667085"/>
                </a:solidFill>
                <a:latin typeface="Calibri"/>
              </a:rPr>
              <a:t> (insecure direct object reference): reaching another user's record by changing an ID in the URL.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5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B4DBB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365760" y="91440"/>
            <a:ext cx="4572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50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&amp; EVALUATION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65760" y="329184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the System Was Verified</a:t>
            </a:r>
            <a:endParaRPr lang="en-US" sz="3400" dirty="0"/>
          </a:p>
        </p:txBody>
      </p:sp>
      <p:sp>
        <p:nvSpPr>
          <p:cNvPr id="5" name="Shape 3"/>
          <p:cNvSpPr/>
          <p:nvPr/>
        </p:nvSpPr>
        <p:spPr>
          <a:xfrm>
            <a:off x="365760" y="1005840"/>
            <a:ext cx="8321040" cy="0"/>
          </a:xfrm>
          <a:prstGeom prst="line">
            <a:avLst/>
          </a:prstGeom>
          <a:noFill/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 txBox="1"/>
          <p:nvPr/>
        </p:nvSpPr>
        <p:spPr>
          <a:xfrm>
            <a:off x="365760" y="1051560"/>
            <a:ext cx="8321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436 tests. Seven audit rounds. Together they catch what one pass would miss.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365760" y="1600200"/>
            <a:ext cx="2011680" cy="1600200"/>
          </a:xfrm>
          <a:prstGeom prst="rect">
            <a:avLst/>
          </a:prstGeom>
          <a:solidFill>
            <a:srgbClr val="FFFFFF"/>
          </a:solidFill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6"/>
          <p:cNvSpPr txBox="1"/>
          <p:nvPr/>
        </p:nvSpPr>
        <p:spPr>
          <a:xfrm>
            <a:off x="365760" y="1737360"/>
            <a:ext cx="20116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800" b="1" dirty="0">
                <a:solidFill>
                  <a:srgbClr val="0B4DB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373</a:t>
            </a:r>
            <a:endParaRPr lang="en-US" sz="3800" dirty="0"/>
          </a:p>
        </p:txBody>
      </p:sp>
      <p:sp>
        <p:nvSpPr>
          <p:cNvPr id="9" name="Text 7"/>
          <p:cNvSpPr txBox="1"/>
          <p:nvPr/>
        </p:nvSpPr>
        <p:spPr>
          <a:xfrm>
            <a:off x="438912" y="2487168"/>
            <a:ext cx="18745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Django unit tests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2514600" y="1600200"/>
            <a:ext cx="2011680" cy="1600200"/>
          </a:xfrm>
          <a:prstGeom prst="rect">
            <a:avLst/>
          </a:prstGeom>
          <a:solidFill>
            <a:srgbClr val="FFFFFF"/>
          </a:solidFill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Text 9"/>
          <p:cNvSpPr txBox="1"/>
          <p:nvPr/>
        </p:nvSpPr>
        <p:spPr>
          <a:xfrm>
            <a:off x="2514600" y="1737360"/>
            <a:ext cx="20116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800" b="1" dirty="0">
                <a:solidFill>
                  <a:srgbClr val="0B4DB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63</a:t>
            </a:r>
            <a:endParaRPr lang="en-US" sz="3800" dirty="0"/>
          </a:p>
        </p:txBody>
      </p:sp>
      <p:sp>
        <p:nvSpPr>
          <p:cNvPr id="12" name="Text 10"/>
          <p:cNvSpPr txBox="1"/>
          <p:nvPr/>
        </p:nvSpPr>
        <p:spPr>
          <a:xfrm>
            <a:off x="2587752" y="2487168"/>
            <a:ext cx="18745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Playwright E2E tests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4663440" y="1600200"/>
            <a:ext cx="2011680" cy="1600200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 txBox="1"/>
          <p:nvPr/>
        </p:nvSpPr>
        <p:spPr>
          <a:xfrm>
            <a:off x="4663440" y="1737360"/>
            <a:ext cx="20116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30/40</a:t>
            </a:r>
            <a:endParaRPr lang="en-US" sz="3800" dirty="0"/>
          </a:p>
        </p:txBody>
      </p:sp>
      <p:sp>
        <p:nvSpPr>
          <p:cNvPr id="15" name="Text 13"/>
          <p:cNvSpPr txBox="1"/>
          <p:nvPr/>
        </p:nvSpPr>
        <p:spPr>
          <a:xfrm>
            <a:off x="4736592" y="2487168"/>
            <a:ext cx="18745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Nielsen heuristic score [11]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(up from 24/40 at baseline)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6812280" y="1600200"/>
            <a:ext cx="2011680" cy="1600200"/>
          </a:xfrm>
          <a:prstGeom prst="rect">
            <a:avLst/>
          </a:prstGeom>
          <a:solidFill>
            <a:srgbClr val="0B1220"/>
          </a:solidFill>
          <a:ln w="12700">
            <a:solidFill>
              <a:srgbClr val="0B122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5"/>
          <p:cNvSpPr txBox="1"/>
          <p:nvPr/>
        </p:nvSpPr>
        <p:spPr>
          <a:xfrm>
            <a:off x="6812280" y="1737360"/>
            <a:ext cx="20116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3800" dirty="0"/>
          </a:p>
        </p:txBody>
      </p:sp>
      <p:sp>
        <p:nvSpPr>
          <p:cNvPr id="18" name="Text 16"/>
          <p:cNvSpPr txBox="1"/>
          <p:nvPr/>
        </p:nvSpPr>
        <p:spPr>
          <a:xfrm>
            <a:off x="6885432" y="2487168"/>
            <a:ext cx="18745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PDF parser defects found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 fixed under regression</a:t>
            </a:r>
            <a:endParaRPr lang="en-US" sz="1050" dirty="0"/>
          </a:p>
        </p:txBody>
      </p:sp>
      <p:sp>
        <p:nvSpPr>
          <p:cNvPr id="19" name="Text 17"/>
          <p:cNvSpPr txBox="1"/>
          <p:nvPr/>
        </p:nvSpPr>
        <p:spPr>
          <a:xfrm>
            <a:off x="365760" y="3429000"/>
            <a:ext cx="8321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findings on the next slide →</a:t>
            </a:r>
            <a:endParaRPr lang="en-US" sz="1050" dirty="0"/>
          </a:p>
        </p:txBody>
      </p:sp>
      <p:sp>
        <p:nvSpPr>
          <p:cNvPr id="20" name="Text 18"/>
          <p:cNvSpPr txBox="1"/>
          <p:nvPr/>
        </p:nvSpPr>
        <p:spPr>
          <a:xfrm>
            <a:off x="8412480" y="4892040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 / 17</a:t>
            </a:r>
            <a:endParaRPr lang="en-US" sz="900" dirty="0"/>
          </a:p>
        </p:txBody>
      </p:sp>
      <p:sp>
        <p:nvSpPr>
          <p:cNvPr id="21" name="TextBox 20"/>
          <p:cNvSpPr txBox="1"/>
          <p:nvPr/>
        </p:nvSpPr>
        <p:spPr>
          <a:xfrm>
            <a:off x="365760" y="3840480"/>
            <a:ext cx="8321040" cy="8686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Aft>
                <a:spcPts val="200"/>
              </a:spcAft>
            </a:pPr>
            <a:r>
              <a:rPr sz="950" b="1">
                <a:solidFill>
                  <a:srgbClr val="3A4356"/>
                </a:solidFill>
                <a:latin typeface="Calibri"/>
              </a:rPr>
              <a:t>Django unit tests</a:t>
            </a:r>
            <a:r>
              <a:rPr sz="950" b="0">
                <a:solidFill>
                  <a:srgbClr val="667085"/>
                </a:solidFill>
                <a:latin typeface="Calibri"/>
              </a:rPr>
              <a:t>: automated checks of the back-end code.</a:t>
            </a:r>
          </a:p>
          <a:p>
            <a:pPr>
              <a:spcAft>
                <a:spcPts val="200"/>
              </a:spcAft>
            </a:pPr>
            <a:r>
              <a:rPr sz="950" b="1">
                <a:solidFill>
                  <a:srgbClr val="3A4356"/>
                </a:solidFill>
                <a:latin typeface="Calibri"/>
              </a:rPr>
              <a:t>Playwright E2E (end-to-end) tests</a:t>
            </a:r>
            <a:r>
              <a:rPr sz="950" b="0">
                <a:solidFill>
                  <a:srgbClr val="667085"/>
                </a:solidFill>
                <a:latin typeface="Calibri"/>
              </a:rPr>
              <a:t>: a real browser is driven through complete user journeys.</a:t>
            </a:r>
          </a:p>
          <a:p>
            <a:pPr>
              <a:spcAft>
                <a:spcPts val="200"/>
              </a:spcAft>
            </a:pPr>
            <a:r>
              <a:rPr sz="950" b="1">
                <a:solidFill>
                  <a:srgbClr val="3A4356"/>
                </a:solidFill>
                <a:latin typeface="Calibri"/>
              </a:rPr>
              <a:t>Nielsen heuristics</a:t>
            </a:r>
            <a:r>
              <a:rPr sz="950" b="0">
                <a:solidFill>
                  <a:srgbClr val="667085"/>
                </a:solidFill>
                <a:latin typeface="Calibri"/>
              </a:rPr>
              <a:t>: ten standard usability rules (Nielsen, 1994), each scored out of 4, so scores run to 40.</a:t>
            </a:r>
          </a:p>
          <a:p>
            <a:pPr>
              <a:spcAft>
                <a:spcPts val="200"/>
              </a:spcAft>
            </a:pPr>
            <a:r>
              <a:rPr sz="950" b="1">
                <a:solidFill>
                  <a:srgbClr val="3A4356"/>
                </a:solidFill>
                <a:latin typeface="Calibri"/>
              </a:rPr>
              <a:t>Regression tests</a:t>
            </a:r>
            <a:r>
              <a:rPr sz="950" b="0">
                <a:solidFill>
                  <a:srgbClr val="667085"/>
                </a:solidFill>
                <a:latin typeface="Calibri"/>
              </a:rPr>
              <a:t>: kept permanently so a fixed bug cannot quietly return.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5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B4DBB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365760" y="91440"/>
            <a:ext cx="4572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50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&amp; EVALUATION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65760" y="329184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Findings from Testing</a:t>
            </a:r>
            <a:endParaRPr lang="en-US" sz="3400" dirty="0"/>
          </a:p>
        </p:txBody>
      </p:sp>
      <p:sp>
        <p:nvSpPr>
          <p:cNvPr id="5" name="Shape 3"/>
          <p:cNvSpPr/>
          <p:nvPr/>
        </p:nvSpPr>
        <p:spPr>
          <a:xfrm>
            <a:off x="365760" y="1005840"/>
            <a:ext cx="8321040" cy="0"/>
          </a:xfrm>
          <a:prstGeom prst="line">
            <a:avLst/>
          </a:prstGeom>
          <a:noFill/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Shape 4"/>
          <p:cNvSpPr/>
          <p:nvPr/>
        </p:nvSpPr>
        <p:spPr>
          <a:xfrm>
            <a:off x="365760" y="1188720"/>
            <a:ext cx="4069080" cy="169164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5"/>
          <p:cNvSpPr txBox="1"/>
          <p:nvPr/>
        </p:nvSpPr>
        <p:spPr>
          <a:xfrm>
            <a:off x="530352" y="1316736"/>
            <a:ext cx="373989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PDF parser (safety-critical)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530352" y="1645920"/>
            <a:ext cx="3739896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 txBox="1"/>
          <p:nvPr/>
        </p:nvSpPr>
        <p:spPr>
          <a:xfrm>
            <a:off x="530352" y="1737360"/>
            <a:ext cx="3739896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weaknesses in the module that assigns a Red, Amber or Green level to each finding. Module was not tested before the audit. All three have been fixed and now all are covered by 15 regression tests.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4617720" y="1188720"/>
            <a:ext cx="4069080" cy="169164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Text 9"/>
          <p:cNvSpPr txBox="1"/>
          <p:nvPr/>
        </p:nvSpPr>
        <p:spPr>
          <a:xfrm>
            <a:off x="4782312" y="1316736"/>
            <a:ext cx="373989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 IDOR test was skipping itself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4782312" y="1645920"/>
            <a:ext cx="3739896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/>
          <p:cNvSpPr txBox="1"/>
          <p:nvPr/>
        </p:nvSpPr>
        <p:spPr>
          <a:xfrm>
            <a:off x="4782312" y="1737360"/>
            <a:ext cx="3739896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found that a test meant to show that client 2 cannot view client 1's report was silently skipping its own verification, so the IDOR protection was never actually tested. We identified and fixed it before the site went live.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365760" y="3154680"/>
            <a:ext cx="4069080" cy="169164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 txBox="1"/>
          <p:nvPr/>
        </p:nvSpPr>
        <p:spPr>
          <a:xfrm>
            <a:off x="530352" y="3282696"/>
            <a:ext cx="373989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Nielsen trend: 24 to 30</a:t>
            </a:r>
            <a:endParaRPr lang="en-US" sz="1250" dirty="0"/>
          </a:p>
        </p:txBody>
      </p:sp>
      <p:sp>
        <p:nvSpPr>
          <p:cNvPr id="16" name="Shape 14"/>
          <p:cNvSpPr/>
          <p:nvPr/>
        </p:nvSpPr>
        <p:spPr>
          <a:xfrm>
            <a:off x="530352" y="3611880"/>
            <a:ext cx="3739896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5"/>
          <p:cNvSpPr txBox="1"/>
          <p:nvPr/>
        </p:nvSpPr>
        <p:spPr>
          <a:xfrm>
            <a:off x="530352" y="3703320"/>
            <a:ext cx="3739896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Seven audit cycles August - September 2026. The score went down before it went up, each visual fix revealing holes in the task flow. Each dip was from a deeper audit, not a worse product.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4617720" y="3154680"/>
            <a:ext cx="4069080" cy="169164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9" name="Text 17"/>
          <p:cNvSpPr txBox="1"/>
          <p:nvPr/>
        </p:nvSpPr>
        <p:spPr>
          <a:xfrm>
            <a:off x="4782312" y="3282696"/>
            <a:ext cx="373989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Deployment-only bugs</a:t>
            </a:r>
            <a:endParaRPr lang="en-US" sz="1250" dirty="0"/>
          </a:p>
        </p:txBody>
      </p:sp>
      <p:sp>
        <p:nvSpPr>
          <p:cNvPr id="20" name="Shape 18"/>
          <p:cNvSpPr/>
          <p:nvPr/>
        </p:nvSpPr>
        <p:spPr>
          <a:xfrm>
            <a:off x="4782312" y="3611880"/>
            <a:ext cx="3739896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Text 19"/>
          <p:cNvSpPr txBox="1"/>
          <p:nvPr/>
        </p:nvSpPr>
        <p:spPr>
          <a:xfrm>
            <a:off x="4782312" y="3703320"/>
            <a:ext cx="3739896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bugs related to empty environment variables (settings stored outside the code) only showed up on </a:t>
            </a:r>
            <a:r>
              <a:rPr lang="en-GB" sz="1050" dirty="0" err="1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Vercel</a:t>
            </a:r>
            <a:r>
              <a:rPr lang="en-GB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never in local development. Both were static before the live site went live.</a:t>
            </a:r>
            <a:endParaRPr lang="en-US" sz="1050" dirty="0"/>
          </a:p>
        </p:txBody>
      </p:sp>
      <p:sp>
        <p:nvSpPr>
          <p:cNvPr id="22" name="Text 20"/>
          <p:cNvSpPr txBox="1"/>
          <p:nvPr/>
        </p:nvSpPr>
        <p:spPr>
          <a:xfrm>
            <a:off x="8412480" y="4892040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/ 17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5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B4DBB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365760" y="91440"/>
            <a:ext cx="4572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50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&amp; EVALUATION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65760" y="329184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Second, Independent Evaluation</a:t>
            </a:r>
            <a:endParaRPr lang="en-US" sz="3400" dirty="0"/>
          </a:p>
        </p:txBody>
      </p:sp>
      <p:sp>
        <p:nvSpPr>
          <p:cNvPr id="5" name="Shape 3"/>
          <p:cNvSpPr/>
          <p:nvPr/>
        </p:nvSpPr>
        <p:spPr>
          <a:xfrm>
            <a:off x="365760" y="1005840"/>
            <a:ext cx="8321040" cy="0"/>
          </a:xfrm>
          <a:prstGeom prst="line">
            <a:avLst/>
          </a:prstGeom>
          <a:noFill/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 txBox="1"/>
          <p:nvPr/>
        </p:nvSpPr>
        <p:spPr>
          <a:xfrm>
            <a:off x="365760" y="1078992"/>
            <a:ext cx="83210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B12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manual walkthrough of the live site, testing all ten Nielsen heuristics as a real user.</a:t>
            </a:r>
            <a:endParaRPr lang="en-US" sz="1300" dirty="0"/>
          </a:p>
        </p:txBody>
      </p:sp>
      <p:sp>
        <p:nvSpPr>
          <p:cNvPr id="7" name="Text 5"/>
          <p:cNvSpPr txBox="1"/>
          <p:nvPr/>
        </p:nvSpPr>
        <p:spPr>
          <a:xfrm>
            <a:off x="365760" y="1481328"/>
            <a:ext cx="26517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0B4DB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10/10</a:t>
            </a:r>
            <a:endParaRPr lang="en-US" sz="3000" dirty="0"/>
          </a:p>
        </p:txBody>
      </p:sp>
      <p:sp>
        <p:nvSpPr>
          <p:cNvPr id="8" name="Text 6"/>
          <p:cNvSpPr txBox="1"/>
          <p:nvPr/>
        </p:nvSpPr>
        <p:spPr>
          <a:xfrm>
            <a:off x="365760" y="1975104"/>
            <a:ext cx="26517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Heuristics tested on the live site</a:t>
            </a:r>
            <a:endParaRPr lang="en-US" sz="950" dirty="0"/>
          </a:p>
        </p:txBody>
      </p:sp>
      <p:sp>
        <p:nvSpPr>
          <p:cNvPr id="9" name="Text 7"/>
          <p:cNvSpPr txBox="1"/>
          <p:nvPr/>
        </p:nvSpPr>
        <p:spPr>
          <a:xfrm>
            <a:off x="3200400" y="1481328"/>
            <a:ext cx="26517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0B4DB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3000" dirty="0"/>
          </a:p>
        </p:txBody>
      </p:sp>
      <p:sp>
        <p:nvSpPr>
          <p:cNvPr id="10" name="Text 8"/>
          <p:cNvSpPr txBox="1"/>
          <p:nvPr/>
        </p:nvSpPr>
        <p:spPr>
          <a:xfrm>
            <a:off x="3200400" y="1975104"/>
            <a:ext cx="26517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Worst severity found (twice), both fixed</a:t>
            </a:r>
            <a:endParaRPr lang="en-US" sz="950" dirty="0"/>
          </a:p>
        </p:txBody>
      </p:sp>
      <p:sp>
        <p:nvSpPr>
          <p:cNvPr id="11" name="Text 9"/>
          <p:cNvSpPr txBox="1"/>
          <p:nvPr/>
        </p:nvSpPr>
        <p:spPr>
          <a:xfrm>
            <a:off x="6035040" y="1481328"/>
            <a:ext cx="26517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0B4DB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</a:t>
            </a:r>
            <a:endParaRPr lang="en-US" sz="3000" dirty="0"/>
          </a:p>
        </p:txBody>
      </p:sp>
      <p:sp>
        <p:nvSpPr>
          <p:cNvPr id="12" name="Text 10"/>
          <p:cNvSpPr txBox="1"/>
          <p:nvPr/>
        </p:nvSpPr>
        <p:spPr>
          <a:xfrm>
            <a:off x="6035040" y="1975104"/>
            <a:ext cx="26517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 left unresolved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365760" y="2560320"/>
            <a:ext cx="4069080" cy="160020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 txBox="1"/>
          <p:nvPr/>
        </p:nvSpPr>
        <p:spPr>
          <a:xfrm>
            <a:off x="530352" y="2688336"/>
            <a:ext cx="373989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User control and freedom (severity 3)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530352" y="3017520"/>
            <a:ext cx="3739896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 txBox="1"/>
          <p:nvPr/>
        </p:nvSpPr>
        <p:spPr>
          <a:xfrm>
            <a:off x="530352" y="3108960"/>
            <a:ext cx="373989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050" dirty="0"/>
              <a:t>If you have unsaved edits in the findings editor, you will now be warned before you leave the page. To delete a finding, confirm it. Cells show their full value on hover, not truncated.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4617720" y="2560320"/>
            <a:ext cx="4069080" cy="160020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6"/>
          <p:cNvSpPr txBox="1"/>
          <p:nvPr/>
        </p:nvSpPr>
        <p:spPr>
          <a:xfrm>
            <a:off x="4782312" y="2688336"/>
            <a:ext cx="373989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Consistency and standards (severity 3)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4782312" y="3017520"/>
            <a:ext cx="3739896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8"/>
          <p:cNvSpPr txBox="1"/>
          <p:nvPr/>
        </p:nvSpPr>
        <p:spPr>
          <a:xfrm>
            <a:off x="4782312" y="3108960"/>
            <a:ext cx="373989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risk-amber colour is used only for actual risk; the no-damage table notice no longer uses it. The edit page now uses the same validation styling as the upload page.</a:t>
            </a:r>
            <a:endParaRPr lang="en-US" sz="1050" dirty="0"/>
          </a:p>
        </p:txBody>
      </p:sp>
      <p:sp>
        <p:nvSpPr>
          <p:cNvPr id="22" name="Text 20"/>
          <p:cNvSpPr txBox="1"/>
          <p:nvPr/>
        </p:nvSpPr>
        <p:spPr>
          <a:xfrm>
            <a:off x="8412480" y="4892040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 / 17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5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B4DBB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365760" y="91440"/>
            <a:ext cx="4572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50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65760" y="329184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Where We Are</a:t>
            </a:r>
            <a:endParaRPr lang="en-US" sz="3400" dirty="0"/>
          </a:p>
        </p:txBody>
      </p:sp>
      <p:sp>
        <p:nvSpPr>
          <p:cNvPr id="5" name="Shape 3"/>
          <p:cNvSpPr/>
          <p:nvPr/>
        </p:nvSpPr>
        <p:spPr>
          <a:xfrm>
            <a:off x="365760" y="1005840"/>
            <a:ext cx="8321040" cy="0"/>
          </a:xfrm>
          <a:prstGeom prst="line">
            <a:avLst/>
          </a:prstGeom>
          <a:noFill/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 txBox="1"/>
          <p:nvPr/>
        </p:nvSpPr>
        <p:spPr>
          <a:xfrm>
            <a:off x="365760" y="1078992"/>
            <a:ext cx="5029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Objectives: current status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365760" y="1417320"/>
            <a:ext cx="411480" cy="502920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6"/>
          <p:cNvSpPr txBox="1"/>
          <p:nvPr/>
        </p:nvSpPr>
        <p:spPr>
          <a:xfrm>
            <a:off x="365760" y="1417320"/>
            <a:ext cx="411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O1</a:t>
            </a:r>
            <a:endParaRPr lang="en-US" sz="1000" dirty="0"/>
          </a:p>
        </p:txBody>
      </p:sp>
      <p:sp>
        <p:nvSpPr>
          <p:cNvPr id="9" name="Text 7"/>
          <p:cNvSpPr txBox="1"/>
          <p:nvPr/>
        </p:nvSpPr>
        <p:spPr>
          <a:xfrm>
            <a:off x="868680" y="1490472"/>
            <a:ext cx="3246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Regulation becomes system requirements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4160520" y="1490472"/>
            <a:ext cx="1188720" cy="347472"/>
          </a:xfrm>
          <a:prstGeom prst="rect">
            <a:avLst/>
          </a:prstGeom>
          <a:solidFill>
            <a:srgbClr val="DDF1E4"/>
          </a:solidFill>
          <a:ln w="6350">
            <a:solidFill>
              <a:srgbClr val="1B5E3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Text 9"/>
          <p:cNvSpPr txBox="1"/>
          <p:nvPr/>
        </p:nvSpPr>
        <p:spPr>
          <a:xfrm>
            <a:off x="4160520" y="1490472"/>
            <a:ext cx="1188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B5E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365760" y="1993392"/>
            <a:ext cx="502920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Shape 11"/>
          <p:cNvSpPr/>
          <p:nvPr/>
        </p:nvSpPr>
        <p:spPr>
          <a:xfrm>
            <a:off x="365760" y="2121408"/>
            <a:ext cx="411480" cy="502920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 txBox="1"/>
          <p:nvPr/>
        </p:nvSpPr>
        <p:spPr>
          <a:xfrm>
            <a:off x="365760" y="2121408"/>
            <a:ext cx="411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O2</a:t>
            </a:r>
            <a:endParaRPr lang="en-US" sz="1000" dirty="0"/>
          </a:p>
        </p:txBody>
      </p:sp>
      <p:sp>
        <p:nvSpPr>
          <p:cNvPr id="15" name="Text 13"/>
          <p:cNvSpPr txBox="1"/>
          <p:nvPr/>
        </p:nvSpPr>
        <p:spPr>
          <a:xfrm>
            <a:off x="868680" y="2194560"/>
            <a:ext cx="3246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toolset, one defect workflow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4160520" y="2194560"/>
            <a:ext cx="1188720" cy="347472"/>
          </a:xfrm>
          <a:prstGeom prst="rect">
            <a:avLst/>
          </a:prstGeom>
          <a:solidFill>
            <a:srgbClr val="FFF3CD"/>
          </a:solidFill>
          <a:ln w="6350">
            <a:solidFill>
              <a:srgbClr val="F2B01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5"/>
          <p:cNvSpPr txBox="1"/>
          <p:nvPr/>
        </p:nvSpPr>
        <p:spPr>
          <a:xfrm>
            <a:off x="4160520" y="2194560"/>
            <a:ext cx="1188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7D58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Partially met</a:t>
            </a:r>
            <a:endParaRPr lang="en-US" sz="900" dirty="0"/>
          </a:p>
        </p:txBody>
      </p:sp>
      <p:sp>
        <p:nvSpPr>
          <p:cNvPr id="18" name="Shape 16"/>
          <p:cNvSpPr/>
          <p:nvPr/>
        </p:nvSpPr>
        <p:spPr>
          <a:xfrm>
            <a:off x="365760" y="2697480"/>
            <a:ext cx="502920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9" name="Shape 17"/>
          <p:cNvSpPr/>
          <p:nvPr/>
        </p:nvSpPr>
        <p:spPr>
          <a:xfrm>
            <a:off x="365760" y="2825496"/>
            <a:ext cx="411480" cy="502920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8"/>
          <p:cNvSpPr txBox="1"/>
          <p:nvPr/>
        </p:nvSpPr>
        <p:spPr>
          <a:xfrm>
            <a:off x="365760" y="2825496"/>
            <a:ext cx="411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O3</a:t>
            </a:r>
            <a:endParaRPr lang="en-US" sz="1000" dirty="0"/>
          </a:p>
        </p:txBody>
      </p:sp>
      <p:sp>
        <p:nvSpPr>
          <p:cNvPr id="21" name="Text 19"/>
          <p:cNvSpPr txBox="1"/>
          <p:nvPr/>
        </p:nvSpPr>
        <p:spPr>
          <a:xfrm>
            <a:off x="868680" y="2898648"/>
            <a:ext cx="3246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portal each client can trust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4160520" y="2898648"/>
            <a:ext cx="1188720" cy="347472"/>
          </a:xfrm>
          <a:prstGeom prst="rect">
            <a:avLst/>
          </a:prstGeom>
          <a:solidFill>
            <a:srgbClr val="DDF1E4"/>
          </a:solidFill>
          <a:ln w="6350">
            <a:solidFill>
              <a:srgbClr val="1B5E3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Text 21"/>
          <p:cNvSpPr txBox="1"/>
          <p:nvPr/>
        </p:nvSpPr>
        <p:spPr>
          <a:xfrm>
            <a:off x="4160520" y="2898648"/>
            <a:ext cx="1188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B5E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365760" y="3401568"/>
            <a:ext cx="502920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" name="Shape 23"/>
          <p:cNvSpPr/>
          <p:nvPr/>
        </p:nvSpPr>
        <p:spPr>
          <a:xfrm>
            <a:off x="365760" y="3529584"/>
            <a:ext cx="411480" cy="502920"/>
          </a:xfrm>
          <a:prstGeom prst="rect">
            <a:avLst/>
          </a:prstGeom>
          <a:solidFill>
            <a:srgbClr val="0B4DBB"/>
          </a:solidFill>
          <a:ln w="12700">
            <a:solidFill>
              <a:srgbClr val="0B4DB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" name="Text 24"/>
          <p:cNvSpPr txBox="1"/>
          <p:nvPr/>
        </p:nvSpPr>
        <p:spPr>
          <a:xfrm>
            <a:off x="365760" y="3529584"/>
            <a:ext cx="411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O4</a:t>
            </a:r>
            <a:endParaRPr lang="en-US" sz="1000" dirty="0"/>
          </a:p>
        </p:txBody>
      </p:sp>
      <p:sp>
        <p:nvSpPr>
          <p:cNvPr id="27" name="Text 25"/>
          <p:cNvSpPr txBox="1"/>
          <p:nvPr/>
        </p:nvSpPr>
        <p:spPr>
          <a:xfrm>
            <a:off x="868680" y="3602736"/>
            <a:ext cx="3246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Proven through structured evaluation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4160520" y="3602736"/>
            <a:ext cx="1188720" cy="347472"/>
          </a:xfrm>
          <a:prstGeom prst="rect">
            <a:avLst/>
          </a:prstGeom>
          <a:solidFill>
            <a:srgbClr val="DDF1E4"/>
          </a:solidFill>
          <a:ln w="6350">
            <a:solidFill>
              <a:srgbClr val="1B5E3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9" name="Text 27"/>
          <p:cNvSpPr txBox="1"/>
          <p:nvPr/>
        </p:nvSpPr>
        <p:spPr>
          <a:xfrm>
            <a:off x="4160520" y="3602736"/>
            <a:ext cx="1188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B5E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</a:t>
            </a:r>
            <a:endParaRPr lang="en-US" sz="1000" dirty="0"/>
          </a:p>
        </p:txBody>
      </p:sp>
      <p:sp>
        <p:nvSpPr>
          <p:cNvPr id="30" name="Shape 28"/>
          <p:cNvSpPr/>
          <p:nvPr/>
        </p:nvSpPr>
        <p:spPr>
          <a:xfrm>
            <a:off x="365760" y="4160520"/>
            <a:ext cx="502920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1" name="Text 29"/>
          <p:cNvSpPr txBox="1"/>
          <p:nvPr/>
        </p:nvSpPr>
        <p:spPr>
          <a:xfrm>
            <a:off x="365760" y="4224528"/>
            <a:ext cx="5029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Report progress</a:t>
            </a:r>
            <a:endParaRPr lang="en-US" sz="1100" dirty="0"/>
          </a:p>
        </p:txBody>
      </p:sp>
      <p:sp>
        <p:nvSpPr>
          <p:cNvPr id="32" name="Text 30"/>
          <p:cNvSpPr txBox="1"/>
          <p:nvPr/>
        </p:nvSpPr>
        <p:spPr>
          <a:xfrm>
            <a:off x="365760" y="4462272"/>
            <a:ext cx="5029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Sections 1, 3–8 drafted; all 5 appendices (A–E) complete. Section 2 expanding, section 9 next.</a:t>
            </a:r>
            <a:endParaRPr lang="en-US" sz="1000" dirty="0"/>
          </a:p>
        </p:txBody>
      </p:sp>
      <p:sp>
        <p:nvSpPr>
          <p:cNvPr id="33" name="Shape 31"/>
          <p:cNvSpPr/>
          <p:nvPr/>
        </p:nvSpPr>
        <p:spPr>
          <a:xfrm>
            <a:off x="5669280" y="1078992"/>
            <a:ext cx="3017520" cy="3794760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4" name="Text 32"/>
          <p:cNvSpPr txBox="1"/>
          <p:nvPr/>
        </p:nvSpPr>
        <p:spPr>
          <a:xfrm>
            <a:off x="5760720" y="1115568"/>
            <a:ext cx="2834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 &amp; future work</a:t>
            </a:r>
            <a:endParaRPr lang="en-US" sz="1100" dirty="0"/>
          </a:p>
        </p:txBody>
      </p:sp>
      <p:sp>
        <p:nvSpPr>
          <p:cNvPr id="35" name="Shape 33"/>
          <p:cNvSpPr/>
          <p:nvPr/>
        </p:nvSpPr>
        <p:spPr>
          <a:xfrm>
            <a:off x="5760720" y="1417320"/>
            <a:ext cx="274320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6" name="Text 34"/>
          <p:cNvSpPr txBox="1"/>
          <p:nvPr/>
        </p:nvSpPr>
        <p:spPr>
          <a:xfrm>
            <a:off x="5760720" y="1508760"/>
            <a:ext cx="2743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Inspector assignment: free text only (O2 partial)</a:t>
            </a:r>
            <a:endParaRPr lang="en-US" dirty="0"/>
          </a:p>
        </p:txBody>
      </p:sp>
      <p:sp>
        <p:nvSpPr>
          <p:cNvPr id="37" name="Shape 35"/>
          <p:cNvSpPr/>
          <p:nvPr/>
        </p:nvSpPr>
        <p:spPr>
          <a:xfrm>
            <a:off x="5760720" y="2011680"/>
            <a:ext cx="274320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8" name="Text 36"/>
          <p:cNvSpPr txBox="1"/>
          <p:nvPr/>
        </p:nvSpPr>
        <p:spPr>
          <a:xfrm>
            <a:off x="5760720" y="2194560"/>
            <a:ext cx="2743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No UAT: evaluation is developer-led only</a:t>
            </a:r>
            <a:endParaRPr lang="en-US" dirty="0"/>
          </a:p>
        </p:txBody>
      </p:sp>
      <p:sp>
        <p:nvSpPr>
          <p:cNvPr id="39" name="Shape 37"/>
          <p:cNvSpPr/>
          <p:nvPr/>
        </p:nvSpPr>
        <p:spPr>
          <a:xfrm>
            <a:off x="5760720" y="2697480"/>
            <a:ext cx="274320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0" name="Text 38"/>
          <p:cNvSpPr txBox="1"/>
          <p:nvPr/>
        </p:nvSpPr>
        <p:spPr>
          <a:xfrm>
            <a:off x="5760720" y="2880360"/>
            <a:ext cx="2743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PDF parser: employer's template only</a:t>
            </a:r>
            <a:endParaRPr lang="en-US" dirty="0"/>
          </a:p>
        </p:txBody>
      </p:sp>
      <p:sp>
        <p:nvSpPr>
          <p:cNvPr id="41" name="Shape 39"/>
          <p:cNvSpPr/>
          <p:nvPr/>
        </p:nvSpPr>
        <p:spPr>
          <a:xfrm>
            <a:off x="5760720" y="3383280"/>
            <a:ext cx="2743200" cy="0"/>
          </a:xfrm>
          <a:prstGeom prst="line">
            <a:avLst/>
          </a:prstGeom>
          <a:noFill/>
          <a:ln w="635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2" name="Text 40"/>
          <p:cNvSpPr txBox="1"/>
          <p:nvPr/>
        </p:nvSpPr>
        <p:spPr>
          <a:xfrm>
            <a:off x="5760720" y="3566160"/>
            <a:ext cx="2743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Future: PDF layout import, multi-site, mobile app</a:t>
            </a:r>
            <a:endParaRPr lang="en-US" dirty="0"/>
          </a:p>
        </p:txBody>
      </p:sp>
      <p:sp>
        <p:nvSpPr>
          <p:cNvPr id="43" name="Text 41"/>
          <p:cNvSpPr txBox="1"/>
          <p:nvPr/>
        </p:nvSpPr>
        <p:spPr>
          <a:xfrm>
            <a:off x="8412480" y="4892040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 / 17</a:t>
            </a:r>
            <a:endParaRPr lang="en-US" sz="900" dirty="0"/>
          </a:p>
        </p:txBody>
      </p:sp>
      <p:cxnSp>
        <p:nvCxnSpPr>
          <p:cNvPr id="44" name="Connector 43"/>
          <p:cNvCxnSpPr/>
          <p:nvPr/>
        </p:nvCxnSpPr>
        <p:spPr>
          <a:xfrm>
            <a:off x="5760720" y="4224528"/>
            <a:ext cx="2743200" cy="0"/>
          </a:xfrm>
          <a:prstGeom prst="line">
            <a:avLst/>
          </a:prstGeom>
          <a:ln w="6350">
            <a:solidFill>
              <a:srgbClr val="D9DDE3"/>
            </a:solidFill>
          </a:ln>
        </p:spPr>
      </p:cxnSp>
      <p:sp>
        <p:nvSpPr>
          <p:cNvPr id="45" name="TextBox 44"/>
          <p:cNvSpPr txBox="1"/>
          <p:nvPr/>
        </p:nvSpPr>
        <p:spPr>
          <a:xfrm>
            <a:off x="5760720" y="4297680"/>
            <a:ext cx="2743200" cy="5943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Aft>
                <a:spcPts val="200"/>
              </a:spcAft>
            </a:pPr>
            <a:r>
              <a:rPr sz="850" b="1">
                <a:solidFill>
                  <a:srgbClr val="3A4356"/>
                </a:solidFill>
                <a:latin typeface="Calibri"/>
              </a:rPr>
              <a:t>UAT</a:t>
            </a:r>
            <a:r>
              <a:rPr sz="850" b="0">
                <a:solidFill>
                  <a:srgbClr val="667085"/>
                </a:solidFill>
                <a:latin typeface="Calibri"/>
              </a:rPr>
              <a:t>: user acceptance testing, where real users try the system.</a:t>
            </a:r>
          </a:p>
          <a:p>
            <a:pPr>
              <a:spcAft>
                <a:spcPts val="200"/>
              </a:spcAft>
            </a:pPr>
            <a:r>
              <a:rPr sz="850" b="1">
                <a:solidFill>
                  <a:srgbClr val="3A4356"/>
                </a:solidFill>
                <a:latin typeface="Calibri"/>
              </a:rPr>
              <a:t>Free text</a:t>
            </a:r>
            <a:r>
              <a:rPr sz="850" b="0">
                <a:solidFill>
                  <a:srgbClr val="667085"/>
                </a:solidFill>
                <a:latin typeface="Calibri"/>
              </a:rPr>
              <a:t>: the inspector's name is typed in, not linked to a login.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5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B4DBB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365760" y="91440"/>
            <a:ext cx="4572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50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65760" y="329184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400" dirty="0"/>
          </a:p>
        </p:txBody>
      </p:sp>
      <p:sp>
        <p:nvSpPr>
          <p:cNvPr id="5" name="Shape 3"/>
          <p:cNvSpPr/>
          <p:nvPr/>
        </p:nvSpPr>
        <p:spPr>
          <a:xfrm>
            <a:off x="365760" y="1005840"/>
            <a:ext cx="8321040" cy="0"/>
          </a:xfrm>
          <a:prstGeom prst="line">
            <a:avLst/>
          </a:prstGeom>
          <a:noFill/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 txBox="1"/>
          <p:nvPr/>
        </p:nvSpPr>
        <p:spPr>
          <a:xfrm>
            <a:off x="365760" y="1143000"/>
            <a:ext cx="4572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b="1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</a:t>
            </a:r>
            <a:endParaRPr lang="en-US" sz="1100" dirty="0"/>
          </a:p>
        </p:txBody>
      </p:sp>
      <p:sp>
        <p:nvSpPr>
          <p:cNvPr id="7" name="Text 5"/>
          <p:cNvSpPr txBox="1"/>
          <p:nvPr/>
        </p:nvSpPr>
        <p:spPr>
          <a:xfrm>
            <a:off x="868680" y="1143000"/>
            <a:ext cx="78181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and Safety Executive, PUWER 1998: Approved Code of Practice and Guidance, 2nd ed. HSE Books, 2014.</a:t>
            </a:r>
            <a:endParaRPr lang="en-US" sz="1050" dirty="0"/>
          </a:p>
        </p:txBody>
      </p:sp>
      <p:sp>
        <p:nvSpPr>
          <p:cNvPr id="8" name="Text 6"/>
          <p:cNvSpPr txBox="1"/>
          <p:nvPr/>
        </p:nvSpPr>
        <p:spPr>
          <a:xfrm>
            <a:off x="365760" y="1618488"/>
            <a:ext cx="4572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b="1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</a:t>
            </a:r>
            <a:endParaRPr lang="en-US" sz="1100" dirty="0"/>
          </a:p>
        </p:txBody>
      </p:sp>
      <p:sp>
        <p:nvSpPr>
          <p:cNvPr id="9" name="Text 7"/>
          <p:cNvSpPr txBox="1"/>
          <p:nvPr/>
        </p:nvSpPr>
        <p:spPr>
          <a:xfrm>
            <a:off x="868680" y="1618488"/>
            <a:ext cx="78181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Storage Equipment Manufacturers' Association (SEMA), Code of Practice for the Use of Static Steel Shelving in Adjustable Pallet Racking, 2010.</a:t>
            </a:r>
            <a:endParaRPr lang="en-US" sz="1050" dirty="0"/>
          </a:p>
        </p:txBody>
      </p:sp>
      <p:sp>
        <p:nvSpPr>
          <p:cNvPr id="10" name="Text 8"/>
          <p:cNvSpPr txBox="1"/>
          <p:nvPr/>
        </p:nvSpPr>
        <p:spPr>
          <a:xfrm>
            <a:off x="365760" y="2093976"/>
            <a:ext cx="4572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b="1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[9]</a:t>
            </a:r>
            <a:endParaRPr lang="en-US" sz="1100" dirty="0"/>
          </a:p>
        </p:txBody>
      </p:sp>
      <p:sp>
        <p:nvSpPr>
          <p:cNvPr id="11" name="Text 9"/>
          <p:cNvSpPr txBox="1"/>
          <p:nvPr/>
        </p:nvSpPr>
        <p:spPr>
          <a:xfrm>
            <a:off x="868680" y="2093976"/>
            <a:ext cx="78181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and Safety Executive, Health and Safety Statistics: 2023 to 2024 Annual Release. HSE, 2024.</a:t>
            </a:r>
            <a:endParaRPr lang="en-US" sz="1050" dirty="0"/>
          </a:p>
        </p:txBody>
      </p:sp>
      <p:sp>
        <p:nvSpPr>
          <p:cNvPr id="12" name="Text 10"/>
          <p:cNvSpPr txBox="1"/>
          <p:nvPr/>
        </p:nvSpPr>
        <p:spPr>
          <a:xfrm>
            <a:off x="365760" y="2569464"/>
            <a:ext cx="4572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b="1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[10]</a:t>
            </a:r>
            <a:endParaRPr lang="en-US" sz="1100" dirty="0"/>
          </a:p>
        </p:txBody>
      </p:sp>
      <p:sp>
        <p:nvSpPr>
          <p:cNvPr id="13" name="Text 11"/>
          <p:cNvSpPr txBox="1"/>
          <p:nvPr/>
        </p:nvSpPr>
        <p:spPr>
          <a:xfrm>
            <a:off x="868680" y="2569464"/>
            <a:ext cx="78181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T. Dingsøyr, S. Nerur, V. Balijepally, and N. B. Moe, "A decade of agile methodologies," Journal of Systems and Software, vol. 85, no. 6, pp. 1213–1221, 2012.</a:t>
            </a:r>
            <a:endParaRPr lang="en-US" sz="1050" dirty="0"/>
          </a:p>
        </p:txBody>
      </p:sp>
      <p:sp>
        <p:nvSpPr>
          <p:cNvPr id="14" name="Text 12"/>
          <p:cNvSpPr txBox="1"/>
          <p:nvPr/>
        </p:nvSpPr>
        <p:spPr>
          <a:xfrm>
            <a:off x="365760" y="3044952"/>
            <a:ext cx="4572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b="1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[11]</a:t>
            </a:r>
            <a:endParaRPr lang="en-US" sz="1100" dirty="0"/>
          </a:p>
        </p:txBody>
      </p:sp>
      <p:sp>
        <p:nvSpPr>
          <p:cNvPr id="15" name="Text 13"/>
          <p:cNvSpPr txBox="1"/>
          <p:nvPr/>
        </p:nvSpPr>
        <p:spPr>
          <a:xfrm>
            <a:off x="868680" y="3044952"/>
            <a:ext cx="78181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J. Nielsen, "Heuristic evaluation," in Usability Inspection Methods, J. Nielsen and R. L. Mack, Eds. Wiley, 1994, pp. 25–62.</a:t>
            </a:r>
            <a:endParaRPr lang="en-US" sz="1050" dirty="0"/>
          </a:p>
        </p:txBody>
      </p:sp>
      <p:sp>
        <p:nvSpPr>
          <p:cNvPr id="16" name="Text 14"/>
          <p:cNvSpPr txBox="1"/>
          <p:nvPr/>
        </p:nvSpPr>
        <p:spPr>
          <a:xfrm>
            <a:off x="365760" y="3520440"/>
            <a:ext cx="4572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b="1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[12]</a:t>
            </a:r>
            <a:endParaRPr lang="en-US" sz="1100" dirty="0"/>
          </a:p>
        </p:txBody>
      </p:sp>
      <p:sp>
        <p:nvSpPr>
          <p:cNvPr id="17" name="Text 15"/>
          <p:cNvSpPr txBox="1"/>
          <p:nvPr/>
        </p:nvSpPr>
        <p:spPr>
          <a:xfrm>
            <a:off x="868680" y="3520440"/>
            <a:ext cx="78181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Django Software Foundation, Django Documentation, Version 5.2, 2026.</a:t>
            </a:r>
            <a:endParaRPr lang="en-US" sz="1050" dirty="0"/>
          </a:p>
        </p:txBody>
      </p:sp>
      <p:sp>
        <p:nvSpPr>
          <p:cNvPr id="18" name="Text 16"/>
          <p:cNvSpPr txBox="1"/>
          <p:nvPr/>
        </p:nvSpPr>
        <p:spPr>
          <a:xfrm>
            <a:off x="365760" y="3995928"/>
            <a:ext cx="4572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b="1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[17]</a:t>
            </a:r>
            <a:endParaRPr lang="en-US" sz="1100" dirty="0"/>
          </a:p>
        </p:txBody>
      </p:sp>
      <p:sp>
        <p:nvSpPr>
          <p:cNvPr id="19" name="Text 17"/>
          <p:cNvSpPr txBox="1"/>
          <p:nvPr/>
        </p:nvSpPr>
        <p:spPr>
          <a:xfrm>
            <a:off x="868680" y="3995928"/>
            <a:ext cx="78181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3A43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PostgreSQL Global Development Group, PostgreSQL 15 Documentation, 2023.</a:t>
            </a:r>
            <a:endParaRPr lang="en-US" sz="1050" dirty="0"/>
          </a:p>
        </p:txBody>
      </p:sp>
      <p:sp>
        <p:nvSpPr>
          <p:cNvPr id="20" name="Text 18"/>
          <p:cNvSpPr txBox="1"/>
          <p:nvPr/>
        </p:nvSpPr>
        <p:spPr>
          <a:xfrm>
            <a:off x="8412480" y="4892040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 / 17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12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B4DBB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365760" y="1463040"/>
            <a:ext cx="84124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 &amp; A</a:t>
            </a:r>
            <a:endParaRPr lang="en-US" sz="6400" dirty="0"/>
          </a:p>
        </p:txBody>
      </p:sp>
      <p:sp>
        <p:nvSpPr>
          <p:cNvPr id="4" name="Text 2"/>
          <p:cNvSpPr txBox="1"/>
          <p:nvPr/>
        </p:nvSpPr>
        <p:spPr>
          <a:xfrm>
            <a:off x="365760" y="2560320"/>
            <a:ext cx="8412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365760" y="3154680"/>
            <a:ext cx="8229600" cy="0"/>
          </a:xfrm>
          <a:prstGeom prst="line">
            <a:avLst/>
          </a:prstGeom>
          <a:noFill/>
          <a:ln w="12700">
            <a:solidFill>
              <a:srgbClr val="22336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 txBox="1"/>
          <p:nvPr/>
        </p:nvSpPr>
        <p:spPr>
          <a:xfrm>
            <a:off x="365760" y="3246120"/>
            <a:ext cx="8412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Kelvin Bareto Tavares  ·  2321297  ·  BSc Applied Computing, UWTSD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365760" y="3566160"/>
            <a:ext cx="8412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rack-flow.vercel.app  ·  ACCA6020 Independent Project  ·  October 2026</a:t>
            </a:r>
            <a:endParaRPr lang="en-US" sz="1200" dirty="0"/>
          </a:p>
        </p:txBody>
      </p:sp>
      <p:sp>
        <p:nvSpPr>
          <p:cNvPr id="8" name="Text 6"/>
          <p:cNvSpPr txBox="1"/>
          <p:nvPr/>
        </p:nvSpPr>
        <p:spPr>
          <a:xfrm>
            <a:off x="8412480" y="4892040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 / 17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B4DBB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365760" y="91440"/>
            <a:ext cx="4572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50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BACKUP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65760" y="329184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Terms and Abbreviations</a:t>
            </a:r>
            <a:endParaRPr lang="en-US" sz="3400" dirty="0"/>
          </a:p>
        </p:txBody>
      </p:sp>
      <p:sp>
        <p:nvSpPr>
          <p:cNvPr id="5" name="Shape 3"/>
          <p:cNvSpPr/>
          <p:nvPr/>
        </p:nvSpPr>
        <p:spPr>
          <a:xfrm>
            <a:off x="365760" y="1005840"/>
            <a:ext cx="8321040" cy="0"/>
          </a:xfrm>
          <a:prstGeom prst="line">
            <a:avLst/>
          </a:prstGeom>
          <a:noFill/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365760" y="1115568"/>
            <a:ext cx="91440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000" b="1">
                <a:solidFill>
                  <a:srgbClr val="0B4DBB"/>
                </a:solidFill>
                <a:latin typeface="Calibri"/>
              </a:rPr>
              <a:t>SEMA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25880" y="1115568"/>
            <a:ext cx="301752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950" b="0">
                <a:solidFill>
                  <a:srgbClr val="3A4356"/>
                </a:solidFill>
                <a:latin typeface="Calibri"/>
              </a:rPr>
              <a:t>Storage Equipment Manufacturers' Association. Its code defines the Red, Amber, Green ratings.</a:t>
            </a:r>
          </a:p>
        </p:txBody>
      </p:sp>
      <p:cxnSp>
        <p:nvCxnSpPr>
          <p:cNvPr id="8" name="Connector 7"/>
          <p:cNvCxnSpPr/>
          <p:nvPr/>
        </p:nvCxnSpPr>
        <p:spPr>
          <a:xfrm>
            <a:off x="365760" y="1545336"/>
            <a:ext cx="3977640" cy="0"/>
          </a:xfrm>
          <a:prstGeom prst="line">
            <a:avLst/>
          </a:prstGeom>
          <a:ln w="6350">
            <a:solidFill>
              <a:srgbClr val="D9DDE3"/>
            </a:solidFill>
          </a:ln>
        </p:spPr>
      </p:cxnSp>
      <p:sp>
        <p:nvSpPr>
          <p:cNvPr id="9" name="TextBox 8"/>
          <p:cNvSpPr txBox="1"/>
          <p:nvPr/>
        </p:nvSpPr>
        <p:spPr>
          <a:xfrm>
            <a:off x="365760" y="1572768"/>
            <a:ext cx="91440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000" b="1">
                <a:solidFill>
                  <a:srgbClr val="0B4DBB"/>
                </a:solidFill>
                <a:latin typeface="Calibri"/>
              </a:rPr>
              <a:t>PUWER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25880" y="1572768"/>
            <a:ext cx="301752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950" b="0">
                <a:solidFill>
                  <a:srgbClr val="3A4356"/>
                </a:solidFill>
                <a:latin typeface="Calibri"/>
              </a:rPr>
              <a:t>Provision and Use of Work Equipment Regulations 1998. UK law requiring racking to be inspected.</a:t>
            </a:r>
          </a:p>
        </p:txBody>
      </p:sp>
      <p:cxnSp>
        <p:nvCxnSpPr>
          <p:cNvPr id="11" name="Connector 10"/>
          <p:cNvCxnSpPr/>
          <p:nvPr/>
        </p:nvCxnSpPr>
        <p:spPr>
          <a:xfrm>
            <a:off x="365760" y="2002536"/>
            <a:ext cx="3977640" cy="0"/>
          </a:xfrm>
          <a:prstGeom prst="line">
            <a:avLst/>
          </a:prstGeom>
          <a:ln w="6350">
            <a:solidFill>
              <a:srgbClr val="D9DDE3"/>
            </a:solidFill>
          </a:ln>
        </p:spPr>
      </p:cxnSp>
      <p:sp>
        <p:nvSpPr>
          <p:cNvPr id="12" name="TextBox 11"/>
          <p:cNvSpPr txBox="1"/>
          <p:nvPr/>
        </p:nvSpPr>
        <p:spPr>
          <a:xfrm>
            <a:off x="365760" y="2029967"/>
            <a:ext cx="91440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000" b="1">
                <a:solidFill>
                  <a:srgbClr val="0B4DBB"/>
                </a:solidFill>
                <a:latin typeface="Calibri"/>
              </a:rPr>
              <a:t>HSE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325880" y="2029967"/>
            <a:ext cx="301752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950" b="0">
                <a:solidFill>
                  <a:srgbClr val="3A4356"/>
                </a:solidFill>
                <a:latin typeface="Calibri"/>
              </a:rPr>
              <a:t>Health and Safety Executive, the UK workplace health and safety regulator.</a:t>
            </a:r>
          </a:p>
        </p:txBody>
      </p:sp>
      <p:cxnSp>
        <p:nvCxnSpPr>
          <p:cNvPr id="14" name="Connector 13"/>
          <p:cNvCxnSpPr/>
          <p:nvPr/>
        </p:nvCxnSpPr>
        <p:spPr>
          <a:xfrm>
            <a:off x="365760" y="2459735"/>
            <a:ext cx="3977640" cy="0"/>
          </a:xfrm>
          <a:prstGeom prst="line">
            <a:avLst/>
          </a:prstGeom>
          <a:ln w="6350">
            <a:solidFill>
              <a:srgbClr val="D9DDE3"/>
            </a:solidFill>
          </a:ln>
        </p:spPr>
      </p:cxnSp>
      <p:sp>
        <p:nvSpPr>
          <p:cNvPr id="15" name="TextBox 14"/>
          <p:cNvSpPr txBox="1"/>
          <p:nvPr/>
        </p:nvSpPr>
        <p:spPr>
          <a:xfrm>
            <a:off x="365760" y="2487168"/>
            <a:ext cx="91440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000" b="1">
                <a:solidFill>
                  <a:srgbClr val="0B4DBB"/>
                </a:solidFill>
                <a:latin typeface="Calibri"/>
              </a:rPr>
              <a:t>HSG76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325880" y="2487168"/>
            <a:ext cx="301752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950" b="0" dirty="0">
                <a:solidFill>
                  <a:srgbClr val="3A4356"/>
                </a:solidFill>
                <a:latin typeface="Calibri"/>
              </a:rPr>
              <a:t>HSE guidance: Warehousing and Storage, A Guide to Health and Safety.</a:t>
            </a:r>
          </a:p>
        </p:txBody>
      </p:sp>
      <p:cxnSp>
        <p:nvCxnSpPr>
          <p:cNvPr id="17" name="Connector 16"/>
          <p:cNvCxnSpPr/>
          <p:nvPr/>
        </p:nvCxnSpPr>
        <p:spPr>
          <a:xfrm>
            <a:off x="365760" y="2916935"/>
            <a:ext cx="3977640" cy="0"/>
          </a:xfrm>
          <a:prstGeom prst="line">
            <a:avLst/>
          </a:prstGeom>
          <a:ln w="6350">
            <a:solidFill>
              <a:srgbClr val="D9DDE3"/>
            </a:solidFill>
          </a:ln>
        </p:spPr>
      </p:cxnSp>
      <p:sp>
        <p:nvSpPr>
          <p:cNvPr id="18" name="TextBox 17"/>
          <p:cNvSpPr txBox="1"/>
          <p:nvPr/>
        </p:nvSpPr>
        <p:spPr>
          <a:xfrm>
            <a:off x="365760" y="2944368"/>
            <a:ext cx="91440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000" b="1">
                <a:solidFill>
                  <a:srgbClr val="0B4DBB"/>
                </a:solidFill>
                <a:latin typeface="Calibri"/>
              </a:rPr>
              <a:t>SME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325880" y="2944368"/>
            <a:ext cx="301752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950" b="0" dirty="0">
                <a:solidFill>
                  <a:srgbClr val="3A4356"/>
                </a:solidFill>
                <a:latin typeface="Calibri"/>
              </a:rPr>
              <a:t>Small and medium-sized enterprise, the kind of warehouse this project is aimed at.</a:t>
            </a:r>
          </a:p>
        </p:txBody>
      </p:sp>
      <p:cxnSp>
        <p:nvCxnSpPr>
          <p:cNvPr id="20" name="Connector 19"/>
          <p:cNvCxnSpPr/>
          <p:nvPr/>
        </p:nvCxnSpPr>
        <p:spPr>
          <a:xfrm>
            <a:off x="365760" y="3374135"/>
            <a:ext cx="3977640" cy="0"/>
          </a:xfrm>
          <a:prstGeom prst="line">
            <a:avLst/>
          </a:prstGeom>
          <a:ln w="6350">
            <a:solidFill>
              <a:srgbClr val="D9DDE3"/>
            </a:solidFill>
          </a:ln>
        </p:spPr>
      </p:cxnSp>
      <p:sp>
        <p:nvSpPr>
          <p:cNvPr id="21" name="TextBox 20"/>
          <p:cNvSpPr txBox="1"/>
          <p:nvPr/>
        </p:nvSpPr>
        <p:spPr>
          <a:xfrm>
            <a:off x="365760" y="3401568"/>
            <a:ext cx="91440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000" b="1">
                <a:solidFill>
                  <a:srgbClr val="0B4DBB"/>
                </a:solidFill>
                <a:latin typeface="Calibri"/>
              </a:rPr>
              <a:t>UK GDPR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325880" y="3401568"/>
            <a:ext cx="301752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950" b="0">
                <a:solidFill>
                  <a:srgbClr val="3A4356"/>
                </a:solidFill>
                <a:latin typeface="Calibri"/>
              </a:rPr>
              <a:t>UK General Data Protection Regulation. One reason client data is kept in a UK-region database.</a:t>
            </a:r>
          </a:p>
        </p:txBody>
      </p:sp>
      <p:cxnSp>
        <p:nvCxnSpPr>
          <p:cNvPr id="23" name="Connector 22"/>
          <p:cNvCxnSpPr/>
          <p:nvPr/>
        </p:nvCxnSpPr>
        <p:spPr>
          <a:xfrm>
            <a:off x="365760" y="3831335"/>
            <a:ext cx="3977640" cy="0"/>
          </a:xfrm>
          <a:prstGeom prst="line">
            <a:avLst/>
          </a:prstGeom>
          <a:ln w="6350">
            <a:solidFill>
              <a:srgbClr val="D9DDE3"/>
            </a:solidFill>
          </a:ln>
        </p:spPr>
      </p:cxnSp>
      <p:sp>
        <p:nvSpPr>
          <p:cNvPr id="24" name="TextBox 23"/>
          <p:cNvSpPr txBox="1"/>
          <p:nvPr/>
        </p:nvSpPr>
        <p:spPr>
          <a:xfrm>
            <a:off x="365760" y="3858768"/>
            <a:ext cx="91440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000" b="1">
                <a:solidFill>
                  <a:srgbClr val="0B4DBB"/>
                </a:solidFill>
                <a:latin typeface="Calibri"/>
              </a:rPr>
              <a:t>WCAG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325880" y="3858768"/>
            <a:ext cx="301752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950" b="0">
                <a:solidFill>
                  <a:srgbClr val="3A4356"/>
                </a:solidFill>
                <a:latin typeface="Calibri"/>
              </a:rPr>
              <a:t>Web Content Accessibility Guidelines. The design targets level AA colour contrast.</a:t>
            </a:r>
          </a:p>
        </p:txBody>
      </p:sp>
      <p:cxnSp>
        <p:nvCxnSpPr>
          <p:cNvPr id="26" name="Connector 25"/>
          <p:cNvCxnSpPr/>
          <p:nvPr/>
        </p:nvCxnSpPr>
        <p:spPr>
          <a:xfrm>
            <a:off x="365760" y="4288536"/>
            <a:ext cx="3977640" cy="0"/>
          </a:xfrm>
          <a:prstGeom prst="line">
            <a:avLst/>
          </a:prstGeom>
          <a:ln w="6350">
            <a:solidFill>
              <a:srgbClr val="D9DDE3"/>
            </a:solidFill>
          </a:ln>
        </p:spPr>
      </p:cxnSp>
      <p:sp>
        <p:nvSpPr>
          <p:cNvPr id="27" name="TextBox 26"/>
          <p:cNvSpPr txBox="1"/>
          <p:nvPr/>
        </p:nvSpPr>
        <p:spPr>
          <a:xfrm>
            <a:off x="365760" y="4315968"/>
            <a:ext cx="91440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000" b="1">
                <a:solidFill>
                  <a:srgbClr val="0B4DBB"/>
                </a:solidFill>
                <a:latin typeface="Calibri"/>
              </a:rPr>
              <a:t>IEEE / ACM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325880" y="4315968"/>
            <a:ext cx="301752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950" b="0">
                <a:solidFill>
                  <a:srgbClr val="3A4356"/>
                </a:solidFill>
                <a:latin typeface="Calibri"/>
              </a:rPr>
              <a:t>Institute of Electrical and Electronics Engineers; Association for Computing Machinery.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4709160" y="1115568"/>
            <a:ext cx="91440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000" b="1">
                <a:solidFill>
                  <a:srgbClr val="0B4DBB"/>
                </a:solidFill>
                <a:latin typeface="Calibri"/>
              </a:rPr>
              <a:t>IDOR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669280" y="1115568"/>
            <a:ext cx="301752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950" b="0">
                <a:solidFill>
                  <a:srgbClr val="3A4356"/>
                </a:solidFill>
                <a:latin typeface="Calibri"/>
              </a:rPr>
              <a:t>Insecure direct object reference: reaching another user's record by changing an ID in the URL. Blocked on every view.</a:t>
            </a:r>
          </a:p>
        </p:txBody>
      </p:sp>
      <p:cxnSp>
        <p:nvCxnSpPr>
          <p:cNvPr id="31" name="Connector 30"/>
          <p:cNvCxnSpPr/>
          <p:nvPr/>
        </p:nvCxnSpPr>
        <p:spPr>
          <a:xfrm>
            <a:off x="4709160" y="1545336"/>
            <a:ext cx="3977640" cy="0"/>
          </a:xfrm>
          <a:prstGeom prst="line">
            <a:avLst/>
          </a:prstGeom>
          <a:ln w="6350">
            <a:solidFill>
              <a:srgbClr val="D9DDE3"/>
            </a:solidFill>
          </a:ln>
        </p:spPr>
      </p:cxnSp>
      <p:sp>
        <p:nvSpPr>
          <p:cNvPr id="32" name="TextBox 31"/>
          <p:cNvSpPr txBox="1"/>
          <p:nvPr/>
        </p:nvSpPr>
        <p:spPr>
          <a:xfrm>
            <a:off x="4709160" y="1572768"/>
            <a:ext cx="91440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000" b="1">
                <a:solidFill>
                  <a:srgbClr val="0B4DBB"/>
                </a:solidFill>
                <a:latin typeface="Calibri"/>
              </a:rPr>
              <a:t>RBAC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669280" y="1572768"/>
            <a:ext cx="301752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950" b="0">
                <a:solidFill>
                  <a:srgbClr val="3A4356"/>
                </a:solidFill>
                <a:latin typeface="Calibri"/>
              </a:rPr>
              <a:t>Role-based access control. Admins see everything; clients see only their own data.</a:t>
            </a:r>
          </a:p>
        </p:txBody>
      </p:sp>
      <p:cxnSp>
        <p:nvCxnSpPr>
          <p:cNvPr id="34" name="Connector 33"/>
          <p:cNvCxnSpPr/>
          <p:nvPr/>
        </p:nvCxnSpPr>
        <p:spPr>
          <a:xfrm>
            <a:off x="4709160" y="2002536"/>
            <a:ext cx="3977640" cy="0"/>
          </a:xfrm>
          <a:prstGeom prst="line">
            <a:avLst/>
          </a:prstGeom>
          <a:ln w="6350">
            <a:solidFill>
              <a:srgbClr val="D9DDE3"/>
            </a:solidFill>
          </a:ln>
        </p:spPr>
      </p:cxnSp>
      <p:sp>
        <p:nvSpPr>
          <p:cNvPr id="35" name="TextBox 34"/>
          <p:cNvSpPr txBox="1"/>
          <p:nvPr/>
        </p:nvSpPr>
        <p:spPr>
          <a:xfrm>
            <a:off x="4709160" y="2029967"/>
            <a:ext cx="91440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000" b="1">
                <a:solidFill>
                  <a:srgbClr val="0B4DBB"/>
                </a:solidFill>
                <a:latin typeface="Calibri"/>
              </a:rPr>
              <a:t>ORM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5669280" y="2029967"/>
            <a:ext cx="301752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950" b="0">
                <a:solidFill>
                  <a:srgbClr val="3A4356"/>
                </a:solidFill>
                <a:latin typeface="Calibri"/>
              </a:rPr>
              <a:t>Object-relational mapper. Django reads and writes the database through Python objects, not hand-written queries.</a:t>
            </a:r>
          </a:p>
        </p:txBody>
      </p:sp>
      <p:cxnSp>
        <p:nvCxnSpPr>
          <p:cNvPr id="37" name="Connector 36"/>
          <p:cNvCxnSpPr/>
          <p:nvPr/>
        </p:nvCxnSpPr>
        <p:spPr>
          <a:xfrm>
            <a:off x="4709160" y="2459735"/>
            <a:ext cx="3977640" cy="0"/>
          </a:xfrm>
          <a:prstGeom prst="line">
            <a:avLst/>
          </a:prstGeom>
          <a:ln w="6350">
            <a:solidFill>
              <a:srgbClr val="D9DDE3"/>
            </a:solidFill>
          </a:ln>
        </p:spPr>
      </p:cxnSp>
      <p:sp>
        <p:nvSpPr>
          <p:cNvPr id="38" name="TextBox 37"/>
          <p:cNvSpPr txBox="1"/>
          <p:nvPr/>
        </p:nvSpPr>
        <p:spPr>
          <a:xfrm>
            <a:off x="4709160" y="2487168"/>
            <a:ext cx="91440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000" b="1">
                <a:solidFill>
                  <a:srgbClr val="0B4DBB"/>
                </a:solidFill>
                <a:latin typeface="Calibri"/>
              </a:rPr>
              <a:t>ACID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5669280" y="2487168"/>
            <a:ext cx="301752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950" b="0">
                <a:solidFill>
                  <a:srgbClr val="3A4356"/>
                </a:solidFill>
                <a:latin typeface="Calibri"/>
              </a:rPr>
              <a:t>Atomicity, consistency, isolation, durability: the guarantees that make database changes reliable.</a:t>
            </a:r>
          </a:p>
        </p:txBody>
      </p:sp>
      <p:cxnSp>
        <p:nvCxnSpPr>
          <p:cNvPr id="40" name="Connector 39"/>
          <p:cNvCxnSpPr/>
          <p:nvPr/>
        </p:nvCxnSpPr>
        <p:spPr>
          <a:xfrm>
            <a:off x="4709160" y="2916935"/>
            <a:ext cx="3977640" cy="0"/>
          </a:xfrm>
          <a:prstGeom prst="line">
            <a:avLst/>
          </a:prstGeom>
          <a:ln w="6350">
            <a:solidFill>
              <a:srgbClr val="D9DDE3"/>
            </a:solidFill>
          </a:ln>
        </p:spPr>
      </p:cxnSp>
      <p:sp>
        <p:nvSpPr>
          <p:cNvPr id="41" name="TextBox 40"/>
          <p:cNvSpPr txBox="1"/>
          <p:nvPr/>
        </p:nvSpPr>
        <p:spPr>
          <a:xfrm>
            <a:off x="4709160" y="2944368"/>
            <a:ext cx="91440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000" b="1">
                <a:solidFill>
                  <a:srgbClr val="0B4DBB"/>
                </a:solidFill>
                <a:latin typeface="Calibri"/>
              </a:rPr>
              <a:t>S3 / R2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5669280" y="2944368"/>
            <a:ext cx="301752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950" b="0">
                <a:solidFill>
                  <a:srgbClr val="3A4356"/>
                </a:solidFill>
                <a:latin typeface="Calibri"/>
              </a:rPr>
              <a:t>S3 is Amazon's file-storage interface. Cloudflare R2 offers the same interface and holds the report PDFs.</a:t>
            </a:r>
          </a:p>
        </p:txBody>
      </p:sp>
      <p:cxnSp>
        <p:nvCxnSpPr>
          <p:cNvPr id="43" name="Connector 42"/>
          <p:cNvCxnSpPr/>
          <p:nvPr/>
        </p:nvCxnSpPr>
        <p:spPr>
          <a:xfrm>
            <a:off x="4709160" y="3374135"/>
            <a:ext cx="3977640" cy="0"/>
          </a:xfrm>
          <a:prstGeom prst="line">
            <a:avLst/>
          </a:prstGeom>
          <a:ln w="6350">
            <a:solidFill>
              <a:srgbClr val="D9DDE3"/>
            </a:solidFill>
          </a:ln>
        </p:spPr>
      </p:cxnSp>
      <p:sp>
        <p:nvSpPr>
          <p:cNvPr id="44" name="TextBox 43"/>
          <p:cNvSpPr txBox="1"/>
          <p:nvPr/>
        </p:nvSpPr>
        <p:spPr>
          <a:xfrm>
            <a:off x="4709160" y="3401568"/>
            <a:ext cx="91440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000" b="1">
                <a:solidFill>
                  <a:srgbClr val="0B4DBB"/>
                </a:solidFill>
                <a:latin typeface="Calibri"/>
              </a:rPr>
              <a:t>E2E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5669280" y="3401568"/>
            <a:ext cx="301752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950" b="0">
                <a:solidFill>
                  <a:srgbClr val="3A4356"/>
                </a:solidFill>
                <a:latin typeface="Calibri"/>
              </a:rPr>
              <a:t>End-to-end. Playwright tests drive a real browser through whole user journeys.</a:t>
            </a:r>
          </a:p>
        </p:txBody>
      </p:sp>
      <p:cxnSp>
        <p:nvCxnSpPr>
          <p:cNvPr id="46" name="Connector 45"/>
          <p:cNvCxnSpPr/>
          <p:nvPr/>
        </p:nvCxnSpPr>
        <p:spPr>
          <a:xfrm>
            <a:off x="4709160" y="3831335"/>
            <a:ext cx="3977640" cy="0"/>
          </a:xfrm>
          <a:prstGeom prst="line">
            <a:avLst/>
          </a:prstGeom>
          <a:ln w="6350">
            <a:solidFill>
              <a:srgbClr val="D9DDE3"/>
            </a:solidFill>
          </a:ln>
        </p:spPr>
      </p:cxnSp>
      <p:sp>
        <p:nvSpPr>
          <p:cNvPr id="47" name="TextBox 46"/>
          <p:cNvSpPr txBox="1"/>
          <p:nvPr/>
        </p:nvSpPr>
        <p:spPr>
          <a:xfrm>
            <a:off x="4709160" y="3858768"/>
            <a:ext cx="91440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000" b="1">
                <a:solidFill>
                  <a:srgbClr val="0B4DBB"/>
                </a:solidFill>
                <a:latin typeface="Calibri"/>
              </a:rPr>
              <a:t>UAT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5669280" y="3858768"/>
            <a:ext cx="301752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950" b="0">
                <a:solidFill>
                  <a:srgbClr val="3A4356"/>
                </a:solidFill>
                <a:latin typeface="Calibri"/>
              </a:rPr>
              <a:t>User acceptance testing: real users trying the system. Not done, listed as a limitation.</a:t>
            </a:r>
          </a:p>
        </p:txBody>
      </p:sp>
      <p:cxnSp>
        <p:nvCxnSpPr>
          <p:cNvPr id="49" name="Connector 48"/>
          <p:cNvCxnSpPr/>
          <p:nvPr/>
        </p:nvCxnSpPr>
        <p:spPr>
          <a:xfrm>
            <a:off x="4709160" y="4288536"/>
            <a:ext cx="3977640" cy="0"/>
          </a:xfrm>
          <a:prstGeom prst="line">
            <a:avLst/>
          </a:prstGeom>
          <a:ln w="6350">
            <a:solidFill>
              <a:srgbClr val="D9DDE3"/>
            </a:solidFill>
          </a:ln>
        </p:spPr>
      </p:cxnSp>
      <p:sp>
        <p:nvSpPr>
          <p:cNvPr id="50" name="TextBox 49"/>
          <p:cNvSpPr txBox="1"/>
          <p:nvPr/>
        </p:nvSpPr>
        <p:spPr>
          <a:xfrm>
            <a:off x="4709160" y="4315968"/>
            <a:ext cx="91440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000" b="1">
                <a:solidFill>
                  <a:srgbClr val="0B4DBB"/>
                </a:solidFill>
                <a:latin typeface="Calibri"/>
              </a:rPr>
              <a:t>Nielsen heuristics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5669280" y="4315968"/>
            <a:ext cx="3017520" cy="4023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950" b="0">
                <a:solidFill>
                  <a:srgbClr val="3A4356"/>
                </a:solidFill>
                <a:latin typeface="Calibri"/>
              </a:rPr>
              <a:t>Ten standard usability rules (Nielsen, 1994), each scored out of 4, so scores run to 40.</a:t>
            </a:r>
          </a:p>
        </p:txBody>
      </p:sp>
      <p:sp>
        <p:nvSpPr>
          <p:cNvPr id="52" name="Text 18"/>
          <p:cNvSpPr txBox="1"/>
          <p:nvPr/>
        </p:nvSpPr>
        <p:spPr>
          <a:xfrm>
            <a:off x="8412480" y="4892040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 / 17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B4DBB"/>
          </a:solidFill>
          <a:ln/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365760" y="91440"/>
            <a:ext cx="4572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50" dirty="0">
                <a:solidFill>
                  <a:srgbClr val="0B4D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BACKUP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65760" y="329184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B12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Tools Used and Why</a:t>
            </a:r>
            <a:endParaRPr lang="en-US" sz="3400" dirty="0"/>
          </a:p>
        </p:txBody>
      </p:sp>
      <p:sp>
        <p:nvSpPr>
          <p:cNvPr id="5" name="Shape 3"/>
          <p:cNvSpPr/>
          <p:nvPr/>
        </p:nvSpPr>
        <p:spPr>
          <a:xfrm>
            <a:off x="365760" y="1005840"/>
            <a:ext cx="8321040" cy="0"/>
          </a:xfrm>
          <a:prstGeom prst="line">
            <a:avLst/>
          </a:prstGeom>
          <a:noFill/>
          <a:ln w="12700">
            <a:solidFill>
              <a:srgbClr val="D9DD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365760" y="1143000"/>
            <a:ext cx="1600200" cy="320040"/>
          </a:xfrm>
          <a:prstGeom prst="rect">
            <a:avLst/>
          </a:prstGeom>
          <a:solidFill>
            <a:srgbClr val="0B1220"/>
          </a:solidFill>
          <a:ln>
            <a:noFill/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438912" y="1143000"/>
            <a:ext cx="1453896" cy="3200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100" b="1">
                <a:solidFill>
                  <a:srgbClr val="FFFFFF"/>
                </a:solidFill>
                <a:latin typeface="Calibri"/>
              </a:rPr>
              <a:t>Tool</a:t>
            </a:r>
          </a:p>
        </p:txBody>
      </p:sp>
      <p:sp>
        <p:nvSpPr>
          <p:cNvPr id="8" name="Rectangle 7"/>
          <p:cNvSpPr/>
          <p:nvPr/>
        </p:nvSpPr>
        <p:spPr>
          <a:xfrm>
            <a:off x="1965960" y="1143000"/>
            <a:ext cx="2926080" cy="320040"/>
          </a:xfrm>
          <a:prstGeom prst="rect">
            <a:avLst/>
          </a:prstGeom>
          <a:solidFill>
            <a:srgbClr val="0B1220"/>
          </a:solidFill>
          <a:ln>
            <a:noFill/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039112" y="1143000"/>
            <a:ext cx="2779776" cy="3200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100" b="1">
                <a:solidFill>
                  <a:srgbClr val="FFFFFF"/>
                </a:solidFill>
                <a:latin typeface="Calibri"/>
              </a:rPr>
              <a:t>What it is</a:t>
            </a:r>
          </a:p>
        </p:txBody>
      </p:sp>
      <p:sp>
        <p:nvSpPr>
          <p:cNvPr id="10" name="Rectangle 9"/>
          <p:cNvSpPr/>
          <p:nvPr/>
        </p:nvSpPr>
        <p:spPr>
          <a:xfrm>
            <a:off x="4892040" y="1143000"/>
            <a:ext cx="3794760" cy="320040"/>
          </a:xfrm>
          <a:prstGeom prst="rect">
            <a:avLst/>
          </a:prstGeom>
          <a:solidFill>
            <a:srgbClr val="0B1220"/>
          </a:solidFill>
          <a:ln>
            <a:noFill/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965192" y="1143000"/>
            <a:ext cx="3648456" cy="3200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100" b="1">
                <a:solidFill>
                  <a:srgbClr val="FFFFFF"/>
                </a:solidFill>
                <a:latin typeface="Calibri"/>
              </a:rPr>
              <a:t>Why it was used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65760" y="1463040"/>
            <a:ext cx="1600200" cy="420624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38912" y="1463040"/>
            <a:ext cx="145389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1">
                <a:solidFill>
                  <a:srgbClr val="0B1220"/>
                </a:solidFill>
                <a:latin typeface="Calibri"/>
              </a:rPr>
              <a:t>Django 5.2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965960" y="1463040"/>
            <a:ext cx="2926080" cy="420624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2039112" y="1463040"/>
            <a:ext cx="277977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0">
                <a:solidFill>
                  <a:srgbClr val="3A4356"/>
                </a:solidFill>
                <a:latin typeface="Calibri"/>
              </a:rPr>
              <a:t>Python web framework (model, view, template pattern)</a:t>
            </a:r>
          </a:p>
        </p:txBody>
      </p:sp>
      <p:sp>
        <p:nvSpPr>
          <p:cNvPr id="16" name="Rectangle 15"/>
          <p:cNvSpPr/>
          <p:nvPr/>
        </p:nvSpPr>
        <p:spPr>
          <a:xfrm>
            <a:off x="4892040" y="1463040"/>
            <a:ext cx="3794760" cy="420624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4965192" y="1463040"/>
            <a:ext cx="364845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0">
                <a:solidFill>
                  <a:srgbClr val="3A4356"/>
                </a:solidFill>
                <a:latin typeface="Calibri"/>
              </a:rPr>
              <a:t>Built-in database layer, login and permissions, so less extra code to trust</a:t>
            </a:r>
          </a:p>
        </p:txBody>
      </p:sp>
      <p:sp>
        <p:nvSpPr>
          <p:cNvPr id="18" name="Rectangle 17"/>
          <p:cNvSpPr/>
          <p:nvPr/>
        </p:nvSpPr>
        <p:spPr>
          <a:xfrm>
            <a:off x="365760" y="1883664"/>
            <a:ext cx="1600200" cy="420624"/>
          </a:xfrm>
          <a:prstGeom prst="rect">
            <a:avLst/>
          </a:prstGeom>
          <a:solidFill>
            <a:srgbClr val="F5F6F7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438912" y="1883664"/>
            <a:ext cx="145389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1">
                <a:solidFill>
                  <a:srgbClr val="0B1220"/>
                </a:solidFill>
                <a:latin typeface="Calibri"/>
              </a:rPr>
              <a:t>PostgreSQL on Neon</a:t>
            </a:r>
          </a:p>
        </p:txBody>
      </p:sp>
      <p:sp>
        <p:nvSpPr>
          <p:cNvPr id="20" name="Rectangle 19"/>
          <p:cNvSpPr/>
          <p:nvPr/>
        </p:nvSpPr>
        <p:spPr>
          <a:xfrm>
            <a:off x="1965960" y="1883664"/>
            <a:ext cx="2926080" cy="420624"/>
          </a:xfrm>
          <a:prstGeom prst="rect">
            <a:avLst/>
          </a:prstGeom>
          <a:solidFill>
            <a:srgbClr val="F5F6F7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2039112" y="1883664"/>
            <a:ext cx="277977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0">
                <a:solidFill>
                  <a:srgbClr val="3A4356"/>
                </a:solidFill>
                <a:latin typeface="Calibri"/>
              </a:rPr>
              <a:t>Relational database; Neon is the hosted service, UK region</a:t>
            </a:r>
          </a:p>
        </p:txBody>
      </p:sp>
      <p:sp>
        <p:nvSpPr>
          <p:cNvPr id="22" name="Rectangle 21"/>
          <p:cNvSpPr/>
          <p:nvPr/>
        </p:nvSpPr>
        <p:spPr>
          <a:xfrm>
            <a:off x="4892040" y="1883664"/>
            <a:ext cx="3794760" cy="420624"/>
          </a:xfrm>
          <a:prstGeom prst="rect">
            <a:avLst/>
          </a:prstGeom>
          <a:solidFill>
            <a:srgbClr val="F5F6F7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4965192" y="1883664"/>
            <a:ext cx="364845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0">
                <a:solidFill>
                  <a:srgbClr val="3A4356"/>
                </a:solidFill>
                <a:latin typeface="Calibri"/>
              </a:rPr>
              <a:t>Reliable (ACID), keeps links between records valid, data stays in the UK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65760" y="2304288"/>
            <a:ext cx="1600200" cy="420624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438912" y="2304288"/>
            <a:ext cx="145389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1">
                <a:solidFill>
                  <a:srgbClr val="0B1220"/>
                </a:solidFill>
                <a:latin typeface="Calibri"/>
              </a:rPr>
              <a:t>Cloudflare R2</a:t>
            </a:r>
          </a:p>
        </p:txBody>
      </p:sp>
      <p:sp>
        <p:nvSpPr>
          <p:cNvPr id="26" name="Rectangle 25"/>
          <p:cNvSpPr/>
          <p:nvPr/>
        </p:nvSpPr>
        <p:spPr>
          <a:xfrm>
            <a:off x="1965960" y="2304288"/>
            <a:ext cx="2926080" cy="420624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2039112" y="2304288"/>
            <a:ext cx="277977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0" dirty="0">
                <a:solidFill>
                  <a:srgbClr val="3A4356"/>
                </a:solidFill>
                <a:latin typeface="Calibri"/>
              </a:rPr>
              <a:t>Cloud file storage with an S3-compatible interface</a:t>
            </a:r>
          </a:p>
        </p:txBody>
      </p:sp>
      <p:sp>
        <p:nvSpPr>
          <p:cNvPr id="28" name="Rectangle 27"/>
          <p:cNvSpPr/>
          <p:nvPr/>
        </p:nvSpPr>
        <p:spPr>
          <a:xfrm>
            <a:off x="4892040" y="2304288"/>
            <a:ext cx="3794760" cy="420624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4965192" y="2304288"/>
            <a:ext cx="364845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0">
                <a:solidFill>
                  <a:srgbClr val="3A4356"/>
                </a:solidFill>
                <a:latin typeface="Calibri"/>
              </a:rPr>
              <a:t>Holds the report PDFs; no fees for downloads (egress)</a:t>
            </a:r>
          </a:p>
        </p:txBody>
      </p:sp>
      <p:sp>
        <p:nvSpPr>
          <p:cNvPr id="30" name="Rectangle 29"/>
          <p:cNvSpPr/>
          <p:nvPr/>
        </p:nvSpPr>
        <p:spPr>
          <a:xfrm>
            <a:off x="365760" y="2724912"/>
            <a:ext cx="1600200" cy="420624"/>
          </a:xfrm>
          <a:prstGeom prst="rect">
            <a:avLst/>
          </a:prstGeom>
          <a:solidFill>
            <a:srgbClr val="F5F6F7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438912" y="2724912"/>
            <a:ext cx="145389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1">
                <a:solidFill>
                  <a:srgbClr val="0B1220"/>
                </a:solidFill>
                <a:latin typeface="Calibri"/>
              </a:rPr>
              <a:t>Vercel and GitHub</a:t>
            </a:r>
          </a:p>
        </p:txBody>
      </p:sp>
      <p:sp>
        <p:nvSpPr>
          <p:cNvPr id="32" name="Rectangle 31"/>
          <p:cNvSpPr/>
          <p:nvPr/>
        </p:nvSpPr>
        <p:spPr>
          <a:xfrm>
            <a:off x="1965960" y="2724912"/>
            <a:ext cx="2926080" cy="420624"/>
          </a:xfrm>
          <a:prstGeom prst="rect">
            <a:avLst/>
          </a:prstGeom>
          <a:solidFill>
            <a:srgbClr val="F5F6F7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2039112" y="2724912"/>
            <a:ext cx="277977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0">
                <a:solidFill>
                  <a:srgbClr val="3A4356"/>
                </a:solidFill>
                <a:latin typeface="Calibri"/>
              </a:rPr>
              <a:t>Vercel hosts the app; GitHub stores the code and its history</a:t>
            </a:r>
          </a:p>
        </p:txBody>
      </p:sp>
      <p:sp>
        <p:nvSpPr>
          <p:cNvPr id="34" name="Rectangle 33"/>
          <p:cNvSpPr/>
          <p:nvPr/>
        </p:nvSpPr>
        <p:spPr>
          <a:xfrm>
            <a:off x="4892040" y="2724912"/>
            <a:ext cx="3794760" cy="420624"/>
          </a:xfrm>
          <a:prstGeom prst="rect">
            <a:avLst/>
          </a:prstGeom>
          <a:solidFill>
            <a:srgbClr val="F5F6F7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4965192" y="2724912"/>
            <a:ext cx="364845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0">
                <a:solidFill>
                  <a:srgbClr val="3A4356"/>
                </a:solidFill>
                <a:latin typeface="Calibri"/>
              </a:rPr>
              <a:t>Every push auto-deploys; the function is pinned to London next to the database</a:t>
            </a:r>
          </a:p>
        </p:txBody>
      </p:sp>
      <p:sp>
        <p:nvSpPr>
          <p:cNvPr id="36" name="Rectangle 35"/>
          <p:cNvSpPr/>
          <p:nvPr/>
        </p:nvSpPr>
        <p:spPr>
          <a:xfrm>
            <a:off x="365760" y="3145536"/>
            <a:ext cx="1600200" cy="420624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TextBox 36"/>
          <p:cNvSpPr txBox="1"/>
          <p:nvPr/>
        </p:nvSpPr>
        <p:spPr>
          <a:xfrm>
            <a:off x="438912" y="3145536"/>
            <a:ext cx="145389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1">
                <a:solidFill>
                  <a:srgbClr val="0B1220"/>
                </a:solidFill>
                <a:latin typeface="Calibri"/>
              </a:rPr>
              <a:t>Bootstrap 5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965960" y="3145536"/>
            <a:ext cx="2926080" cy="420624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TextBox 38"/>
          <p:cNvSpPr txBox="1"/>
          <p:nvPr/>
        </p:nvSpPr>
        <p:spPr>
          <a:xfrm>
            <a:off x="2039112" y="3145536"/>
            <a:ext cx="277977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0">
                <a:solidFill>
                  <a:srgbClr val="3A4356"/>
                </a:solidFill>
                <a:latin typeface="Calibri"/>
              </a:rPr>
              <a:t>CSS (page styling) toolkit</a:t>
            </a:r>
          </a:p>
        </p:txBody>
      </p:sp>
      <p:sp>
        <p:nvSpPr>
          <p:cNvPr id="40" name="Rectangle 39"/>
          <p:cNvSpPr/>
          <p:nvPr/>
        </p:nvSpPr>
        <p:spPr>
          <a:xfrm>
            <a:off x="4892040" y="3145536"/>
            <a:ext cx="3794760" cy="420624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TextBox 40"/>
          <p:cNvSpPr txBox="1"/>
          <p:nvPr/>
        </p:nvSpPr>
        <p:spPr>
          <a:xfrm>
            <a:off x="4965192" y="3145536"/>
            <a:ext cx="364845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0">
                <a:solidFill>
                  <a:srgbClr val="3A4356"/>
                </a:solidFill>
                <a:latin typeface="Calibri"/>
              </a:rPr>
              <a:t>Responsive layouts quickly, extended with custom design tokens</a:t>
            </a:r>
          </a:p>
        </p:txBody>
      </p:sp>
      <p:sp>
        <p:nvSpPr>
          <p:cNvPr id="42" name="Rectangle 41"/>
          <p:cNvSpPr/>
          <p:nvPr/>
        </p:nvSpPr>
        <p:spPr>
          <a:xfrm>
            <a:off x="365760" y="3566160"/>
            <a:ext cx="1600200" cy="420624"/>
          </a:xfrm>
          <a:prstGeom prst="rect">
            <a:avLst/>
          </a:prstGeom>
          <a:solidFill>
            <a:srgbClr val="F5F6F7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TextBox 42"/>
          <p:cNvSpPr txBox="1"/>
          <p:nvPr/>
        </p:nvSpPr>
        <p:spPr>
          <a:xfrm>
            <a:off x="438912" y="3566160"/>
            <a:ext cx="145389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1">
                <a:solidFill>
                  <a:srgbClr val="0B1220"/>
                </a:solidFill>
                <a:latin typeface="Calibri"/>
              </a:rPr>
              <a:t>pdfplumber</a:t>
            </a:r>
          </a:p>
        </p:txBody>
      </p:sp>
      <p:sp>
        <p:nvSpPr>
          <p:cNvPr id="44" name="Rectangle 43"/>
          <p:cNvSpPr/>
          <p:nvPr/>
        </p:nvSpPr>
        <p:spPr>
          <a:xfrm>
            <a:off x="1965960" y="3566160"/>
            <a:ext cx="2926080" cy="420624"/>
          </a:xfrm>
          <a:prstGeom prst="rect">
            <a:avLst/>
          </a:prstGeom>
          <a:solidFill>
            <a:srgbClr val="F5F6F7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TextBox 44"/>
          <p:cNvSpPr txBox="1"/>
          <p:nvPr/>
        </p:nvSpPr>
        <p:spPr>
          <a:xfrm>
            <a:off x="2039112" y="3566160"/>
            <a:ext cx="277977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0">
                <a:solidFill>
                  <a:srgbClr val="3A4356"/>
                </a:solidFill>
                <a:latin typeface="Calibri"/>
              </a:rPr>
              <a:t>Python library for reading text and tables in PDFs</a:t>
            </a:r>
          </a:p>
        </p:txBody>
      </p:sp>
      <p:sp>
        <p:nvSpPr>
          <p:cNvPr id="46" name="Rectangle 45"/>
          <p:cNvSpPr/>
          <p:nvPr/>
        </p:nvSpPr>
        <p:spPr>
          <a:xfrm>
            <a:off x="4892040" y="3566160"/>
            <a:ext cx="3794760" cy="420624"/>
          </a:xfrm>
          <a:prstGeom prst="rect">
            <a:avLst/>
          </a:prstGeom>
          <a:solidFill>
            <a:srgbClr val="F5F6F7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TextBox 46"/>
          <p:cNvSpPr txBox="1"/>
          <p:nvPr/>
        </p:nvSpPr>
        <p:spPr>
          <a:xfrm>
            <a:off x="4965192" y="3566160"/>
            <a:ext cx="364845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0">
                <a:solidFill>
                  <a:srgbClr val="3A4356"/>
                </a:solidFill>
                <a:latin typeface="Calibri"/>
              </a:rPr>
              <a:t>Turns real SEMA inspection reports into structured findings</a:t>
            </a:r>
          </a:p>
        </p:txBody>
      </p:sp>
      <p:sp>
        <p:nvSpPr>
          <p:cNvPr id="48" name="Rectangle 47"/>
          <p:cNvSpPr/>
          <p:nvPr/>
        </p:nvSpPr>
        <p:spPr>
          <a:xfrm>
            <a:off x="365760" y="3986784"/>
            <a:ext cx="1600200" cy="420624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49" name="TextBox 48"/>
          <p:cNvSpPr txBox="1"/>
          <p:nvPr/>
        </p:nvSpPr>
        <p:spPr>
          <a:xfrm>
            <a:off x="438912" y="3986784"/>
            <a:ext cx="145389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1">
                <a:solidFill>
                  <a:srgbClr val="0B1220"/>
                </a:solidFill>
                <a:latin typeface="Calibri"/>
              </a:rPr>
              <a:t>django-axes</a:t>
            </a:r>
          </a:p>
        </p:txBody>
      </p:sp>
      <p:sp>
        <p:nvSpPr>
          <p:cNvPr id="50" name="Rectangle 49"/>
          <p:cNvSpPr/>
          <p:nvPr/>
        </p:nvSpPr>
        <p:spPr>
          <a:xfrm>
            <a:off x="1965960" y="3986784"/>
            <a:ext cx="2926080" cy="420624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51" name="TextBox 50"/>
          <p:cNvSpPr txBox="1"/>
          <p:nvPr/>
        </p:nvSpPr>
        <p:spPr>
          <a:xfrm>
            <a:off x="2039112" y="3986784"/>
            <a:ext cx="277977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0" dirty="0">
                <a:solidFill>
                  <a:srgbClr val="3A4356"/>
                </a:solidFill>
                <a:latin typeface="Calibri"/>
              </a:rPr>
              <a:t>Django add-on that tracks failed logins</a:t>
            </a:r>
          </a:p>
        </p:txBody>
      </p:sp>
      <p:sp>
        <p:nvSpPr>
          <p:cNvPr id="52" name="Rectangle 51"/>
          <p:cNvSpPr/>
          <p:nvPr/>
        </p:nvSpPr>
        <p:spPr>
          <a:xfrm>
            <a:off x="4892040" y="3986784"/>
            <a:ext cx="3794760" cy="420624"/>
          </a:xfrm>
          <a:prstGeom prst="rect">
            <a:avLst/>
          </a:prstGeom>
          <a:solidFill>
            <a:srgbClr val="FFFFFF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53" name="TextBox 52"/>
          <p:cNvSpPr txBox="1"/>
          <p:nvPr/>
        </p:nvSpPr>
        <p:spPr>
          <a:xfrm>
            <a:off x="4965192" y="3986784"/>
            <a:ext cx="364845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0" dirty="0">
                <a:solidFill>
                  <a:srgbClr val="3A4356"/>
                </a:solidFill>
                <a:latin typeface="Calibri"/>
              </a:rPr>
              <a:t>Locks an account after 5 failed attempts</a:t>
            </a:r>
          </a:p>
        </p:txBody>
      </p:sp>
      <p:sp>
        <p:nvSpPr>
          <p:cNvPr id="54" name="Rectangle 53"/>
          <p:cNvSpPr/>
          <p:nvPr/>
        </p:nvSpPr>
        <p:spPr>
          <a:xfrm>
            <a:off x="365760" y="4407408"/>
            <a:ext cx="1600200" cy="420624"/>
          </a:xfrm>
          <a:prstGeom prst="rect">
            <a:avLst/>
          </a:prstGeom>
          <a:solidFill>
            <a:srgbClr val="F5F6F7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55" name="TextBox 54"/>
          <p:cNvSpPr txBox="1"/>
          <p:nvPr/>
        </p:nvSpPr>
        <p:spPr>
          <a:xfrm>
            <a:off x="438912" y="4407408"/>
            <a:ext cx="145389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1">
                <a:solidFill>
                  <a:srgbClr val="0B1220"/>
                </a:solidFill>
                <a:latin typeface="Calibri"/>
              </a:rPr>
              <a:t>Playwright</a:t>
            </a:r>
          </a:p>
        </p:txBody>
      </p:sp>
      <p:sp>
        <p:nvSpPr>
          <p:cNvPr id="56" name="Rectangle 55"/>
          <p:cNvSpPr/>
          <p:nvPr/>
        </p:nvSpPr>
        <p:spPr>
          <a:xfrm>
            <a:off x="1965960" y="4407408"/>
            <a:ext cx="2926080" cy="420624"/>
          </a:xfrm>
          <a:prstGeom prst="rect">
            <a:avLst/>
          </a:prstGeom>
          <a:solidFill>
            <a:srgbClr val="F5F6F7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57" name="TextBox 56"/>
          <p:cNvSpPr txBox="1"/>
          <p:nvPr/>
        </p:nvSpPr>
        <p:spPr>
          <a:xfrm>
            <a:off x="2039112" y="4407408"/>
            <a:ext cx="277977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0">
                <a:solidFill>
                  <a:srgbClr val="3A4356"/>
                </a:solidFill>
                <a:latin typeface="Calibri"/>
              </a:rPr>
              <a:t>Browser automation tool used for testing</a:t>
            </a:r>
          </a:p>
        </p:txBody>
      </p:sp>
      <p:sp>
        <p:nvSpPr>
          <p:cNvPr id="58" name="Rectangle 57"/>
          <p:cNvSpPr/>
          <p:nvPr/>
        </p:nvSpPr>
        <p:spPr>
          <a:xfrm>
            <a:off x="4892040" y="4407408"/>
            <a:ext cx="3794760" cy="420624"/>
          </a:xfrm>
          <a:prstGeom prst="rect">
            <a:avLst/>
          </a:prstGeom>
          <a:solidFill>
            <a:srgbClr val="F5F6F7"/>
          </a:solidFill>
          <a:ln w="6350">
            <a:solidFill>
              <a:srgbClr val="D9DDE3"/>
            </a:solidFill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59" name="TextBox 58"/>
          <p:cNvSpPr txBox="1"/>
          <p:nvPr/>
        </p:nvSpPr>
        <p:spPr>
          <a:xfrm>
            <a:off x="4965192" y="4407408"/>
            <a:ext cx="3648456" cy="4206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r>
              <a:rPr sz="1000" b="0">
                <a:solidFill>
                  <a:srgbClr val="3A4356"/>
                </a:solidFill>
                <a:latin typeface="Calibri"/>
              </a:rPr>
              <a:t>Drives a real browser for the 63 end-to-end tests</a:t>
            </a:r>
          </a:p>
        </p:txBody>
      </p:sp>
      <p:sp>
        <p:nvSpPr>
          <p:cNvPr id="60" name="Text 18"/>
          <p:cNvSpPr txBox="1"/>
          <p:nvPr/>
        </p:nvSpPr>
        <p:spPr>
          <a:xfrm>
            <a:off x="8412480" y="4892040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 / 17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2201</Words>
  <Application>Microsoft Office PowerPoint</Application>
  <PresentationFormat>On-screen Show (16:9)</PresentationFormat>
  <Paragraphs>324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UWTSD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RackFlow Interim Viva Presentation</dc:title>
  <dc:subject>RackFlow Interim Viva</dc:subject>
  <dc:creator>Kelvin Bareto Tavares</dc:creator>
  <cp:lastModifiedBy>Kelvin Tavares</cp:lastModifiedBy>
  <cp:revision>2</cp:revision>
  <dcterms:created xsi:type="dcterms:W3CDTF">2026-10-01T14:09:25Z</dcterms:created>
  <dcterms:modified xsi:type="dcterms:W3CDTF">2026-10-23T08:04:28Z</dcterms:modified>
</cp:coreProperties>
</file>