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64" r:id="rId4"/>
    <p:sldId id="262" r:id="rId5"/>
    <p:sldId id="269" r:id="rId6"/>
    <p:sldId id="270" r:id="rId7"/>
    <p:sldId id="263" r:id="rId8"/>
    <p:sldId id="258" r:id="rId9"/>
    <p:sldId id="259" r:id="rId10"/>
    <p:sldId id="273" r:id="rId11"/>
    <p:sldId id="274" r:id="rId12"/>
    <p:sldId id="277" r:id="rId13"/>
    <p:sldId id="275" r:id="rId14"/>
    <p:sldId id="265" r:id="rId15"/>
    <p:sldId id="271" r:id="rId16"/>
    <p:sldId id="280" r:id="rId17"/>
    <p:sldId id="267" r:id="rId18"/>
    <p:sldId id="281" r:id="rId19"/>
    <p:sldId id="260" r:id="rId20"/>
    <p:sldId id="278" r:id="rId21"/>
    <p:sldId id="279" r:id="rId22"/>
    <p:sldId id="272" r:id="rId23"/>
  </p:sldIdLst>
  <p:sldSz cx="9144000" cy="6858000" type="screen4x3"/>
  <p:notesSz cx="6888163"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79" autoAdjust="0"/>
    <p:restoredTop sz="59181" autoAdjust="0"/>
  </p:normalViewPr>
  <p:slideViewPr>
    <p:cSldViewPr>
      <p:cViewPr varScale="1">
        <p:scale>
          <a:sx n="68" d="100"/>
          <a:sy n="68" d="100"/>
        </p:scale>
        <p:origin x="2892"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Champ" userId="9ea4166cdcaaa367" providerId="LiveId" clId="{2C0EF006-F15A-4936-AF04-8DE10324F924}"/>
    <pc:docChg chg="undo custSel addSld delSld modSld sldOrd">
      <pc:chgData name="Rebecca Champ" userId="9ea4166cdcaaa367" providerId="LiveId" clId="{2C0EF006-F15A-4936-AF04-8DE10324F924}" dt="2019-04-02T19:30:07.669" v="8090" actId="207"/>
      <pc:docMkLst>
        <pc:docMk/>
      </pc:docMkLst>
      <pc:sldChg chg="modNotesTx">
        <pc:chgData name="Rebecca Champ" userId="9ea4166cdcaaa367" providerId="LiveId" clId="{2C0EF006-F15A-4936-AF04-8DE10324F924}" dt="2019-03-31T13:36:44.518" v="7329" actId="20577"/>
        <pc:sldMkLst>
          <pc:docMk/>
          <pc:sldMk cId="1829764940" sldId="258"/>
        </pc:sldMkLst>
      </pc:sldChg>
      <pc:sldChg chg="modSp modNotesTx">
        <pc:chgData name="Rebecca Champ" userId="9ea4166cdcaaa367" providerId="LiveId" clId="{2C0EF006-F15A-4936-AF04-8DE10324F924}" dt="2019-04-02T19:08:46.550" v="8044" actId="20577"/>
        <pc:sldMkLst>
          <pc:docMk/>
          <pc:sldMk cId="1436847861" sldId="259"/>
        </pc:sldMkLst>
        <pc:spChg chg="mod">
          <ac:chgData name="Rebecca Champ" userId="9ea4166cdcaaa367" providerId="LiveId" clId="{2C0EF006-F15A-4936-AF04-8DE10324F924}" dt="2019-04-02T19:08:46.550" v="8044" actId="20577"/>
          <ac:spMkLst>
            <pc:docMk/>
            <pc:sldMk cId="1436847861" sldId="259"/>
            <ac:spMk id="3" creationId="{902DF2F5-2E03-4A46-8FE3-3113453026E5}"/>
          </ac:spMkLst>
        </pc:spChg>
      </pc:sldChg>
      <pc:sldChg chg="addSp modSp">
        <pc:chgData name="Rebecca Champ" userId="9ea4166cdcaaa367" providerId="LiveId" clId="{2C0EF006-F15A-4936-AF04-8DE10324F924}" dt="2019-03-31T14:18:43.513" v="7888" actId="2711"/>
        <pc:sldMkLst>
          <pc:docMk/>
          <pc:sldMk cId="981680125" sldId="260"/>
        </pc:sldMkLst>
        <pc:spChg chg="mod">
          <ac:chgData name="Rebecca Champ" userId="9ea4166cdcaaa367" providerId="LiveId" clId="{2C0EF006-F15A-4936-AF04-8DE10324F924}" dt="2019-03-31T14:07:41.804" v="7481" actId="27636"/>
          <ac:spMkLst>
            <pc:docMk/>
            <pc:sldMk cId="981680125" sldId="260"/>
            <ac:spMk id="3" creationId="{FF896396-2463-4FBA-B5AD-F70063BE81EF}"/>
          </ac:spMkLst>
        </pc:spChg>
        <pc:spChg chg="add mod">
          <ac:chgData name="Rebecca Champ" userId="9ea4166cdcaaa367" providerId="LiveId" clId="{2C0EF006-F15A-4936-AF04-8DE10324F924}" dt="2019-03-31T14:18:43.513" v="7888" actId="2711"/>
          <ac:spMkLst>
            <pc:docMk/>
            <pc:sldMk cId="981680125" sldId="260"/>
            <ac:spMk id="4" creationId="{E3BC83CC-7EF8-4986-B4BE-65718B40B6F1}"/>
          </ac:spMkLst>
        </pc:spChg>
      </pc:sldChg>
      <pc:sldChg chg="modNotesTx">
        <pc:chgData name="Rebecca Champ" userId="9ea4166cdcaaa367" providerId="LiveId" clId="{2C0EF006-F15A-4936-AF04-8DE10324F924}" dt="2019-03-31T07:22:13.710" v="42" actId="20577"/>
        <pc:sldMkLst>
          <pc:docMk/>
          <pc:sldMk cId="2662755958" sldId="262"/>
        </pc:sldMkLst>
      </pc:sldChg>
      <pc:sldChg chg="modNotesTx">
        <pc:chgData name="Rebecca Champ" userId="9ea4166cdcaaa367" providerId="LiveId" clId="{2C0EF006-F15A-4936-AF04-8DE10324F924}" dt="2019-03-31T12:10:28.476" v="491" actId="20577"/>
        <pc:sldMkLst>
          <pc:docMk/>
          <pc:sldMk cId="4273322820" sldId="263"/>
        </pc:sldMkLst>
      </pc:sldChg>
      <pc:sldChg chg="addSp modSp ord">
        <pc:chgData name="Rebecca Champ" userId="9ea4166cdcaaa367" providerId="LiveId" clId="{2C0EF006-F15A-4936-AF04-8DE10324F924}" dt="2019-04-02T19:21:21.035" v="8054" actId="20577"/>
        <pc:sldMkLst>
          <pc:docMk/>
          <pc:sldMk cId="1353876259" sldId="265"/>
        </pc:sldMkLst>
        <pc:spChg chg="mod">
          <ac:chgData name="Rebecca Champ" userId="9ea4166cdcaaa367" providerId="LiveId" clId="{2C0EF006-F15A-4936-AF04-8DE10324F924}" dt="2019-03-31T12:13:57.340" v="763" actId="20577"/>
          <ac:spMkLst>
            <pc:docMk/>
            <pc:sldMk cId="1353876259" sldId="265"/>
            <ac:spMk id="2" creationId="{00000000-0000-0000-0000-000000000000}"/>
          </ac:spMkLst>
        </pc:spChg>
        <pc:spChg chg="add mod">
          <ac:chgData name="Rebecca Champ" userId="9ea4166cdcaaa367" providerId="LiveId" clId="{2C0EF006-F15A-4936-AF04-8DE10324F924}" dt="2019-04-02T19:21:21.035" v="8054" actId="20577"/>
          <ac:spMkLst>
            <pc:docMk/>
            <pc:sldMk cId="1353876259" sldId="265"/>
            <ac:spMk id="4" creationId="{DA465EF3-E681-4D4F-AD45-01EF0E8E8781}"/>
          </ac:spMkLst>
        </pc:spChg>
        <pc:spChg chg="add mod">
          <ac:chgData name="Rebecca Champ" userId="9ea4166cdcaaa367" providerId="LiveId" clId="{2C0EF006-F15A-4936-AF04-8DE10324F924}" dt="2019-04-02T19:20:46.947" v="8053" actId="20577"/>
          <ac:spMkLst>
            <pc:docMk/>
            <pc:sldMk cId="1353876259" sldId="265"/>
            <ac:spMk id="5" creationId="{77DBA662-7B92-4EE1-8805-5A41E9CFFB1C}"/>
          </ac:spMkLst>
        </pc:spChg>
        <pc:spChg chg="add mod">
          <ac:chgData name="Rebecca Champ" userId="9ea4166cdcaaa367" providerId="LiveId" clId="{2C0EF006-F15A-4936-AF04-8DE10324F924}" dt="2019-03-31T13:32:19.793" v="7061" actId="13822"/>
          <ac:spMkLst>
            <pc:docMk/>
            <pc:sldMk cId="1353876259" sldId="265"/>
            <ac:spMk id="6" creationId="{E28BC171-4B53-4744-A7CC-2580CA548FD6}"/>
          </ac:spMkLst>
        </pc:spChg>
      </pc:sldChg>
      <pc:sldChg chg="modSp modNotesTx">
        <pc:chgData name="Rebecca Champ" userId="9ea4166cdcaaa367" providerId="LiveId" clId="{2C0EF006-F15A-4936-AF04-8DE10324F924}" dt="2019-04-02T19:23:26.702" v="8083" actId="20577"/>
        <pc:sldMkLst>
          <pc:docMk/>
          <pc:sldMk cId="2368814209" sldId="267"/>
        </pc:sldMkLst>
        <pc:spChg chg="mod">
          <ac:chgData name="Rebecca Champ" userId="9ea4166cdcaaa367" providerId="LiveId" clId="{2C0EF006-F15A-4936-AF04-8DE10324F924}" dt="2019-04-02T19:23:26.702" v="8083" actId="20577"/>
          <ac:spMkLst>
            <pc:docMk/>
            <pc:sldMk cId="2368814209" sldId="267"/>
            <ac:spMk id="3" creationId="{00000000-0000-0000-0000-000000000000}"/>
          </ac:spMkLst>
        </pc:spChg>
      </pc:sldChg>
      <pc:sldChg chg="modSp modNotesTx">
        <pc:chgData name="Rebecca Champ" userId="9ea4166cdcaaa367" providerId="LiveId" clId="{2C0EF006-F15A-4936-AF04-8DE10324F924}" dt="2019-04-02T19:30:07.669" v="8090" actId="207"/>
        <pc:sldMkLst>
          <pc:docMk/>
          <pc:sldMk cId="2269195623" sldId="269"/>
        </pc:sldMkLst>
        <pc:spChg chg="mod">
          <ac:chgData name="Rebecca Champ" userId="9ea4166cdcaaa367" providerId="LiveId" clId="{2C0EF006-F15A-4936-AF04-8DE10324F924}" dt="2019-04-02T19:30:07.669" v="8090" actId="207"/>
          <ac:spMkLst>
            <pc:docMk/>
            <pc:sldMk cId="2269195623" sldId="269"/>
            <ac:spMk id="3" creationId="{00000000-0000-0000-0000-000000000000}"/>
          </ac:spMkLst>
        </pc:spChg>
      </pc:sldChg>
      <pc:sldChg chg="modSp modNotesTx">
        <pc:chgData name="Rebecca Champ" userId="9ea4166cdcaaa367" providerId="LiveId" clId="{2C0EF006-F15A-4936-AF04-8DE10324F924}" dt="2019-04-02T18:49:09.856" v="8041" actId="20577"/>
        <pc:sldMkLst>
          <pc:docMk/>
          <pc:sldMk cId="3469160797" sldId="270"/>
        </pc:sldMkLst>
        <pc:spChg chg="mod">
          <ac:chgData name="Rebecca Champ" userId="9ea4166cdcaaa367" providerId="LiveId" clId="{2C0EF006-F15A-4936-AF04-8DE10324F924}" dt="2019-04-02T18:49:09.856" v="8041" actId="20577"/>
          <ac:spMkLst>
            <pc:docMk/>
            <pc:sldMk cId="3469160797" sldId="270"/>
            <ac:spMk id="14" creationId="{00000000-0000-0000-0000-000000000000}"/>
          </ac:spMkLst>
        </pc:spChg>
      </pc:sldChg>
      <pc:sldChg chg="addSp modSp modAnim modNotesTx">
        <pc:chgData name="Rebecca Champ" userId="9ea4166cdcaaa367" providerId="LiveId" clId="{2C0EF006-F15A-4936-AF04-8DE10324F924}" dt="2019-03-31T13:48:31.530" v="7478" actId="1076"/>
        <pc:sldMkLst>
          <pc:docMk/>
          <pc:sldMk cId="1609788456" sldId="271"/>
        </pc:sldMkLst>
        <pc:spChg chg="add mod">
          <ac:chgData name="Rebecca Champ" userId="9ea4166cdcaaa367" providerId="LiveId" clId="{2C0EF006-F15A-4936-AF04-8DE10324F924}" dt="2019-03-31T13:48:31.530" v="7478" actId="1076"/>
          <ac:spMkLst>
            <pc:docMk/>
            <pc:sldMk cId="1609788456" sldId="271"/>
            <ac:spMk id="5" creationId="{BD24CA13-01F3-4852-BC80-20E45424A956}"/>
          </ac:spMkLst>
        </pc:spChg>
      </pc:sldChg>
      <pc:sldChg chg="ord modTransition">
        <pc:chgData name="Rebecca Champ" userId="9ea4166cdcaaa367" providerId="LiveId" clId="{2C0EF006-F15A-4936-AF04-8DE10324F924}" dt="2019-03-31T14:14:55.872" v="7724"/>
        <pc:sldMkLst>
          <pc:docMk/>
          <pc:sldMk cId="1619659932" sldId="272"/>
        </pc:sldMkLst>
      </pc:sldChg>
      <pc:sldChg chg="modSp modNotesTx">
        <pc:chgData name="Rebecca Champ" userId="9ea4166cdcaaa367" providerId="LiveId" clId="{2C0EF006-F15A-4936-AF04-8DE10324F924}" dt="2019-04-02T19:09:42.069" v="8050" actId="20577"/>
        <pc:sldMkLst>
          <pc:docMk/>
          <pc:sldMk cId="1170986165" sldId="273"/>
        </pc:sldMkLst>
        <pc:spChg chg="mod">
          <ac:chgData name="Rebecca Champ" userId="9ea4166cdcaaa367" providerId="LiveId" clId="{2C0EF006-F15A-4936-AF04-8DE10324F924}" dt="2019-04-02T19:09:42.069" v="8050" actId="20577"/>
          <ac:spMkLst>
            <pc:docMk/>
            <pc:sldMk cId="1170986165" sldId="273"/>
            <ac:spMk id="3" creationId="{00000000-0000-0000-0000-000000000000}"/>
          </ac:spMkLst>
        </pc:spChg>
      </pc:sldChg>
      <pc:sldChg chg="modSp modNotesTx">
        <pc:chgData name="Rebecca Champ" userId="9ea4166cdcaaa367" providerId="LiveId" clId="{2C0EF006-F15A-4936-AF04-8DE10324F924}" dt="2019-03-31T12:52:57.260" v="3462" actId="20577"/>
        <pc:sldMkLst>
          <pc:docMk/>
          <pc:sldMk cId="2871923773" sldId="274"/>
        </pc:sldMkLst>
        <pc:spChg chg="mod">
          <ac:chgData name="Rebecca Champ" userId="9ea4166cdcaaa367" providerId="LiveId" clId="{2C0EF006-F15A-4936-AF04-8DE10324F924}" dt="2019-03-31T12:52:57.260" v="3462" actId="20577"/>
          <ac:spMkLst>
            <pc:docMk/>
            <pc:sldMk cId="2871923773" sldId="274"/>
            <ac:spMk id="3" creationId="{00000000-0000-0000-0000-000000000000}"/>
          </ac:spMkLst>
        </pc:spChg>
      </pc:sldChg>
      <pc:sldChg chg="modSp modNotesTx">
        <pc:chgData name="Rebecca Champ" userId="9ea4166cdcaaa367" providerId="LiveId" clId="{2C0EF006-F15A-4936-AF04-8DE10324F924}" dt="2019-04-02T19:17:01.843" v="8052" actId="20577"/>
        <pc:sldMkLst>
          <pc:docMk/>
          <pc:sldMk cId="1170369138" sldId="275"/>
        </pc:sldMkLst>
        <pc:spChg chg="mod">
          <ac:chgData name="Rebecca Champ" userId="9ea4166cdcaaa367" providerId="LiveId" clId="{2C0EF006-F15A-4936-AF04-8DE10324F924}" dt="2019-04-02T19:17:01.843" v="8052" actId="20577"/>
          <ac:spMkLst>
            <pc:docMk/>
            <pc:sldMk cId="1170369138" sldId="275"/>
            <ac:spMk id="3" creationId="{00000000-0000-0000-0000-000000000000}"/>
          </ac:spMkLst>
        </pc:spChg>
      </pc:sldChg>
      <pc:sldChg chg="addSp delSp modSp add modNotesTx">
        <pc:chgData name="Rebecca Champ" userId="9ea4166cdcaaa367" providerId="LiveId" clId="{2C0EF006-F15A-4936-AF04-8DE10324F924}" dt="2019-03-31T13:03:22.224" v="4807" actId="20577"/>
        <pc:sldMkLst>
          <pc:docMk/>
          <pc:sldMk cId="195710673" sldId="277"/>
        </pc:sldMkLst>
        <pc:spChg chg="del">
          <ac:chgData name="Rebecca Champ" userId="9ea4166cdcaaa367" providerId="LiveId" clId="{2C0EF006-F15A-4936-AF04-8DE10324F924}" dt="2019-03-31T12:30:16.313" v="1067" actId="3680"/>
          <ac:spMkLst>
            <pc:docMk/>
            <pc:sldMk cId="195710673" sldId="277"/>
            <ac:spMk id="3" creationId="{D01021E3-15D1-4784-8C46-C2ED15BBF441}"/>
          </ac:spMkLst>
        </pc:spChg>
        <pc:spChg chg="add mod">
          <ac:chgData name="Rebecca Champ" userId="9ea4166cdcaaa367" providerId="LiveId" clId="{2C0EF006-F15A-4936-AF04-8DE10324F924}" dt="2019-03-31T12:32:34.761" v="1099" actId="122"/>
          <ac:spMkLst>
            <pc:docMk/>
            <pc:sldMk cId="195710673" sldId="277"/>
            <ac:spMk id="5" creationId="{21360B21-ED87-4BA6-9A06-1F59FD4DEB5F}"/>
          </ac:spMkLst>
        </pc:spChg>
        <pc:spChg chg="add del mod">
          <ac:chgData name="Rebecca Champ" userId="9ea4166cdcaaa367" providerId="LiveId" clId="{2C0EF006-F15A-4936-AF04-8DE10324F924}" dt="2019-03-31T12:32:35.526" v="1101"/>
          <ac:spMkLst>
            <pc:docMk/>
            <pc:sldMk cId="195710673" sldId="277"/>
            <ac:spMk id="6" creationId="{D373955B-5F06-4A32-9227-88B2C52FCAC6}"/>
          </ac:spMkLst>
        </pc:spChg>
        <pc:spChg chg="add mod">
          <ac:chgData name="Rebecca Champ" userId="9ea4166cdcaaa367" providerId="LiveId" clId="{2C0EF006-F15A-4936-AF04-8DE10324F924}" dt="2019-03-31T12:33:22.736" v="1156" actId="14100"/>
          <ac:spMkLst>
            <pc:docMk/>
            <pc:sldMk cId="195710673" sldId="277"/>
            <ac:spMk id="7" creationId="{202EE72A-A958-413B-9323-56D7F8900243}"/>
          </ac:spMkLst>
        </pc:spChg>
        <pc:spChg chg="add mod">
          <ac:chgData name="Rebecca Champ" userId="9ea4166cdcaaa367" providerId="LiveId" clId="{2C0EF006-F15A-4936-AF04-8DE10324F924}" dt="2019-03-31T12:34:33.787" v="1245" actId="1076"/>
          <ac:spMkLst>
            <pc:docMk/>
            <pc:sldMk cId="195710673" sldId="277"/>
            <ac:spMk id="8" creationId="{03B37417-3F47-44C2-A49B-F4E95710686E}"/>
          </ac:spMkLst>
        </pc:spChg>
        <pc:spChg chg="add mod">
          <ac:chgData name="Rebecca Champ" userId="9ea4166cdcaaa367" providerId="LiveId" clId="{2C0EF006-F15A-4936-AF04-8DE10324F924}" dt="2019-03-31T12:34:29.274" v="1244" actId="1076"/>
          <ac:spMkLst>
            <pc:docMk/>
            <pc:sldMk cId="195710673" sldId="277"/>
            <ac:spMk id="9" creationId="{F15E29E7-36EE-4A57-A03A-1C033E9F6738}"/>
          </ac:spMkLst>
        </pc:spChg>
        <pc:spChg chg="add mod">
          <ac:chgData name="Rebecca Champ" userId="9ea4166cdcaaa367" providerId="LiveId" clId="{2C0EF006-F15A-4936-AF04-8DE10324F924}" dt="2019-03-31T12:51:14.003" v="3322" actId="20577"/>
          <ac:spMkLst>
            <pc:docMk/>
            <pc:sldMk cId="195710673" sldId="277"/>
            <ac:spMk id="10" creationId="{6F33F1AF-65C4-4BFF-802F-7219AA483483}"/>
          </ac:spMkLst>
        </pc:spChg>
        <pc:graphicFrameChg chg="add mod modGraphic">
          <ac:chgData name="Rebecca Champ" userId="9ea4166cdcaaa367" providerId="LiveId" clId="{2C0EF006-F15A-4936-AF04-8DE10324F924}" dt="2019-03-31T12:35:01.527" v="1256" actId="20577"/>
          <ac:graphicFrameMkLst>
            <pc:docMk/>
            <pc:sldMk cId="195710673" sldId="277"/>
            <ac:graphicFrameMk id="4" creationId="{20819327-B46E-46BC-B828-D4A07B1D9589}"/>
          </ac:graphicFrameMkLst>
        </pc:graphicFrameChg>
      </pc:sldChg>
      <pc:sldChg chg="modSp add">
        <pc:chgData name="Rebecca Champ" userId="9ea4166cdcaaa367" providerId="LiveId" clId="{2C0EF006-F15A-4936-AF04-8DE10324F924}" dt="2019-03-31T14:18:50.074" v="7890" actId="27636"/>
        <pc:sldMkLst>
          <pc:docMk/>
          <pc:sldMk cId="2178837422" sldId="278"/>
        </pc:sldMkLst>
        <pc:spChg chg="mod">
          <ac:chgData name="Rebecca Champ" userId="9ea4166cdcaaa367" providerId="LiveId" clId="{2C0EF006-F15A-4936-AF04-8DE10324F924}" dt="2019-03-31T14:18:50.074" v="7890" actId="27636"/>
          <ac:spMkLst>
            <pc:docMk/>
            <pc:sldMk cId="2178837422" sldId="278"/>
            <ac:spMk id="3" creationId="{91F60954-7E27-44E2-8F20-28D57840C905}"/>
          </ac:spMkLst>
        </pc:spChg>
      </pc:sldChg>
      <pc:sldChg chg="modSp add">
        <pc:chgData name="Rebecca Champ" userId="9ea4166cdcaaa367" providerId="LiveId" clId="{2C0EF006-F15A-4936-AF04-8DE10324F924}" dt="2019-03-31T14:18:57.778" v="7891" actId="2711"/>
        <pc:sldMkLst>
          <pc:docMk/>
          <pc:sldMk cId="3759741418" sldId="279"/>
        </pc:sldMkLst>
        <pc:spChg chg="mod">
          <ac:chgData name="Rebecca Champ" userId="9ea4166cdcaaa367" providerId="LiveId" clId="{2C0EF006-F15A-4936-AF04-8DE10324F924}" dt="2019-03-31T14:18:57.778" v="7891" actId="2711"/>
          <ac:spMkLst>
            <pc:docMk/>
            <pc:sldMk cId="3759741418" sldId="279"/>
            <ac:spMk id="3" creationId="{39BB6668-F036-4327-91EF-3B850CC5C27C}"/>
          </ac:spMkLst>
        </pc:spChg>
      </pc:sldChg>
      <pc:sldChg chg="addSp modSp add ord modNotesTx">
        <pc:chgData name="Rebecca Champ" userId="9ea4166cdcaaa367" providerId="LiveId" clId="{2C0EF006-F15A-4936-AF04-8DE10324F924}" dt="2019-03-31T14:19:21.058" v="7892"/>
        <pc:sldMkLst>
          <pc:docMk/>
          <pc:sldMk cId="3958710949" sldId="280"/>
        </pc:sldMkLst>
        <pc:spChg chg="add mod">
          <ac:chgData name="Rebecca Champ" userId="9ea4166cdcaaa367" providerId="LiveId" clId="{2C0EF006-F15A-4936-AF04-8DE10324F924}" dt="2019-03-31T14:13:23.208" v="7608" actId="20577"/>
          <ac:spMkLst>
            <pc:docMk/>
            <pc:sldMk cId="3958710949" sldId="280"/>
            <ac:spMk id="4" creationId="{29D0AEB3-ADC3-464F-8B30-BBE219528994}"/>
          </ac:spMkLst>
        </pc:spChg>
      </pc:sldChg>
      <pc:sldChg chg="addSp modSp add">
        <pc:chgData name="Rebecca Champ" userId="9ea4166cdcaaa367" providerId="LiveId" clId="{2C0EF006-F15A-4936-AF04-8DE10324F924}" dt="2019-03-31T14:15:48.512" v="7790" actId="207"/>
        <pc:sldMkLst>
          <pc:docMk/>
          <pc:sldMk cId="2496929076" sldId="281"/>
        </pc:sldMkLst>
        <pc:spChg chg="mod">
          <ac:chgData name="Rebecca Champ" userId="9ea4166cdcaaa367" providerId="LiveId" clId="{2C0EF006-F15A-4936-AF04-8DE10324F924}" dt="2019-03-31T14:15:10.995" v="7740" actId="20577"/>
          <ac:spMkLst>
            <pc:docMk/>
            <pc:sldMk cId="2496929076" sldId="281"/>
            <ac:spMk id="3" creationId="{52DB3BA1-3935-420A-B729-06500220BEA5}"/>
          </ac:spMkLst>
        </pc:spChg>
        <pc:spChg chg="add mod">
          <ac:chgData name="Rebecca Champ" userId="9ea4166cdcaaa367" providerId="LiveId" clId="{2C0EF006-F15A-4936-AF04-8DE10324F924}" dt="2019-03-31T14:15:48.512" v="7790" actId="207"/>
          <ac:spMkLst>
            <pc:docMk/>
            <pc:sldMk cId="2496929076" sldId="281"/>
            <ac:spMk id="4" creationId="{03F3A77C-6081-419F-A053-B7B3BEF99D9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676"/>
          </a:xfrm>
          <a:prstGeom prst="rect">
            <a:avLst/>
          </a:prstGeom>
        </p:spPr>
        <p:txBody>
          <a:bodyPr vert="horz" lIns="96606" tIns="48303" rIns="96606" bIns="48303" rtlCol="0"/>
          <a:lstStyle>
            <a:lvl1pPr algn="l">
              <a:defRPr sz="1300"/>
            </a:lvl1pPr>
          </a:lstStyle>
          <a:p>
            <a:endParaRPr lang="en-GB"/>
          </a:p>
        </p:txBody>
      </p:sp>
      <p:sp>
        <p:nvSpPr>
          <p:cNvPr id="3" name="Date Placeholder 2"/>
          <p:cNvSpPr>
            <a:spLocks noGrp="1"/>
          </p:cNvSpPr>
          <p:nvPr>
            <p:ph type="dt" idx="1"/>
          </p:nvPr>
        </p:nvSpPr>
        <p:spPr>
          <a:xfrm>
            <a:off x="3901698" y="0"/>
            <a:ext cx="2984871" cy="502676"/>
          </a:xfrm>
          <a:prstGeom prst="rect">
            <a:avLst/>
          </a:prstGeom>
        </p:spPr>
        <p:txBody>
          <a:bodyPr vert="horz" lIns="96606" tIns="48303" rIns="96606" bIns="48303" rtlCol="0"/>
          <a:lstStyle>
            <a:lvl1pPr algn="r">
              <a:defRPr sz="1300"/>
            </a:lvl1pPr>
          </a:lstStyle>
          <a:p>
            <a:fld id="{07163812-1AFD-44DA-82AE-BA4371CB3CD8}" type="datetimeFigureOut">
              <a:rPr lang="en-GB" smtClean="0"/>
              <a:t>02/04/2019</a:t>
            </a:fld>
            <a:endParaRPr lang="en-GB"/>
          </a:p>
        </p:txBody>
      </p:sp>
      <p:sp>
        <p:nvSpPr>
          <p:cNvPr id="4" name="Slide Image Placeholder 3"/>
          <p:cNvSpPr>
            <a:spLocks noGrp="1" noRot="1" noChangeAspect="1"/>
          </p:cNvSpPr>
          <p:nvPr>
            <p:ph type="sldImg" idx="2"/>
          </p:nvPr>
        </p:nvSpPr>
        <p:spPr>
          <a:xfrm>
            <a:off x="1190625" y="1252538"/>
            <a:ext cx="4506913" cy="3381375"/>
          </a:xfrm>
          <a:prstGeom prst="rect">
            <a:avLst/>
          </a:prstGeom>
          <a:noFill/>
          <a:ln w="12700">
            <a:solidFill>
              <a:prstClr val="black"/>
            </a:solidFill>
          </a:ln>
        </p:spPr>
        <p:txBody>
          <a:bodyPr vert="horz" lIns="96606" tIns="48303" rIns="96606" bIns="48303" rtlCol="0" anchor="ctr"/>
          <a:lstStyle/>
          <a:p>
            <a:endParaRPr lang="en-GB"/>
          </a:p>
        </p:txBody>
      </p:sp>
      <p:sp>
        <p:nvSpPr>
          <p:cNvPr id="5" name="Notes Placeholder 4"/>
          <p:cNvSpPr>
            <a:spLocks noGrp="1"/>
          </p:cNvSpPr>
          <p:nvPr>
            <p:ph type="body" sz="quarter" idx="3"/>
          </p:nvPr>
        </p:nvSpPr>
        <p:spPr>
          <a:xfrm>
            <a:off x="688817" y="4821506"/>
            <a:ext cx="5510530" cy="3944868"/>
          </a:xfrm>
          <a:prstGeom prst="rect">
            <a:avLst/>
          </a:prstGeom>
        </p:spPr>
        <p:txBody>
          <a:bodyPr vert="horz" lIns="96606" tIns="48303" rIns="96606" bIns="483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6039"/>
            <a:ext cx="2984871" cy="502674"/>
          </a:xfrm>
          <a:prstGeom prst="rect">
            <a:avLst/>
          </a:prstGeom>
        </p:spPr>
        <p:txBody>
          <a:bodyPr vert="horz" lIns="96606" tIns="48303" rIns="96606" bIns="48303"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6039"/>
            <a:ext cx="2984871" cy="502674"/>
          </a:xfrm>
          <a:prstGeom prst="rect">
            <a:avLst/>
          </a:prstGeom>
        </p:spPr>
        <p:txBody>
          <a:bodyPr vert="horz" lIns="96606" tIns="48303" rIns="96606" bIns="48303" rtlCol="0" anchor="b"/>
          <a:lstStyle>
            <a:lvl1pPr algn="r">
              <a:defRPr sz="1300"/>
            </a:lvl1pPr>
          </a:lstStyle>
          <a:p>
            <a:fld id="{D5268419-8D48-49B9-B649-6EF51FCC0AAE}" type="slidenum">
              <a:rPr lang="en-GB" smtClean="0"/>
              <a:t>‹#›</a:t>
            </a:fld>
            <a:endParaRPr lang="en-GB"/>
          </a:p>
        </p:txBody>
      </p:sp>
    </p:spTree>
    <p:extLst>
      <p:ext uri="{BB962C8B-B14F-4D97-AF65-F5344CB8AC3E}">
        <p14:creationId xmlns:p14="http://schemas.microsoft.com/office/powerpoint/2010/main" val="18211409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 ,</a:t>
            </a:r>
            <a:r>
              <a:rPr lang="en-GB" baseline="0" dirty="0"/>
              <a:t> Name and Purpose of the presentation </a:t>
            </a:r>
            <a:endParaRPr lang="en-GB" dirty="0"/>
          </a:p>
        </p:txBody>
      </p:sp>
      <p:sp>
        <p:nvSpPr>
          <p:cNvPr id="4" name="Slide Number Placeholder 3"/>
          <p:cNvSpPr>
            <a:spLocks noGrp="1"/>
          </p:cNvSpPr>
          <p:nvPr>
            <p:ph type="sldNum" sz="quarter" idx="5"/>
          </p:nvPr>
        </p:nvSpPr>
        <p:spPr/>
        <p:txBody>
          <a:bodyPr/>
          <a:lstStyle/>
          <a:p>
            <a:fld id="{D5268419-8D48-49B9-B649-6EF51FCC0AAE}" type="slidenum">
              <a:rPr lang="en-GB" smtClean="0"/>
              <a:t>1</a:t>
            </a:fld>
            <a:endParaRPr lang="en-GB"/>
          </a:p>
        </p:txBody>
      </p:sp>
    </p:spTree>
    <p:extLst>
      <p:ext uri="{BB962C8B-B14F-4D97-AF65-F5344CB8AC3E}">
        <p14:creationId xmlns:p14="http://schemas.microsoft.com/office/powerpoint/2010/main" val="3322871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the United Kingdom ( Wales) and Denmark are highly developed, progressive countries. They are differences between their sexual health education.  Throughout this presentation I  will look at answering the question of what can Wales learn from Denmark in regards to developing it’s sexual health education to enhance the health and wellbeing of our children and young people in Wales. With a</a:t>
            </a:r>
            <a:r>
              <a:rPr lang="en-GB" baseline="0" dirty="0"/>
              <a:t> specific focus on secondary education . </a:t>
            </a:r>
          </a:p>
          <a:p>
            <a:endParaRPr lang="en-GB" baseline="0" dirty="0"/>
          </a:p>
          <a:p>
            <a:endParaRPr lang="en-GB" dirty="0"/>
          </a:p>
          <a:p>
            <a:r>
              <a:rPr lang="en-GB" dirty="0"/>
              <a:t>Sexual Health education is an important aspect of the health and wellbeing for out children and young people , as studies have shown that teen pregnancy and childbirth at a young age can be a health concern, and also act as a barrier to opportunities later in life</a:t>
            </a:r>
            <a:r>
              <a:rPr lang="en-GB" baseline="0" dirty="0"/>
              <a:t> (</a:t>
            </a:r>
            <a:r>
              <a:rPr lang="en-GB" baseline="0" dirty="0">
                <a:solidFill>
                  <a:srgbClr val="FF0000"/>
                </a:solidFill>
              </a:rPr>
              <a:t>Social Exclusion Unit,1999, cited in Curran, Harrison and Mackinnon,2013,p 38) </a:t>
            </a:r>
          </a:p>
          <a:p>
            <a:endParaRPr lang="en-GB" baseline="0" dirty="0">
              <a:solidFill>
                <a:srgbClr val="FF0000"/>
              </a:solidFill>
            </a:endParaRPr>
          </a:p>
          <a:p>
            <a:r>
              <a:rPr lang="en-GB" dirty="0"/>
              <a:t>Also as stated</a:t>
            </a:r>
            <a:r>
              <a:rPr lang="en-GB" baseline="0" dirty="0"/>
              <a:t> by (Moore and Rosenthal, 2006) that there is  taboo which surrounds sexual health  which leads to young people not gaining medical advice, support or even comfortable with their own sexuality, which can cause life long health and wellbeing concerns . Such as STI transmission can cause  significant health complications if left untreated. Including but not limited to Pelvic Inflammatory disease , which can lead to if untreated a number of further health conditions and infertility , which can cause much distress for people later on in life. </a:t>
            </a:r>
          </a:p>
          <a:p>
            <a:endParaRPr lang="en-GB" baseline="0" dirty="0"/>
          </a:p>
          <a:p>
            <a:endParaRPr lang="en-GB" dirty="0"/>
          </a:p>
          <a:p>
            <a:r>
              <a:rPr lang="en-GB" dirty="0"/>
              <a:t>Over the last few years Wales statistics on teenage pregnancies have dropped reported in the  Children and young People Wellbeing Monitor for Wales,2015  however what it lack is information about why this happened and what have the been crucial elements to the wider picture , The same report identifies that those diagnosed with a STI has increased again lacking information for reasons. I have my own theory on this … ( Non –formal, Non NHS , such as c-card youth workers etc) </a:t>
            </a:r>
          </a:p>
        </p:txBody>
      </p:sp>
      <p:sp>
        <p:nvSpPr>
          <p:cNvPr id="4" name="Slide Number Placeholder 3"/>
          <p:cNvSpPr>
            <a:spLocks noGrp="1"/>
          </p:cNvSpPr>
          <p:nvPr>
            <p:ph type="sldNum" sz="quarter" idx="5"/>
          </p:nvPr>
        </p:nvSpPr>
        <p:spPr/>
        <p:txBody>
          <a:bodyPr/>
          <a:lstStyle/>
          <a:p>
            <a:fld id="{D5268419-8D48-49B9-B649-6EF51FCC0AAE}" type="slidenum">
              <a:rPr lang="en-GB" smtClean="0"/>
              <a:t>2</a:t>
            </a:fld>
            <a:endParaRPr lang="en-GB"/>
          </a:p>
        </p:txBody>
      </p:sp>
    </p:spTree>
    <p:extLst>
      <p:ext uri="{BB962C8B-B14F-4D97-AF65-F5344CB8AC3E}">
        <p14:creationId xmlns:p14="http://schemas.microsoft.com/office/powerpoint/2010/main" val="867831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The World Health Organization provides the current working definition for sexual health as: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However also states that’s this definition cannot stand alone without the definition of sexuality.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The definition</a:t>
            </a:r>
            <a:r>
              <a:rPr lang="en-GB" baseline="0" dirty="0"/>
              <a:t> of sexuality offered by the who stands as … </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u="none" strike="noStrike" kern="1200" dirty="0">
                <a:solidFill>
                  <a:schemeClr val="tx1"/>
                </a:solidFill>
                <a:effectLst/>
                <a:latin typeface="+mn-lt"/>
                <a:ea typeface="+mn-ea"/>
                <a:cs typeface="+mn-cs"/>
              </a:rPr>
              <a:t>…a central aspect of being human throughout life encompasses sex, gender identities and roles, sexual orientation, eroticism, pleasure, intimacy and reproduction. Sexuality is experienced and expressed in thoughts, fantasies, desires, beliefs, attitudes, values, behaviours, practices, roles and relationships. While sexuality can include all of these dimensions, not all of them are always experienced or expressed. Sexuality is influenced by the interaction of biological, psychological, social, economic, political, cultural, legal, historical, religious and spiritual factors.”</a:t>
            </a:r>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r>
              <a:rPr lang="en-GB" dirty="0"/>
              <a:t>Key words stand out here such as relationships, pleasure , safe , respect, gender identity, sexual orientation , pleasure , attitudes , values  discrimination and positive. Are these words traditionally used in our sexual health education in Wales ?</a:t>
            </a:r>
          </a:p>
        </p:txBody>
      </p:sp>
      <p:sp>
        <p:nvSpPr>
          <p:cNvPr id="4" name="Slide Number Placeholder 3"/>
          <p:cNvSpPr>
            <a:spLocks noGrp="1"/>
          </p:cNvSpPr>
          <p:nvPr>
            <p:ph type="sldNum" sz="quarter" idx="10"/>
          </p:nvPr>
        </p:nvSpPr>
        <p:spPr/>
        <p:txBody>
          <a:bodyPr/>
          <a:lstStyle/>
          <a:p>
            <a:fld id="{D5268419-8D48-49B9-B649-6EF51FCC0AAE}" type="slidenum">
              <a:rPr lang="en-GB" smtClean="0"/>
              <a:t>3</a:t>
            </a:fld>
            <a:endParaRPr lang="en-GB"/>
          </a:p>
        </p:txBody>
      </p:sp>
    </p:spTree>
    <p:extLst>
      <p:ext uri="{BB962C8B-B14F-4D97-AF65-F5344CB8AC3E}">
        <p14:creationId xmlns:p14="http://schemas.microsoft.com/office/powerpoint/2010/main" val="18075708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Before I look into the comparison of policies and practice  a quick snapshot of the differences of the statistical data</a:t>
            </a:r>
          </a:p>
          <a:p>
            <a:pPr marL="181137" indent="-181137">
              <a:buFont typeface="Arial" panose="020B0604020202020204" pitchFamily="34" charset="0"/>
              <a:buChar char="•"/>
            </a:pPr>
            <a:endParaRPr lang="en-GB" dirty="0"/>
          </a:p>
          <a:p>
            <a:pPr marL="181137" indent="-181137">
              <a:buFont typeface="Arial" panose="020B0604020202020204" pitchFamily="34" charset="0"/>
              <a:buChar char="•"/>
            </a:pPr>
            <a:r>
              <a:rPr lang="en-GB" dirty="0"/>
              <a:t>Please note that conception rates are different to live births </a:t>
            </a:r>
          </a:p>
          <a:p>
            <a:pPr marL="181137" indent="-181137">
              <a:buFont typeface="Arial" panose="020B0604020202020204" pitchFamily="34" charset="0"/>
              <a:buChar char="•"/>
            </a:pPr>
            <a:r>
              <a:rPr lang="en-GB" dirty="0"/>
              <a:t>As seen by the statistical</a:t>
            </a:r>
            <a:r>
              <a:rPr lang="en-GB" baseline="0" dirty="0"/>
              <a:t> data that Denmark have much lower rates with teenage pregnancies and generally also with STI’s with the exception of reported Chlamydia. It’s important to point out the fact of reported. Denmark have much different approach to SRE and could be that the people actually get tested much more frequently then those in the UK suggesting that although rates are higher , UK Rates could be substantially higher if they got tested. </a:t>
            </a:r>
          </a:p>
          <a:p>
            <a:pPr marL="181137" indent="-181137">
              <a:buFont typeface="Arial" panose="020B0604020202020204" pitchFamily="34" charset="0"/>
              <a:buChar char="•"/>
            </a:pPr>
            <a:endParaRPr lang="en-GB" baseline="0" dirty="0"/>
          </a:p>
          <a:p>
            <a:pPr marL="181137" indent="-181137">
              <a:buFont typeface="Arial" panose="020B0604020202020204" pitchFamily="34" charset="0"/>
              <a:buChar char="•"/>
            </a:pPr>
            <a:r>
              <a:rPr lang="en-GB" baseline="0" dirty="0"/>
              <a:t>Could Denmark’s statistical data be the potential for Wales and allow us to move down the chart from being one of the highest  Western European countries for Pregnancy ( Welsh Government,2015,p65) with our young people. </a:t>
            </a:r>
            <a:endParaRPr lang="en-GB" dirty="0"/>
          </a:p>
        </p:txBody>
      </p:sp>
      <p:sp>
        <p:nvSpPr>
          <p:cNvPr id="4" name="Slide Number Placeholder 3"/>
          <p:cNvSpPr>
            <a:spLocks noGrp="1"/>
          </p:cNvSpPr>
          <p:nvPr>
            <p:ph type="sldNum" sz="quarter" idx="5"/>
          </p:nvPr>
        </p:nvSpPr>
        <p:spPr/>
        <p:txBody>
          <a:bodyPr/>
          <a:lstStyle/>
          <a:p>
            <a:fld id="{D5268419-8D48-49B9-B649-6EF51FCC0AAE}" type="slidenum">
              <a:rPr lang="en-GB" smtClean="0"/>
              <a:t>4</a:t>
            </a:fld>
            <a:endParaRPr lang="en-GB"/>
          </a:p>
        </p:txBody>
      </p:sp>
    </p:spTree>
    <p:extLst>
      <p:ext uri="{BB962C8B-B14F-4D97-AF65-F5344CB8AC3E}">
        <p14:creationId xmlns:p14="http://schemas.microsoft.com/office/powerpoint/2010/main" val="17750159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268419-8D48-49B9-B649-6EF51FCC0AAE}" type="slidenum">
              <a:rPr lang="en-GB" smtClean="0"/>
              <a:t>5</a:t>
            </a:fld>
            <a:endParaRPr lang="en-GB"/>
          </a:p>
        </p:txBody>
      </p:sp>
    </p:spTree>
    <p:extLst>
      <p:ext uri="{BB962C8B-B14F-4D97-AF65-F5344CB8AC3E}">
        <p14:creationId xmlns:p14="http://schemas.microsoft.com/office/powerpoint/2010/main" val="3376688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aseline="0" dirty="0"/>
              <a:t>The same  document also then goes to discuss the outcomes of effective SRE. Quickly fly through points </a:t>
            </a:r>
          </a:p>
          <a:p>
            <a:pPr marL="0" indent="0">
              <a:buNone/>
            </a:pPr>
            <a:endParaRPr lang="en-GB" baseline="0" dirty="0"/>
          </a:p>
          <a:p>
            <a:pPr marL="0" indent="0">
              <a:buNone/>
            </a:pPr>
            <a:r>
              <a:rPr lang="en-GB" baseline="0" dirty="0"/>
              <a:t>All looking good so far, it seems that  Welsh Government can see real value in SRE beyond STI’s and Teenage pregnancies and see the wider impact it has on society and individuals health and wellbeing . </a:t>
            </a:r>
          </a:p>
          <a:p>
            <a:pPr marL="0" indent="0">
              <a:buNone/>
            </a:pPr>
            <a:endParaRPr lang="en-GB" baseline="0" dirty="0"/>
          </a:p>
          <a:p>
            <a:pPr marL="0" indent="0">
              <a:buNone/>
            </a:pPr>
            <a:r>
              <a:rPr lang="en-GB" baseline="0" dirty="0"/>
              <a:t>However with all these benefits there are still flaws within the policy </a:t>
            </a:r>
            <a:endParaRPr lang="en-GB" dirty="0"/>
          </a:p>
        </p:txBody>
      </p:sp>
      <p:sp>
        <p:nvSpPr>
          <p:cNvPr id="4" name="Slide Number Placeholder 3"/>
          <p:cNvSpPr>
            <a:spLocks noGrp="1"/>
          </p:cNvSpPr>
          <p:nvPr>
            <p:ph type="sldNum" sz="quarter" idx="10"/>
          </p:nvPr>
        </p:nvSpPr>
        <p:spPr/>
        <p:txBody>
          <a:bodyPr/>
          <a:lstStyle/>
          <a:p>
            <a:fld id="{D5268419-8D48-49B9-B649-6EF51FCC0AAE}" type="slidenum">
              <a:rPr lang="en-GB" smtClean="0"/>
              <a:t>6</a:t>
            </a:fld>
            <a:endParaRPr lang="en-GB"/>
          </a:p>
        </p:txBody>
      </p:sp>
    </p:spTree>
    <p:extLst>
      <p:ext uri="{BB962C8B-B14F-4D97-AF65-F5344CB8AC3E}">
        <p14:creationId xmlns:p14="http://schemas.microsoft.com/office/powerpoint/2010/main" val="18511622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 Wales</a:t>
            </a:r>
            <a:r>
              <a:rPr lang="en-GB" baseline="0" dirty="0"/>
              <a:t> doesn’t have a set curriculum  however ,</a:t>
            </a:r>
            <a:r>
              <a:rPr lang="en-GB" dirty="0"/>
              <a:t>Education</a:t>
            </a:r>
            <a:r>
              <a:rPr lang="en-GB" baseline="0" dirty="0"/>
              <a:t> in Wales is provided with a guidance document- (Sex and Relationships education in schools 2010)  This document </a:t>
            </a:r>
            <a:r>
              <a:rPr lang="en-GB" dirty="0"/>
              <a:t>states that  SRE</a:t>
            </a:r>
            <a:r>
              <a:rPr lang="en-GB" baseline="0" dirty="0"/>
              <a:t> provision should  provide that  </a:t>
            </a:r>
            <a:r>
              <a:rPr lang="en-GB" dirty="0"/>
              <a:t> ‘Learners are enabled to make responsible decisions about their relationships, sexual health and well-being’ </a:t>
            </a:r>
          </a:p>
          <a:p>
            <a:endParaRPr lang="en-GB" dirty="0"/>
          </a:p>
          <a:p>
            <a:r>
              <a:rPr lang="en-GB" dirty="0"/>
              <a:t>Although there</a:t>
            </a:r>
            <a:r>
              <a:rPr lang="en-GB" baseline="0" dirty="0"/>
              <a:t> is conflicting points here if we consider this next point within the guidance  that governing schools must make a up to date statement on there SRE provision and how also parents have the right to withdraw, although a fair assessment that families may have religious beliefs or feel that their children are not competent to understand the information that is being offered to them  due to learning needs. However  if parents remove their children/ young people then learners are not educated / fully informed to make responsible decisions in the future.  Furthermore this then crosses over to a right perspective </a:t>
            </a:r>
            <a:endParaRPr lang="en-GB" dirty="0"/>
          </a:p>
          <a:p>
            <a:endParaRPr lang="en-GB" dirty="0"/>
          </a:p>
          <a:p>
            <a:r>
              <a:rPr lang="en-GB" dirty="0"/>
              <a:t>However as part of parental responsibility one of the responsibilities are .choosing and providing for the child’s education as well as 2. Agreeing to the child’s medical treatment  (UK Gov, Online , No date)  there seems to be some conflict between children’s rights , parental responsibility and those guidance set out by the Fraser Guidelines.</a:t>
            </a:r>
            <a:r>
              <a:rPr lang="en-GB" baseline="0" dirty="0"/>
              <a:t> This  is conflicting  , what are the best interests of the child</a:t>
            </a:r>
            <a:endParaRPr lang="en-GB" dirty="0"/>
          </a:p>
          <a:p>
            <a:endParaRPr lang="en-GB" dirty="0"/>
          </a:p>
        </p:txBody>
      </p:sp>
      <p:sp>
        <p:nvSpPr>
          <p:cNvPr id="4" name="Slide Number Placeholder 3"/>
          <p:cNvSpPr>
            <a:spLocks noGrp="1"/>
          </p:cNvSpPr>
          <p:nvPr>
            <p:ph type="sldNum" sz="quarter" idx="5"/>
          </p:nvPr>
        </p:nvSpPr>
        <p:spPr/>
        <p:txBody>
          <a:bodyPr/>
          <a:lstStyle/>
          <a:p>
            <a:fld id="{D5268419-8D48-49B9-B649-6EF51FCC0AAE}" type="slidenum">
              <a:rPr lang="en-GB" smtClean="0"/>
              <a:t>7</a:t>
            </a:fld>
            <a:endParaRPr lang="en-GB"/>
          </a:p>
        </p:txBody>
      </p:sp>
    </p:spTree>
    <p:extLst>
      <p:ext uri="{BB962C8B-B14F-4D97-AF65-F5344CB8AC3E}">
        <p14:creationId xmlns:p14="http://schemas.microsoft.com/office/powerpoint/2010/main" val="11157878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Point</a:t>
            </a:r>
            <a:r>
              <a:rPr lang="en-GB" baseline="0" dirty="0"/>
              <a:t> 1 – Such as the biological side of things being delivered within the science subject.  However the the same paragraph then goes onto say that there is actually no requirement to provide sex education as part of the basic curriculum, to me this is rather than ambiguous, meaning that school are required to tach the biological differences and purposes but that is all? </a:t>
            </a: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1.14- Where sex education is provided, head teachers and governing bodies must have regards to this Welsh Assembly Government guidance.  (Welsh Assembly Government,2010)</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SRE in Wales is part of the curriculum in Wales but is currently not compulsory (Greening,2017 cited by Sellgren,2017) </a:t>
            </a:r>
          </a:p>
          <a:p>
            <a:endParaRPr lang="en-GB" dirty="0"/>
          </a:p>
        </p:txBody>
      </p:sp>
      <p:sp>
        <p:nvSpPr>
          <p:cNvPr id="4" name="Slide Number Placeholder 3"/>
          <p:cNvSpPr>
            <a:spLocks noGrp="1"/>
          </p:cNvSpPr>
          <p:nvPr>
            <p:ph type="sldNum" sz="quarter" idx="5"/>
          </p:nvPr>
        </p:nvSpPr>
        <p:spPr/>
        <p:txBody>
          <a:bodyPr/>
          <a:lstStyle/>
          <a:p>
            <a:fld id="{D5268419-8D48-49B9-B649-6EF51FCC0AAE}" type="slidenum">
              <a:rPr lang="en-GB" smtClean="0"/>
              <a:t>8</a:t>
            </a:fld>
            <a:endParaRPr lang="en-GB"/>
          </a:p>
        </p:txBody>
      </p:sp>
    </p:spTree>
    <p:extLst>
      <p:ext uri="{BB962C8B-B14F-4D97-AF65-F5344CB8AC3E}">
        <p14:creationId xmlns:p14="http://schemas.microsoft.com/office/powerpoint/2010/main" val="25184476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The Danish</a:t>
            </a:r>
            <a:r>
              <a:rPr lang="en-GB" baseline="0" dirty="0"/>
              <a:t> SRE has many similarities and also differences compared to that of which is delivered in Wales.   the Danish take a much broader perspective on health and seeing it as each other being responsible for each other</a:t>
            </a:r>
            <a:endParaRPr lang="en-GB" dirty="0"/>
          </a:p>
        </p:txBody>
      </p:sp>
      <p:sp>
        <p:nvSpPr>
          <p:cNvPr id="4" name="Slide Number Placeholder 3"/>
          <p:cNvSpPr>
            <a:spLocks noGrp="1"/>
          </p:cNvSpPr>
          <p:nvPr>
            <p:ph type="sldNum" sz="quarter" idx="5"/>
          </p:nvPr>
        </p:nvSpPr>
        <p:spPr/>
        <p:txBody>
          <a:bodyPr/>
          <a:lstStyle/>
          <a:p>
            <a:fld id="{D5268419-8D48-49B9-B649-6EF51FCC0AAE}" type="slidenum">
              <a:rPr lang="en-GB" smtClean="0"/>
              <a:t>9</a:t>
            </a:fld>
            <a:endParaRPr lang="en-GB"/>
          </a:p>
        </p:txBody>
      </p:sp>
    </p:spTree>
    <p:extLst>
      <p:ext uri="{BB962C8B-B14F-4D97-AF65-F5344CB8AC3E}">
        <p14:creationId xmlns:p14="http://schemas.microsoft.com/office/powerpoint/2010/main" val="20153218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SRE</a:t>
            </a:r>
            <a:r>
              <a:rPr lang="en-GB" baseline="0" dirty="0"/>
              <a:t> Curriculum is compulsory , meaning that parents cannot withdraw their children from sexual health classes or prevent them from receiving information on sexual health </a:t>
            </a:r>
            <a:endParaRPr lang="en-GB" dirty="0"/>
          </a:p>
          <a:p>
            <a:endParaRPr lang="en-GB" dirty="0"/>
          </a:p>
          <a:p>
            <a:r>
              <a:rPr lang="en-GB" dirty="0"/>
              <a:t>SRE</a:t>
            </a:r>
            <a:r>
              <a:rPr lang="en-GB" baseline="0" dirty="0"/>
              <a:t> Curriculum is delivered across the board and has to fit into a certain criteria which is based upon the WHO definition of sexual health which is open to interpretation however there policy does deliver some guidelines on what educators must teach  , they can bring outside agencies to supplement their teaching of SRE , in which there are a fair few across Denmark. </a:t>
            </a:r>
          </a:p>
          <a:p>
            <a:endParaRPr lang="en-GB" baseline="0" dirty="0"/>
          </a:p>
          <a:p>
            <a:pPr marL="171450" indent="-171450">
              <a:buFontTx/>
              <a:buChar char="-"/>
            </a:pPr>
            <a:r>
              <a:rPr lang="en-GB" baseline="0" dirty="0"/>
              <a:t>Participation is key within the education of health and wellbeing in Denmark which is then discussed on the next slide </a:t>
            </a:r>
          </a:p>
          <a:p>
            <a:pPr marL="171450" indent="-171450">
              <a:buFontTx/>
              <a:buChar char="-"/>
            </a:pPr>
            <a:endParaRPr lang="en-GB" baseline="0" dirty="0"/>
          </a:p>
          <a:p>
            <a:pPr marL="171450" indent="-171450">
              <a:buFontTx/>
              <a:buChar char="-"/>
            </a:pPr>
            <a:r>
              <a:rPr lang="en-GB" baseline="0" dirty="0"/>
              <a:t>The guidance is consistently using the word action competence, meaning that they wish for students to develop understanding and skill that enable critical action </a:t>
            </a:r>
          </a:p>
          <a:p>
            <a:pPr marL="171450" indent="-171450">
              <a:buFontTx/>
              <a:buChar char="-"/>
            </a:pPr>
            <a:r>
              <a:rPr lang="en-GB" baseline="0" dirty="0"/>
              <a:t> Integration, there is no specific lessons in which SRE or health and wellbeing education is taught within , however a more rounded approach and can be opportunist , allowing for student to question and develop understand ( Critically) when learning about other subjects. </a:t>
            </a:r>
          </a:p>
          <a:p>
            <a:pPr marL="171450" indent="-171450">
              <a:buFontTx/>
              <a:buChar char="-"/>
            </a:pPr>
            <a:endParaRPr lang="en-GB" baseline="0" dirty="0"/>
          </a:p>
          <a:p>
            <a:pPr marL="171450" indent="-171450">
              <a:buFontTx/>
              <a:buChar char="-"/>
            </a:pPr>
            <a:endParaRPr lang="en-GB" dirty="0"/>
          </a:p>
        </p:txBody>
      </p:sp>
      <p:sp>
        <p:nvSpPr>
          <p:cNvPr id="4" name="Slide Number Placeholder 3"/>
          <p:cNvSpPr>
            <a:spLocks noGrp="1"/>
          </p:cNvSpPr>
          <p:nvPr>
            <p:ph type="sldNum" sz="quarter" idx="10"/>
          </p:nvPr>
        </p:nvSpPr>
        <p:spPr/>
        <p:txBody>
          <a:bodyPr/>
          <a:lstStyle/>
          <a:p>
            <a:fld id="{D5268419-8D48-49B9-B649-6EF51FCC0AAE}" type="slidenum">
              <a:rPr lang="en-GB" smtClean="0"/>
              <a:t>10</a:t>
            </a:fld>
            <a:endParaRPr lang="en-GB"/>
          </a:p>
        </p:txBody>
      </p:sp>
    </p:spTree>
    <p:extLst>
      <p:ext uri="{BB962C8B-B14F-4D97-AF65-F5344CB8AC3E}">
        <p14:creationId xmlns:p14="http://schemas.microsoft.com/office/powerpoint/2010/main" val="42167874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 participation in education in Denmark is a key element and they do not  wish for their students to be passive recipients if knowledge , but co-creators ( Ministry of Children and Education, 2010) </a:t>
            </a:r>
          </a:p>
        </p:txBody>
      </p:sp>
      <p:sp>
        <p:nvSpPr>
          <p:cNvPr id="4" name="Slide Number Placeholder 3"/>
          <p:cNvSpPr>
            <a:spLocks noGrp="1"/>
          </p:cNvSpPr>
          <p:nvPr>
            <p:ph type="sldNum" sz="quarter" idx="5"/>
          </p:nvPr>
        </p:nvSpPr>
        <p:spPr/>
        <p:txBody>
          <a:bodyPr/>
          <a:lstStyle/>
          <a:p>
            <a:fld id="{D5268419-8D48-49B9-B649-6EF51FCC0AAE}" type="slidenum">
              <a:rPr lang="en-GB" smtClean="0"/>
              <a:t>11</a:t>
            </a:fld>
            <a:endParaRPr lang="en-GB"/>
          </a:p>
        </p:txBody>
      </p:sp>
    </p:spTree>
    <p:extLst>
      <p:ext uri="{BB962C8B-B14F-4D97-AF65-F5344CB8AC3E}">
        <p14:creationId xmlns:p14="http://schemas.microsoft.com/office/powerpoint/2010/main" val="32216976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model demonstrate the four health concepts in which the Danish follow throughout the curriculum regarding health and wellbeing.  They have aimed to be as broad as possible as stated in the guidance that ‘ both lifestyle and living conditions are  important in health’ (Ministry of Children and Education, 2018) </a:t>
            </a:r>
          </a:p>
          <a:p>
            <a:r>
              <a:rPr lang="en-GB" dirty="0"/>
              <a:t>However when speaking of living conditions they define this as a surrounding environment and society they live within rather than just then just that of home. </a:t>
            </a:r>
          </a:p>
          <a:p>
            <a:endParaRPr lang="en-GB" dirty="0"/>
          </a:p>
          <a:p>
            <a:r>
              <a:rPr lang="en-GB" dirty="0"/>
              <a:t>Field one is relating to disease and lifestyle and this would be the focus for their </a:t>
            </a:r>
            <a:r>
              <a:rPr lang="en-GB" dirty="0" err="1"/>
              <a:t>yr</a:t>
            </a:r>
            <a:r>
              <a:rPr lang="en-GB" dirty="0"/>
              <a:t> 7-9 teaching of SRE where it will focus on the avoidance of STIs and unwanted pregnancies . </a:t>
            </a:r>
          </a:p>
          <a:p>
            <a:endParaRPr lang="en-GB" dirty="0"/>
          </a:p>
          <a:p>
            <a:r>
              <a:rPr lang="en-GB" dirty="0"/>
              <a:t>Where as field 2 would then be more focus on broader aspects such as the physical , mental and social quality, where there would be a broader education of sex , sexuality and individual choices.</a:t>
            </a:r>
          </a:p>
          <a:p>
            <a:endParaRPr lang="en-GB" dirty="0"/>
          </a:p>
          <a:p>
            <a:r>
              <a:rPr lang="en-GB" dirty="0"/>
              <a:t>Field 3 – knowledge is then expanded around cultural, values and social norms as well as the above and availability of contraception in the local community </a:t>
            </a:r>
          </a:p>
          <a:p>
            <a:endParaRPr lang="en-GB" dirty="0"/>
          </a:p>
          <a:p>
            <a:r>
              <a:rPr lang="en-GB" dirty="0"/>
              <a:t>Field 4-  Would discuss the positive aspects of sex and sexuality as well as the challenges and issues relating to sexual health .  Field 4 is mainly to focus on the student participations and creating a critical thinking around SRE.</a:t>
            </a:r>
          </a:p>
          <a:p>
            <a:endParaRPr lang="en-GB" dirty="0"/>
          </a:p>
          <a:p>
            <a:r>
              <a:rPr lang="en-GB" dirty="0"/>
              <a:t>The whole concept of Denmark's SRE guidance is to ensure that health , wellbeing , sexuality  and family life are covered in many aspects such as the biological , medical , psychological , cultural and social elements.  Promoting health and wellbeing as an individuals responsibility . </a:t>
            </a:r>
          </a:p>
          <a:p>
            <a:endParaRPr lang="en-GB" dirty="0"/>
          </a:p>
          <a:p>
            <a:r>
              <a:rPr lang="en-GB" dirty="0"/>
              <a:t>Flaws in this system , although it seems that this seems a very modern and progressive approach to Health and Wellbeing Education , how do we know that young people are feeling confident enough to challenge and think critically. Also are young people feel that they can be integrative into lessons , such as within biology or religious studies and challenge or question teachings? </a:t>
            </a:r>
          </a:p>
        </p:txBody>
      </p:sp>
      <p:sp>
        <p:nvSpPr>
          <p:cNvPr id="4" name="Slide Number Placeholder 3"/>
          <p:cNvSpPr>
            <a:spLocks noGrp="1"/>
          </p:cNvSpPr>
          <p:nvPr>
            <p:ph type="sldNum" sz="quarter" idx="5"/>
          </p:nvPr>
        </p:nvSpPr>
        <p:spPr/>
        <p:txBody>
          <a:bodyPr/>
          <a:lstStyle/>
          <a:p>
            <a:fld id="{D5268419-8D48-49B9-B649-6EF51FCC0AAE}" type="slidenum">
              <a:rPr lang="en-GB" smtClean="0"/>
              <a:t>12</a:t>
            </a:fld>
            <a:endParaRPr lang="en-GB"/>
          </a:p>
        </p:txBody>
      </p:sp>
    </p:spTree>
    <p:extLst>
      <p:ext uri="{BB962C8B-B14F-4D97-AF65-F5344CB8AC3E}">
        <p14:creationId xmlns:p14="http://schemas.microsoft.com/office/powerpoint/2010/main" val="23175328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Both</a:t>
            </a:r>
            <a:r>
              <a:rPr lang="en-GB" baseline="0" dirty="0"/>
              <a:t> Wales and Denmark don’t have a set curriculum , topics to be covered </a:t>
            </a:r>
            <a:r>
              <a:rPr lang="en-GB" baseline="0" dirty="0" err="1"/>
              <a:t>etc</a:t>
            </a:r>
            <a:r>
              <a:rPr lang="en-GB" baseline="0" dirty="0"/>
              <a:t> as of yet and each school is allowed to make their own decisions on what they are teaching. </a:t>
            </a:r>
          </a:p>
          <a:p>
            <a:endParaRPr lang="en-GB" baseline="0" dirty="0"/>
          </a:p>
          <a:p>
            <a:r>
              <a:rPr lang="en-GB" baseline="0" dirty="0"/>
              <a:t>Denmark don’t have Sex and Relationship lessons however they integrate into other lessons times similar to Wales education system where it’s often taught in science or PSHE lessons.  </a:t>
            </a:r>
          </a:p>
          <a:p>
            <a:endParaRPr lang="en-GB" baseline="0" dirty="0"/>
          </a:p>
          <a:p>
            <a:r>
              <a:rPr lang="en-GB" baseline="0" dirty="0"/>
              <a:t>Denmark and Wales do not have a set curriculum and with Denmark using the WHO’s definition this is very subjective on the teacher whom is delivering it and possibly their own values and beliefs, similar to Wales were it’s decided by the school on what is suitable and practical for the needs for their children and young people.  Denmark's policy/guidance also identifies the needs for adequately trained professionals/ teachers to deliver such subjects within Wales there isn’t such </a:t>
            </a:r>
          </a:p>
          <a:p>
            <a:endParaRPr lang="en-GB" baseline="0" dirty="0"/>
          </a:p>
          <a:p>
            <a:r>
              <a:rPr lang="en-GB" baseline="0" dirty="0"/>
              <a:t>Special education needs in Demarks guidance is patchy and scarce and again leaves the interpretation to the teacher of the students capabilities of understanding and suitability. Wales guidance is a little more in depth within this area and suggests getting adequately trained professionals who can deliver appropriately in the correct way , whether that’s sign language or other appropriate learning skills / strategies.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D5268419-8D48-49B9-B649-6EF51FCC0AAE}" type="slidenum">
              <a:rPr lang="en-GB" smtClean="0"/>
              <a:t>13</a:t>
            </a:fld>
            <a:endParaRPr lang="en-GB"/>
          </a:p>
        </p:txBody>
      </p:sp>
    </p:spTree>
    <p:extLst>
      <p:ext uri="{BB962C8B-B14F-4D97-AF65-F5344CB8AC3E}">
        <p14:creationId xmlns:p14="http://schemas.microsoft.com/office/powerpoint/2010/main" val="7698168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268419-8D48-49B9-B649-6EF51FCC0AAE}" type="slidenum">
              <a:rPr lang="en-GB" smtClean="0"/>
              <a:t>14</a:t>
            </a:fld>
            <a:endParaRPr lang="en-GB"/>
          </a:p>
        </p:txBody>
      </p:sp>
    </p:spTree>
    <p:extLst>
      <p:ext uri="{BB962C8B-B14F-4D97-AF65-F5344CB8AC3E}">
        <p14:creationId xmlns:p14="http://schemas.microsoft.com/office/powerpoint/2010/main" val="18456963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There has been mixed views of the  idea of making SRE Compulsory in education in Wales </a:t>
            </a:r>
          </a:p>
          <a:p>
            <a:endParaRPr lang="en-GB" dirty="0"/>
          </a:p>
          <a:p>
            <a:r>
              <a:rPr lang="en-GB" dirty="0"/>
              <a:t>Parents outrage to social media over the use of SRE in their children’s schools </a:t>
            </a:r>
          </a:p>
        </p:txBody>
      </p:sp>
      <p:sp>
        <p:nvSpPr>
          <p:cNvPr id="4" name="Slide Number Placeholder 3"/>
          <p:cNvSpPr>
            <a:spLocks noGrp="1"/>
          </p:cNvSpPr>
          <p:nvPr>
            <p:ph type="sldNum" sz="quarter" idx="5"/>
          </p:nvPr>
        </p:nvSpPr>
        <p:spPr/>
        <p:txBody>
          <a:bodyPr/>
          <a:lstStyle/>
          <a:p>
            <a:fld id="{D5268419-8D48-49B9-B649-6EF51FCC0AAE}" type="slidenum">
              <a:rPr lang="en-GB" smtClean="0"/>
              <a:t>15</a:t>
            </a:fld>
            <a:endParaRPr lang="en-GB"/>
          </a:p>
        </p:txBody>
      </p:sp>
    </p:spTree>
    <p:extLst>
      <p:ext uri="{BB962C8B-B14F-4D97-AF65-F5344CB8AC3E}">
        <p14:creationId xmlns:p14="http://schemas.microsoft.com/office/powerpoint/2010/main" val="33557365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Collaboration or Cheating? </a:t>
            </a:r>
            <a:br>
              <a:rPr lang="en-GB" dirty="0"/>
            </a:br>
            <a:r>
              <a:rPr lang="en-GB" dirty="0"/>
              <a:t>What can be learned from global research, policy and practice which might enhance education for the health and well-being of the children and young people of Wales?  </a:t>
            </a:r>
          </a:p>
          <a:p>
            <a:endParaRPr lang="en-GB" dirty="0"/>
          </a:p>
          <a:p>
            <a:r>
              <a:rPr lang="en-GB" dirty="0"/>
              <a:t>- Review of the question , summarise conclusion and discuss . Neither ! Current review and changes </a:t>
            </a:r>
          </a:p>
        </p:txBody>
      </p:sp>
      <p:sp>
        <p:nvSpPr>
          <p:cNvPr id="4" name="Slide Number Placeholder 3"/>
          <p:cNvSpPr>
            <a:spLocks noGrp="1"/>
          </p:cNvSpPr>
          <p:nvPr>
            <p:ph type="sldNum" sz="quarter" idx="5"/>
          </p:nvPr>
        </p:nvSpPr>
        <p:spPr/>
        <p:txBody>
          <a:bodyPr/>
          <a:lstStyle/>
          <a:p>
            <a:fld id="{D5268419-8D48-49B9-B649-6EF51FCC0AAE}" type="slidenum">
              <a:rPr lang="en-GB" smtClean="0"/>
              <a:t>16</a:t>
            </a:fld>
            <a:endParaRPr lang="en-GB"/>
          </a:p>
        </p:txBody>
      </p:sp>
    </p:spTree>
    <p:extLst>
      <p:ext uri="{BB962C8B-B14F-4D97-AF65-F5344CB8AC3E}">
        <p14:creationId xmlns:p14="http://schemas.microsoft.com/office/powerpoint/2010/main" val="8745544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2017 Cardiff University wrote a report called ‘Informing the future of the sex and relationships education curriculum in Wales’  which provided a series of recommendation for the future development of SRE curriculum in Wales. </a:t>
            </a:r>
          </a:p>
          <a:p>
            <a:endParaRPr lang="en-GB" dirty="0"/>
          </a:p>
          <a:p>
            <a:r>
              <a:rPr lang="en-GB" dirty="0"/>
              <a:t>These recommendations included changing the name from Sex and Relationships education to Sexuality and Relationships education, drawing on the WHO’S definition of  sexuality and having a more rounded focus and emphasis on rights health , equality and equity.  ( </a:t>
            </a:r>
            <a:r>
              <a:rPr lang="en-GB" dirty="0" err="1"/>
              <a:t>Renold</a:t>
            </a:r>
            <a:r>
              <a:rPr lang="en-GB" dirty="0"/>
              <a:t> and </a:t>
            </a:r>
            <a:r>
              <a:rPr lang="en-GB" dirty="0" err="1"/>
              <a:t>McGeeny</a:t>
            </a:r>
            <a:r>
              <a:rPr lang="en-GB" dirty="0"/>
              <a:t> 2017) </a:t>
            </a:r>
          </a:p>
          <a:p>
            <a:endParaRPr lang="en-GB" dirty="0"/>
          </a:p>
          <a:p>
            <a:r>
              <a:rPr lang="en-GB" dirty="0"/>
              <a:t>Have a compulsory SRE from age 3-16 , and to have a statutory guidance for schools to follow , rather than the woolly , ambiguous one we have at the moment </a:t>
            </a:r>
          </a:p>
          <a:p>
            <a:endParaRPr lang="en-GB" dirty="0"/>
          </a:p>
          <a:p>
            <a:r>
              <a:rPr lang="en-GB" dirty="0"/>
              <a:t>Change</a:t>
            </a:r>
            <a:r>
              <a:rPr lang="en-GB" baseline="0" dirty="0"/>
              <a:t> the tune , By not talking about sex , children and young people will source their information from other sources such as PORN which often doesn’t give out the information we want our Children and young people exposed to. </a:t>
            </a:r>
            <a:endParaRPr lang="en-GB" dirty="0"/>
          </a:p>
        </p:txBody>
      </p:sp>
      <p:sp>
        <p:nvSpPr>
          <p:cNvPr id="4" name="Slide Number Placeholder 3"/>
          <p:cNvSpPr>
            <a:spLocks noGrp="1"/>
          </p:cNvSpPr>
          <p:nvPr>
            <p:ph type="sldNum" sz="quarter" idx="10"/>
          </p:nvPr>
        </p:nvSpPr>
        <p:spPr/>
        <p:txBody>
          <a:bodyPr/>
          <a:lstStyle/>
          <a:p>
            <a:fld id="{D5268419-8D48-49B9-B649-6EF51FCC0AAE}" type="slidenum">
              <a:rPr lang="en-GB" smtClean="0"/>
              <a:t>17</a:t>
            </a:fld>
            <a:endParaRPr lang="en-GB"/>
          </a:p>
        </p:txBody>
      </p:sp>
    </p:spTree>
    <p:extLst>
      <p:ext uri="{BB962C8B-B14F-4D97-AF65-F5344CB8AC3E}">
        <p14:creationId xmlns:p14="http://schemas.microsoft.com/office/powerpoint/2010/main" val="21394446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268419-8D48-49B9-B649-6EF51FCC0AAE}" type="slidenum">
              <a:rPr lang="en-GB" smtClean="0"/>
              <a:t>18</a:t>
            </a:fld>
            <a:endParaRPr lang="en-GB"/>
          </a:p>
        </p:txBody>
      </p:sp>
    </p:spTree>
    <p:extLst>
      <p:ext uri="{BB962C8B-B14F-4D97-AF65-F5344CB8AC3E}">
        <p14:creationId xmlns:p14="http://schemas.microsoft.com/office/powerpoint/2010/main" val="37897421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268419-8D48-49B9-B649-6EF51FCC0AAE}" type="slidenum">
              <a:rPr lang="en-GB" smtClean="0"/>
              <a:t>19</a:t>
            </a:fld>
            <a:endParaRPr lang="en-GB"/>
          </a:p>
        </p:txBody>
      </p:sp>
    </p:spTree>
    <p:extLst>
      <p:ext uri="{BB962C8B-B14F-4D97-AF65-F5344CB8AC3E}">
        <p14:creationId xmlns:p14="http://schemas.microsoft.com/office/powerpoint/2010/main" val="29668809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268419-8D48-49B9-B649-6EF51FCC0AAE}" type="slidenum">
              <a:rPr lang="en-GB" smtClean="0"/>
              <a:t>20</a:t>
            </a:fld>
            <a:endParaRPr lang="en-GB"/>
          </a:p>
        </p:txBody>
      </p:sp>
    </p:spTree>
    <p:extLst>
      <p:ext uri="{BB962C8B-B14F-4D97-AF65-F5344CB8AC3E}">
        <p14:creationId xmlns:p14="http://schemas.microsoft.com/office/powerpoint/2010/main" val="29178920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268419-8D48-49B9-B649-6EF51FCC0AAE}" type="slidenum">
              <a:rPr lang="en-GB" smtClean="0"/>
              <a:t>21</a:t>
            </a:fld>
            <a:endParaRPr lang="en-GB"/>
          </a:p>
        </p:txBody>
      </p:sp>
    </p:spTree>
    <p:extLst>
      <p:ext uri="{BB962C8B-B14F-4D97-AF65-F5344CB8AC3E}">
        <p14:creationId xmlns:p14="http://schemas.microsoft.com/office/powerpoint/2010/main" val="39214536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268419-8D48-49B9-B649-6EF51FCC0AAE}" type="slidenum">
              <a:rPr lang="en-GB" smtClean="0"/>
              <a:t>22</a:t>
            </a:fld>
            <a:endParaRPr lang="en-GB"/>
          </a:p>
        </p:txBody>
      </p:sp>
    </p:spTree>
    <p:extLst>
      <p:ext uri="{BB962C8B-B14F-4D97-AF65-F5344CB8AC3E}">
        <p14:creationId xmlns:p14="http://schemas.microsoft.com/office/powerpoint/2010/main" val="1195057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08D0554-12A1-48D9-9D80-3D1706D13371}"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B3E85-C505-45A8-A0BF-757C551AC5E3}" type="slidenum">
              <a:rPr lang="en-GB" smtClean="0"/>
              <a:t>‹#›</a:t>
            </a:fld>
            <a:endParaRPr lang="en-GB"/>
          </a:p>
        </p:txBody>
      </p:sp>
    </p:spTree>
    <p:extLst>
      <p:ext uri="{BB962C8B-B14F-4D97-AF65-F5344CB8AC3E}">
        <p14:creationId xmlns:p14="http://schemas.microsoft.com/office/powerpoint/2010/main" val="2881737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8D0554-12A1-48D9-9D80-3D1706D13371}"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B3E85-C505-45A8-A0BF-757C551AC5E3}" type="slidenum">
              <a:rPr lang="en-GB" smtClean="0"/>
              <a:t>‹#›</a:t>
            </a:fld>
            <a:endParaRPr lang="en-GB"/>
          </a:p>
        </p:txBody>
      </p:sp>
    </p:spTree>
    <p:extLst>
      <p:ext uri="{BB962C8B-B14F-4D97-AF65-F5344CB8AC3E}">
        <p14:creationId xmlns:p14="http://schemas.microsoft.com/office/powerpoint/2010/main" val="1377958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8D0554-12A1-48D9-9D80-3D1706D13371}"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B3E85-C505-45A8-A0BF-757C551AC5E3}" type="slidenum">
              <a:rPr lang="en-GB" smtClean="0"/>
              <a:t>‹#›</a:t>
            </a:fld>
            <a:endParaRPr lang="en-GB"/>
          </a:p>
        </p:txBody>
      </p:sp>
    </p:spTree>
    <p:extLst>
      <p:ext uri="{BB962C8B-B14F-4D97-AF65-F5344CB8AC3E}">
        <p14:creationId xmlns:p14="http://schemas.microsoft.com/office/powerpoint/2010/main" val="1144394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08D0554-12A1-48D9-9D80-3D1706D13371}" type="datetimeFigureOut">
              <a:rPr lang="en-GB" smtClean="0"/>
              <a:t>02/04/2019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DB3E85-C505-45A8-A0BF-757C551AC5E3}" type="slidenum">
              <a:rPr lang="en-GB" smtClean="0"/>
              <a:t>‹#›</a:t>
            </a:fld>
            <a:endParaRPr lang="en-GB"/>
          </a:p>
        </p:txBody>
      </p:sp>
    </p:spTree>
    <p:extLst>
      <p:ext uri="{BB962C8B-B14F-4D97-AF65-F5344CB8AC3E}">
        <p14:creationId xmlns:p14="http://schemas.microsoft.com/office/powerpoint/2010/main" val="3051689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08D0554-12A1-48D9-9D80-3D1706D13371}" type="datetimeFigureOut">
              <a:rPr lang="en-GB" smtClean="0"/>
              <a:t>02/04/2019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DB3E85-C505-45A8-A0BF-757C551AC5E3}" type="slidenum">
              <a:rPr lang="en-GB" smtClean="0"/>
              <a:t>‹#›</a:t>
            </a:fld>
            <a:endParaRPr lang="en-GB"/>
          </a:p>
        </p:txBody>
      </p:sp>
    </p:spTree>
    <p:extLst>
      <p:ext uri="{BB962C8B-B14F-4D97-AF65-F5344CB8AC3E}">
        <p14:creationId xmlns:p14="http://schemas.microsoft.com/office/powerpoint/2010/main" val="1903593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08D0554-12A1-48D9-9D80-3D1706D13371}" type="datetimeFigureOut">
              <a:rPr lang="en-GB" smtClean="0"/>
              <a:t>02/04/2019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DB3E85-C505-45A8-A0BF-757C551AC5E3}" type="slidenum">
              <a:rPr lang="en-GB" smtClean="0"/>
              <a:t>‹#›</a:t>
            </a:fld>
            <a:endParaRPr lang="en-GB"/>
          </a:p>
        </p:txBody>
      </p:sp>
    </p:spTree>
    <p:extLst>
      <p:ext uri="{BB962C8B-B14F-4D97-AF65-F5344CB8AC3E}">
        <p14:creationId xmlns:p14="http://schemas.microsoft.com/office/powerpoint/2010/main" val="256125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8D0554-12A1-48D9-9D80-3D1706D13371}" type="datetimeFigureOut">
              <a:rPr lang="en-GB" smtClean="0"/>
              <a:t>02/04/2019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DB3E85-C505-45A8-A0BF-757C551AC5E3}" type="slidenum">
              <a:rPr lang="en-GB" smtClean="0"/>
              <a:t>‹#›</a:t>
            </a:fld>
            <a:endParaRPr lang="en-GB"/>
          </a:p>
        </p:txBody>
      </p:sp>
    </p:spTree>
    <p:extLst>
      <p:ext uri="{BB962C8B-B14F-4D97-AF65-F5344CB8AC3E}">
        <p14:creationId xmlns:p14="http://schemas.microsoft.com/office/powerpoint/2010/main" val="17384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8D0554-12A1-48D9-9D80-3D1706D13371}" type="datetimeFigureOut">
              <a:rPr lang="en-GB" smtClean="0"/>
              <a:t>02/04/2019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DB3E85-C505-45A8-A0BF-757C551AC5E3}" type="slidenum">
              <a:rPr lang="en-GB" smtClean="0"/>
              <a:t>‹#›</a:t>
            </a:fld>
            <a:endParaRPr lang="en-GB"/>
          </a:p>
        </p:txBody>
      </p:sp>
    </p:spTree>
    <p:extLst>
      <p:ext uri="{BB962C8B-B14F-4D97-AF65-F5344CB8AC3E}">
        <p14:creationId xmlns:p14="http://schemas.microsoft.com/office/powerpoint/2010/main" val="3128110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8D0554-12A1-48D9-9D80-3D1706D13371}" type="datetimeFigureOut">
              <a:rPr lang="en-GB" smtClean="0"/>
              <a:t>02/04/2019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DB3E85-C505-45A8-A0BF-757C551AC5E3}" type="slidenum">
              <a:rPr lang="en-GB" smtClean="0"/>
              <a:t>‹#›</a:t>
            </a:fld>
            <a:endParaRPr lang="en-GB"/>
          </a:p>
        </p:txBody>
      </p:sp>
    </p:spTree>
    <p:extLst>
      <p:ext uri="{BB962C8B-B14F-4D97-AF65-F5344CB8AC3E}">
        <p14:creationId xmlns:p14="http://schemas.microsoft.com/office/powerpoint/2010/main" val="3116254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8D0554-12A1-48D9-9D80-3D1706D13371}"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B3E85-C505-45A8-A0BF-757C551AC5E3}" type="slidenum">
              <a:rPr lang="en-GB" smtClean="0"/>
              <a:t>‹#›</a:t>
            </a:fld>
            <a:endParaRPr lang="en-GB"/>
          </a:p>
        </p:txBody>
      </p:sp>
    </p:spTree>
    <p:extLst>
      <p:ext uri="{BB962C8B-B14F-4D97-AF65-F5344CB8AC3E}">
        <p14:creationId xmlns:p14="http://schemas.microsoft.com/office/powerpoint/2010/main" val="1548913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8D0554-12A1-48D9-9D80-3D1706D13371}"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B3E85-C505-45A8-A0BF-757C551AC5E3}" type="slidenum">
              <a:rPr lang="en-GB" smtClean="0"/>
              <a:t>‹#›</a:t>
            </a:fld>
            <a:endParaRPr lang="en-GB"/>
          </a:p>
        </p:txBody>
      </p:sp>
    </p:spTree>
    <p:extLst>
      <p:ext uri="{BB962C8B-B14F-4D97-AF65-F5344CB8AC3E}">
        <p14:creationId xmlns:p14="http://schemas.microsoft.com/office/powerpoint/2010/main" val="4071216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8D0554-12A1-48D9-9D80-3D1706D13371}" type="datetimeFigureOut">
              <a:rPr lang="en-GB" smtClean="0"/>
              <a:t>02/04/2019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DB3E85-C505-45A8-A0BF-757C551AC5E3}" type="slidenum">
              <a:rPr lang="en-GB" smtClean="0"/>
              <a:t>‹#›</a:t>
            </a:fld>
            <a:endParaRPr lang="en-GB"/>
          </a:p>
        </p:txBody>
      </p:sp>
    </p:spTree>
    <p:extLst>
      <p:ext uri="{BB962C8B-B14F-4D97-AF65-F5344CB8AC3E}">
        <p14:creationId xmlns:p14="http://schemas.microsoft.com/office/powerpoint/2010/main" val="34259185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netmums.com/coffeehouse/other-chat-514/politics-866/948446-sex-education-schools.html?fbclid=IwAR1bJqf8b5jxGw7LxDmbrNVuHxSZbOA6mMy6oFXcaAvo0gRoTeOKkrBqmJQ"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d.docs.live.net/9ea4166cdcaaa367/Desktop/Education%20in%20Health%20and%20Wellbeing/%20%20%20https:/arkiv.emu.dk/sites/default/files/Vejledning%20sundheds-og%20seksual.pdf" TargetMode="External"/><Relationship Id="rId5" Type="http://schemas.openxmlformats.org/officeDocument/2006/relationships/hyperlink" Target="http://www.ibe.unesco.org/fileadmin/user_upload/Publications/WDE/2010/pdf-versions/Denmark.pdf" TargetMode="External"/><Relationship Id="rId4" Type="http://schemas.openxmlformats.org/officeDocument/2006/relationships/hyperlink" Target="https://ecdc.europa.eu/sites/portal/files/media/en/publications/Publications/sexually-transmited-infections-HIV-AIDS-blood-borne-annual-epi-report-2014.pdf"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eng.uvm.dk/primary-and-lower-secondary-education/the-folkeskole/subjects-and-curriculum"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www.ons.gov.uk/peoplepopulationandcommunity/birthsdeathsandmarriages/livebirths/adhocs/005466livebirthswomenagedunder18andunder20per1000womenaged15to17and15to19ineu28countries20042013and2014"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apps.who.int/iris/bitstream/handle/10665/175556/9789241564984_eng.pdf;jsessionid=A3A9FA8C77A1B749918BAA05CE5ABB80?sequence=1" TargetMode="External"/><Relationship Id="rId3" Type="http://schemas.openxmlformats.org/officeDocument/2006/relationships/hyperlink" Target="http://www.wales.nhs.uk/sitesplus/documents/888/Sexual%20Health%20in%20Wales%20Surveillance%20Quarterly%20Report_Oct2018_v1.pdf" TargetMode="External"/><Relationship Id="rId7" Type="http://schemas.openxmlformats.org/officeDocument/2006/relationships/hyperlink" Target="https://www.who.int/reproductivehealth/topics/sexual_health/sh_definitions/en/"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walesonline.co.uk/news/wales-news/sex-education-needs-less-biology-14030078" TargetMode="External"/><Relationship Id="rId5" Type="http://schemas.openxmlformats.org/officeDocument/2006/relationships/hyperlink" Target="https://learning.gov.wales/docs/learningwales/publications/130425-sex-and-relationships-education-in-schools-en.pdf" TargetMode="External"/><Relationship Id="rId4" Type="http://schemas.openxmlformats.org/officeDocument/2006/relationships/hyperlink" Target="https://www.bbc.co.uk/news/education-39116783?userOrigin=news&amp;context=news" TargetMode="External"/><Relationship Id="rId9" Type="http://schemas.openxmlformats.org/officeDocument/2006/relationships/hyperlink" Target="https://www.123rf.com/photo_72318352_stock-illustration-map-of-denmark-highlighted-in-red-on-simple-shiny-metallic-map-with-clear-country-borders-3d-illustr.html"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7FCEC66-8C52-4C34-849D-017F25480C6A}"/>
              </a:ext>
            </a:extLst>
          </p:cNvPr>
          <p:cNvPicPr>
            <a:picLocks noChangeAspect="1"/>
          </p:cNvPicPr>
          <p:nvPr/>
        </p:nvPicPr>
        <p:blipFill>
          <a:blip r:embed="rId3"/>
          <a:stretch>
            <a:fillRect/>
          </a:stretch>
        </p:blipFill>
        <p:spPr>
          <a:xfrm>
            <a:off x="-914400" y="0"/>
            <a:ext cx="10058400" cy="6858000"/>
          </a:xfrm>
          <a:prstGeom prst="rect">
            <a:avLst/>
          </a:prstGeom>
        </p:spPr>
      </p:pic>
      <p:sp>
        <p:nvSpPr>
          <p:cNvPr id="2" name="Title 1"/>
          <p:cNvSpPr>
            <a:spLocks noGrp="1"/>
          </p:cNvSpPr>
          <p:nvPr>
            <p:ph type="ctrTitle"/>
          </p:nvPr>
        </p:nvSpPr>
        <p:spPr/>
        <p:txBody>
          <a:bodyPr>
            <a:noAutofit/>
          </a:bodyPr>
          <a:lstStyle/>
          <a:p>
            <a:r>
              <a:rPr lang="en-GB" sz="2800" i="1" dirty="0"/>
              <a:t>Collaboration or Cheating? </a:t>
            </a:r>
            <a:br>
              <a:rPr lang="en-GB" sz="2800" i="1" dirty="0"/>
            </a:br>
            <a:r>
              <a:rPr lang="en-GB" sz="2800" i="1" dirty="0"/>
              <a:t>What can be learned from global research, policy and practice which might enhance education for the health and well-being of the children and young people of Wales? </a:t>
            </a:r>
            <a:endParaRPr lang="en-GB" sz="2800" dirty="0"/>
          </a:p>
        </p:txBody>
      </p:sp>
      <p:sp>
        <p:nvSpPr>
          <p:cNvPr id="3" name="Subtitle 2"/>
          <p:cNvSpPr>
            <a:spLocks noGrp="1"/>
          </p:cNvSpPr>
          <p:nvPr>
            <p:ph type="subTitle" idx="1"/>
          </p:nvPr>
        </p:nvSpPr>
        <p:spPr>
          <a:xfrm>
            <a:off x="-540568" y="5105400"/>
            <a:ext cx="6400800" cy="1752600"/>
          </a:xfrm>
        </p:spPr>
        <p:txBody>
          <a:bodyPr/>
          <a:lstStyle/>
          <a:p>
            <a:r>
              <a:rPr lang="en-GB" dirty="0"/>
              <a:t>Rebecca Williams - 1711790</a:t>
            </a:r>
          </a:p>
        </p:txBody>
      </p:sp>
    </p:spTree>
    <p:extLst>
      <p:ext uri="{BB962C8B-B14F-4D97-AF65-F5344CB8AC3E}">
        <p14:creationId xmlns:p14="http://schemas.microsoft.com/office/powerpoint/2010/main" val="2866022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a:t>
            </a:r>
          </a:p>
        </p:txBody>
      </p:sp>
      <p:pic>
        <p:nvPicPr>
          <p:cNvPr id="6" name="Content Placeholder 5"/>
          <p:cNvPicPr>
            <a:picLocks noGrp="1" noChangeAspect="1"/>
          </p:cNvPicPr>
          <p:nvPr>
            <p:ph idx="1"/>
          </p:nvPr>
        </p:nvPicPr>
        <p:blipFill rotWithShape="1">
          <a:blip r:embed="rId3">
            <a:extLst>
              <a:ext uri="{28A0092B-C50C-407E-A947-70E740481C1C}">
                <a14:useLocalDpi xmlns:a14="http://schemas.microsoft.com/office/drawing/2010/main" val="0"/>
              </a:ext>
            </a:extLst>
          </a:blip>
          <a:srcRect r="37283" b="28053"/>
          <a:stretch/>
        </p:blipFill>
        <p:spPr>
          <a:xfrm>
            <a:off x="2123728" y="1772815"/>
            <a:ext cx="5256584" cy="3386893"/>
          </a:xfrm>
        </p:spPr>
      </p:pic>
      <p:sp>
        <p:nvSpPr>
          <p:cNvPr id="8" name="TextBox 7"/>
          <p:cNvSpPr txBox="1"/>
          <p:nvPr/>
        </p:nvSpPr>
        <p:spPr>
          <a:xfrm>
            <a:off x="5364088" y="5733256"/>
            <a:ext cx="2736304" cy="369332"/>
          </a:xfrm>
          <a:prstGeom prst="rect">
            <a:avLst/>
          </a:prstGeom>
          <a:noFill/>
        </p:spPr>
        <p:txBody>
          <a:bodyPr wrap="square" rtlCol="0">
            <a:spAutoFit/>
          </a:bodyPr>
          <a:lstStyle/>
          <a:p>
            <a:r>
              <a:rPr lang="en-GB" dirty="0"/>
              <a:t>(123RF, No date)</a:t>
            </a:r>
          </a:p>
        </p:txBody>
      </p:sp>
    </p:spTree>
    <p:extLst>
      <p:ext uri="{BB962C8B-B14F-4D97-AF65-F5344CB8AC3E}">
        <p14:creationId xmlns:p14="http://schemas.microsoft.com/office/powerpoint/2010/main" val="4212309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42194"/>
          </a:xfrm>
        </p:spPr>
        <p:txBody>
          <a:bodyPr>
            <a:normAutofit/>
          </a:bodyPr>
          <a:lstStyle/>
          <a:p>
            <a:r>
              <a:rPr lang="en-GB" dirty="0"/>
              <a:t>What does the WHO say regarding </a:t>
            </a:r>
            <a:br>
              <a:rPr lang="en-GB" dirty="0"/>
            </a:br>
            <a:r>
              <a:rPr lang="en-GB" dirty="0"/>
              <a:t>Sexual Health </a:t>
            </a:r>
          </a:p>
        </p:txBody>
      </p:sp>
      <p:sp>
        <p:nvSpPr>
          <p:cNvPr id="3" name="Content Placeholder 2"/>
          <p:cNvSpPr>
            <a:spLocks noGrp="1"/>
          </p:cNvSpPr>
          <p:nvPr>
            <p:ph idx="1"/>
          </p:nvPr>
        </p:nvSpPr>
        <p:spPr/>
        <p:txBody>
          <a:bodyPr>
            <a:normAutofit fontScale="85000" lnSpcReduction="10000"/>
          </a:bodyPr>
          <a:lstStyle/>
          <a:p>
            <a:endParaRPr lang="en-GB" dirty="0"/>
          </a:p>
          <a:p>
            <a:pPr marL="400050" lvl="1" indent="0" algn="just">
              <a:buNone/>
            </a:pPr>
            <a:r>
              <a:rPr lang="en-GB" dirty="0"/>
              <a:t>“...a state of physical, emotional, mental and social well-being in relation to sexuality; it is not merely the absence of disease, dysfunction or infirmity. Sexual health requires a positive and respectful approach to sexuality and sexual relationships, as well as the possibility of having pleasurable and safe sexual experiences, free of coercion, discrimination and violence. For sexual health to be attained and maintained, the sexual rights of all persons must be respected, protected and fulfilled’ </a:t>
            </a:r>
          </a:p>
          <a:p>
            <a:pPr marL="0" indent="0">
              <a:buNone/>
            </a:pPr>
            <a:endParaRPr lang="en-GB" dirty="0"/>
          </a:p>
          <a:p>
            <a:pPr marL="0" indent="0">
              <a:buNone/>
            </a:pPr>
            <a:r>
              <a:rPr lang="en-GB" dirty="0"/>
              <a:t>(World Health Organisation(WHO) ,2006) </a:t>
            </a:r>
          </a:p>
        </p:txBody>
      </p:sp>
    </p:spTree>
    <p:extLst>
      <p:ext uri="{BB962C8B-B14F-4D97-AF65-F5344CB8AC3E}">
        <p14:creationId xmlns:p14="http://schemas.microsoft.com/office/powerpoint/2010/main" val="20190639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7DA93-E56F-4708-8CB1-C66B141C1EE8}"/>
              </a:ext>
            </a:extLst>
          </p:cNvPr>
          <p:cNvSpPr>
            <a:spLocks noGrp="1"/>
          </p:cNvSpPr>
          <p:nvPr>
            <p:ph type="title"/>
          </p:nvPr>
        </p:nvSpPr>
        <p:spPr/>
        <p:txBody>
          <a:bodyPr>
            <a:normAutofit fontScale="90000"/>
          </a:bodyPr>
          <a:lstStyle/>
          <a:p>
            <a:r>
              <a:rPr lang="en-GB" dirty="0"/>
              <a:t> Snapshot Comparison of Statistical Data </a:t>
            </a:r>
          </a:p>
        </p:txBody>
      </p:sp>
      <p:sp>
        <p:nvSpPr>
          <p:cNvPr id="3" name="Text Placeholder 2">
            <a:extLst>
              <a:ext uri="{FF2B5EF4-FFF2-40B4-BE49-F238E27FC236}">
                <a16:creationId xmlns:a16="http://schemas.microsoft.com/office/drawing/2014/main" id="{3B35AB16-8A46-4D55-9626-1A29960C0F21}"/>
              </a:ext>
            </a:extLst>
          </p:cNvPr>
          <p:cNvSpPr>
            <a:spLocks noGrp="1"/>
          </p:cNvSpPr>
          <p:nvPr>
            <p:ph type="body" idx="1"/>
          </p:nvPr>
        </p:nvSpPr>
        <p:spPr/>
        <p:txBody>
          <a:bodyPr/>
          <a:lstStyle/>
          <a:p>
            <a:r>
              <a:rPr lang="en-GB" dirty="0"/>
              <a:t> England &amp; Wales</a:t>
            </a:r>
          </a:p>
        </p:txBody>
      </p:sp>
      <p:sp>
        <p:nvSpPr>
          <p:cNvPr id="4" name="Content Placeholder 3">
            <a:extLst>
              <a:ext uri="{FF2B5EF4-FFF2-40B4-BE49-F238E27FC236}">
                <a16:creationId xmlns:a16="http://schemas.microsoft.com/office/drawing/2014/main" id="{84A5D41B-B79E-4809-8470-B8A98C3B3677}"/>
              </a:ext>
            </a:extLst>
          </p:cNvPr>
          <p:cNvSpPr>
            <a:spLocks noGrp="1"/>
          </p:cNvSpPr>
          <p:nvPr>
            <p:ph sz="half" idx="2"/>
          </p:nvPr>
        </p:nvSpPr>
        <p:spPr/>
        <p:txBody>
          <a:bodyPr>
            <a:normAutofit fontScale="85000" lnSpcReduction="10000"/>
          </a:bodyPr>
          <a:lstStyle/>
          <a:p>
            <a:r>
              <a:rPr lang="en-GB" sz="2000" dirty="0"/>
              <a:t>Conception per 1000 women aged 15-17 in 2014 22.9  (ONS, 2016a) { Live births was 6.8} ( ONS,2016b) </a:t>
            </a:r>
          </a:p>
          <a:p>
            <a:pPr marL="0" indent="0">
              <a:buNone/>
            </a:pPr>
            <a:endParaRPr lang="en-GB" sz="2000" dirty="0"/>
          </a:p>
          <a:p>
            <a:r>
              <a:rPr lang="en-GB" sz="2000" dirty="0"/>
              <a:t>Live Births per 1000 women aged 15-19 in 2014 was 15.5( ONS, 2016, 2016 b </a:t>
            </a:r>
          </a:p>
          <a:p>
            <a:endParaRPr lang="en-GB" sz="2000" dirty="0"/>
          </a:p>
          <a:p>
            <a:r>
              <a:rPr lang="en-GB" sz="2000" dirty="0"/>
              <a:t>UK rates of reported Chlamydia per 100,000 in 2012 = 374.3 (European Centre for Disease Prevention and Control(ECDC), 2015)</a:t>
            </a:r>
          </a:p>
          <a:p>
            <a:endParaRPr lang="en-GB" sz="2000" dirty="0"/>
          </a:p>
          <a:p>
            <a:r>
              <a:rPr lang="en-GB" sz="2000" dirty="0"/>
              <a:t>UK rates of reported Gonorrhoea per 100,000 in 2012=45.4 (ECDC,2015)</a:t>
            </a:r>
          </a:p>
        </p:txBody>
      </p:sp>
      <p:sp>
        <p:nvSpPr>
          <p:cNvPr id="5" name="Text Placeholder 4">
            <a:extLst>
              <a:ext uri="{FF2B5EF4-FFF2-40B4-BE49-F238E27FC236}">
                <a16:creationId xmlns:a16="http://schemas.microsoft.com/office/drawing/2014/main" id="{B3377FDA-95E8-4802-B7E0-E0BB29FB22B7}"/>
              </a:ext>
            </a:extLst>
          </p:cNvPr>
          <p:cNvSpPr>
            <a:spLocks noGrp="1"/>
          </p:cNvSpPr>
          <p:nvPr>
            <p:ph type="body" sz="quarter" idx="3"/>
          </p:nvPr>
        </p:nvSpPr>
        <p:spPr/>
        <p:txBody>
          <a:bodyPr/>
          <a:lstStyle/>
          <a:p>
            <a:r>
              <a:rPr lang="en-GB" dirty="0"/>
              <a:t>Denmark</a:t>
            </a:r>
          </a:p>
        </p:txBody>
      </p:sp>
      <p:sp>
        <p:nvSpPr>
          <p:cNvPr id="6" name="Content Placeholder 5">
            <a:extLst>
              <a:ext uri="{FF2B5EF4-FFF2-40B4-BE49-F238E27FC236}">
                <a16:creationId xmlns:a16="http://schemas.microsoft.com/office/drawing/2014/main" id="{325AF1CA-631E-41E4-AAF3-94C30A1E2533}"/>
              </a:ext>
            </a:extLst>
          </p:cNvPr>
          <p:cNvSpPr>
            <a:spLocks noGrp="1"/>
          </p:cNvSpPr>
          <p:nvPr>
            <p:ph sz="quarter" idx="4"/>
          </p:nvPr>
        </p:nvSpPr>
        <p:spPr>
          <a:xfrm>
            <a:off x="4572000" y="2132856"/>
            <a:ext cx="4041775" cy="3951288"/>
          </a:xfrm>
        </p:spPr>
        <p:txBody>
          <a:bodyPr>
            <a:normAutofit fontScale="85000" lnSpcReduction="10000"/>
          </a:bodyPr>
          <a:lstStyle/>
          <a:p>
            <a:r>
              <a:rPr lang="en-GB" sz="2000" dirty="0"/>
              <a:t>Live Births per 1000 women aged 15-17 in 2014 = 1.1 (ONS,2016b)</a:t>
            </a:r>
          </a:p>
          <a:p>
            <a:pPr marL="0" indent="0">
              <a:buNone/>
            </a:pPr>
            <a:endParaRPr lang="en-GB" sz="2000" dirty="0"/>
          </a:p>
          <a:p>
            <a:pPr marL="0" indent="0">
              <a:buNone/>
            </a:pPr>
            <a:endParaRPr lang="en-GB" sz="2000" dirty="0"/>
          </a:p>
          <a:p>
            <a:r>
              <a:rPr lang="en-GB" sz="2000" dirty="0"/>
              <a:t>Live Births per 1,000 women aged 15-19 in 2014 was 3.6  ( ONS, 2016b) </a:t>
            </a:r>
          </a:p>
          <a:p>
            <a:endParaRPr lang="en-GB" sz="2000" dirty="0"/>
          </a:p>
          <a:p>
            <a:r>
              <a:rPr lang="en-GB" sz="2000" dirty="0"/>
              <a:t>Denmark rates of reported Chlamydia per 100,000  in 2012 = 472.8  (ECDC,2015)</a:t>
            </a:r>
          </a:p>
          <a:p>
            <a:pPr marL="0" indent="0">
              <a:buNone/>
            </a:pPr>
            <a:endParaRPr lang="en-GB" sz="2000" dirty="0"/>
          </a:p>
          <a:p>
            <a:r>
              <a:rPr lang="en-GB" sz="2000" dirty="0"/>
              <a:t>Denmark rates of reported Gonorrhoea per 100,000 in 2012= 12.1 (ECDC,2015)</a:t>
            </a:r>
          </a:p>
        </p:txBody>
      </p:sp>
    </p:spTree>
    <p:extLst>
      <p:ext uri="{BB962C8B-B14F-4D97-AF65-F5344CB8AC3E}">
        <p14:creationId xmlns:p14="http://schemas.microsoft.com/office/powerpoint/2010/main" val="2662755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Welsh Government Identifying the Importance </a:t>
            </a:r>
          </a:p>
        </p:txBody>
      </p:sp>
      <p:sp>
        <p:nvSpPr>
          <p:cNvPr id="3" name="Content Placeholder 2"/>
          <p:cNvSpPr>
            <a:spLocks noGrp="1"/>
          </p:cNvSpPr>
          <p:nvPr>
            <p:ph idx="1"/>
          </p:nvPr>
        </p:nvSpPr>
        <p:spPr>
          <a:xfrm>
            <a:off x="467544" y="1484784"/>
            <a:ext cx="8229600" cy="4525963"/>
          </a:xfrm>
        </p:spPr>
        <p:txBody>
          <a:bodyPr>
            <a:normAutofit/>
          </a:bodyPr>
          <a:lstStyle/>
          <a:p>
            <a:pPr marL="0" indent="0">
              <a:buNone/>
            </a:pPr>
            <a:endParaRPr lang="en-GB" dirty="0"/>
          </a:p>
          <a:p>
            <a:pPr marL="0" indent="0">
              <a:buNone/>
            </a:pPr>
            <a:endParaRPr lang="en-GB" dirty="0"/>
          </a:p>
          <a:p>
            <a:pPr marL="0" indent="0">
              <a:buNone/>
            </a:pPr>
            <a:r>
              <a:rPr lang="en-GB" dirty="0"/>
              <a:t>‘ </a:t>
            </a:r>
            <a:r>
              <a:rPr lang="en-GB" b="1" dirty="0"/>
              <a:t>SRE helps the learner to move with confidence from childhood through adolescence into adulthood’ </a:t>
            </a:r>
            <a:r>
              <a:rPr lang="en-GB" dirty="0"/>
              <a:t>(Welsh Assembly Government ,2010 p5).</a:t>
            </a:r>
          </a:p>
          <a:p>
            <a:pPr marL="0" indent="0">
              <a:buNone/>
            </a:pPr>
            <a:endParaRPr lang="en-GB" dirty="0"/>
          </a:p>
        </p:txBody>
      </p:sp>
    </p:spTree>
    <p:extLst>
      <p:ext uri="{BB962C8B-B14F-4D97-AF65-F5344CB8AC3E}">
        <p14:creationId xmlns:p14="http://schemas.microsoft.com/office/powerpoint/2010/main" val="2269195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240281" y="239522"/>
            <a:ext cx="8677915" cy="4310447"/>
            <a:chOff x="799277" y="476672"/>
            <a:chExt cx="8391792" cy="3253291"/>
          </a:xfrm>
        </p:grpSpPr>
        <p:sp>
          <p:nvSpPr>
            <p:cNvPr id="6" name="Freeform 5"/>
            <p:cNvSpPr/>
            <p:nvPr/>
          </p:nvSpPr>
          <p:spPr>
            <a:xfrm>
              <a:off x="4639415" y="1650540"/>
              <a:ext cx="1357788" cy="1357788"/>
            </a:xfrm>
            <a:custGeom>
              <a:avLst/>
              <a:gdLst>
                <a:gd name="connsiteX0" fmla="*/ 0 w 1357788"/>
                <a:gd name="connsiteY0" fmla="*/ 226303 h 1357788"/>
                <a:gd name="connsiteX1" fmla="*/ 226303 w 1357788"/>
                <a:gd name="connsiteY1" fmla="*/ 0 h 1357788"/>
                <a:gd name="connsiteX2" fmla="*/ 1131485 w 1357788"/>
                <a:gd name="connsiteY2" fmla="*/ 0 h 1357788"/>
                <a:gd name="connsiteX3" fmla="*/ 1357788 w 1357788"/>
                <a:gd name="connsiteY3" fmla="*/ 226303 h 1357788"/>
                <a:gd name="connsiteX4" fmla="*/ 1357788 w 1357788"/>
                <a:gd name="connsiteY4" fmla="*/ 1131485 h 1357788"/>
                <a:gd name="connsiteX5" fmla="*/ 1131485 w 1357788"/>
                <a:gd name="connsiteY5" fmla="*/ 1357788 h 1357788"/>
                <a:gd name="connsiteX6" fmla="*/ 226303 w 1357788"/>
                <a:gd name="connsiteY6" fmla="*/ 1357788 h 1357788"/>
                <a:gd name="connsiteX7" fmla="*/ 0 w 1357788"/>
                <a:gd name="connsiteY7" fmla="*/ 1131485 h 1357788"/>
                <a:gd name="connsiteX8" fmla="*/ 0 w 1357788"/>
                <a:gd name="connsiteY8" fmla="*/ 226303 h 1357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57788" h="1357788">
                  <a:moveTo>
                    <a:pt x="0" y="226303"/>
                  </a:moveTo>
                  <a:cubicBezTo>
                    <a:pt x="0" y="101319"/>
                    <a:pt x="101319" y="0"/>
                    <a:pt x="226303" y="0"/>
                  </a:cubicBezTo>
                  <a:lnTo>
                    <a:pt x="1131485" y="0"/>
                  </a:lnTo>
                  <a:cubicBezTo>
                    <a:pt x="1256469" y="0"/>
                    <a:pt x="1357788" y="101319"/>
                    <a:pt x="1357788" y="226303"/>
                  </a:cubicBezTo>
                  <a:lnTo>
                    <a:pt x="1357788" y="1131485"/>
                  </a:lnTo>
                  <a:cubicBezTo>
                    <a:pt x="1357788" y="1256469"/>
                    <a:pt x="1256469" y="1357788"/>
                    <a:pt x="1131485" y="1357788"/>
                  </a:cubicBezTo>
                  <a:lnTo>
                    <a:pt x="226303" y="1357788"/>
                  </a:lnTo>
                  <a:cubicBezTo>
                    <a:pt x="101319" y="1357788"/>
                    <a:pt x="0" y="1256469"/>
                    <a:pt x="0" y="1131485"/>
                  </a:cubicBezTo>
                  <a:lnTo>
                    <a:pt x="0" y="226303"/>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17082" tIns="117082" rIns="117082" bIns="117082" numCol="1" spcCol="1270" anchor="ctr" anchorCtr="0">
              <a:noAutofit/>
            </a:bodyPr>
            <a:lstStyle/>
            <a:p>
              <a:pPr lvl="0" algn="ctr" defTabSz="889000">
                <a:lnSpc>
                  <a:spcPct val="90000"/>
                </a:lnSpc>
                <a:spcBef>
                  <a:spcPct val="0"/>
                </a:spcBef>
                <a:spcAft>
                  <a:spcPct val="35000"/>
                </a:spcAft>
              </a:pPr>
              <a:r>
                <a:rPr lang="en-GB" sz="2000" kern="1200" dirty="0"/>
                <a:t>Outcomes of effective  SRE</a:t>
              </a:r>
            </a:p>
          </p:txBody>
        </p:sp>
        <p:sp>
          <p:nvSpPr>
            <p:cNvPr id="7" name="Freeform 6"/>
            <p:cNvSpPr/>
            <p:nvPr/>
          </p:nvSpPr>
          <p:spPr>
            <a:xfrm rot="14053379">
              <a:off x="4615837" y="1541360"/>
              <a:ext cx="269149" cy="0"/>
            </a:xfrm>
            <a:custGeom>
              <a:avLst/>
              <a:gdLst/>
              <a:ahLst/>
              <a:cxnLst/>
              <a:rect l="0" t="0" r="0" b="0"/>
              <a:pathLst>
                <a:path>
                  <a:moveTo>
                    <a:pt x="0" y="0"/>
                  </a:moveTo>
                  <a:lnTo>
                    <a:pt x="269149" y="0"/>
                  </a:lnTo>
                </a:path>
              </a:pathLst>
            </a:custGeom>
            <a:noFill/>
          </p:spPr>
          <p:style>
            <a:lnRef idx="2">
              <a:schemeClr val="accent4">
                <a:hueOff val="0"/>
                <a:satOff val="0"/>
                <a:lumOff val="0"/>
                <a:alphaOff val="0"/>
              </a:schemeClr>
            </a:lnRef>
            <a:fillRef idx="0">
              <a:scrgbClr r="0" g="0" b="0"/>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8" name="Freeform 7"/>
            <p:cNvSpPr/>
            <p:nvPr/>
          </p:nvSpPr>
          <p:spPr>
            <a:xfrm>
              <a:off x="3551870" y="522461"/>
              <a:ext cx="1584174" cy="909718"/>
            </a:xfrm>
            <a:custGeom>
              <a:avLst/>
              <a:gdLst>
                <a:gd name="connsiteX0" fmla="*/ 0 w 1584174"/>
                <a:gd name="connsiteY0" fmla="*/ 151623 h 909718"/>
                <a:gd name="connsiteX1" fmla="*/ 151623 w 1584174"/>
                <a:gd name="connsiteY1" fmla="*/ 0 h 909718"/>
                <a:gd name="connsiteX2" fmla="*/ 1432551 w 1584174"/>
                <a:gd name="connsiteY2" fmla="*/ 0 h 909718"/>
                <a:gd name="connsiteX3" fmla="*/ 1584174 w 1584174"/>
                <a:gd name="connsiteY3" fmla="*/ 151623 h 909718"/>
                <a:gd name="connsiteX4" fmla="*/ 1584174 w 1584174"/>
                <a:gd name="connsiteY4" fmla="*/ 758095 h 909718"/>
                <a:gd name="connsiteX5" fmla="*/ 1432551 w 1584174"/>
                <a:gd name="connsiteY5" fmla="*/ 909718 h 909718"/>
                <a:gd name="connsiteX6" fmla="*/ 151623 w 1584174"/>
                <a:gd name="connsiteY6" fmla="*/ 909718 h 909718"/>
                <a:gd name="connsiteX7" fmla="*/ 0 w 1584174"/>
                <a:gd name="connsiteY7" fmla="*/ 758095 h 909718"/>
                <a:gd name="connsiteX8" fmla="*/ 0 w 1584174"/>
                <a:gd name="connsiteY8" fmla="*/ 151623 h 90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4174" h="909718">
                  <a:moveTo>
                    <a:pt x="0" y="151623"/>
                  </a:moveTo>
                  <a:cubicBezTo>
                    <a:pt x="0" y="67884"/>
                    <a:pt x="67884" y="0"/>
                    <a:pt x="151623" y="0"/>
                  </a:cubicBezTo>
                  <a:lnTo>
                    <a:pt x="1432551" y="0"/>
                  </a:lnTo>
                  <a:cubicBezTo>
                    <a:pt x="1516290" y="0"/>
                    <a:pt x="1584174" y="67884"/>
                    <a:pt x="1584174" y="151623"/>
                  </a:cubicBezTo>
                  <a:lnTo>
                    <a:pt x="1584174" y="758095"/>
                  </a:lnTo>
                  <a:cubicBezTo>
                    <a:pt x="1584174" y="841834"/>
                    <a:pt x="1516290" y="909718"/>
                    <a:pt x="1432551" y="909718"/>
                  </a:cubicBezTo>
                  <a:lnTo>
                    <a:pt x="151623" y="909718"/>
                  </a:lnTo>
                  <a:cubicBezTo>
                    <a:pt x="67884" y="909718"/>
                    <a:pt x="0" y="841834"/>
                    <a:pt x="0" y="758095"/>
                  </a:cubicBezTo>
                  <a:lnTo>
                    <a:pt x="0" y="151623"/>
                  </a:lnTo>
                  <a:close/>
                </a:path>
              </a:pathLst>
            </a:custGeom>
          </p:spPr>
          <p:style>
            <a:lnRef idx="2">
              <a:schemeClr val="lt1">
                <a:hueOff val="0"/>
                <a:satOff val="0"/>
                <a:lumOff val="0"/>
                <a:alphaOff val="0"/>
              </a:schemeClr>
            </a:lnRef>
            <a:fillRef idx="1">
              <a:schemeClr val="accent3">
                <a:hueOff val="1607181"/>
                <a:satOff val="-2411"/>
                <a:lumOff val="-392"/>
                <a:alphaOff val="0"/>
              </a:schemeClr>
            </a:fillRef>
            <a:effectRef idx="0">
              <a:schemeClr val="accent3">
                <a:hueOff val="1607181"/>
                <a:satOff val="-2411"/>
                <a:lumOff val="-392"/>
                <a:alphaOff val="0"/>
              </a:schemeClr>
            </a:effectRef>
            <a:fontRef idx="minor">
              <a:schemeClr val="lt1"/>
            </a:fontRef>
          </p:style>
          <p:txBody>
            <a:bodyPr spcFirstLastPara="0" vert="horz" wrap="square" lIns="87589" tIns="87589" rIns="87589" bIns="87589" numCol="1" spcCol="1270" anchor="ctr" anchorCtr="0">
              <a:noAutofit/>
            </a:bodyPr>
            <a:lstStyle/>
            <a:p>
              <a:pPr lvl="0" algn="ctr" defTabSz="755650">
                <a:lnSpc>
                  <a:spcPct val="90000"/>
                </a:lnSpc>
                <a:spcBef>
                  <a:spcPct val="0"/>
                </a:spcBef>
                <a:spcAft>
                  <a:spcPct val="35000"/>
                </a:spcAft>
              </a:pPr>
              <a:r>
                <a:rPr lang="en-GB" sz="1700" kern="1200" dirty="0"/>
                <a:t>Positive attitudes and values </a:t>
              </a:r>
            </a:p>
          </p:txBody>
        </p:sp>
        <p:sp>
          <p:nvSpPr>
            <p:cNvPr id="9" name="Freeform 8"/>
            <p:cNvSpPr/>
            <p:nvPr/>
          </p:nvSpPr>
          <p:spPr>
            <a:xfrm rot="19191003">
              <a:off x="5929531" y="1571565"/>
              <a:ext cx="574372" cy="0"/>
            </a:xfrm>
            <a:custGeom>
              <a:avLst/>
              <a:gdLst/>
              <a:ahLst/>
              <a:cxnLst/>
              <a:rect l="0" t="0" r="0" b="0"/>
              <a:pathLst>
                <a:path>
                  <a:moveTo>
                    <a:pt x="0" y="0"/>
                  </a:moveTo>
                  <a:lnTo>
                    <a:pt x="574372" y="0"/>
                  </a:lnTo>
                </a:path>
              </a:pathLst>
            </a:custGeom>
            <a:noFill/>
          </p:spPr>
          <p:style>
            <a:lnRef idx="2">
              <a:schemeClr val="accent4">
                <a:hueOff val="0"/>
                <a:satOff val="0"/>
                <a:lumOff val="0"/>
                <a:alphaOff val="0"/>
              </a:schemeClr>
            </a:lnRef>
            <a:fillRef idx="0">
              <a:scrgbClr r="0" g="0" b="0"/>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10" name="Freeform 9"/>
            <p:cNvSpPr/>
            <p:nvPr/>
          </p:nvSpPr>
          <p:spPr>
            <a:xfrm>
              <a:off x="5397750" y="476672"/>
              <a:ext cx="3155377" cy="909718"/>
            </a:xfrm>
            <a:custGeom>
              <a:avLst/>
              <a:gdLst>
                <a:gd name="connsiteX0" fmla="*/ 0 w 3155377"/>
                <a:gd name="connsiteY0" fmla="*/ 151623 h 909718"/>
                <a:gd name="connsiteX1" fmla="*/ 151623 w 3155377"/>
                <a:gd name="connsiteY1" fmla="*/ 0 h 909718"/>
                <a:gd name="connsiteX2" fmla="*/ 3003754 w 3155377"/>
                <a:gd name="connsiteY2" fmla="*/ 0 h 909718"/>
                <a:gd name="connsiteX3" fmla="*/ 3155377 w 3155377"/>
                <a:gd name="connsiteY3" fmla="*/ 151623 h 909718"/>
                <a:gd name="connsiteX4" fmla="*/ 3155377 w 3155377"/>
                <a:gd name="connsiteY4" fmla="*/ 758095 h 909718"/>
                <a:gd name="connsiteX5" fmla="*/ 3003754 w 3155377"/>
                <a:gd name="connsiteY5" fmla="*/ 909718 h 909718"/>
                <a:gd name="connsiteX6" fmla="*/ 151623 w 3155377"/>
                <a:gd name="connsiteY6" fmla="*/ 909718 h 909718"/>
                <a:gd name="connsiteX7" fmla="*/ 0 w 3155377"/>
                <a:gd name="connsiteY7" fmla="*/ 758095 h 909718"/>
                <a:gd name="connsiteX8" fmla="*/ 0 w 3155377"/>
                <a:gd name="connsiteY8" fmla="*/ 151623 h 90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5377" h="909718">
                  <a:moveTo>
                    <a:pt x="0" y="151623"/>
                  </a:moveTo>
                  <a:cubicBezTo>
                    <a:pt x="0" y="67884"/>
                    <a:pt x="67884" y="0"/>
                    <a:pt x="151623" y="0"/>
                  </a:cubicBezTo>
                  <a:lnTo>
                    <a:pt x="3003754" y="0"/>
                  </a:lnTo>
                  <a:cubicBezTo>
                    <a:pt x="3087493" y="0"/>
                    <a:pt x="3155377" y="67884"/>
                    <a:pt x="3155377" y="151623"/>
                  </a:cubicBezTo>
                  <a:lnTo>
                    <a:pt x="3155377" y="758095"/>
                  </a:lnTo>
                  <a:cubicBezTo>
                    <a:pt x="3155377" y="841834"/>
                    <a:pt x="3087493" y="909718"/>
                    <a:pt x="3003754" y="909718"/>
                  </a:cubicBezTo>
                  <a:lnTo>
                    <a:pt x="151623" y="909718"/>
                  </a:lnTo>
                  <a:cubicBezTo>
                    <a:pt x="67884" y="909718"/>
                    <a:pt x="0" y="841834"/>
                    <a:pt x="0" y="758095"/>
                  </a:cubicBezTo>
                  <a:lnTo>
                    <a:pt x="0" y="151623"/>
                  </a:lnTo>
                  <a:close/>
                </a:path>
              </a:pathLst>
            </a:custGeom>
          </p:spPr>
          <p:style>
            <a:lnRef idx="2">
              <a:schemeClr val="lt1">
                <a:hueOff val="0"/>
                <a:satOff val="0"/>
                <a:lumOff val="0"/>
                <a:alphaOff val="0"/>
              </a:schemeClr>
            </a:lnRef>
            <a:fillRef idx="1">
              <a:schemeClr val="accent3">
                <a:hueOff val="3214361"/>
                <a:satOff val="-4823"/>
                <a:lumOff val="-784"/>
                <a:alphaOff val="0"/>
              </a:schemeClr>
            </a:fillRef>
            <a:effectRef idx="0">
              <a:schemeClr val="accent3">
                <a:hueOff val="3214361"/>
                <a:satOff val="-4823"/>
                <a:lumOff val="-784"/>
                <a:alphaOff val="0"/>
              </a:schemeClr>
            </a:effectRef>
            <a:fontRef idx="minor">
              <a:schemeClr val="lt1"/>
            </a:fontRef>
          </p:style>
          <p:txBody>
            <a:bodyPr spcFirstLastPara="0" vert="horz" wrap="square" lIns="82509" tIns="82509" rIns="82509" bIns="82509" numCol="1" spcCol="1270" anchor="ctr" anchorCtr="0">
              <a:noAutofit/>
            </a:bodyPr>
            <a:lstStyle/>
            <a:p>
              <a:pPr lvl="0" algn="ctr" defTabSz="666750">
                <a:lnSpc>
                  <a:spcPct val="90000"/>
                </a:lnSpc>
                <a:spcBef>
                  <a:spcPct val="0"/>
                </a:spcBef>
                <a:spcAft>
                  <a:spcPct val="35000"/>
                </a:spcAft>
              </a:pPr>
              <a:r>
                <a:rPr lang="en-GB" sz="1500" kern="1200" dirty="0"/>
                <a:t>Develop skills to make responsible and well informed decision regarding sexual health and wellbeing </a:t>
              </a:r>
            </a:p>
          </p:txBody>
        </p:sp>
        <p:sp>
          <p:nvSpPr>
            <p:cNvPr id="11" name="Freeform 10"/>
            <p:cNvSpPr/>
            <p:nvPr/>
          </p:nvSpPr>
          <p:spPr>
            <a:xfrm rot="20952497">
              <a:off x="5991944" y="2144351"/>
              <a:ext cx="594741" cy="0"/>
            </a:xfrm>
            <a:custGeom>
              <a:avLst/>
              <a:gdLst/>
              <a:ahLst/>
              <a:cxnLst/>
              <a:rect l="0" t="0" r="0" b="0"/>
              <a:pathLst>
                <a:path>
                  <a:moveTo>
                    <a:pt x="0" y="0"/>
                  </a:moveTo>
                  <a:lnTo>
                    <a:pt x="594741" y="0"/>
                  </a:lnTo>
                </a:path>
              </a:pathLst>
            </a:custGeom>
            <a:noFill/>
          </p:spPr>
          <p:style>
            <a:lnRef idx="2">
              <a:schemeClr val="accent4">
                <a:hueOff val="0"/>
                <a:satOff val="0"/>
                <a:lumOff val="0"/>
                <a:alphaOff val="0"/>
              </a:schemeClr>
            </a:lnRef>
            <a:fillRef idx="0">
              <a:scrgbClr r="0" g="0" b="0"/>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12" name="Freeform 11"/>
            <p:cNvSpPr/>
            <p:nvPr/>
          </p:nvSpPr>
          <p:spPr>
            <a:xfrm>
              <a:off x="6581426" y="1481277"/>
              <a:ext cx="1600495" cy="909718"/>
            </a:xfrm>
            <a:custGeom>
              <a:avLst/>
              <a:gdLst>
                <a:gd name="connsiteX0" fmla="*/ 0 w 1600495"/>
                <a:gd name="connsiteY0" fmla="*/ 151623 h 909718"/>
                <a:gd name="connsiteX1" fmla="*/ 151623 w 1600495"/>
                <a:gd name="connsiteY1" fmla="*/ 0 h 909718"/>
                <a:gd name="connsiteX2" fmla="*/ 1448872 w 1600495"/>
                <a:gd name="connsiteY2" fmla="*/ 0 h 909718"/>
                <a:gd name="connsiteX3" fmla="*/ 1600495 w 1600495"/>
                <a:gd name="connsiteY3" fmla="*/ 151623 h 909718"/>
                <a:gd name="connsiteX4" fmla="*/ 1600495 w 1600495"/>
                <a:gd name="connsiteY4" fmla="*/ 758095 h 909718"/>
                <a:gd name="connsiteX5" fmla="*/ 1448872 w 1600495"/>
                <a:gd name="connsiteY5" fmla="*/ 909718 h 909718"/>
                <a:gd name="connsiteX6" fmla="*/ 151623 w 1600495"/>
                <a:gd name="connsiteY6" fmla="*/ 909718 h 909718"/>
                <a:gd name="connsiteX7" fmla="*/ 0 w 1600495"/>
                <a:gd name="connsiteY7" fmla="*/ 758095 h 909718"/>
                <a:gd name="connsiteX8" fmla="*/ 0 w 1600495"/>
                <a:gd name="connsiteY8" fmla="*/ 151623 h 90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0495" h="909718">
                  <a:moveTo>
                    <a:pt x="0" y="151623"/>
                  </a:moveTo>
                  <a:cubicBezTo>
                    <a:pt x="0" y="67884"/>
                    <a:pt x="67884" y="0"/>
                    <a:pt x="151623" y="0"/>
                  </a:cubicBezTo>
                  <a:lnTo>
                    <a:pt x="1448872" y="0"/>
                  </a:lnTo>
                  <a:cubicBezTo>
                    <a:pt x="1532611" y="0"/>
                    <a:pt x="1600495" y="67884"/>
                    <a:pt x="1600495" y="151623"/>
                  </a:cubicBezTo>
                  <a:lnTo>
                    <a:pt x="1600495" y="758095"/>
                  </a:lnTo>
                  <a:cubicBezTo>
                    <a:pt x="1600495" y="841834"/>
                    <a:pt x="1532611" y="909718"/>
                    <a:pt x="1448872" y="909718"/>
                  </a:cubicBezTo>
                  <a:lnTo>
                    <a:pt x="151623" y="909718"/>
                  </a:lnTo>
                  <a:cubicBezTo>
                    <a:pt x="67884" y="909718"/>
                    <a:pt x="0" y="841834"/>
                    <a:pt x="0" y="758095"/>
                  </a:cubicBezTo>
                  <a:lnTo>
                    <a:pt x="0" y="151623"/>
                  </a:lnTo>
                  <a:close/>
                </a:path>
              </a:pathLst>
            </a:custGeom>
          </p:spPr>
          <p:style>
            <a:lnRef idx="2">
              <a:schemeClr val="lt1">
                <a:hueOff val="0"/>
                <a:satOff val="0"/>
                <a:lumOff val="0"/>
                <a:alphaOff val="0"/>
              </a:schemeClr>
            </a:lnRef>
            <a:fillRef idx="1">
              <a:schemeClr val="accent3">
                <a:hueOff val="4821541"/>
                <a:satOff val="-7234"/>
                <a:lumOff val="-1176"/>
                <a:alphaOff val="0"/>
              </a:schemeClr>
            </a:fillRef>
            <a:effectRef idx="0">
              <a:schemeClr val="accent3">
                <a:hueOff val="4821541"/>
                <a:satOff val="-7234"/>
                <a:lumOff val="-1176"/>
                <a:alphaOff val="0"/>
              </a:schemeClr>
            </a:effectRef>
            <a:fontRef idx="minor">
              <a:schemeClr val="lt1"/>
            </a:fontRef>
          </p:style>
          <p:txBody>
            <a:bodyPr spcFirstLastPara="0" vert="horz" wrap="square" lIns="87589" tIns="87589" rIns="87589" bIns="87589" numCol="1" spcCol="1270" anchor="ctr" anchorCtr="0">
              <a:noAutofit/>
            </a:bodyPr>
            <a:lstStyle/>
            <a:p>
              <a:pPr lvl="0" algn="ctr" defTabSz="755650">
                <a:lnSpc>
                  <a:spcPct val="90000"/>
                </a:lnSpc>
                <a:spcBef>
                  <a:spcPct val="0"/>
                </a:spcBef>
                <a:spcAft>
                  <a:spcPct val="35000"/>
                </a:spcAft>
              </a:pPr>
              <a:r>
                <a:rPr lang="en-GB" sz="1700" kern="1200" dirty="0"/>
                <a:t>Gain respect for themselves and others </a:t>
              </a:r>
            </a:p>
          </p:txBody>
        </p:sp>
        <p:sp>
          <p:nvSpPr>
            <p:cNvPr id="13" name="Freeform 12"/>
            <p:cNvSpPr/>
            <p:nvPr/>
          </p:nvSpPr>
          <p:spPr>
            <a:xfrm rot="2242685">
              <a:off x="5954670" y="2973817"/>
              <a:ext cx="414249" cy="0"/>
            </a:xfrm>
            <a:custGeom>
              <a:avLst/>
              <a:gdLst/>
              <a:ahLst/>
              <a:cxnLst/>
              <a:rect l="0" t="0" r="0" b="0"/>
              <a:pathLst>
                <a:path>
                  <a:moveTo>
                    <a:pt x="0" y="0"/>
                  </a:moveTo>
                  <a:lnTo>
                    <a:pt x="414249" y="0"/>
                  </a:lnTo>
                </a:path>
              </a:pathLst>
            </a:custGeom>
            <a:noFill/>
          </p:spPr>
          <p:style>
            <a:lnRef idx="2">
              <a:schemeClr val="accent4">
                <a:hueOff val="0"/>
                <a:satOff val="0"/>
                <a:lumOff val="0"/>
                <a:alphaOff val="0"/>
              </a:schemeClr>
            </a:lnRef>
            <a:fillRef idx="0">
              <a:scrgbClr r="0" g="0" b="0"/>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14" name="Freeform 13"/>
            <p:cNvSpPr/>
            <p:nvPr/>
          </p:nvSpPr>
          <p:spPr>
            <a:xfrm>
              <a:off x="6216717" y="2663289"/>
              <a:ext cx="2974352" cy="909718"/>
            </a:xfrm>
            <a:custGeom>
              <a:avLst/>
              <a:gdLst>
                <a:gd name="connsiteX0" fmla="*/ 0 w 2974352"/>
                <a:gd name="connsiteY0" fmla="*/ 151623 h 909718"/>
                <a:gd name="connsiteX1" fmla="*/ 151623 w 2974352"/>
                <a:gd name="connsiteY1" fmla="*/ 0 h 909718"/>
                <a:gd name="connsiteX2" fmla="*/ 2822729 w 2974352"/>
                <a:gd name="connsiteY2" fmla="*/ 0 h 909718"/>
                <a:gd name="connsiteX3" fmla="*/ 2974352 w 2974352"/>
                <a:gd name="connsiteY3" fmla="*/ 151623 h 909718"/>
                <a:gd name="connsiteX4" fmla="*/ 2974352 w 2974352"/>
                <a:gd name="connsiteY4" fmla="*/ 758095 h 909718"/>
                <a:gd name="connsiteX5" fmla="*/ 2822729 w 2974352"/>
                <a:gd name="connsiteY5" fmla="*/ 909718 h 909718"/>
                <a:gd name="connsiteX6" fmla="*/ 151623 w 2974352"/>
                <a:gd name="connsiteY6" fmla="*/ 909718 h 909718"/>
                <a:gd name="connsiteX7" fmla="*/ 0 w 2974352"/>
                <a:gd name="connsiteY7" fmla="*/ 758095 h 909718"/>
                <a:gd name="connsiteX8" fmla="*/ 0 w 2974352"/>
                <a:gd name="connsiteY8" fmla="*/ 151623 h 90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4352" h="909718">
                  <a:moveTo>
                    <a:pt x="0" y="151623"/>
                  </a:moveTo>
                  <a:cubicBezTo>
                    <a:pt x="0" y="67884"/>
                    <a:pt x="67884" y="0"/>
                    <a:pt x="151623" y="0"/>
                  </a:cubicBezTo>
                  <a:lnTo>
                    <a:pt x="2822729" y="0"/>
                  </a:lnTo>
                  <a:cubicBezTo>
                    <a:pt x="2906468" y="0"/>
                    <a:pt x="2974352" y="67884"/>
                    <a:pt x="2974352" y="151623"/>
                  </a:cubicBezTo>
                  <a:lnTo>
                    <a:pt x="2974352" y="758095"/>
                  </a:lnTo>
                  <a:cubicBezTo>
                    <a:pt x="2974352" y="841834"/>
                    <a:pt x="2906468" y="909718"/>
                    <a:pt x="2822729" y="909718"/>
                  </a:cubicBezTo>
                  <a:lnTo>
                    <a:pt x="151623" y="909718"/>
                  </a:lnTo>
                  <a:cubicBezTo>
                    <a:pt x="67884" y="909718"/>
                    <a:pt x="0" y="841834"/>
                    <a:pt x="0" y="758095"/>
                  </a:cubicBezTo>
                  <a:lnTo>
                    <a:pt x="0" y="151623"/>
                  </a:lnTo>
                  <a:close/>
                </a:path>
              </a:pathLst>
            </a:custGeom>
          </p:spPr>
          <p:style>
            <a:lnRef idx="2">
              <a:schemeClr val="lt1">
                <a:hueOff val="0"/>
                <a:satOff val="0"/>
                <a:lumOff val="0"/>
                <a:alphaOff val="0"/>
              </a:schemeClr>
            </a:lnRef>
            <a:fillRef idx="1">
              <a:schemeClr val="accent3">
                <a:hueOff val="6428722"/>
                <a:satOff val="-9646"/>
                <a:lumOff val="-1569"/>
                <a:alphaOff val="0"/>
              </a:schemeClr>
            </a:fillRef>
            <a:effectRef idx="0">
              <a:schemeClr val="accent3">
                <a:hueOff val="6428722"/>
                <a:satOff val="-9646"/>
                <a:lumOff val="-1569"/>
                <a:alphaOff val="0"/>
              </a:schemeClr>
            </a:effectRef>
            <a:fontRef idx="minor">
              <a:schemeClr val="lt1"/>
            </a:fontRef>
          </p:style>
          <p:txBody>
            <a:bodyPr spcFirstLastPara="0" vert="horz" wrap="square" lIns="82509" tIns="82509" rIns="82509" bIns="82509" numCol="1" spcCol="1270" anchor="ctr" anchorCtr="0">
              <a:noAutofit/>
            </a:bodyPr>
            <a:lstStyle/>
            <a:p>
              <a:pPr lvl="0" algn="ctr" defTabSz="666750">
                <a:lnSpc>
                  <a:spcPct val="90000"/>
                </a:lnSpc>
                <a:spcBef>
                  <a:spcPct val="0"/>
                </a:spcBef>
                <a:spcAft>
                  <a:spcPct val="35000"/>
                </a:spcAft>
              </a:pPr>
              <a:r>
                <a:rPr lang="en-GB" sz="1500" kern="1200" dirty="0"/>
                <a:t>Understand the physical and emotional aspects of sex, sexuality and sexual health and well-being</a:t>
              </a:r>
            </a:p>
          </p:txBody>
        </p:sp>
        <p:sp>
          <p:nvSpPr>
            <p:cNvPr id="15" name="Freeform 14"/>
            <p:cNvSpPr/>
            <p:nvPr/>
          </p:nvSpPr>
          <p:spPr>
            <a:xfrm rot="9551799">
              <a:off x="3523783" y="2792158"/>
              <a:ext cx="1153224" cy="0"/>
            </a:xfrm>
            <a:custGeom>
              <a:avLst/>
              <a:gdLst/>
              <a:ahLst/>
              <a:cxnLst/>
              <a:rect l="0" t="0" r="0" b="0"/>
              <a:pathLst>
                <a:path>
                  <a:moveTo>
                    <a:pt x="0" y="0"/>
                  </a:moveTo>
                  <a:lnTo>
                    <a:pt x="1153224" y="0"/>
                  </a:lnTo>
                </a:path>
              </a:pathLst>
            </a:custGeom>
            <a:noFill/>
          </p:spPr>
          <p:style>
            <a:lnRef idx="2">
              <a:schemeClr val="accent4">
                <a:hueOff val="0"/>
                <a:satOff val="0"/>
                <a:lumOff val="0"/>
                <a:alphaOff val="0"/>
              </a:schemeClr>
            </a:lnRef>
            <a:fillRef idx="0">
              <a:scrgbClr r="0" g="0" b="0"/>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16" name="Freeform 15"/>
            <p:cNvSpPr/>
            <p:nvPr/>
          </p:nvSpPr>
          <p:spPr>
            <a:xfrm>
              <a:off x="799277" y="2820245"/>
              <a:ext cx="3073156" cy="909718"/>
            </a:xfrm>
            <a:custGeom>
              <a:avLst/>
              <a:gdLst>
                <a:gd name="connsiteX0" fmla="*/ 0 w 3073156"/>
                <a:gd name="connsiteY0" fmla="*/ 151623 h 909718"/>
                <a:gd name="connsiteX1" fmla="*/ 151623 w 3073156"/>
                <a:gd name="connsiteY1" fmla="*/ 0 h 909718"/>
                <a:gd name="connsiteX2" fmla="*/ 2921533 w 3073156"/>
                <a:gd name="connsiteY2" fmla="*/ 0 h 909718"/>
                <a:gd name="connsiteX3" fmla="*/ 3073156 w 3073156"/>
                <a:gd name="connsiteY3" fmla="*/ 151623 h 909718"/>
                <a:gd name="connsiteX4" fmla="*/ 3073156 w 3073156"/>
                <a:gd name="connsiteY4" fmla="*/ 758095 h 909718"/>
                <a:gd name="connsiteX5" fmla="*/ 2921533 w 3073156"/>
                <a:gd name="connsiteY5" fmla="*/ 909718 h 909718"/>
                <a:gd name="connsiteX6" fmla="*/ 151623 w 3073156"/>
                <a:gd name="connsiteY6" fmla="*/ 909718 h 909718"/>
                <a:gd name="connsiteX7" fmla="*/ 0 w 3073156"/>
                <a:gd name="connsiteY7" fmla="*/ 758095 h 909718"/>
                <a:gd name="connsiteX8" fmla="*/ 0 w 3073156"/>
                <a:gd name="connsiteY8" fmla="*/ 151623 h 90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73156" h="909718">
                  <a:moveTo>
                    <a:pt x="0" y="151623"/>
                  </a:moveTo>
                  <a:cubicBezTo>
                    <a:pt x="0" y="67884"/>
                    <a:pt x="67884" y="0"/>
                    <a:pt x="151623" y="0"/>
                  </a:cubicBezTo>
                  <a:lnTo>
                    <a:pt x="2921533" y="0"/>
                  </a:lnTo>
                  <a:cubicBezTo>
                    <a:pt x="3005272" y="0"/>
                    <a:pt x="3073156" y="67884"/>
                    <a:pt x="3073156" y="151623"/>
                  </a:cubicBezTo>
                  <a:lnTo>
                    <a:pt x="3073156" y="758095"/>
                  </a:lnTo>
                  <a:cubicBezTo>
                    <a:pt x="3073156" y="841834"/>
                    <a:pt x="3005272" y="909718"/>
                    <a:pt x="2921533" y="909718"/>
                  </a:cubicBezTo>
                  <a:lnTo>
                    <a:pt x="151623" y="909718"/>
                  </a:lnTo>
                  <a:cubicBezTo>
                    <a:pt x="67884" y="909718"/>
                    <a:pt x="0" y="841834"/>
                    <a:pt x="0" y="758095"/>
                  </a:cubicBezTo>
                  <a:lnTo>
                    <a:pt x="0" y="151623"/>
                  </a:lnTo>
                  <a:close/>
                </a:path>
              </a:pathLst>
            </a:custGeom>
          </p:spPr>
          <p:style>
            <a:lnRef idx="2">
              <a:schemeClr val="lt1">
                <a:hueOff val="0"/>
                <a:satOff val="0"/>
                <a:lumOff val="0"/>
                <a:alphaOff val="0"/>
              </a:schemeClr>
            </a:lnRef>
            <a:fillRef idx="1">
              <a:schemeClr val="accent3">
                <a:hueOff val="8035903"/>
                <a:satOff val="-12057"/>
                <a:lumOff val="-1961"/>
                <a:alphaOff val="0"/>
              </a:schemeClr>
            </a:fillRef>
            <a:effectRef idx="0">
              <a:schemeClr val="accent3">
                <a:hueOff val="8035903"/>
                <a:satOff val="-12057"/>
                <a:lumOff val="-1961"/>
                <a:alphaOff val="0"/>
              </a:schemeClr>
            </a:effectRef>
            <a:fontRef idx="minor">
              <a:schemeClr val="lt1"/>
            </a:fontRef>
          </p:style>
          <p:txBody>
            <a:bodyPr spcFirstLastPara="0" vert="horz" wrap="square" lIns="87589" tIns="87589" rIns="87589" bIns="87589" numCol="1" spcCol="1270" anchor="ctr" anchorCtr="0">
              <a:noAutofit/>
            </a:bodyPr>
            <a:lstStyle/>
            <a:p>
              <a:pPr lvl="0" algn="ctr" defTabSz="755650">
                <a:lnSpc>
                  <a:spcPct val="90000"/>
                </a:lnSpc>
                <a:spcBef>
                  <a:spcPct val="0"/>
                </a:spcBef>
                <a:spcAft>
                  <a:spcPct val="35000"/>
                </a:spcAft>
              </a:pPr>
              <a:r>
                <a:rPr lang="en-GB" sz="1700" kern="1200" dirty="0"/>
                <a:t>Appreciate diversity within sexual orientation and celebrate differences </a:t>
              </a:r>
            </a:p>
          </p:txBody>
        </p:sp>
        <p:sp>
          <p:nvSpPr>
            <p:cNvPr id="17" name="Freeform 16"/>
            <p:cNvSpPr/>
            <p:nvPr/>
          </p:nvSpPr>
          <p:spPr>
            <a:xfrm rot="10879870">
              <a:off x="3105247" y="2295836"/>
              <a:ext cx="1534374" cy="0"/>
            </a:xfrm>
            <a:custGeom>
              <a:avLst/>
              <a:gdLst/>
              <a:ahLst/>
              <a:cxnLst/>
              <a:rect l="0" t="0" r="0" b="0"/>
              <a:pathLst>
                <a:path>
                  <a:moveTo>
                    <a:pt x="0" y="0"/>
                  </a:moveTo>
                  <a:lnTo>
                    <a:pt x="1534374" y="0"/>
                  </a:lnTo>
                </a:path>
              </a:pathLst>
            </a:custGeom>
            <a:noFill/>
          </p:spPr>
          <p:style>
            <a:lnRef idx="2">
              <a:schemeClr val="accent4">
                <a:hueOff val="0"/>
                <a:satOff val="0"/>
                <a:lumOff val="0"/>
                <a:alphaOff val="0"/>
              </a:schemeClr>
            </a:lnRef>
            <a:fillRef idx="0">
              <a:scrgbClr r="0" g="0" b="0"/>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18" name="Freeform 17"/>
            <p:cNvSpPr/>
            <p:nvPr/>
          </p:nvSpPr>
          <p:spPr>
            <a:xfrm>
              <a:off x="1043614" y="1844825"/>
              <a:ext cx="2061840" cy="818464"/>
            </a:xfrm>
            <a:custGeom>
              <a:avLst/>
              <a:gdLst>
                <a:gd name="connsiteX0" fmla="*/ 0 w 2061840"/>
                <a:gd name="connsiteY0" fmla="*/ 136413 h 818464"/>
                <a:gd name="connsiteX1" fmla="*/ 136413 w 2061840"/>
                <a:gd name="connsiteY1" fmla="*/ 0 h 818464"/>
                <a:gd name="connsiteX2" fmla="*/ 1925427 w 2061840"/>
                <a:gd name="connsiteY2" fmla="*/ 0 h 818464"/>
                <a:gd name="connsiteX3" fmla="*/ 2061840 w 2061840"/>
                <a:gd name="connsiteY3" fmla="*/ 136413 h 818464"/>
                <a:gd name="connsiteX4" fmla="*/ 2061840 w 2061840"/>
                <a:gd name="connsiteY4" fmla="*/ 682051 h 818464"/>
                <a:gd name="connsiteX5" fmla="*/ 1925427 w 2061840"/>
                <a:gd name="connsiteY5" fmla="*/ 818464 h 818464"/>
                <a:gd name="connsiteX6" fmla="*/ 136413 w 2061840"/>
                <a:gd name="connsiteY6" fmla="*/ 818464 h 818464"/>
                <a:gd name="connsiteX7" fmla="*/ 0 w 2061840"/>
                <a:gd name="connsiteY7" fmla="*/ 682051 h 818464"/>
                <a:gd name="connsiteX8" fmla="*/ 0 w 2061840"/>
                <a:gd name="connsiteY8" fmla="*/ 136413 h 818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61840" h="818464">
                  <a:moveTo>
                    <a:pt x="0" y="136413"/>
                  </a:moveTo>
                  <a:cubicBezTo>
                    <a:pt x="0" y="61074"/>
                    <a:pt x="61074" y="0"/>
                    <a:pt x="136413" y="0"/>
                  </a:cubicBezTo>
                  <a:lnTo>
                    <a:pt x="1925427" y="0"/>
                  </a:lnTo>
                  <a:cubicBezTo>
                    <a:pt x="2000766" y="0"/>
                    <a:pt x="2061840" y="61074"/>
                    <a:pt x="2061840" y="136413"/>
                  </a:cubicBezTo>
                  <a:lnTo>
                    <a:pt x="2061840" y="682051"/>
                  </a:lnTo>
                  <a:cubicBezTo>
                    <a:pt x="2061840" y="757390"/>
                    <a:pt x="2000766" y="818464"/>
                    <a:pt x="1925427" y="818464"/>
                  </a:cubicBezTo>
                  <a:lnTo>
                    <a:pt x="136413" y="818464"/>
                  </a:lnTo>
                  <a:cubicBezTo>
                    <a:pt x="61074" y="818464"/>
                    <a:pt x="0" y="757390"/>
                    <a:pt x="0" y="682051"/>
                  </a:cubicBezTo>
                  <a:lnTo>
                    <a:pt x="0" y="136413"/>
                  </a:lnTo>
                  <a:close/>
                </a:path>
              </a:pathLst>
            </a:custGeom>
          </p:spPr>
          <p:style>
            <a:lnRef idx="2">
              <a:schemeClr val="lt1">
                <a:hueOff val="0"/>
                <a:satOff val="0"/>
                <a:lumOff val="0"/>
                <a:alphaOff val="0"/>
              </a:schemeClr>
            </a:lnRef>
            <a:fillRef idx="1">
              <a:schemeClr val="accent3">
                <a:hueOff val="9643083"/>
                <a:satOff val="-14469"/>
                <a:lumOff val="-2353"/>
                <a:alphaOff val="0"/>
              </a:schemeClr>
            </a:fillRef>
            <a:effectRef idx="0">
              <a:schemeClr val="accent3">
                <a:hueOff val="9643083"/>
                <a:satOff val="-14469"/>
                <a:lumOff val="-2353"/>
                <a:alphaOff val="0"/>
              </a:schemeClr>
            </a:effectRef>
            <a:fontRef idx="minor">
              <a:schemeClr val="lt1"/>
            </a:fontRef>
          </p:style>
          <p:txBody>
            <a:bodyPr spcFirstLastPara="0" vert="horz" wrap="square" lIns="90754" tIns="90754" rIns="90754" bIns="90754" numCol="1" spcCol="1270" anchor="ctr" anchorCtr="0">
              <a:noAutofit/>
            </a:bodyPr>
            <a:lstStyle/>
            <a:p>
              <a:pPr lvl="0" algn="ctr" defTabSz="889000">
                <a:lnSpc>
                  <a:spcPct val="90000"/>
                </a:lnSpc>
                <a:spcBef>
                  <a:spcPct val="0"/>
                </a:spcBef>
                <a:spcAft>
                  <a:spcPct val="35000"/>
                </a:spcAft>
              </a:pPr>
              <a:r>
                <a:rPr lang="en-GB" sz="2000" kern="1200" dirty="0"/>
                <a:t>Stable and Loving relationships</a:t>
              </a:r>
            </a:p>
          </p:txBody>
        </p:sp>
        <p:sp>
          <p:nvSpPr>
            <p:cNvPr id="19" name="Freeform 18"/>
            <p:cNvSpPr/>
            <p:nvPr/>
          </p:nvSpPr>
          <p:spPr>
            <a:xfrm rot="12030147">
              <a:off x="2884427" y="1758181"/>
              <a:ext cx="1812388" cy="0"/>
            </a:xfrm>
            <a:custGeom>
              <a:avLst/>
              <a:gdLst/>
              <a:ahLst/>
              <a:cxnLst/>
              <a:rect l="0" t="0" r="0" b="0"/>
              <a:pathLst>
                <a:path>
                  <a:moveTo>
                    <a:pt x="0" y="0"/>
                  </a:moveTo>
                  <a:lnTo>
                    <a:pt x="1812388" y="0"/>
                  </a:lnTo>
                </a:path>
              </a:pathLst>
            </a:custGeom>
            <a:noFill/>
          </p:spPr>
          <p:style>
            <a:lnRef idx="2">
              <a:schemeClr val="accent4">
                <a:hueOff val="0"/>
                <a:satOff val="0"/>
                <a:lumOff val="0"/>
                <a:alphaOff val="0"/>
              </a:schemeClr>
            </a:lnRef>
            <a:fillRef idx="0">
              <a:scrgbClr r="0" g="0" b="0"/>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20" name="Freeform 19"/>
            <p:cNvSpPr/>
            <p:nvPr/>
          </p:nvSpPr>
          <p:spPr>
            <a:xfrm>
              <a:off x="1115613" y="620681"/>
              <a:ext cx="1826214" cy="957333"/>
            </a:xfrm>
            <a:custGeom>
              <a:avLst/>
              <a:gdLst>
                <a:gd name="connsiteX0" fmla="*/ 0 w 1826214"/>
                <a:gd name="connsiteY0" fmla="*/ 159559 h 957333"/>
                <a:gd name="connsiteX1" fmla="*/ 159559 w 1826214"/>
                <a:gd name="connsiteY1" fmla="*/ 0 h 957333"/>
                <a:gd name="connsiteX2" fmla="*/ 1666655 w 1826214"/>
                <a:gd name="connsiteY2" fmla="*/ 0 h 957333"/>
                <a:gd name="connsiteX3" fmla="*/ 1826214 w 1826214"/>
                <a:gd name="connsiteY3" fmla="*/ 159559 h 957333"/>
                <a:gd name="connsiteX4" fmla="*/ 1826214 w 1826214"/>
                <a:gd name="connsiteY4" fmla="*/ 797774 h 957333"/>
                <a:gd name="connsiteX5" fmla="*/ 1666655 w 1826214"/>
                <a:gd name="connsiteY5" fmla="*/ 957333 h 957333"/>
                <a:gd name="connsiteX6" fmla="*/ 159559 w 1826214"/>
                <a:gd name="connsiteY6" fmla="*/ 957333 h 957333"/>
                <a:gd name="connsiteX7" fmla="*/ 0 w 1826214"/>
                <a:gd name="connsiteY7" fmla="*/ 797774 h 957333"/>
                <a:gd name="connsiteX8" fmla="*/ 0 w 1826214"/>
                <a:gd name="connsiteY8" fmla="*/ 159559 h 957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214" h="957333">
                  <a:moveTo>
                    <a:pt x="0" y="159559"/>
                  </a:moveTo>
                  <a:cubicBezTo>
                    <a:pt x="0" y="71437"/>
                    <a:pt x="71437" y="0"/>
                    <a:pt x="159559" y="0"/>
                  </a:cubicBezTo>
                  <a:lnTo>
                    <a:pt x="1666655" y="0"/>
                  </a:lnTo>
                  <a:cubicBezTo>
                    <a:pt x="1754777" y="0"/>
                    <a:pt x="1826214" y="71437"/>
                    <a:pt x="1826214" y="159559"/>
                  </a:cubicBezTo>
                  <a:lnTo>
                    <a:pt x="1826214" y="797774"/>
                  </a:lnTo>
                  <a:cubicBezTo>
                    <a:pt x="1826214" y="885896"/>
                    <a:pt x="1754777" y="957333"/>
                    <a:pt x="1666655" y="957333"/>
                  </a:cubicBezTo>
                  <a:lnTo>
                    <a:pt x="159559" y="957333"/>
                  </a:lnTo>
                  <a:cubicBezTo>
                    <a:pt x="71437" y="957333"/>
                    <a:pt x="0" y="885896"/>
                    <a:pt x="0" y="797774"/>
                  </a:cubicBezTo>
                  <a:lnTo>
                    <a:pt x="0" y="159559"/>
                  </a:lnTo>
                  <a:close/>
                </a:path>
              </a:pathLst>
            </a:custGeom>
          </p:spPr>
          <p:style>
            <a:lnRef idx="2">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97533" tIns="97533" rIns="97533" bIns="97533" numCol="1" spcCol="1270" anchor="ctr" anchorCtr="0">
              <a:noAutofit/>
            </a:bodyPr>
            <a:lstStyle/>
            <a:p>
              <a:pPr lvl="0" algn="ctr" defTabSz="889000">
                <a:lnSpc>
                  <a:spcPct val="90000"/>
                </a:lnSpc>
                <a:spcBef>
                  <a:spcPct val="0"/>
                </a:spcBef>
                <a:spcAft>
                  <a:spcPct val="35000"/>
                </a:spcAft>
              </a:pPr>
              <a:r>
                <a:rPr lang="en-GB" sz="2000" kern="1200" dirty="0"/>
                <a:t>Build successful relationships </a:t>
              </a:r>
            </a:p>
          </p:txBody>
        </p:sp>
      </p:grpSp>
      <p:sp>
        <p:nvSpPr>
          <p:cNvPr id="21" name="Rounded Rectangle 20"/>
          <p:cNvSpPr/>
          <p:nvPr/>
        </p:nvSpPr>
        <p:spPr>
          <a:xfrm>
            <a:off x="334600" y="4725144"/>
            <a:ext cx="3347487" cy="100811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Understand the  consequences and risks of sexual activity </a:t>
            </a:r>
          </a:p>
        </p:txBody>
      </p:sp>
      <p:sp>
        <p:nvSpPr>
          <p:cNvPr id="22" name="Rounded Rectangle 21"/>
          <p:cNvSpPr/>
          <p:nvPr/>
        </p:nvSpPr>
        <p:spPr>
          <a:xfrm>
            <a:off x="6458937" y="4430597"/>
            <a:ext cx="2309633" cy="100811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Understand the Laws relating to sexual behaviour </a:t>
            </a:r>
          </a:p>
        </p:txBody>
      </p:sp>
      <p:sp>
        <p:nvSpPr>
          <p:cNvPr id="23" name="Rounded Rectangle 22"/>
          <p:cNvSpPr/>
          <p:nvPr/>
        </p:nvSpPr>
        <p:spPr>
          <a:xfrm>
            <a:off x="3333616" y="5733256"/>
            <a:ext cx="3568422" cy="98507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Develop knowledge to get appropriate advice on sexual health and wellbeing </a:t>
            </a:r>
          </a:p>
        </p:txBody>
      </p:sp>
      <p:cxnSp>
        <p:nvCxnSpPr>
          <p:cNvPr id="25" name="Straight Connector 24"/>
          <p:cNvCxnSpPr/>
          <p:nvPr/>
        </p:nvCxnSpPr>
        <p:spPr>
          <a:xfrm flipH="1">
            <a:off x="3418218" y="3678141"/>
            <a:ext cx="1306694" cy="1047003"/>
          </a:xfrm>
          <a:prstGeom prst="line">
            <a:avLst/>
          </a:prstGeom>
          <a:ln>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4995542" y="3678141"/>
            <a:ext cx="0" cy="2055115"/>
          </a:xfrm>
          <a:prstGeom prst="line">
            <a:avLst/>
          </a:prstGeom>
          <a:ln>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a:stCxn id="6" idx="5"/>
            <a:endCxn id="22" idx="1"/>
          </p:cNvCxnSpPr>
          <p:nvPr/>
        </p:nvCxnSpPr>
        <p:spPr>
          <a:xfrm>
            <a:off x="5381415" y="3593839"/>
            <a:ext cx="1077522" cy="1340814"/>
          </a:xfrm>
          <a:prstGeom prst="line">
            <a:avLst/>
          </a:prstGeom>
          <a:ln>
            <a:solidFill>
              <a:srgbClr val="7030A0"/>
            </a:solidFill>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567402" y="5934763"/>
            <a:ext cx="2204397" cy="923330"/>
          </a:xfrm>
          <a:prstGeom prst="rect">
            <a:avLst/>
          </a:prstGeom>
          <a:noFill/>
        </p:spPr>
        <p:txBody>
          <a:bodyPr wrap="square" rtlCol="0">
            <a:spAutoFit/>
          </a:bodyPr>
          <a:lstStyle/>
          <a:p>
            <a:r>
              <a:rPr lang="en-GB" dirty="0"/>
              <a:t>(Welsh  Assembly Government, 2010,p5).</a:t>
            </a:r>
          </a:p>
        </p:txBody>
      </p:sp>
    </p:spTree>
    <p:extLst>
      <p:ext uri="{BB962C8B-B14F-4D97-AF65-F5344CB8AC3E}">
        <p14:creationId xmlns:p14="http://schemas.microsoft.com/office/powerpoint/2010/main" val="3469160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E8724-4B75-4CBA-8E8A-2BC350C4D797}"/>
              </a:ext>
            </a:extLst>
          </p:cNvPr>
          <p:cNvSpPr>
            <a:spLocks noGrp="1"/>
          </p:cNvSpPr>
          <p:nvPr>
            <p:ph type="title"/>
          </p:nvPr>
        </p:nvSpPr>
        <p:spPr/>
        <p:txBody>
          <a:bodyPr/>
          <a:lstStyle/>
          <a:p>
            <a:r>
              <a:rPr lang="en-GB" dirty="0"/>
              <a:t>Wales Guidance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555017">
            <a:off x="537328" y="1492018"/>
            <a:ext cx="3758118" cy="53723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a:extLst>
              <a:ext uri="{FF2B5EF4-FFF2-40B4-BE49-F238E27FC236}">
                <a16:creationId xmlns:a16="http://schemas.microsoft.com/office/drawing/2014/main" id="{E45CB1F5-2492-47A6-A221-FDA04387D9D3}"/>
              </a:ext>
            </a:extLst>
          </p:cNvPr>
          <p:cNvSpPr>
            <a:spLocks noGrp="1"/>
          </p:cNvSpPr>
          <p:nvPr>
            <p:ph idx="1"/>
          </p:nvPr>
        </p:nvSpPr>
        <p:spPr>
          <a:xfrm>
            <a:off x="4139952" y="1484784"/>
            <a:ext cx="4472434" cy="4525963"/>
          </a:xfrm>
        </p:spPr>
        <p:txBody>
          <a:bodyPr>
            <a:normAutofit fontScale="85000" lnSpcReduction="20000"/>
          </a:bodyPr>
          <a:lstStyle/>
          <a:p>
            <a:r>
              <a:rPr lang="en-GB" dirty="0"/>
              <a:t>‘1.13 Governing bodies of all schools must make and keep up-to-date, a written statement of their policy with regard to the provision of sex education. The policy  must include a statement about parents’ right to withdraw their child from sex education’ (Welsh Assembly Government, p4, 2010) </a:t>
            </a:r>
          </a:p>
        </p:txBody>
      </p:sp>
    </p:spTree>
    <p:extLst>
      <p:ext uri="{BB962C8B-B14F-4D97-AF65-F5344CB8AC3E}">
        <p14:creationId xmlns:p14="http://schemas.microsoft.com/office/powerpoint/2010/main" val="4273322820"/>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ECACD-0C66-4B33-8A4E-D8037B9C30DB}"/>
              </a:ext>
            </a:extLst>
          </p:cNvPr>
          <p:cNvSpPr>
            <a:spLocks noGrp="1"/>
          </p:cNvSpPr>
          <p:nvPr>
            <p:ph type="title"/>
          </p:nvPr>
        </p:nvSpPr>
        <p:spPr/>
        <p:txBody>
          <a:bodyPr/>
          <a:lstStyle/>
          <a:p>
            <a:r>
              <a:rPr lang="en-GB" dirty="0"/>
              <a:t>Wales Sexual Health Education </a:t>
            </a:r>
          </a:p>
        </p:txBody>
      </p:sp>
      <p:sp>
        <p:nvSpPr>
          <p:cNvPr id="3" name="Content Placeholder 2">
            <a:extLst>
              <a:ext uri="{FF2B5EF4-FFF2-40B4-BE49-F238E27FC236}">
                <a16:creationId xmlns:a16="http://schemas.microsoft.com/office/drawing/2014/main" id="{F9D268EB-E6DF-470C-87E2-AA5F775A74E6}"/>
              </a:ext>
            </a:extLst>
          </p:cNvPr>
          <p:cNvSpPr>
            <a:spLocks noGrp="1"/>
          </p:cNvSpPr>
          <p:nvPr>
            <p:ph idx="1"/>
          </p:nvPr>
        </p:nvSpPr>
        <p:spPr>
          <a:xfrm>
            <a:off x="323528" y="1412776"/>
            <a:ext cx="8229600" cy="4525963"/>
          </a:xfrm>
        </p:spPr>
        <p:txBody>
          <a:bodyPr>
            <a:normAutofit lnSpcReduction="10000"/>
          </a:bodyPr>
          <a:lstStyle/>
          <a:p>
            <a:pPr marL="0" indent="0" algn="ctr">
              <a:buNone/>
            </a:pPr>
            <a:r>
              <a:rPr lang="en-GB" b="1" u="sng" dirty="0"/>
              <a:t>The Contradiction </a:t>
            </a:r>
          </a:p>
          <a:p>
            <a:pPr marL="0" indent="0" algn="ctr">
              <a:buNone/>
            </a:pPr>
            <a:r>
              <a:rPr lang="en-GB" dirty="0"/>
              <a:t>Sex education must be provided in primary schools as contained within the national curriculum in Wales (Welsh Assembly Government, 2010, p4).</a:t>
            </a:r>
          </a:p>
          <a:p>
            <a:pPr marL="0" indent="0" algn="ctr">
              <a:buNone/>
            </a:pPr>
            <a:r>
              <a:rPr lang="en-GB" dirty="0"/>
              <a:t>However there is no requirement for primary schools to provide sex education as part of the basic curriculum (Welsh Assembly Government,2010,p4)</a:t>
            </a:r>
          </a:p>
        </p:txBody>
      </p:sp>
    </p:spTree>
    <p:extLst>
      <p:ext uri="{BB962C8B-B14F-4D97-AF65-F5344CB8AC3E}">
        <p14:creationId xmlns:p14="http://schemas.microsoft.com/office/powerpoint/2010/main" val="1829764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DA363-239A-4E55-961C-DA901D647A41}"/>
              </a:ext>
            </a:extLst>
          </p:cNvPr>
          <p:cNvSpPr>
            <a:spLocks noGrp="1"/>
          </p:cNvSpPr>
          <p:nvPr>
            <p:ph type="title"/>
          </p:nvPr>
        </p:nvSpPr>
        <p:spPr/>
        <p:txBody>
          <a:bodyPr/>
          <a:lstStyle/>
          <a:p>
            <a:r>
              <a:rPr lang="en-GB" dirty="0"/>
              <a:t>Denmark Sexual Health Education </a:t>
            </a:r>
          </a:p>
        </p:txBody>
      </p:sp>
      <p:sp>
        <p:nvSpPr>
          <p:cNvPr id="3" name="Content Placeholder 2">
            <a:extLst>
              <a:ext uri="{FF2B5EF4-FFF2-40B4-BE49-F238E27FC236}">
                <a16:creationId xmlns:a16="http://schemas.microsoft.com/office/drawing/2014/main" id="{902DF2F5-2E03-4A46-8FE3-3113453026E5}"/>
              </a:ext>
            </a:extLst>
          </p:cNvPr>
          <p:cNvSpPr>
            <a:spLocks noGrp="1"/>
          </p:cNvSpPr>
          <p:nvPr>
            <p:ph idx="1"/>
          </p:nvPr>
        </p:nvSpPr>
        <p:spPr/>
        <p:txBody>
          <a:bodyPr/>
          <a:lstStyle/>
          <a:p>
            <a:pPr marL="0" indent="0">
              <a:buNone/>
            </a:pPr>
            <a:r>
              <a:rPr lang="en-GB" dirty="0"/>
              <a:t>‘</a:t>
            </a:r>
            <a:r>
              <a:rPr lang="en-GB" i="1" dirty="0"/>
              <a:t>Through the acquisition of health professional, knowledge and relevant skills, develop skills to promote health and well-being for themselves and others</a:t>
            </a:r>
            <a:r>
              <a:rPr lang="en-GB" dirty="0"/>
              <a:t>’ (Danish Ministry of Children and  Education,2018)</a:t>
            </a:r>
          </a:p>
          <a:p>
            <a:endParaRPr lang="en-GB" dirty="0"/>
          </a:p>
        </p:txBody>
      </p:sp>
    </p:spTree>
    <p:extLst>
      <p:ext uri="{BB962C8B-B14F-4D97-AF65-F5344CB8AC3E}">
        <p14:creationId xmlns:p14="http://schemas.microsoft.com/office/powerpoint/2010/main" val="1436847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Key Elements to Danish Policy and SRE </a:t>
            </a:r>
          </a:p>
        </p:txBody>
      </p:sp>
      <p:sp>
        <p:nvSpPr>
          <p:cNvPr id="3" name="Content Placeholder 2"/>
          <p:cNvSpPr>
            <a:spLocks noGrp="1"/>
          </p:cNvSpPr>
          <p:nvPr>
            <p:ph idx="1"/>
          </p:nvPr>
        </p:nvSpPr>
        <p:spPr/>
        <p:txBody>
          <a:bodyPr/>
          <a:lstStyle/>
          <a:p>
            <a:pPr marL="0" indent="0">
              <a:buNone/>
            </a:pPr>
            <a:r>
              <a:rPr lang="en-GB" sz="2800" dirty="0"/>
              <a:t> - The SRE Curriculum in Denmark is universal and compulsory </a:t>
            </a:r>
          </a:p>
          <a:p>
            <a:pPr marL="0" indent="0">
              <a:buNone/>
            </a:pPr>
            <a:endParaRPr lang="en-GB" sz="2800" dirty="0"/>
          </a:p>
          <a:p>
            <a:pPr marL="0" indent="0">
              <a:buNone/>
            </a:pPr>
            <a:r>
              <a:rPr lang="en-GB" sz="2800" dirty="0"/>
              <a:t> - Students hold much of the responsibility of their own education- active participation </a:t>
            </a:r>
          </a:p>
          <a:p>
            <a:pPr marL="0" indent="0">
              <a:buNone/>
            </a:pPr>
            <a:endParaRPr lang="en-GB" sz="2800" dirty="0"/>
          </a:p>
          <a:p>
            <a:pPr>
              <a:buFontTx/>
              <a:buChar char="-"/>
            </a:pPr>
            <a:r>
              <a:rPr lang="en-GB" sz="2800" dirty="0"/>
              <a:t>Focus on action competence </a:t>
            </a:r>
          </a:p>
          <a:p>
            <a:pPr marL="0" indent="0">
              <a:buNone/>
            </a:pPr>
            <a:endParaRPr lang="en-GB" sz="2800" dirty="0"/>
          </a:p>
          <a:p>
            <a:pPr>
              <a:buFontTx/>
              <a:buChar char="-"/>
            </a:pPr>
            <a:r>
              <a:rPr lang="en-GB" sz="2800" dirty="0"/>
              <a:t>Integration</a:t>
            </a:r>
          </a:p>
          <a:p>
            <a:pPr>
              <a:buFontTx/>
              <a:buChar char="-"/>
            </a:pPr>
            <a:endParaRPr lang="en-GB" dirty="0"/>
          </a:p>
        </p:txBody>
      </p:sp>
    </p:spTree>
    <p:extLst>
      <p:ext uri="{BB962C8B-B14F-4D97-AF65-F5344CB8AC3E}">
        <p14:creationId xmlns:p14="http://schemas.microsoft.com/office/powerpoint/2010/main" val="1170986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Participation in Denmark</a:t>
            </a:r>
          </a:p>
        </p:txBody>
      </p:sp>
      <p:sp>
        <p:nvSpPr>
          <p:cNvPr id="3" name="Content Placeholder 2"/>
          <p:cNvSpPr>
            <a:spLocks noGrp="1"/>
          </p:cNvSpPr>
          <p:nvPr>
            <p:ph idx="1"/>
          </p:nvPr>
        </p:nvSpPr>
        <p:spPr/>
        <p:txBody>
          <a:bodyPr/>
          <a:lstStyle/>
          <a:p>
            <a:pPr marL="0" indent="0">
              <a:buNone/>
            </a:pPr>
            <a:r>
              <a:rPr lang="en-GB" dirty="0"/>
              <a:t>‘wonder and active participation as the focal point’ (Ministry of Children &amp; Education, 2018)</a:t>
            </a:r>
          </a:p>
          <a:p>
            <a:pPr marL="0" indent="0">
              <a:buNone/>
            </a:pPr>
            <a:endParaRPr lang="en-GB" dirty="0"/>
          </a:p>
          <a:p>
            <a:pPr marL="0" indent="0">
              <a:buNone/>
            </a:pPr>
            <a:r>
              <a:rPr lang="en-GB" dirty="0"/>
              <a:t>‘Knowledge and insight have the potential to be translated into action’ (Ministry of Children &amp; Education, 2018)</a:t>
            </a:r>
          </a:p>
          <a:p>
            <a:pPr marL="0" indent="0">
              <a:buNone/>
            </a:pPr>
            <a:endParaRPr lang="en-GB" dirty="0"/>
          </a:p>
        </p:txBody>
      </p:sp>
    </p:spTree>
    <p:extLst>
      <p:ext uri="{BB962C8B-B14F-4D97-AF65-F5344CB8AC3E}">
        <p14:creationId xmlns:p14="http://schemas.microsoft.com/office/powerpoint/2010/main" val="2871923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2EF10-2C9B-4EF2-9463-F4F10AF1B88C}"/>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20819327-B46E-46BC-B828-D4A07B1D9589}"/>
              </a:ext>
            </a:extLst>
          </p:cNvPr>
          <p:cNvGraphicFramePr>
            <a:graphicFrameLocks noGrp="1"/>
          </p:cNvGraphicFramePr>
          <p:nvPr>
            <p:ph idx="1"/>
            <p:extLst>
              <p:ext uri="{D42A27DB-BD31-4B8C-83A1-F6EECF244321}">
                <p14:modId xmlns:p14="http://schemas.microsoft.com/office/powerpoint/2010/main" val="150975981"/>
              </p:ext>
            </p:extLst>
          </p:nvPr>
        </p:nvGraphicFramePr>
        <p:xfrm>
          <a:off x="1259632" y="1772816"/>
          <a:ext cx="6912768" cy="3744416"/>
        </p:xfrm>
        <a:graphic>
          <a:graphicData uri="http://schemas.openxmlformats.org/drawingml/2006/table">
            <a:tbl>
              <a:tblPr firstRow="1" bandRow="1">
                <a:tableStyleId>{5C22544A-7EE6-4342-B048-85BDC9FD1C3A}</a:tableStyleId>
              </a:tblPr>
              <a:tblGrid>
                <a:gridCol w="3456384">
                  <a:extLst>
                    <a:ext uri="{9D8B030D-6E8A-4147-A177-3AD203B41FA5}">
                      <a16:colId xmlns:a16="http://schemas.microsoft.com/office/drawing/2014/main" val="559876675"/>
                    </a:ext>
                  </a:extLst>
                </a:gridCol>
                <a:gridCol w="3456384">
                  <a:extLst>
                    <a:ext uri="{9D8B030D-6E8A-4147-A177-3AD203B41FA5}">
                      <a16:colId xmlns:a16="http://schemas.microsoft.com/office/drawing/2014/main" val="3672453471"/>
                    </a:ext>
                  </a:extLst>
                </a:gridCol>
              </a:tblGrid>
              <a:tr h="1872208">
                <a:tc>
                  <a:txBody>
                    <a:bodyPr/>
                    <a:lstStyle/>
                    <a:p>
                      <a:pPr algn="ctr"/>
                      <a:endParaRPr lang="en-GB" dirty="0"/>
                    </a:p>
                    <a:p>
                      <a:pPr algn="ctr"/>
                      <a:endParaRPr lang="en-GB" dirty="0"/>
                    </a:p>
                    <a:p>
                      <a:pPr algn="ctr"/>
                      <a:r>
                        <a:rPr lang="en-GB" dirty="0"/>
                        <a:t>1</a:t>
                      </a:r>
                    </a:p>
                  </a:txBody>
                  <a:tcPr/>
                </a:tc>
                <a:tc>
                  <a:txBody>
                    <a:bodyPr/>
                    <a:lstStyle/>
                    <a:p>
                      <a:pPr algn="ctr"/>
                      <a:endParaRPr lang="en-GB" dirty="0"/>
                    </a:p>
                    <a:p>
                      <a:pPr algn="ctr"/>
                      <a:endParaRPr lang="en-GB" dirty="0"/>
                    </a:p>
                    <a:p>
                      <a:pPr algn="ctr"/>
                      <a:r>
                        <a:rPr lang="en-GB" dirty="0"/>
                        <a:t>2</a:t>
                      </a:r>
                    </a:p>
                  </a:txBody>
                  <a:tcPr/>
                </a:tc>
                <a:extLst>
                  <a:ext uri="{0D108BD9-81ED-4DB2-BD59-A6C34878D82A}">
                    <a16:rowId xmlns:a16="http://schemas.microsoft.com/office/drawing/2014/main" val="287702662"/>
                  </a:ext>
                </a:extLst>
              </a:tr>
              <a:tr h="1872208">
                <a:tc>
                  <a:txBody>
                    <a:bodyPr/>
                    <a:lstStyle/>
                    <a:p>
                      <a:pPr algn="ctr"/>
                      <a:endParaRPr lang="en-GB" dirty="0"/>
                    </a:p>
                    <a:p>
                      <a:pPr algn="ctr"/>
                      <a:endParaRPr lang="en-GB" dirty="0"/>
                    </a:p>
                    <a:p>
                      <a:pPr algn="ctr"/>
                      <a:r>
                        <a:rPr lang="en-GB" dirty="0"/>
                        <a:t>3</a:t>
                      </a:r>
                    </a:p>
                  </a:txBody>
                  <a:tcPr/>
                </a:tc>
                <a:tc>
                  <a:txBody>
                    <a:bodyPr/>
                    <a:lstStyle/>
                    <a:p>
                      <a:pPr algn="ctr"/>
                      <a:endParaRPr lang="en-GB" dirty="0"/>
                    </a:p>
                    <a:p>
                      <a:pPr algn="ctr"/>
                      <a:endParaRPr lang="en-GB" dirty="0"/>
                    </a:p>
                    <a:p>
                      <a:pPr algn="ctr"/>
                      <a:r>
                        <a:rPr lang="en-GB" dirty="0"/>
                        <a:t>4</a:t>
                      </a:r>
                    </a:p>
                  </a:txBody>
                  <a:tcPr/>
                </a:tc>
                <a:extLst>
                  <a:ext uri="{0D108BD9-81ED-4DB2-BD59-A6C34878D82A}">
                    <a16:rowId xmlns:a16="http://schemas.microsoft.com/office/drawing/2014/main" val="677922707"/>
                  </a:ext>
                </a:extLst>
              </a:tr>
            </a:tbl>
          </a:graphicData>
        </a:graphic>
      </p:graphicFrame>
      <p:sp>
        <p:nvSpPr>
          <p:cNvPr id="5" name="TextBox 4">
            <a:extLst>
              <a:ext uri="{FF2B5EF4-FFF2-40B4-BE49-F238E27FC236}">
                <a16:creationId xmlns:a16="http://schemas.microsoft.com/office/drawing/2014/main" id="{21360B21-ED87-4BA6-9A06-1F59FD4DEB5F}"/>
              </a:ext>
            </a:extLst>
          </p:cNvPr>
          <p:cNvSpPr txBox="1"/>
          <p:nvPr/>
        </p:nvSpPr>
        <p:spPr>
          <a:xfrm>
            <a:off x="107504" y="1916832"/>
            <a:ext cx="864096" cy="646331"/>
          </a:xfrm>
          <a:prstGeom prst="rect">
            <a:avLst/>
          </a:prstGeom>
          <a:noFill/>
        </p:spPr>
        <p:txBody>
          <a:bodyPr wrap="square" rtlCol="0">
            <a:spAutoFit/>
          </a:bodyPr>
          <a:lstStyle/>
          <a:p>
            <a:pPr algn="ctr"/>
            <a:r>
              <a:rPr lang="en-GB" dirty="0"/>
              <a:t>Life Style </a:t>
            </a:r>
          </a:p>
        </p:txBody>
      </p:sp>
      <p:sp>
        <p:nvSpPr>
          <p:cNvPr id="7" name="TextBox 6">
            <a:extLst>
              <a:ext uri="{FF2B5EF4-FFF2-40B4-BE49-F238E27FC236}">
                <a16:creationId xmlns:a16="http://schemas.microsoft.com/office/drawing/2014/main" id="{202EE72A-A958-413B-9323-56D7F8900243}"/>
              </a:ext>
            </a:extLst>
          </p:cNvPr>
          <p:cNvSpPr txBox="1"/>
          <p:nvPr/>
        </p:nvSpPr>
        <p:spPr>
          <a:xfrm>
            <a:off x="107504" y="3861048"/>
            <a:ext cx="1224136" cy="923330"/>
          </a:xfrm>
          <a:prstGeom prst="rect">
            <a:avLst/>
          </a:prstGeom>
          <a:noFill/>
        </p:spPr>
        <p:txBody>
          <a:bodyPr wrap="square" rtlCol="0">
            <a:spAutoFit/>
          </a:bodyPr>
          <a:lstStyle/>
          <a:p>
            <a:r>
              <a:rPr lang="en-GB" dirty="0"/>
              <a:t>Lifestyle &amp; Living Conditions </a:t>
            </a:r>
          </a:p>
        </p:txBody>
      </p:sp>
      <p:sp>
        <p:nvSpPr>
          <p:cNvPr id="8" name="TextBox 7">
            <a:extLst>
              <a:ext uri="{FF2B5EF4-FFF2-40B4-BE49-F238E27FC236}">
                <a16:creationId xmlns:a16="http://schemas.microsoft.com/office/drawing/2014/main" id="{03B37417-3F47-44C2-A49B-F4E95710686E}"/>
              </a:ext>
            </a:extLst>
          </p:cNvPr>
          <p:cNvSpPr txBox="1"/>
          <p:nvPr/>
        </p:nvSpPr>
        <p:spPr>
          <a:xfrm>
            <a:off x="1835697" y="1297903"/>
            <a:ext cx="2232248" cy="369332"/>
          </a:xfrm>
          <a:prstGeom prst="rect">
            <a:avLst/>
          </a:prstGeom>
          <a:noFill/>
        </p:spPr>
        <p:txBody>
          <a:bodyPr wrap="square" rtlCol="0">
            <a:spAutoFit/>
          </a:bodyPr>
          <a:lstStyle/>
          <a:p>
            <a:r>
              <a:rPr lang="en-GB" dirty="0"/>
              <a:t>Absence of Disease </a:t>
            </a:r>
          </a:p>
        </p:txBody>
      </p:sp>
      <p:sp>
        <p:nvSpPr>
          <p:cNvPr id="9" name="TextBox 8">
            <a:extLst>
              <a:ext uri="{FF2B5EF4-FFF2-40B4-BE49-F238E27FC236}">
                <a16:creationId xmlns:a16="http://schemas.microsoft.com/office/drawing/2014/main" id="{F15E29E7-36EE-4A57-A03A-1C033E9F6738}"/>
              </a:ext>
            </a:extLst>
          </p:cNvPr>
          <p:cNvSpPr txBox="1"/>
          <p:nvPr/>
        </p:nvSpPr>
        <p:spPr>
          <a:xfrm>
            <a:off x="5076056" y="1144147"/>
            <a:ext cx="2808312" cy="646331"/>
          </a:xfrm>
          <a:prstGeom prst="rect">
            <a:avLst/>
          </a:prstGeom>
          <a:noFill/>
        </p:spPr>
        <p:txBody>
          <a:bodyPr wrap="square" rtlCol="0">
            <a:spAutoFit/>
          </a:bodyPr>
          <a:lstStyle/>
          <a:p>
            <a:r>
              <a:rPr lang="en-GB" dirty="0"/>
              <a:t>Absence of Disease and Quality of Life/Wellbeing </a:t>
            </a:r>
          </a:p>
        </p:txBody>
      </p:sp>
      <p:sp>
        <p:nvSpPr>
          <p:cNvPr id="10" name="TextBox 9">
            <a:extLst>
              <a:ext uri="{FF2B5EF4-FFF2-40B4-BE49-F238E27FC236}">
                <a16:creationId xmlns:a16="http://schemas.microsoft.com/office/drawing/2014/main" id="{6F33F1AF-65C4-4BFF-802F-7219AA483483}"/>
              </a:ext>
            </a:extLst>
          </p:cNvPr>
          <p:cNvSpPr txBox="1"/>
          <p:nvPr/>
        </p:nvSpPr>
        <p:spPr>
          <a:xfrm>
            <a:off x="3923928" y="5949280"/>
            <a:ext cx="4248472" cy="646331"/>
          </a:xfrm>
          <a:prstGeom prst="rect">
            <a:avLst/>
          </a:prstGeom>
          <a:noFill/>
        </p:spPr>
        <p:txBody>
          <a:bodyPr wrap="square" rtlCol="0">
            <a:spAutoFit/>
          </a:bodyPr>
          <a:lstStyle/>
          <a:p>
            <a:r>
              <a:rPr lang="en-GB" dirty="0"/>
              <a:t>(Ministry of Children and Education, 2018 ,p 8). </a:t>
            </a:r>
          </a:p>
        </p:txBody>
      </p:sp>
    </p:spTree>
    <p:extLst>
      <p:ext uri="{BB962C8B-B14F-4D97-AF65-F5344CB8AC3E}">
        <p14:creationId xmlns:p14="http://schemas.microsoft.com/office/powerpoint/2010/main" val="1957106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8229600" cy="1143000"/>
          </a:xfrm>
        </p:spPr>
        <p:txBody>
          <a:bodyPr/>
          <a:lstStyle/>
          <a:p>
            <a:r>
              <a:rPr lang="en-GB" dirty="0"/>
              <a:t>Similarities </a:t>
            </a:r>
          </a:p>
        </p:txBody>
      </p:sp>
      <p:sp>
        <p:nvSpPr>
          <p:cNvPr id="3" name="Content Placeholder 2"/>
          <p:cNvSpPr>
            <a:spLocks noGrp="1"/>
          </p:cNvSpPr>
          <p:nvPr>
            <p:ph idx="1"/>
          </p:nvPr>
        </p:nvSpPr>
        <p:spPr/>
        <p:txBody>
          <a:bodyPr/>
          <a:lstStyle/>
          <a:p>
            <a:pPr marL="0" indent="0">
              <a:buNone/>
            </a:pPr>
            <a:r>
              <a:rPr lang="en-GB" dirty="0"/>
              <a:t>There is no set curriculum delivered by government for both  Wales and Denmark, each school has freedom to create it’s own. </a:t>
            </a:r>
          </a:p>
          <a:p>
            <a:pPr marL="0" indent="0">
              <a:buNone/>
            </a:pPr>
            <a:endParaRPr lang="en-GB" dirty="0"/>
          </a:p>
          <a:p>
            <a:pPr marL="0" indent="0">
              <a:buNone/>
            </a:pPr>
            <a:r>
              <a:rPr lang="en-GB" dirty="0"/>
              <a:t>Sexual Health is not its own course, but rather is integrated in compulsory lessons</a:t>
            </a:r>
          </a:p>
        </p:txBody>
      </p:sp>
    </p:spTree>
    <p:extLst>
      <p:ext uri="{BB962C8B-B14F-4D97-AF65-F5344CB8AC3E}">
        <p14:creationId xmlns:p14="http://schemas.microsoft.com/office/powerpoint/2010/main" val="11703691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being said about the SRE in Wales .</a:t>
            </a:r>
          </a:p>
        </p:txBody>
      </p:sp>
      <p:sp>
        <p:nvSpPr>
          <p:cNvPr id="3" name="Content Placeholder 2"/>
          <p:cNvSpPr>
            <a:spLocks noGrp="1"/>
          </p:cNvSpPr>
          <p:nvPr>
            <p:ph idx="1"/>
          </p:nvPr>
        </p:nvSpPr>
        <p:spPr/>
        <p:txBody>
          <a:bodyPr/>
          <a:lstStyle/>
          <a:p>
            <a:endParaRPr lang="en-GB" dirty="0"/>
          </a:p>
        </p:txBody>
      </p:sp>
      <p:sp>
        <p:nvSpPr>
          <p:cNvPr id="4" name="Speech Bubble: Oval 3">
            <a:extLst>
              <a:ext uri="{FF2B5EF4-FFF2-40B4-BE49-F238E27FC236}">
                <a16:creationId xmlns:a16="http://schemas.microsoft.com/office/drawing/2014/main" id="{DA465EF3-E681-4D4F-AD45-01EF0E8E8781}"/>
              </a:ext>
            </a:extLst>
          </p:cNvPr>
          <p:cNvSpPr/>
          <p:nvPr/>
        </p:nvSpPr>
        <p:spPr>
          <a:xfrm rot="20613055">
            <a:off x="4948018" y="1224898"/>
            <a:ext cx="3888432" cy="2808312"/>
          </a:xfrm>
          <a:prstGeom prst="wedgeEllipseCallou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400" dirty="0"/>
              <a:t>‘Children's Commissioner Sally Holland said: “I’ve often heard from young people that their current sex and relationships education is too focused on biology, with little emphasis on rights, relationships, and emotions. Children and young people need to learn how to build healthy and safe relationships’ (Wightwick,2017)</a:t>
            </a:r>
            <a:endParaRPr lang="en-GB" dirty="0"/>
          </a:p>
        </p:txBody>
      </p:sp>
      <p:sp>
        <p:nvSpPr>
          <p:cNvPr id="5" name="Speech Bubble: Rectangle with Corners Rounded 4">
            <a:extLst>
              <a:ext uri="{FF2B5EF4-FFF2-40B4-BE49-F238E27FC236}">
                <a16:creationId xmlns:a16="http://schemas.microsoft.com/office/drawing/2014/main" id="{77DBA662-7B92-4EE1-8805-5A41E9CFFB1C}"/>
              </a:ext>
            </a:extLst>
          </p:cNvPr>
          <p:cNvSpPr/>
          <p:nvPr/>
        </p:nvSpPr>
        <p:spPr>
          <a:xfrm>
            <a:off x="539552" y="2098214"/>
            <a:ext cx="4032448" cy="1800200"/>
          </a:xfrm>
          <a:prstGeom prst="wedgeRoundRectCallou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dirty="0"/>
              <a:t> A survey by the National Union of Students, of over 2,500 students found that 90% of students want to see sex and relationships education (SRE) become statutory in schools. </a:t>
            </a:r>
          </a:p>
          <a:p>
            <a:pPr algn="ctr"/>
            <a:r>
              <a:rPr lang="en-GB" dirty="0"/>
              <a:t>(</a:t>
            </a:r>
            <a:r>
              <a:rPr lang="en-GB" dirty="0" err="1"/>
              <a:t>Renold</a:t>
            </a:r>
            <a:r>
              <a:rPr lang="en-GB" dirty="0"/>
              <a:t> and McGeeney,2017,p40)</a:t>
            </a:r>
          </a:p>
          <a:p>
            <a:pPr algn="ctr"/>
            <a:endParaRPr lang="en-GB" dirty="0"/>
          </a:p>
        </p:txBody>
      </p:sp>
      <p:sp>
        <p:nvSpPr>
          <p:cNvPr id="6" name="Speech Bubble: Oval 5">
            <a:extLst>
              <a:ext uri="{FF2B5EF4-FFF2-40B4-BE49-F238E27FC236}">
                <a16:creationId xmlns:a16="http://schemas.microsoft.com/office/drawing/2014/main" id="{E28BC171-4B53-4744-A7CC-2580CA548FD6}"/>
              </a:ext>
            </a:extLst>
          </p:cNvPr>
          <p:cNvSpPr/>
          <p:nvPr/>
        </p:nvSpPr>
        <p:spPr>
          <a:xfrm>
            <a:off x="2771800" y="3789041"/>
            <a:ext cx="4032448" cy="2337122"/>
          </a:xfrm>
          <a:prstGeom prst="wedgeEllipseCallou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SRE is often too biological, too negative, and not enough focus is placed on rights, equity, emotions and relationship</a:t>
            </a:r>
          </a:p>
          <a:p>
            <a:pPr algn="ctr"/>
            <a:r>
              <a:rPr lang="en-GB" dirty="0"/>
              <a:t>(</a:t>
            </a:r>
            <a:r>
              <a:rPr lang="en-GB" dirty="0" err="1"/>
              <a:t>Renold</a:t>
            </a:r>
            <a:r>
              <a:rPr lang="en-GB" dirty="0"/>
              <a:t> and McGeeney,2017,p30 </a:t>
            </a:r>
          </a:p>
        </p:txBody>
      </p:sp>
    </p:spTree>
    <p:extLst>
      <p:ext uri="{BB962C8B-B14F-4D97-AF65-F5344CB8AC3E}">
        <p14:creationId xmlns:p14="http://schemas.microsoft.com/office/powerpoint/2010/main" val="1353876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have Welsh Government been scared about </a:t>
            </a:r>
          </a:p>
        </p:txBody>
      </p:sp>
      <p:sp>
        <p:nvSpPr>
          <p:cNvPr id="3" name="Content Placeholder 2"/>
          <p:cNvSpPr>
            <a:spLocks noGrp="1"/>
          </p:cNvSpPr>
          <p:nvPr>
            <p:ph idx="1"/>
          </p:nvPr>
        </p:nvSpPr>
        <p:spPr/>
        <p:txBody>
          <a:bodyPr>
            <a:normAutofit/>
          </a:bodyPr>
          <a:lstStyle/>
          <a:p>
            <a:r>
              <a:rPr lang="en-GB" sz="2400" dirty="0"/>
              <a:t>Response after a head teacher started inclusive lessons around Gender &amp; Sexual Orientation </a:t>
            </a:r>
          </a:p>
        </p:txBody>
      </p:sp>
      <p:sp>
        <p:nvSpPr>
          <p:cNvPr id="4" name="Rectangle 3"/>
          <p:cNvSpPr/>
          <p:nvPr/>
        </p:nvSpPr>
        <p:spPr>
          <a:xfrm rot="20711298">
            <a:off x="2222361" y="2776203"/>
            <a:ext cx="6192688" cy="35058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Up to 600 pupils were reported to have been temporarily withdrawn from the school by their parents. More than 1,700 parents have signed a petition against the lessons. Local MPs Liam Byrne and </a:t>
            </a:r>
            <a:r>
              <a:rPr lang="en-GB" dirty="0" err="1"/>
              <a:t>Shabana</a:t>
            </a:r>
            <a:r>
              <a:rPr lang="en-GB" dirty="0"/>
              <a:t> Mahmood have been championing the views of the petitions’ supporters, demanding the right for parents to opt out their children. Their comments and the decision to stop the lessons have sparked fury on social media.</a:t>
            </a:r>
          </a:p>
          <a:p>
            <a:pPr algn="ctr"/>
            <a:r>
              <a:rPr lang="en-GB" dirty="0"/>
              <a:t>( The Guardian, 2019) </a:t>
            </a:r>
          </a:p>
        </p:txBody>
      </p:sp>
      <p:sp>
        <p:nvSpPr>
          <p:cNvPr id="5" name="Speech Bubble: Oval 4">
            <a:extLst>
              <a:ext uri="{FF2B5EF4-FFF2-40B4-BE49-F238E27FC236}">
                <a16:creationId xmlns:a16="http://schemas.microsoft.com/office/drawing/2014/main" id="{BD24CA13-01F3-4852-BC80-20E45424A956}"/>
              </a:ext>
            </a:extLst>
          </p:cNvPr>
          <p:cNvSpPr/>
          <p:nvPr/>
        </p:nvSpPr>
        <p:spPr>
          <a:xfrm>
            <a:off x="274999" y="1600200"/>
            <a:ext cx="5616624" cy="400395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Why should our children at 8 years old be taught by the Government about Sex. The arrogance of the Government making the decision for all 8 year olds… By allowing the Government to step in as a Third parent and taking control is sending our children the wrong sort of message.</a:t>
            </a:r>
          </a:p>
          <a:p>
            <a:pPr algn="ctr"/>
            <a:endParaRPr lang="en-GB" dirty="0"/>
          </a:p>
          <a:p>
            <a:pPr algn="ctr"/>
            <a:r>
              <a:rPr lang="en-GB" dirty="0"/>
              <a:t>(Anon, 2012) </a:t>
            </a:r>
          </a:p>
        </p:txBody>
      </p:sp>
    </p:spTree>
    <p:extLst>
      <p:ext uri="{BB962C8B-B14F-4D97-AF65-F5344CB8AC3E}">
        <p14:creationId xmlns:p14="http://schemas.microsoft.com/office/powerpoint/2010/main" val="1609788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F9580-8409-4437-A511-C6C4058854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9614CC7-7C00-4C75-A50E-EFD8BE63F4B2}"/>
              </a:ext>
            </a:extLst>
          </p:cNvPr>
          <p:cNvSpPr>
            <a:spLocks noGrp="1"/>
          </p:cNvSpPr>
          <p:nvPr>
            <p:ph idx="1"/>
          </p:nvPr>
        </p:nvSpPr>
        <p:spPr/>
        <p:txBody>
          <a:bodyPr/>
          <a:lstStyle/>
          <a:p>
            <a:endParaRPr lang="en-GB" dirty="0"/>
          </a:p>
        </p:txBody>
      </p:sp>
      <p:sp>
        <p:nvSpPr>
          <p:cNvPr id="4" name="Rectangle 3">
            <a:extLst>
              <a:ext uri="{FF2B5EF4-FFF2-40B4-BE49-F238E27FC236}">
                <a16:creationId xmlns:a16="http://schemas.microsoft.com/office/drawing/2014/main" id="{29D0AEB3-ADC3-464F-8B30-BBE219528994}"/>
              </a:ext>
            </a:extLst>
          </p:cNvPr>
          <p:cNvSpPr/>
          <p:nvPr/>
        </p:nvSpPr>
        <p:spPr>
          <a:xfrm>
            <a:off x="645161" y="2967335"/>
            <a:ext cx="7853689"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Collaboration or Cheating? </a:t>
            </a:r>
          </a:p>
        </p:txBody>
      </p:sp>
    </p:spTree>
    <p:extLst>
      <p:ext uri="{BB962C8B-B14F-4D97-AF65-F5344CB8AC3E}">
        <p14:creationId xmlns:p14="http://schemas.microsoft.com/office/powerpoint/2010/main" val="39587109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Changes Wales NEEDS to make </a:t>
            </a:r>
          </a:p>
        </p:txBody>
      </p:sp>
      <p:sp>
        <p:nvSpPr>
          <p:cNvPr id="3" name="Content Placeholder 2"/>
          <p:cNvSpPr>
            <a:spLocks noGrp="1"/>
          </p:cNvSpPr>
          <p:nvPr>
            <p:ph idx="1"/>
          </p:nvPr>
        </p:nvSpPr>
        <p:spPr/>
        <p:txBody>
          <a:bodyPr>
            <a:normAutofit/>
          </a:bodyPr>
          <a:lstStyle/>
          <a:p>
            <a:r>
              <a:rPr lang="en-GB" sz="2000" dirty="0"/>
              <a:t>Change the name – Sexuality and relationships education </a:t>
            </a:r>
          </a:p>
          <a:p>
            <a:endParaRPr lang="en-GB" sz="2000" dirty="0"/>
          </a:p>
          <a:p>
            <a:r>
              <a:rPr lang="en-GB" sz="2000" dirty="0"/>
              <a:t>A Set curriculum to SRE </a:t>
            </a:r>
          </a:p>
          <a:p>
            <a:endParaRPr lang="en-GB" sz="2000" dirty="0"/>
          </a:p>
          <a:p>
            <a:r>
              <a:rPr lang="en-GB" sz="2000" dirty="0"/>
              <a:t>Compulsorily education throughout the systems from primary school – sixth form and beyond </a:t>
            </a:r>
          </a:p>
          <a:p>
            <a:endParaRPr lang="en-GB" sz="2000" dirty="0"/>
          </a:p>
          <a:p>
            <a:r>
              <a:rPr lang="en-GB" sz="2000" dirty="0"/>
              <a:t>Change the tune – Sex is natural, not negative! We as a society have socially constructed this! </a:t>
            </a:r>
          </a:p>
        </p:txBody>
      </p:sp>
    </p:spTree>
    <p:extLst>
      <p:ext uri="{BB962C8B-B14F-4D97-AF65-F5344CB8AC3E}">
        <p14:creationId xmlns:p14="http://schemas.microsoft.com/office/powerpoint/2010/main" val="23688142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3D7EF-C3C5-4207-9D65-EC22CC28E5E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DB3BA1-3935-420A-B729-06500220BEA5}"/>
              </a:ext>
            </a:extLst>
          </p:cNvPr>
          <p:cNvSpPr>
            <a:spLocks noGrp="1"/>
          </p:cNvSpPr>
          <p:nvPr>
            <p:ph idx="1"/>
          </p:nvPr>
        </p:nvSpPr>
        <p:spPr/>
        <p:txBody>
          <a:bodyPr/>
          <a:lstStyle/>
          <a:p>
            <a:pPr marL="0" indent="0">
              <a:buNone/>
            </a:pPr>
            <a:endParaRPr lang="en-GB" dirty="0"/>
          </a:p>
        </p:txBody>
      </p:sp>
      <p:sp>
        <p:nvSpPr>
          <p:cNvPr id="4" name="Rectangle 3">
            <a:extLst>
              <a:ext uri="{FF2B5EF4-FFF2-40B4-BE49-F238E27FC236}">
                <a16:creationId xmlns:a16="http://schemas.microsoft.com/office/drawing/2014/main" id="{03F3A77C-6081-419F-A053-B7B3BEF99D97}"/>
              </a:ext>
            </a:extLst>
          </p:cNvPr>
          <p:cNvSpPr/>
          <p:nvPr/>
        </p:nvSpPr>
        <p:spPr>
          <a:xfrm>
            <a:off x="1046804" y="1916832"/>
            <a:ext cx="7050392" cy="2585323"/>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lumMod val="65000"/>
                    <a:lumOff val="35000"/>
                  </a:schemeClr>
                </a:solidFill>
                <a:effectLst>
                  <a:outerShdw blurRad="12700" dist="38100" dir="2700000" algn="tl" rotWithShape="0">
                    <a:schemeClr val="accent5">
                      <a:lumMod val="60000"/>
                      <a:lumOff val="40000"/>
                    </a:schemeClr>
                  </a:outerShdw>
                </a:effectLst>
              </a:rPr>
              <a:t>Thankyou for Listening, </a:t>
            </a:r>
          </a:p>
          <a:p>
            <a:pPr algn="ctr"/>
            <a:endParaRPr lang="en-US" sz="5400" b="1" dirty="0">
              <a:ln w="9525">
                <a:solidFill>
                  <a:schemeClr val="bg1"/>
                </a:solidFill>
                <a:prstDash val="solid"/>
              </a:ln>
              <a:solidFill>
                <a:schemeClr val="tx1">
                  <a:lumMod val="65000"/>
                  <a:lumOff val="35000"/>
                </a:schemeClr>
              </a:solidFill>
              <a:effectLst>
                <a:outerShdw blurRad="12700" dist="38100" dir="2700000" algn="tl" rotWithShape="0">
                  <a:schemeClr val="accent5">
                    <a:lumMod val="60000"/>
                    <a:lumOff val="40000"/>
                  </a:schemeClr>
                </a:outerShdw>
              </a:effectLst>
            </a:endParaRPr>
          </a:p>
          <a:p>
            <a:pPr algn="ctr"/>
            <a:r>
              <a:rPr lang="en-US" sz="5400" b="1" cap="none" spc="0" dirty="0">
                <a:ln w="9525">
                  <a:solidFill>
                    <a:schemeClr val="bg1"/>
                  </a:solidFill>
                  <a:prstDash val="solid"/>
                </a:ln>
                <a:solidFill>
                  <a:schemeClr val="tx1">
                    <a:lumMod val="65000"/>
                    <a:lumOff val="35000"/>
                  </a:schemeClr>
                </a:solidFill>
                <a:effectLst>
                  <a:outerShdw blurRad="12700" dist="38100" dir="2700000" algn="tl" rotWithShape="0">
                    <a:schemeClr val="accent5">
                      <a:lumMod val="60000"/>
                      <a:lumOff val="40000"/>
                    </a:schemeClr>
                  </a:outerShdw>
                </a:effectLst>
              </a:rPr>
              <a:t>Any Questions ? </a:t>
            </a:r>
          </a:p>
        </p:txBody>
      </p:sp>
    </p:spTree>
    <p:extLst>
      <p:ext uri="{BB962C8B-B14F-4D97-AF65-F5344CB8AC3E}">
        <p14:creationId xmlns:p14="http://schemas.microsoft.com/office/powerpoint/2010/main" val="24969290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644DF-7108-4F44-B818-40EC69A0C739}"/>
              </a:ext>
            </a:extLst>
          </p:cNvPr>
          <p:cNvSpPr>
            <a:spLocks noGrp="1"/>
          </p:cNvSpPr>
          <p:nvPr>
            <p:ph type="title"/>
          </p:nvPr>
        </p:nvSpPr>
        <p:spPr>
          <a:xfrm>
            <a:off x="457200" y="274638"/>
            <a:ext cx="8229600" cy="202034"/>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FF896396-2463-4FBA-B5AD-F70063BE81EF}"/>
              </a:ext>
            </a:extLst>
          </p:cNvPr>
          <p:cNvSpPr>
            <a:spLocks noGrp="1"/>
          </p:cNvSpPr>
          <p:nvPr>
            <p:ph idx="1"/>
          </p:nvPr>
        </p:nvSpPr>
        <p:spPr>
          <a:xfrm>
            <a:off x="457200" y="764704"/>
            <a:ext cx="8229600" cy="5361459"/>
          </a:xfrm>
        </p:spPr>
        <p:txBody>
          <a:bodyPr>
            <a:normAutofit/>
          </a:bodyPr>
          <a:lstStyle/>
          <a:p>
            <a:r>
              <a:rPr lang="en-GB" sz="1600" dirty="0"/>
              <a:t> </a:t>
            </a:r>
          </a:p>
        </p:txBody>
      </p:sp>
      <p:sp>
        <p:nvSpPr>
          <p:cNvPr id="4" name="TextBox 3">
            <a:extLst>
              <a:ext uri="{FF2B5EF4-FFF2-40B4-BE49-F238E27FC236}">
                <a16:creationId xmlns:a16="http://schemas.microsoft.com/office/drawing/2014/main" id="{E3BC83CC-7EF8-4986-B4BE-65718B40B6F1}"/>
              </a:ext>
            </a:extLst>
          </p:cNvPr>
          <p:cNvSpPr txBox="1"/>
          <p:nvPr/>
        </p:nvSpPr>
        <p:spPr>
          <a:xfrm>
            <a:off x="107504" y="476672"/>
            <a:ext cx="8856984" cy="532453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Anon (2012) </a:t>
            </a:r>
            <a:r>
              <a:rPr lang="en-GB" sz="1600" i="1" dirty="0">
                <a:latin typeface="Arial" panose="020B0604020202020204" pitchFamily="34" charset="0"/>
                <a:cs typeface="Arial" panose="020B0604020202020204" pitchFamily="34" charset="0"/>
              </a:rPr>
              <a:t>Sex education in Schools </a:t>
            </a:r>
            <a:r>
              <a:rPr lang="en-GB" sz="1600" dirty="0">
                <a:latin typeface="Arial" panose="020B0604020202020204" pitchFamily="34" charset="0"/>
                <a:cs typeface="Arial" panose="020B0604020202020204" pitchFamily="34" charset="0"/>
              </a:rPr>
              <a:t>[Online] Available at : </a:t>
            </a:r>
            <a:r>
              <a:rPr lang="en-GB" sz="1600" u="sng" dirty="0">
                <a:latin typeface="Arial" panose="020B0604020202020204" pitchFamily="34" charset="0"/>
                <a:cs typeface="Arial" panose="020B0604020202020204" pitchFamily="34" charset="0"/>
                <a:hlinkClick r:id="rId3"/>
              </a:rPr>
              <a:t>https://www.netmums.com/coffeehouse/other-chat-514/politics-866/948446-sex-education-schools.html?fbclid=IwAR1bJqf8b5jxGw7LxDmbrNVuHxSZbOA6mMy6oFXcaAvo0gRoTeOKkrBqmJQ</a:t>
            </a:r>
            <a:r>
              <a:rPr lang="en-GB" sz="1600" dirty="0">
                <a:latin typeface="Arial" panose="020B0604020202020204" pitchFamily="34" charset="0"/>
                <a:cs typeface="Arial" panose="020B0604020202020204" pitchFamily="34" charset="0"/>
              </a:rPr>
              <a:t> (Accessed:31/03/2019) </a:t>
            </a:r>
          </a:p>
          <a:p>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European Centre for Disease Prevention and Control (2015)</a:t>
            </a:r>
            <a:r>
              <a:rPr lang="en-GB" sz="1600" i="1" dirty="0">
                <a:latin typeface="Arial" panose="020B0604020202020204" pitchFamily="34" charset="0"/>
                <a:cs typeface="Arial" panose="020B0604020202020204" pitchFamily="34" charset="0"/>
              </a:rPr>
              <a:t>Surveillance report Annual epidemiological report , sexually transmitted infections, including HIV and blood-borne viruses 2014 </a:t>
            </a:r>
            <a:r>
              <a:rPr lang="en-GB" sz="1600" dirty="0">
                <a:latin typeface="Arial" panose="020B0604020202020204" pitchFamily="34" charset="0"/>
                <a:cs typeface="Arial" panose="020B0604020202020204" pitchFamily="34" charset="0"/>
              </a:rPr>
              <a:t>[Online] Available at : </a:t>
            </a:r>
            <a:r>
              <a:rPr lang="en-GB" sz="1600" u="sng" dirty="0">
                <a:latin typeface="Arial" panose="020B0604020202020204" pitchFamily="34" charset="0"/>
                <a:cs typeface="Arial" panose="020B0604020202020204" pitchFamily="34" charset="0"/>
                <a:hlinkClick r:id="rId4"/>
              </a:rPr>
              <a:t>https://ecdc.europa.eu/sites/portal/files/media/en/publications/Publications/sexually-transmited-infections-HIV-AIDS-blood-borne-annual-epi-report-2014.pdf</a:t>
            </a:r>
            <a:r>
              <a:rPr lang="en-GB" sz="1600" dirty="0">
                <a:latin typeface="Arial" panose="020B0604020202020204" pitchFamily="34" charset="0"/>
                <a:cs typeface="Arial" panose="020B0604020202020204" pitchFamily="34" charset="0"/>
              </a:rPr>
              <a:t> ( Accessed: 24/03/2019)</a:t>
            </a:r>
          </a:p>
          <a:p>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International Bureau of Education (2012) </a:t>
            </a:r>
            <a:r>
              <a:rPr lang="en-GB" sz="1600" i="1" dirty="0">
                <a:latin typeface="Arial" panose="020B0604020202020204" pitchFamily="34" charset="0"/>
                <a:cs typeface="Arial" panose="020B0604020202020204" pitchFamily="34" charset="0"/>
              </a:rPr>
              <a:t>World date on Education , Denmark </a:t>
            </a:r>
            <a:r>
              <a:rPr lang="en-GB" sz="1600" dirty="0">
                <a:latin typeface="Arial" panose="020B0604020202020204" pitchFamily="34" charset="0"/>
                <a:cs typeface="Arial" panose="020B0604020202020204" pitchFamily="34" charset="0"/>
              </a:rPr>
              <a:t>[Online] Available at : </a:t>
            </a:r>
            <a:r>
              <a:rPr lang="en-GB" sz="1600" u="sng" dirty="0">
                <a:latin typeface="Arial" panose="020B0604020202020204" pitchFamily="34" charset="0"/>
                <a:cs typeface="Arial" panose="020B0604020202020204" pitchFamily="34" charset="0"/>
                <a:hlinkClick r:id="rId5"/>
              </a:rPr>
              <a:t>http://www.ibe.unesco.org/fileadmin/user_upload/Publications/WDE/2010/pdf-versions/Denmark.pdf</a:t>
            </a:r>
            <a:r>
              <a:rPr lang="en-GB" sz="1600" dirty="0">
                <a:latin typeface="Arial" panose="020B0604020202020204" pitchFamily="34" charset="0"/>
                <a:cs typeface="Arial" panose="020B0604020202020204" pitchFamily="34" charset="0"/>
              </a:rPr>
              <a:t> ( Accessed: 27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March 2019) </a:t>
            </a:r>
          </a:p>
          <a:p>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Ministry of Children and Education (2018) </a:t>
            </a:r>
            <a:r>
              <a:rPr lang="en-GB" sz="1600" i="1" dirty="0">
                <a:latin typeface="Arial" panose="020B0604020202020204" pitchFamily="34" charset="0"/>
                <a:cs typeface="Arial" panose="020B0604020202020204" pitchFamily="34" charset="0"/>
              </a:rPr>
              <a:t>Guidance for the topic of health and sexual education and family knowledge.</a:t>
            </a:r>
            <a:r>
              <a:rPr lang="en-GB" sz="1600" dirty="0">
                <a:latin typeface="Arial" panose="020B0604020202020204" pitchFamily="34" charset="0"/>
                <a:cs typeface="Arial" panose="020B0604020202020204" pitchFamily="34" charset="0"/>
              </a:rPr>
              <a:t>[Online] Available at :</a:t>
            </a:r>
            <a:r>
              <a:rPr lang="en-GB" sz="1600" u="sng" dirty="0">
                <a:latin typeface="Arial" panose="020B0604020202020204" pitchFamily="34" charset="0"/>
                <a:cs typeface="Arial" panose="020B0604020202020204" pitchFamily="34" charset="0"/>
                <a:hlinkClick r:id="rId6"/>
              </a:rPr>
              <a:t>   https://arkiv.emu.dk/sites/default/files/Vejledning%20sundheds-og%20seksual.pdf</a:t>
            </a:r>
            <a:r>
              <a:rPr lang="en-GB" sz="1600" dirty="0">
                <a:latin typeface="Arial" panose="020B0604020202020204" pitchFamily="34" charset="0"/>
                <a:cs typeface="Arial" panose="020B0604020202020204" pitchFamily="34" charset="0"/>
              </a:rPr>
              <a:t> ( Accessed: 31</a:t>
            </a:r>
            <a:r>
              <a:rPr lang="en-GB" sz="1600" baseline="30000" dirty="0">
                <a:latin typeface="Arial" panose="020B0604020202020204" pitchFamily="34" charset="0"/>
                <a:cs typeface="Arial" panose="020B0604020202020204" pitchFamily="34" charset="0"/>
              </a:rPr>
              <a:t>st</a:t>
            </a:r>
            <a:r>
              <a:rPr lang="en-GB" sz="1600" dirty="0">
                <a:latin typeface="Arial" panose="020B0604020202020204" pitchFamily="34" charset="0"/>
                <a:cs typeface="Arial" panose="020B0604020202020204" pitchFamily="34" charset="0"/>
              </a:rPr>
              <a:t> March 2019)</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9816801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B3073-977E-4D8C-8701-764B7405D3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1F60954-7E27-44E2-8F20-28D57840C905}"/>
              </a:ext>
            </a:extLst>
          </p:cNvPr>
          <p:cNvSpPr>
            <a:spLocks noGrp="1"/>
          </p:cNvSpPr>
          <p:nvPr>
            <p:ph idx="1"/>
          </p:nvPr>
        </p:nvSpPr>
        <p:spPr>
          <a:xfrm>
            <a:off x="457200" y="274638"/>
            <a:ext cx="8229600" cy="5851525"/>
          </a:xfrm>
        </p:spPr>
        <p:txBody>
          <a:bodyPr>
            <a:normAutofit lnSpcReduction="10000"/>
          </a:bodyPr>
          <a:lstStyle/>
          <a:p>
            <a:pPr marL="0" indent="0">
              <a:buNone/>
            </a:pPr>
            <a:r>
              <a:rPr lang="en-GB" sz="1800" dirty="0">
                <a:latin typeface="Arial" panose="020B0604020202020204" pitchFamily="34" charset="0"/>
                <a:cs typeface="Arial" panose="020B0604020202020204" pitchFamily="34" charset="0"/>
              </a:rPr>
              <a:t>Ministry of Education (2018)  </a:t>
            </a:r>
            <a:r>
              <a:rPr lang="en-GB" sz="1800" i="1" dirty="0">
                <a:latin typeface="Arial" panose="020B0604020202020204" pitchFamily="34" charset="0"/>
                <a:cs typeface="Arial" panose="020B0604020202020204" pitchFamily="34" charset="0"/>
              </a:rPr>
              <a:t>Subjects and Curriculum</a:t>
            </a:r>
            <a:r>
              <a:rPr lang="en-GB" sz="1800" dirty="0">
                <a:latin typeface="Arial" panose="020B0604020202020204" pitchFamily="34" charset="0"/>
                <a:cs typeface="Arial" panose="020B0604020202020204" pitchFamily="34" charset="0"/>
              </a:rPr>
              <a:t> [Online] Available at :</a:t>
            </a:r>
            <a:r>
              <a:rPr lang="en-GB" sz="1800" i="1" dirty="0">
                <a:latin typeface="Arial" panose="020B0604020202020204" pitchFamily="34" charset="0"/>
                <a:cs typeface="Arial" panose="020B0604020202020204" pitchFamily="34" charset="0"/>
              </a:rPr>
              <a:t> </a:t>
            </a:r>
            <a:r>
              <a:rPr lang="en-GB" sz="1800" u="sng" dirty="0">
                <a:latin typeface="Arial" panose="020B0604020202020204" pitchFamily="34" charset="0"/>
                <a:cs typeface="Arial" panose="020B0604020202020204" pitchFamily="34" charset="0"/>
                <a:hlinkClick r:id="rId3"/>
              </a:rPr>
              <a:t>http://eng.uvm.dk/primary-and-lower-secondary-education/the-folkeskole/subjects-and-curriculum</a:t>
            </a:r>
            <a:r>
              <a:rPr lang="en-GB" sz="1800" dirty="0">
                <a:latin typeface="Arial" panose="020B0604020202020204" pitchFamily="34" charset="0"/>
                <a:cs typeface="Arial" panose="020B0604020202020204" pitchFamily="34" charset="0"/>
              </a:rPr>
              <a:t> (Accessed:24/03/2019)</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err="1">
                <a:latin typeface="Arial" panose="020B0604020202020204" pitchFamily="34" charset="0"/>
                <a:cs typeface="Arial" panose="020B0604020202020204" pitchFamily="34" charset="0"/>
              </a:rPr>
              <a:t>Moore,S</a:t>
            </a:r>
            <a:r>
              <a:rPr lang="en-GB" sz="1800" dirty="0">
                <a:latin typeface="Arial" panose="020B0604020202020204" pitchFamily="34" charset="0"/>
                <a:cs typeface="Arial" panose="020B0604020202020204" pitchFamily="34" charset="0"/>
              </a:rPr>
              <a:t>. and </a:t>
            </a:r>
            <a:r>
              <a:rPr lang="en-GB" sz="1800" dirty="0" err="1">
                <a:latin typeface="Arial" panose="020B0604020202020204" pitchFamily="34" charset="0"/>
                <a:cs typeface="Arial" panose="020B0604020202020204" pitchFamily="34" charset="0"/>
              </a:rPr>
              <a:t>Rosenthanl,D</a:t>
            </a:r>
            <a:r>
              <a:rPr lang="en-GB" sz="1800" dirty="0">
                <a:latin typeface="Arial" panose="020B0604020202020204" pitchFamily="34" charset="0"/>
                <a:cs typeface="Arial" panose="020B0604020202020204" pitchFamily="34" charset="0"/>
              </a:rPr>
              <a:t>. (2006) </a:t>
            </a:r>
            <a:r>
              <a:rPr lang="en-GB" sz="1800" i="1" dirty="0">
                <a:latin typeface="Arial" panose="020B0604020202020204" pitchFamily="34" charset="0"/>
                <a:cs typeface="Arial" panose="020B0604020202020204" pitchFamily="34" charset="0"/>
              </a:rPr>
              <a:t>Sexuality in Adolescence current trends</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Routledge:London</a:t>
            </a:r>
            <a:r>
              <a:rPr lang="en-GB" sz="1800" dirty="0">
                <a:latin typeface="Arial" panose="020B0604020202020204" pitchFamily="34" charset="0"/>
                <a:cs typeface="Arial" panose="020B0604020202020204" pitchFamily="34" charset="0"/>
              </a:rPr>
              <a:t>.</a:t>
            </a:r>
          </a:p>
          <a:p>
            <a:pPr marL="0" indent="0">
              <a:buNone/>
            </a:pPr>
            <a:r>
              <a:rPr lang="en-GB" sz="1800" dirty="0">
                <a:latin typeface="Arial" panose="020B0604020202020204" pitchFamily="34" charset="0"/>
                <a:cs typeface="Arial" panose="020B0604020202020204" pitchFamily="34" charset="0"/>
              </a:rPr>
              <a:t> </a:t>
            </a:r>
          </a:p>
          <a:p>
            <a:pPr marL="0" indent="0">
              <a:buNone/>
            </a:pPr>
            <a:r>
              <a:rPr lang="en-GB" sz="1800" dirty="0" err="1">
                <a:latin typeface="Arial" panose="020B0604020202020204" pitchFamily="34" charset="0"/>
                <a:cs typeface="Arial" panose="020B0604020202020204" pitchFamily="34" charset="0"/>
              </a:rPr>
              <a:t>O’Brien,C</a:t>
            </a:r>
            <a:r>
              <a:rPr lang="en-GB" sz="1800" dirty="0">
                <a:latin typeface="Arial" panose="020B0604020202020204" pitchFamily="34" charset="0"/>
                <a:cs typeface="Arial" panose="020B0604020202020204" pitchFamily="34" charset="0"/>
              </a:rPr>
              <a:t>. (2016) </a:t>
            </a:r>
            <a:r>
              <a:rPr lang="en-GB" sz="1800" i="1" dirty="0">
                <a:latin typeface="Arial" panose="020B0604020202020204" pitchFamily="34" charset="0"/>
                <a:cs typeface="Arial" panose="020B0604020202020204" pitchFamily="34" charset="0"/>
              </a:rPr>
              <a:t>Education for sustainable happiness and wellbeing. </a:t>
            </a:r>
            <a:r>
              <a:rPr lang="en-GB" sz="1800" dirty="0">
                <a:latin typeface="Arial" panose="020B0604020202020204" pitchFamily="34" charset="0"/>
                <a:cs typeface="Arial" panose="020B0604020202020204" pitchFamily="34" charset="0"/>
              </a:rPr>
              <a:t>Oxon: Routledge </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Office for National Statistics (2016a) </a:t>
            </a:r>
            <a:r>
              <a:rPr lang="en-GB" sz="1700" i="1" dirty="0">
                <a:latin typeface="Arial" panose="020B0604020202020204" pitchFamily="34" charset="0"/>
                <a:cs typeface="Arial" panose="020B0604020202020204" pitchFamily="34" charset="0"/>
              </a:rPr>
              <a:t>Conceptions in England and Wales 2014 </a:t>
            </a:r>
            <a:r>
              <a:rPr lang="en-GB" sz="1700" dirty="0">
                <a:latin typeface="Arial" panose="020B0604020202020204" pitchFamily="34" charset="0"/>
                <a:cs typeface="Arial" panose="020B0604020202020204" pitchFamily="34" charset="0"/>
              </a:rPr>
              <a:t>[Online] Available at: https://www.ons.gov.uk/peoplepopulationandcommunity/birthsdeathsandmarriages/conceptionandfertilityrates/bulletins/conceptionstatistics/2014 (Accessed: 24/03/2019)</a:t>
            </a:r>
          </a:p>
          <a:p>
            <a:pPr marL="0" indent="0">
              <a:buNone/>
            </a:pPr>
            <a:endParaRPr lang="en-GB" sz="1700"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Office for National Statistics (2016b) </a:t>
            </a:r>
            <a:r>
              <a:rPr lang="en-GB" sz="1700" i="1" dirty="0">
                <a:latin typeface="Arial" panose="020B0604020202020204" pitchFamily="34" charset="0"/>
                <a:cs typeface="Arial" panose="020B0604020202020204" pitchFamily="34" charset="0"/>
              </a:rPr>
              <a:t>Live births women aged ‘Under 18’ and ‘Under 20’,( Per 1,000 women aged 15 to 17 and 15 to 19) in EU28 countries, 2004,2013 and 2014. </a:t>
            </a:r>
            <a:r>
              <a:rPr lang="en-GB" sz="1700" dirty="0">
                <a:latin typeface="Arial" panose="020B0604020202020204" pitchFamily="34" charset="0"/>
                <a:cs typeface="Arial" panose="020B0604020202020204" pitchFamily="34" charset="0"/>
              </a:rPr>
              <a:t>[Online] Available at :</a:t>
            </a:r>
            <a:r>
              <a:rPr lang="en-GB" sz="1700" u="sng" dirty="0">
                <a:latin typeface="Arial" panose="020B0604020202020204" pitchFamily="34" charset="0"/>
                <a:cs typeface="Arial" panose="020B0604020202020204" pitchFamily="34" charset="0"/>
                <a:hlinkClick r:id="rId4"/>
              </a:rPr>
              <a:t>https://www.ons.gov.uk/peoplepopulationandcommunity/birthsdeathsandmarriages/livebirths/adhocs/005466livebirthswomenagedunder18andunder20per1000womenaged15to17and15to19ineu28countries20042013and2014</a:t>
            </a:r>
            <a:r>
              <a:rPr lang="en-GB" sz="1700" dirty="0">
                <a:latin typeface="Arial" panose="020B0604020202020204" pitchFamily="34" charset="0"/>
                <a:cs typeface="Arial" panose="020B0604020202020204" pitchFamily="34" charset="0"/>
              </a:rPr>
              <a:t>(Accessed:24/03/2019). </a:t>
            </a:r>
          </a:p>
          <a:p>
            <a:pPr marL="0" indent="0">
              <a:buNone/>
            </a:pPr>
            <a:endParaRPr lang="en-GB" dirty="0"/>
          </a:p>
        </p:txBody>
      </p:sp>
    </p:spTree>
    <p:extLst>
      <p:ext uri="{BB962C8B-B14F-4D97-AF65-F5344CB8AC3E}">
        <p14:creationId xmlns:p14="http://schemas.microsoft.com/office/powerpoint/2010/main" val="21788374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BB5D2-1932-4E15-85DF-1E5D07F306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BB6668-F036-4327-91EF-3B850CC5C27C}"/>
              </a:ext>
            </a:extLst>
          </p:cNvPr>
          <p:cNvSpPr>
            <a:spLocks noGrp="1"/>
          </p:cNvSpPr>
          <p:nvPr>
            <p:ph idx="1"/>
          </p:nvPr>
        </p:nvSpPr>
        <p:spPr>
          <a:xfrm>
            <a:off x="457200" y="274638"/>
            <a:ext cx="8229600" cy="5851525"/>
          </a:xfrm>
        </p:spPr>
        <p:txBody>
          <a:bodyPr>
            <a:normAutofit fontScale="25000" lnSpcReduction="20000"/>
          </a:bodyPr>
          <a:lstStyle/>
          <a:p>
            <a:pPr marL="0" indent="0">
              <a:buNone/>
            </a:pPr>
            <a:r>
              <a:rPr lang="en-GB" sz="5600" dirty="0">
                <a:latin typeface="Arial" panose="020B0604020202020204" pitchFamily="34" charset="0"/>
                <a:cs typeface="Arial" panose="020B0604020202020204" pitchFamily="34" charset="0"/>
              </a:rPr>
              <a:t>Public Health Wales (2018)</a:t>
            </a:r>
            <a:r>
              <a:rPr lang="en-GB" sz="5600" i="1" dirty="0">
                <a:latin typeface="Arial" panose="020B0604020202020204" pitchFamily="34" charset="0"/>
                <a:cs typeface="Arial" panose="020B0604020202020204" pitchFamily="34" charset="0"/>
              </a:rPr>
              <a:t>Sexual health in Wales Surveillance Scheme, Quarterly report, October 2018. </a:t>
            </a:r>
            <a:r>
              <a:rPr lang="en-GB" sz="5600" dirty="0">
                <a:latin typeface="Arial" panose="020B0604020202020204" pitchFamily="34" charset="0"/>
                <a:cs typeface="Arial" panose="020B0604020202020204" pitchFamily="34" charset="0"/>
              </a:rPr>
              <a:t>[Online] Available at: </a:t>
            </a:r>
            <a:r>
              <a:rPr lang="en-GB" sz="5600" u="sng" dirty="0">
                <a:latin typeface="Arial" panose="020B0604020202020204" pitchFamily="34" charset="0"/>
                <a:cs typeface="Arial" panose="020B0604020202020204" pitchFamily="34" charset="0"/>
                <a:hlinkClick r:id="rId3"/>
              </a:rPr>
              <a:t>http://www.wales.nhs.uk/sitesplus/documents/888/Sexual%20Health%20in%20Wales%20Surveillance%20Quarterly%20Report_Oct2018_v1.pdf</a:t>
            </a:r>
            <a:r>
              <a:rPr lang="en-GB" sz="5600" dirty="0">
                <a:latin typeface="Arial" panose="020B0604020202020204" pitchFamily="34" charset="0"/>
                <a:cs typeface="Arial" panose="020B0604020202020204" pitchFamily="34" charset="0"/>
              </a:rPr>
              <a:t> (Accesed:24/03/2019)</a:t>
            </a:r>
          </a:p>
          <a:p>
            <a:pPr marL="0" indent="0">
              <a:buNone/>
            </a:pPr>
            <a:endParaRPr lang="en-GB" sz="5600" dirty="0">
              <a:latin typeface="Arial" panose="020B0604020202020204" pitchFamily="34" charset="0"/>
              <a:cs typeface="Arial" panose="020B0604020202020204" pitchFamily="34" charset="0"/>
            </a:endParaRPr>
          </a:p>
          <a:p>
            <a:pPr marL="0" indent="0">
              <a:buNone/>
            </a:pPr>
            <a:r>
              <a:rPr lang="en-GB" sz="5600" dirty="0" err="1">
                <a:latin typeface="Arial" panose="020B0604020202020204" pitchFamily="34" charset="0"/>
                <a:cs typeface="Arial" panose="020B0604020202020204" pitchFamily="34" charset="0"/>
              </a:rPr>
              <a:t>Renold</a:t>
            </a:r>
            <a:r>
              <a:rPr lang="en-GB" sz="5600" dirty="0">
                <a:latin typeface="Arial" panose="020B0604020202020204" pitchFamily="34" charset="0"/>
                <a:cs typeface="Arial" panose="020B0604020202020204" pitchFamily="34" charset="0"/>
              </a:rPr>
              <a:t>, E. and McGeeney, E. (2017) Informing the Future Sex and  Relationships Education Curriculum in Wales. Cardiff University.  ISBN 978-1-908469-12-0</a:t>
            </a:r>
          </a:p>
          <a:p>
            <a:pPr marL="0" indent="0">
              <a:buNone/>
            </a:pPr>
            <a:endParaRPr lang="en-GB" sz="5600" dirty="0">
              <a:latin typeface="Arial" panose="020B0604020202020204" pitchFamily="34" charset="0"/>
              <a:cs typeface="Arial" panose="020B0604020202020204" pitchFamily="34" charset="0"/>
            </a:endParaRPr>
          </a:p>
          <a:p>
            <a:pPr marL="0" indent="0">
              <a:buNone/>
            </a:pPr>
            <a:r>
              <a:rPr lang="en-GB" sz="5600" dirty="0" err="1">
                <a:latin typeface="Arial" panose="020B0604020202020204" pitchFamily="34" charset="0"/>
                <a:cs typeface="Arial" panose="020B0604020202020204" pitchFamily="34" charset="0"/>
              </a:rPr>
              <a:t>Rose,S</a:t>
            </a:r>
            <a:r>
              <a:rPr lang="en-GB" sz="5600" dirty="0">
                <a:latin typeface="Arial" panose="020B0604020202020204" pitchFamily="34" charset="0"/>
                <a:cs typeface="Arial" panose="020B0604020202020204" pitchFamily="34" charset="0"/>
              </a:rPr>
              <a:t>. (2005) ‘Going too far? Sex, Sin and Social Policy’</a:t>
            </a:r>
            <a:r>
              <a:rPr lang="en-GB" sz="5600" i="1" dirty="0">
                <a:latin typeface="Arial" panose="020B0604020202020204" pitchFamily="34" charset="0"/>
                <a:cs typeface="Arial" panose="020B0604020202020204" pitchFamily="34" charset="0"/>
              </a:rPr>
              <a:t> Social Forces,</a:t>
            </a:r>
            <a:r>
              <a:rPr lang="en-GB" sz="5600" dirty="0">
                <a:latin typeface="Arial" panose="020B0604020202020204" pitchFamily="34" charset="0"/>
                <a:cs typeface="Arial" panose="020B0604020202020204" pitchFamily="34" charset="0"/>
              </a:rPr>
              <a:t>84 (2) pp1207-1232.DOI: https://doi.org/10.1353/sof.2006.0032.</a:t>
            </a:r>
          </a:p>
          <a:p>
            <a:pPr marL="0" indent="0">
              <a:buNone/>
            </a:pPr>
            <a:endParaRPr lang="en-GB" sz="5600" dirty="0">
              <a:latin typeface="Arial" panose="020B0604020202020204" pitchFamily="34" charset="0"/>
              <a:cs typeface="Arial" panose="020B0604020202020204" pitchFamily="34" charset="0"/>
            </a:endParaRPr>
          </a:p>
          <a:p>
            <a:pPr marL="0" indent="0">
              <a:buNone/>
            </a:pPr>
            <a:r>
              <a:rPr lang="en-GB" sz="5600" dirty="0" err="1">
                <a:latin typeface="Arial" panose="020B0604020202020204" pitchFamily="34" charset="0"/>
                <a:cs typeface="Arial" panose="020B0604020202020204" pitchFamily="34" charset="0"/>
              </a:rPr>
              <a:t>Sellgren</a:t>
            </a:r>
            <a:r>
              <a:rPr lang="en-GB" sz="5600" dirty="0">
                <a:latin typeface="Arial" panose="020B0604020202020204" pitchFamily="34" charset="0"/>
                <a:cs typeface="Arial" panose="020B0604020202020204" pitchFamily="34" charset="0"/>
              </a:rPr>
              <a:t>, K. (2017) Sex education to be compulsory in England’s schools</a:t>
            </a:r>
            <a:r>
              <a:rPr lang="en-GB" sz="5600" i="1" dirty="0">
                <a:latin typeface="Arial" panose="020B0604020202020204" pitchFamily="34" charset="0"/>
                <a:cs typeface="Arial" panose="020B0604020202020204" pitchFamily="34" charset="0"/>
              </a:rPr>
              <a:t>. BBC News </a:t>
            </a:r>
            <a:r>
              <a:rPr lang="en-GB" sz="5600" dirty="0">
                <a:latin typeface="Arial" panose="020B0604020202020204" pitchFamily="34" charset="0"/>
                <a:cs typeface="Arial" panose="020B0604020202020204" pitchFamily="34" charset="0"/>
              </a:rPr>
              <a:t>1</a:t>
            </a:r>
            <a:r>
              <a:rPr lang="en-GB" sz="5600" baseline="30000" dirty="0">
                <a:latin typeface="Arial" panose="020B0604020202020204" pitchFamily="34" charset="0"/>
                <a:cs typeface="Arial" panose="020B0604020202020204" pitchFamily="34" charset="0"/>
              </a:rPr>
              <a:t>st</a:t>
            </a:r>
            <a:r>
              <a:rPr lang="en-GB" sz="5600" dirty="0">
                <a:latin typeface="Arial" panose="020B0604020202020204" pitchFamily="34" charset="0"/>
                <a:cs typeface="Arial" panose="020B0604020202020204" pitchFamily="34" charset="0"/>
              </a:rPr>
              <a:t> March. Available at: </a:t>
            </a:r>
            <a:r>
              <a:rPr lang="en-GB" sz="5600" u="sng" dirty="0">
                <a:latin typeface="Arial" panose="020B0604020202020204" pitchFamily="34" charset="0"/>
                <a:cs typeface="Arial" panose="020B0604020202020204" pitchFamily="34" charset="0"/>
                <a:hlinkClick r:id="rId4"/>
              </a:rPr>
              <a:t>https://www.bbc.co.uk/news/education-39116783?userOrigin=news&amp;context=news</a:t>
            </a:r>
            <a:r>
              <a:rPr lang="en-GB" sz="5600" dirty="0">
                <a:latin typeface="Arial" panose="020B0604020202020204" pitchFamily="34" charset="0"/>
                <a:cs typeface="Arial" panose="020B0604020202020204" pitchFamily="34" charset="0"/>
              </a:rPr>
              <a:t>  ( Accessed: 31</a:t>
            </a:r>
            <a:r>
              <a:rPr lang="en-GB" sz="5600" baseline="30000" dirty="0">
                <a:latin typeface="Arial" panose="020B0604020202020204" pitchFamily="34" charset="0"/>
                <a:cs typeface="Arial" panose="020B0604020202020204" pitchFamily="34" charset="0"/>
              </a:rPr>
              <a:t>st</a:t>
            </a:r>
            <a:r>
              <a:rPr lang="en-GB" sz="5600" dirty="0">
                <a:latin typeface="Arial" panose="020B0604020202020204" pitchFamily="34" charset="0"/>
                <a:cs typeface="Arial" panose="020B0604020202020204" pitchFamily="34" charset="0"/>
              </a:rPr>
              <a:t> of March 2019)</a:t>
            </a:r>
          </a:p>
          <a:p>
            <a:pPr marL="0" indent="0">
              <a:buNone/>
            </a:pPr>
            <a:r>
              <a:rPr lang="en-GB" sz="5600" dirty="0">
                <a:latin typeface="Arial" panose="020B0604020202020204" pitchFamily="34" charset="0"/>
                <a:cs typeface="Arial" panose="020B0604020202020204" pitchFamily="34" charset="0"/>
              </a:rPr>
              <a:t> </a:t>
            </a:r>
          </a:p>
          <a:p>
            <a:pPr marL="0" indent="0">
              <a:buNone/>
            </a:pPr>
            <a:r>
              <a:rPr lang="en-GB" sz="5600" dirty="0">
                <a:latin typeface="Arial" panose="020B0604020202020204" pitchFamily="34" charset="0"/>
                <a:cs typeface="Arial" panose="020B0604020202020204" pitchFamily="34" charset="0"/>
              </a:rPr>
              <a:t> Welsh Assembly Government (2010)</a:t>
            </a:r>
            <a:r>
              <a:rPr lang="en-GB" sz="5600" i="1" dirty="0">
                <a:latin typeface="Arial" panose="020B0604020202020204" pitchFamily="34" charset="0"/>
                <a:cs typeface="Arial" panose="020B0604020202020204" pitchFamily="34" charset="0"/>
              </a:rPr>
              <a:t> Sex and relationships education in schools. </a:t>
            </a:r>
            <a:r>
              <a:rPr lang="en-GB" sz="5600" dirty="0">
                <a:latin typeface="Arial" panose="020B0604020202020204" pitchFamily="34" charset="0"/>
                <a:cs typeface="Arial" panose="020B0604020202020204" pitchFamily="34" charset="0"/>
              </a:rPr>
              <a:t>[Online] Available at: </a:t>
            </a:r>
            <a:r>
              <a:rPr lang="en-GB" sz="5600" u="sng" dirty="0">
                <a:latin typeface="Arial" panose="020B0604020202020204" pitchFamily="34" charset="0"/>
                <a:cs typeface="Arial" panose="020B0604020202020204" pitchFamily="34" charset="0"/>
                <a:hlinkClick r:id="rId5"/>
              </a:rPr>
              <a:t>https://learning.gov.wales/docs/learningwales/publications/130425-sex-and-relationships-education-in-schools-en.pdf</a:t>
            </a:r>
            <a:r>
              <a:rPr lang="en-GB" sz="5600" dirty="0">
                <a:latin typeface="Arial" panose="020B0604020202020204" pitchFamily="34" charset="0"/>
                <a:cs typeface="Arial" panose="020B0604020202020204" pitchFamily="34" charset="0"/>
              </a:rPr>
              <a:t> ( Accessed: 16</a:t>
            </a:r>
            <a:r>
              <a:rPr lang="en-GB" sz="5600" baseline="30000" dirty="0">
                <a:latin typeface="Arial" panose="020B0604020202020204" pitchFamily="34" charset="0"/>
                <a:cs typeface="Arial" panose="020B0604020202020204" pitchFamily="34" charset="0"/>
              </a:rPr>
              <a:t>th</a:t>
            </a:r>
            <a:r>
              <a:rPr lang="en-GB" sz="5600" dirty="0">
                <a:latin typeface="Arial" panose="020B0604020202020204" pitchFamily="34" charset="0"/>
                <a:cs typeface="Arial" panose="020B0604020202020204" pitchFamily="34" charset="0"/>
              </a:rPr>
              <a:t> March 2019)  </a:t>
            </a:r>
          </a:p>
          <a:p>
            <a:pPr marL="0" indent="0">
              <a:buNone/>
            </a:pPr>
            <a:r>
              <a:rPr lang="en-GB" sz="5600" dirty="0">
                <a:latin typeface="Arial" panose="020B0604020202020204" pitchFamily="34" charset="0"/>
                <a:cs typeface="Arial" panose="020B0604020202020204" pitchFamily="34" charset="0"/>
              </a:rPr>
              <a:t> </a:t>
            </a:r>
          </a:p>
          <a:p>
            <a:pPr marL="0" indent="0">
              <a:buNone/>
            </a:pPr>
            <a:r>
              <a:rPr lang="en-GB" sz="5600" dirty="0">
                <a:latin typeface="Arial" panose="020B0604020202020204" pitchFamily="34" charset="0"/>
                <a:cs typeface="Arial" panose="020B0604020202020204" pitchFamily="34" charset="0"/>
              </a:rPr>
              <a:t>Welsh Government, (2015) Children and Young People Wellbeing Monitor for Wales 2015, [Online} Available</a:t>
            </a:r>
            <a:r>
              <a:rPr lang="en-GB" sz="5600" u="sng" dirty="0">
                <a:latin typeface="Arial" panose="020B0604020202020204" pitchFamily="34" charset="0"/>
                <a:cs typeface="Arial" panose="020B0604020202020204" pitchFamily="34" charset="0"/>
              </a:rPr>
              <a:t> at : https://dera.ioe.ac.uk/24929/3/151211-children-young-people-wellbeing-monitor-2015-en_Redacted.pdf</a:t>
            </a:r>
            <a:r>
              <a:rPr lang="en-GB" sz="5600" dirty="0">
                <a:latin typeface="Arial" panose="020B0604020202020204" pitchFamily="34" charset="0"/>
                <a:cs typeface="Arial" panose="020B0604020202020204" pitchFamily="34" charset="0"/>
              </a:rPr>
              <a:t> ( Accessed: 31st of March 2019)</a:t>
            </a:r>
          </a:p>
          <a:p>
            <a:pPr marL="0" indent="0">
              <a:buNone/>
            </a:pPr>
            <a:endParaRPr lang="en-GB" sz="5600" dirty="0">
              <a:latin typeface="Arial" panose="020B0604020202020204" pitchFamily="34" charset="0"/>
              <a:cs typeface="Arial" panose="020B0604020202020204" pitchFamily="34" charset="0"/>
            </a:endParaRPr>
          </a:p>
          <a:p>
            <a:pPr marL="0" indent="0">
              <a:buNone/>
            </a:pPr>
            <a:r>
              <a:rPr lang="en-GB" sz="5600" dirty="0" err="1">
                <a:latin typeface="Arial" panose="020B0604020202020204" pitchFamily="34" charset="0"/>
                <a:cs typeface="Arial" panose="020B0604020202020204" pitchFamily="34" charset="0"/>
              </a:rPr>
              <a:t>Wightwick,A</a:t>
            </a:r>
            <a:r>
              <a:rPr lang="en-GB" sz="5600" dirty="0">
                <a:latin typeface="Arial" panose="020B0604020202020204" pitchFamily="34" charset="0"/>
                <a:cs typeface="Arial" panose="020B0604020202020204" pitchFamily="34" charset="0"/>
              </a:rPr>
              <a:t>.(2017) ‘Sex education needs to be less about biology and more about rights’ ,</a:t>
            </a:r>
            <a:r>
              <a:rPr lang="en-GB" sz="5600" i="1" dirty="0">
                <a:latin typeface="Arial" panose="020B0604020202020204" pitchFamily="34" charset="0"/>
                <a:cs typeface="Arial" panose="020B0604020202020204" pitchFamily="34" charset="0"/>
              </a:rPr>
              <a:t>Wales Online ,</a:t>
            </a:r>
            <a:r>
              <a:rPr lang="en-GB" sz="5600" dirty="0">
                <a:latin typeface="Arial" panose="020B0604020202020204" pitchFamily="34" charset="0"/>
                <a:cs typeface="Arial" panose="020B0604020202020204" pitchFamily="34" charset="0"/>
              </a:rPr>
              <a:t> 13</a:t>
            </a:r>
            <a:r>
              <a:rPr lang="en-GB" sz="5600" baseline="30000" dirty="0">
                <a:latin typeface="Arial" panose="020B0604020202020204" pitchFamily="34" charset="0"/>
                <a:cs typeface="Arial" panose="020B0604020202020204" pitchFamily="34" charset="0"/>
              </a:rPr>
              <a:t>th</a:t>
            </a:r>
            <a:r>
              <a:rPr lang="en-GB" sz="5600" dirty="0">
                <a:latin typeface="Arial" panose="020B0604020202020204" pitchFamily="34" charset="0"/>
                <a:cs typeface="Arial" panose="020B0604020202020204" pitchFamily="34" charset="0"/>
              </a:rPr>
              <a:t> December. Available at : </a:t>
            </a:r>
            <a:r>
              <a:rPr lang="en-GB" sz="5600" u="sng" dirty="0">
                <a:latin typeface="Arial" panose="020B0604020202020204" pitchFamily="34" charset="0"/>
                <a:cs typeface="Arial" panose="020B0604020202020204" pitchFamily="34" charset="0"/>
                <a:hlinkClick r:id="rId6"/>
              </a:rPr>
              <a:t>https://www.walesonline.co.uk/news/wales-news/sex-education-needs-less-biology-14030078</a:t>
            </a:r>
            <a:r>
              <a:rPr lang="en-GB" sz="5600" dirty="0">
                <a:latin typeface="Arial" panose="020B0604020202020204" pitchFamily="34" charset="0"/>
                <a:cs typeface="Arial" panose="020B0604020202020204" pitchFamily="34" charset="0"/>
              </a:rPr>
              <a:t> (Accessed: 31</a:t>
            </a:r>
            <a:r>
              <a:rPr lang="en-GB" sz="5600" baseline="30000" dirty="0">
                <a:latin typeface="Arial" panose="020B0604020202020204" pitchFamily="34" charset="0"/>
                <a:cs typeface="Arial" panose="020B0604020202020204" pitchFamily="34" charset="0"/>
              </a:rPr>
              <a:t>st</a:t>
            </a:r>
            <a:r>
              <a:rPr lang="en-GB" sz="5600" dirty="0">
                <a:latin typeface="Arial" panose="020B0604020202020204" pitchFamily="34" charset="0"/>
                <a:cs typeface="Arial" panose="020B0604020202020204" pitchFamily="34" charset="0"/>
              </a:rPr>
              <a:t> of March 2019) </a:t>
            </a:r>
          </a:p>
          <a:p>
            <a:pPr marL="0" indent="0">
              <a:buNone/>
            </a:pPr>
            <a:endParaRPr lang="en-GB" sz="5600" dirty="0">
              <a:latin typeface="Arial" panose="020B0604020202020204" pitchFamily="34" charset="0"/>
              <a:cs typeface="Arial" panose="020B0604020202020204" pitchFamily="34" charset="0"/>
            </a:endParaRPr>
          </a:p>
          <a:p>
            <a:pPr marL="0" indent="0">
              <a:buNone/>
            </a:pPr>
            <a:r>
              <a:rPr lang="en-GB" sz="5600" dirty="0">
                <a:latin typeface="Arial" panose="020B0604020202020204" pitchFamily="34" charset="0"/>
                <a:cs typeface="Arial" panose="020B0604020202020204" pitchFamily="34" charset="0"/>
              </a:rPr>
              <a:t>World Health Organisation (2006) </a:t>
            </a:r>
            <a:r>
              <a:rPr lang="en-GB" sz="5600" i="1" dirty="0">
                <a:latin typeface="Arial" panose="020B0604020202020204" pitchFamily="34" charset="0"/>
                <a:cs typeface="Arial" panose="020B0604020202020204" pitchFamily="34" charset="0"/>
              </a:rPr>
              <a:t>Defining Sexual Health </a:t>
            </a:r>
            <a:r>
              <a:rPr lang="en-GB" sz="5600" dirty="0">
                <a:latin typeface="Arial" panose="020B0604020202020204" pitchFamily="34" charset="0"/>
                <a:cs typeface="Arial" panose="020B0604020202020204" pitchFamily="34" charset="0"/>
              </a:rPr>
              <a:t>[Online } Available at : </a:t>
            </a:r>
            <a:r>
              <a:rPr lang="en-GB" sz="5600" u="sng" dirty="0">
                <a:latin typeface="Arial" panose="020B0604020202020204" pitchFamily="34" charset="0"/>
                <a:cs typeface="Arial" panose="020B0604020202020204" pitchFamily="34" charset="0"/>
                <a:hlinkClick r:id="rId7"/>
              </a:rPr>
              <a:t>https://www.who.int/reproductivehealth/topics/sexual_health/sh_definitions/en/</a:t>
            </a:r>
            <a:r>
              <a:rPr lang="en-GB" sz="5600" dirty="0">
                <a:latin typeface="Arial" panose="020B0604020202020204" pitchFamily="34" charset="0"/>
                <a:cs typeface="Arial" panose="020B0604020202020204" pitchFamily="34" charset="0"/>
              </a:rPr>
              <a:t> ( Accessed: 16</a:t>
            </a:r>
            <a:r>
              <a:rPr lang="en-GB" sz="5600" baseline="30000" dirty="0">
                <a:latin typeface="Arial" panose="020B0604020202020204" pitchFamily="34" charset="0"/>
                <a:cs typeface="Arial" panose="020B0604020202020204" pitchFamily="34" charset="0"/>
              </a:rPr>
              <a:t>th</a:t>
            </a:r>
            <a:r>
              <a:rPr lang="en-GB" sz="5600" dirty="0">
                <a:latin typeface="Arial" panose="020B0604020202020204" pitchFamily="34" charset="0"/>
                <a:cs typeface="Arial" panose="020B0604020202020204" pitchFamily="34" charset="0"/>
              </a:rPr>
              <a:t> March 2019) </a:t>
            </a:r>
          </a:p>
          <a:p>
            <a:pPr marL="0" indent="0">
              <a:buNone/>
            </a:pPr>
            <a:endParaRPr lang="en-GB" sz="5600" dirty="0">
              <a:latin typeface="Arial" panose="020B0604020202020204" pitchFamily="34" charset="0"/>
              <a:cs typeface="Arial" panose="020B0604020202020204" pitchFamily="34" charset="0"/>
            </a:endParaRPr>
          </a:p>
          <a:p>
            <a:pPr marL="0" indent="0">
              <a:buNone/>
            </a:pPr>
            <a:r>
              <a:rPr lang="en-GB" sz="5600" dirty="0">
                <a:latin typeface="Arial" panose="020B0604020202020204" pitchFamily="34" charset="0"/>
                <a:cs typeface="Arial" panose="020B0604020202020204" pitchFamily="34" charset="0"/>
              </a:rPr>
              <a:t>WHO (2015)</a:t>
            </a:r>
            <a:r>
              <a:rPr lang="en-GB" sz="5600" i="1" dirty="0">
                <a:latin typeface="Arial" panose="020B0604020202020204" pitchFamily="34" charset="0"/>
                <a:cs typeface="Arial" panose="020B0604020202020204" pitchFamily="34" charset="0"/>
              </a:rPr>
              <a:t>Sexual health, human rights and the law </a:t>
            </a:r>
            <a:r>
              <a:rPr lang="en-GB" sz="5600" dirty="0">
                <a:latin typeface="Arial" panose="020B0604020202020204" pitchFamily="34" charset="0"/>
                <a:cs typeface="Arial" panose="020B0604020202020204" pitchFamily="34" charset="0"/>
              </a:rPr>
              <a:t>[Online] Available at: </a:t>
            </a:r>
            <a:r>
              <a:rPr lang="en-GB" sz="5600" u="sng" dirty="0">
                <a:latin typeface="Arial" panose="020B0604020202020204" pitchFamily="34" charset="0"/>
                <a:cs typeface="Arial" panose="020B0604020202020204" pitchFamily="34" charset="0"/>
                <a:hlinkClick r:id="rId8"/>
              </a:rPr>
              <a:t>https://apps.who.int/iris/bitstream/handle/10665/175556/9789241564984_eng.pdf;jsessionid=A3A9FA8C77A1B749918BAA05CE5ABB80?sequence=1</a:t>
            </a:r>
            <a:r>
              <a:rPr lang="en-GB" sz="5600" dirty="0">
                <a:latin typeface="Arial" panose="020B0604020202020204" pitchFamily="34" charset="0"/>
                <a:cs typeface="Arial" panose="020B0604020202020204" pitchFamily="34" charset="0"/>
              </a:rPr>
              <a:t> ( Accessed:24/03/2019)</a:t>
            </a:r>
          </a:p>
          <a:p>
            <a:pPr marL="0" indent="0">
              <a:buNone/>
            </a:pPr>
            <a:endParaRPr lang="en-GB" sz="5600" dirty="0"/>
          </a:p>
          <a:p>
            <a:pPr marL="0" indent="0">
              <a:buNone/>
            </a:pPr>
            <a:endParaRPr lang="en-GB" sz="5600" dirty="0"/>
          </a:p>
          <a:p>
            <a:pPr marL="0" indent="0">
              <a:buNone/>
            </a:pPr>
            <a:r>
              <a:rPr lang="en-GB" sz="5600" dirty="0"/>
              <a:t> 123RF (No date ) </a:t>
            </a:r>
            <a:r>
              <a:rPr lang="en-GB" sz="5600" i="1" dirty="0"/>
              <a:t>Illustration- Map of Denmark highlighted in Red.</a:t>
            </a:r>
            <a:r>
              <a:rPr lang="en-GB" sz="5600" dirty="0"/>
              <a:t> [Online] Available at : </a:t>
            </a:r>
            <a:r>
              <a:rPr lang="en-GB" sz="5600" u="sng" dirty="0">
                <a:hlinkClick r:id="rId9"/>
              </a:rPr>
              <a:t>https://www.123rf.com/photo_72318352_stock-illustration-map-of-denmark-highlighted-in-red-on-simple-shiny-metallic-map-with-clear-country-borders-3d-illustr.html</a:t>
            </a:r>
            <a:r>
              <a:rPr lang="en-GB" sz="5600" dirty="0"/>
              <a:t> ( Accessed: 31</a:t>
            </a:r>
            <a:r>
              <a:rPr lang="en-GB" sz="5600" baseline="30000" dirty="0"/>
              <a:t>st</a:t>
            </a:r>
            <a:r>
              <a:rPr lang="en-GB" sz="5600" dirty="0"/>
              <a:t> March 2019) </a:t>
            </a:r>
          </a:p>
          <a:p>
            <a:pPr marL="0" indent="0">
              <a:buNone/>
            </a:pPr>
            <a:endParaRPr lang="en-GB" dirty="0"/>
          </a:p>
        </p:txBody>
      </p:sp>
    </p:spTree>
    <p:extLst>
      <p:ext uri="{BB962C8B-B14F-4D97-AF65-F5344CB8AC3E}">
        <p14:creationId xmlns:p14="http://schemas.microsoft.com/office/powerpoint/2010/main" val="37597414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In a study of 35 sex education programs around the world, the World Health Organization found there is no evidence that comprehensive programs encourage sexual activity.</a:t>
            </a:r>
          </a:p>
          <a:p>
            <a:endParaRPr lang="en-GB" dirty="0"/>
          </a:p>
          <a:p>
            <a:r>
              <a:rPr lang="en-GB" dirty="0"/>
              <a:t>http://www.nbcnews.com/id/3071001/ns/health-childrens_health/t/carnal-knowledge-sex-ed-debate/#.XJ4SJE1LGP8</a:t>
            </a:r>
          </a:p>
        </p:txBody>
      </p:sp>
    </p:spTree>
    <p:extLst>
      <p:ext uri="{BB962C8B-B14F-4D97-AF65-F5344CB8AC3E}">
        <p14:creationId xmlns:p14="http://schemas.microsoft.com/office/powerpoint/2010/main" val="16196599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3512</Words>
  <Application>Microsoft Office PowerPoint</Application>
  <PresentationFormat>On-screen Show (4:3)</PresentationFormat>
  <Paragraphs>258</Paragraphs>
  <Slides>22</Slides>
  <Notes>22</Notes>
  <HiddenSlides>1</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Arial</vt:lpstr>
      <vt:lpstr>Calibri</vt:lpstr>
      <vt:lpstr>Office Theme</vt:lpstr>
      <vt:lpstr>Collaboration or Cheating?  What can be learned from global research, policy and practice which might enhance education for the health and well-being of the children and young people of Wales? </vt:lpstr>
      <vt:lpstr>Overview </vt:lpstr>
      <vt:lpstr>What does the WHO say regarding  Sexual Health </vt:lpstr>
      <vt:lpstr> Snapshot Comparison of Statistical Data </vt:lpstr>
      <vt:lpstr>Welsh Government Identifying the Importance </vt:lpstr>
      <vt:lpstr>PowerPoint Presentation</vt:lpstr>
      <vt:lpstr>Wales Guidance </vt:lpstr>
      <vt:lpstr>Wales Sexual Health Education </vt:lpstr>
      <vt:lpstr>Denmark Sexual Health Education </vt:lpstr>
      <vt:lpstr>Key Elements to Danish Policy and SRE </vt:lpstr>
      <vt:lpstr>Participation in Denmark</vt:lpstr>
      <vt:lpstr>PowerPoint Presentation</vt:lpstr>
      <vt:lpstr>Similarities </vt:lpstr>
      <vt:lpstr>What is being said about the SRE in Wales .</vt:lpstr>
      <vt:lpstr>What have Welsh Government been scared about </vt:lpstr>
      <vt:lpstr>PowerPoint Presentation</vt:lpstr>
      <vt:lpstr>The Changes Wales NEEDS to make </vt:lpstr>
      <vt:lpstr>PowerPoint Presentation</vt:lpstr>
      <vt:lpstr>PowerPoint Presentation</vt:lpstr>
      <vt:lpstr>PowerPoint Presentation</vt:lpstr>
      <vt:lpstr>PowerPoint Presentation</vt:lpstr>
      <vt:lpstr>PowerPoint Presentation</vt:lpstr>
    </vt:vector>
  </TitlesOfParts>
  <Company>Ceredigion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Collaboration or Cheating?  What can be learned from global research, policy and practice which might enhance education for the health and well-being of the children and young people of Wales?</dc:title>
  <dc:creator>Rebecca Williams</dc:creator>
  <cp:lastModifiedBy>Rebecca Champ</cp:lastModifiedBy>
  <cp:revision>71</cp:revision>
  <cp:lastPrinted>2019-04-02T07:42:15Z</cp:lastPrinted>
  <dcterms:created xsi:type="dcterms:W3CDTF">2019-03-21T20:08:23Z</dcterms:created>
  <dcterms:modified xsi:type="dcterms:W3CDTF">2019-04-02T19:30:09Z</dcterms:modified>
</cp:coreProperties>
</file>