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</p:sldIdLst>
  <p:sldSz cy="5143500" cx="9144000"/>
  <p:notesSz cx="6858000" cy="9144000"/>
  <p:embeddedFontLst>
    <p:embeddedFont>
      <p:font typeface="Raleway"/>
      <p:regular r:id="rId11"/>
      <p:bold r:id="rId12"/>
      <p:italic r:id="rId13"/>
      <p:boldItalic r:id="rId14"/>
    </p:embeddedFont>
    <p:embeddedFont>
      <p:font typeface="Lat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Raleway-regular.fntdata"/><Relationship Id="rId10" Type="http://schemas.openxmlformats.org/officeDocument/2006/relationships/slide" Target="slides/slide5.xml"/><Relationship Id="rId13" Type="http://schemas.openxmlformats.org/officeDocument/2006/relationships/font" Target="fonts/Raleway-italic.fntdata"/><Relationship Id="rId12" Type="http://schemas.openxmlformats.org/officeDocument/2006/relationships/font" Target="fonts/Raleway-bold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Lato-regular.fntdata"/><Relationship Id="rId14" Type="http://schemas.openxmlformats.org/officeDocument/2006/relationships/font" Target="fonts/Raleway-boldItalic.fntdata"/><Relationship Id="rId17" Type="http://schemas.openxmlformats.org/officeDocument/2006/relationships/font" Target="fonts/Lato-italic.fntdata"/><Relationship Id="rId16" Type="http://schemas.openxmlformats.org/officeDocument/2006/relationships/font" Target="fonts/Lat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Lat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d5b15f0a3_5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d5b15f0a3_5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723630543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723630543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d251bb473_0_6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d251bb473_0_6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d251bb473_0_6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d251bb473_0_6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rgbClr val="353535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600"/>
              <a:t>How Contemporary Society Has Changed Its Understanding of Gender Identity</a:t>
            </a:r>
            <a:endParaRPr sz="4600"/>
          </a:p>
        </p:txBody>
      </p:sp>
      <p:sp>
        <p:nvSpPr>
          <p:cNvPr id="73" name="Google Shape;73;p13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accent1"/>
                </a:solidFill>
              </a:rPr>
              <a:t>A Theological Reflection on Cultural Change and Christian Engagement</a:t>
            </a:r>
            <a:endParaRPr b="1" sz="240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 txBox="1"/>
          <p:nvPr>
            <p:ph idx="4294967295" type="title"/>
          </p:nvPr>
        </p:nvSpPr>
        <p:spPr>
          <a:xfrm>
            <a:off x="0" y="712150"/>
            <a:ext cx="5197200" cy="76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600">
                <a:solidFill>
                  <a:schemeClr val="dk1"/>
                </a:solidFill>
              </a:rPr>
              <a:t>Focus of Essay</a:t>
            </a:r>
            <a:endParaRPr sz="2400"/>
          </a:p>
        </p:txBody>
      </p:sp>
      <p:sp>
        <p:nvSpPr>
          <p:cNvPr id="79" name="Google Shape;79;p14"/>
          <p:cNvSpPr txBox="1"/>
          <p:nvPr>
            <p:ph idx="4294967295" type="title"/>
          </p:nvPr>
        </p:nvSpPr>
        <p:spPr>
          <a:xfrm>
            <a:off x="0" y="1480150"/>
            <a:ext cx="4465500" cy="306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Trace major cultural, psychological, and social changes.</a:t>
            </a:r>
            <a:br>
              <a:rPr b="0" lang="en" sz="1800">
                <a:latin typeface="Lato"/>
                <a:ea typeface="Lato"/>
                <a:cs typeface="Lato"/>
                <a:sym typeface="Lato"/>
              </a:rPr>
            </a:b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Explore how modern society defines gender beyond biological categories.</a:t>
            </a:r>
            <a:br>
              <a:rPr b="0" lang="en" sz="1800">
                <a:latin typeface="Lato"/>
                <a:ea typeface="Lato"/>
                <a:cs typeface="Lato"/>
                <a:sym typeface="Lato"/>
              </a:rPr>
            </a:b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Analyse how these new definitions challenge and interact with Christian theology.</a:t>
            </a: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b="0" sz="180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0" name="Google Shape;80;p14"/>
          <p:cNvSpPr txBox="1"/>
          <p:nvPr>
            <p:ph idx="4294967295" type="title"/>
          </p:nvPr>
        </p:nvSpPr>
        <p:spPr>
          <a:xfrm>
            <a:off x="4724350" y="389250"/>
            <a:ext cx="4419600" cy="76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600">
                <a:solidFill>
                  <a:schemeClr val="dk1"/>
                </a:solidFill>
              </a:rPr>
              <a:t>Why This Topic Matters:</a:t>
            </a:r>
            <a:endParaRPr sz="2400"/>
          </a:p>
        </p:txBody>
      </p:sp>
      <p:sp>
        <p:nvSpPr>
          <p:cNvPr id="81" name="Google Shape;81;p14"/>
          <p:cNvSpPr txBox="1"/>
          <p:nvPr>
            <p:ph idx="4294967295" type="title"/>
          </p:nvPr>
        </p:nvSpPr>
        <p:spPr>
          <a:xfrm>
            <a:off x="4228450" y="1480150"/>
            <a:ext cx="4915500" cy="306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Gender identity is a rapidly evolving cultural conversation.</a:t>
            </a:r>
            <a:br>
              <a:rPr b="0" lang="en" sz="1800">
                <a:latin typeface="Lato"/>
                <a:ea typeface="Lato"/>
                <a:cs typeface="Lato"/>
                <a:sym typeface="Lato"/>
              </a:rPr>
            </a:b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Churches, theologians, and biblical scholars are actively responding to these shifts.</a:t>
            </a:r>
            <a:br>
              <a:rPr b="0" lang="en" sz="1800">
                <a:latin typeface="Lato"/>
                <a:ea typeface="Lato"/>
                <a:cs typeface="Lato"/>
                <a:sym typeface="Lato"/>
              </a:rPr>
            </a:b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-"/>
            </a:pPr>
            <a:r>
              <a:rPr b="0" lang="en" sz="1800">
                <a:latin typeface="Lato"/>
                <a:ea typeface="Lato"/>
                <a:cs typeface="Lato"/>
                <a:sym typeface="Lato"/>
              </a:rPr>
              <a:t>Understanding the topic is essential for informed and compassionate ministry.</a:t>
            </a:r>
            <a:endParaRPr b="0" sz="1800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600"/>
              </a:spcAft>
              <a:buNone/>
            </a:pPr>
            <a:r>
              <a:t/>
            </a:r>
            <a:endParaRPr b="0" sz="18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Google Shape;8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44700" y="162724"/>
            <a:ext cx="42546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87" name="Google Shape;87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2378134" y="82044"/>
            <a:ext cx="1456237" cy="517311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5"/>
          <p:cNvSpPr txBox="1"/>
          <p:nvPr/>
        </p:nvSpPr>
        <p:spPr>
          <a:xfrm>
            <a:off x="2855550" y="36449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Society now views gender as more than biology</a:t>
            </a:r>
            <a:endParaRPr b="1" sz="12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9" name="Google Shape;89;p15"/>
          <p:cNvSpPr txBox="1"/>
          <p:nvPr>
            <p:ph idx="4294967295" type="body"/>
          </p:nvPr>
        </p:nvSpPr>
        <p:spPr>
          <a:xfrm>
            <a:off x="2855550" y="1054576"/>
            <a:ext cx="3432900" cy="103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Greater recognition of personal identity, self-expression, and lived experience.</a:t>
            </a:r>
            <a:endParaRPr sz="9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Psychological research highlights the complexity of identity formation.</a:t>
            </a:r>
            <a:endParaRPr sz="9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0" name="Google Shape;90;p15"/>
          <p:cNvSpPr txBox="1"/>
          <p:nvPr/>
        </p:nvSpPr>
        <p:spPr>
          <a:xfrm>
            <a:off x="2855550" y="1824605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Increased visibility of gender-diverse communities</a:t>
            </a:r>
            <a:endParaRPr b="1" sz="12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1" name="Google Shape;91;p15"/>
          <p:cNvSpPr txBox="1"/>
          <p:nvPr>
            <p:ph idx="4294967295" type="body"/>
          </p:nvPr>
        </p:nvSpPr>
        <p:spPr>
          <a:xfrm>
            <a:off x="2855550" y="2514683"/>
            <a:ext cx="3432900" cy="103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Media, public advocacy, and social platforms have reshaped public understanding.</a:t>
            </a:r>
            <a:endParaRPr sz="9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Normalisation of terms like “non-binary” and “transgender.”</a:t>
            </a:r>
            <a:endParaRPr sz="9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2855550" y="326608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Theological implications</a:t>
            </a:r>
            <a:endParaRPr b="1" sz="12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3" name="Google Shape;93;p15"/>
          <p:cNvSpPr txBox="1"/>
          <p:nvPr>
            <p:ph idx="4294967295" type="body"/>
          </p:nvPr>
        </p:nvSpPr>
        <p:spPr>
          <a:xfrm>
            <a:off x="2855550" y="3956166"/>
            <a:ext cx="3432900" cy="103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Traditional interpretations of gender must be examined in context.</a:t>
            </a:r>
            <a:endParaRPr sz="9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Raleway"/>
              <a:buChar char="➔"/>
            </a:pPr>
            <a:r>
              <a:rPr b="1" lang="en" sz="11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Calls for deeper biblical reflection on embodiment, creation, and compassion.</a:t>
            </a:r>
            <a:endParaRPr sz="9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4" name="Google Shape;94;p15"/>
          <p:cNvSpPr txBox="1"/>
          <p:nvPr/>
        </p:nvSpPr>
        <p:spPr>
          <a:xfrm>
            <a:off x="6588125" y="364500"/>
            <a:ext cx="2386500" cy="152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i="1" lang="en" sz="1100" u="sng">
                <a:solidFill>
                  <a:srgbClr val="FFFF00"/>
                </a:solidFill>
              </a:rPr>
              <a:t>Central Argument:</a:t>
            </a:r>
            <a:br>
              <a:rPr b="1" i="1" lang="en" sz="1100" u="sng">
                <a:solidFill>
                  <a:srgbClr val="FFFF00"/>
                </a:solidFill>
              </a:rPr>
            </a:br>
            <a:r>
              <a:rPr i="1" lang="en" sz="1100" u="sng">
                <a:solidFill>
                  <a:srgbClr val="FFFF00"/>
                </a:solidFill>
              </a:rPr>
              <a:t> Modern understandings of gender identity both challenge and enrich theological reflection, offering opportunities for more compassionate and informed Christian engagement.</a:t>
            </a:r>
            <a:endParaRPr i="1" sz="1800" u="sng">
              <a:solidFill>
                <a:srgbClr val="FFFF00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6"/>
          <p:cNvSpPr txBox="1"/>
          <p:nvPr>
            <p:ph type="title"/>
          </p:nvPr>
        </p:nvSpPr>
        <p:spPr>
          <a:xfrm>
            <a:off x="928925" y="216250"/>
            <a:ext cx="5658600" cy="87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How This Topic Relates to My Degree?</a:t>
            </a:r>
            <a:endParaRPr sz="2400">
              <a:solidFill>
                <a:schemeClr val="accent5"/>
              </a:solidFill>
            </a:endParaRPr>
          </a:p>
        </p:txBody>
      </p:sp>
      <p:grpSp>
        <p:nvGrpSpPr>
          <p:cNvPr id="100" name="Google Shape;100;p16"/>
          <p:cNvGrpSpPr/>
          <p:nvPr/>
        </p:nvGrpSpPr>
        <p:grpSpPr>
          <a:xfrm>
            <a:off x="28" y="1088635"/>
            <a:ext cx="9143951" cy="4054754"/>
            <a:chOff x="6803275" y="395363"/>
            <a:chExt cx="2212050" cy="2537076"/>
          </a:xfrm>
        </p:grpSpPr>
        <p:pic>
          <p:nvPicPr>
            <p:cNvPr id="101" name="Google Shape;101;p1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03275" y="427445"/>
              <a:ext cx="2212050" cy="25049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descr="Piece of duct tape sticking a note to the slide" id="102" name="Google Shape;102;p16"/>
            <p:cNvPicPr preferRelativeResize="0"/>
            <p:nvPr/>
          </p:nvPicPr>
          <p:blipFill rotWithShape="1">
            <a:blip r:embed="rId4">
              <a:alphaModFix/>
            </a:blip>
            <a:srcRect b="10011" l="9244" r="2118" t="5926"/>
            <a:stretch/>
          </p:blipFill>
          <p:spPr>
            <a:xfrm rot="154826">
              <a:off x="7370663" y="419419"/>
              <a:ext cx="1077273" cy="38268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3" name="Google Shape;103;p16"/>
            <p:cNvSpPr txBox="1"/>
            <p:nvPr/>
          </p:nvSpPr>
          <p:spPr>
            <a:xfrm>
              <a:off x="6944800" y="684231"/>
              <a:ext cx="1929000" cy="200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05175" lIns="105175" spcFirstLastPara="1" rIns="105175" wrap="square" tIns="1051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265"/>
                <a:buFont typeface="Arial"/>
                <a:buNone/>
              </a:pPr>
              <a:r>
                <a:rPr b="1" lang="en" sz="141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Biblical Interpretation</a:t>
              </a:r>
              <a:endParaRPr b="1" sz="141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Raises questions about how Scripture discusses humanity, creation, and identity.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Encourages contextual and hermeneutical approaches rather than simplistic readings.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Clr>
                  <a:schemeClr val="dk2"/>
                </a:buClr>
                <a:buSzPts val="1265"/>
                <a:buFont typeface="Arial"/>
                <a:buNone/>
              </a:pPr>
              <a:r>
                <a:rPr b="1" lang="en" sz="141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Theological Anthropology</a:t>
              </a:r>
              <a:endParaRPr b="1" sz="141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Prompts reflection on what it means to be created in the image of God.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Engages themes of embodiment, relationality, and dignity.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b="1" lang="en" sz="141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Pastoral Care and Ministry</a:t>
              </a:r>
              <a:endParaRPr b="1" sz="141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Ministers encounter diverse experiences of gender within congregations.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Compassionate, informed engagement is essential for effective ministry.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0"/>
                </a:spcAft>
                <a:buNone/>
              </a:pPr>
              <a:r>
                <a:rPr b="1" lang="en" sz="1410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Ethical and Moral Theology</a:t>
              </a:r>
              <a:endParaRPr b="1" sz="141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920"/>
                </a:spcBef>
                <a:spcAft>
                  <a:spcPts val="92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r>
                <a:rPr lang="en" sz="118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Requires critical thinking about justice, love, inclusion, and human flourishing.</a:t>
              </a:r>
              <a:endParaRPr sz="118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7"/>
          <p:cNvSpPr txBox="1"/>
          <p:nvPr>
            <p:ph type="title"/>
          </p:nvPr>
        </p:nvSpPr>
        <p:spPr>
          <a:xfrm>
            <a:off x="283099" y="712150"/>
            <a:ext cx="8622300" cy="38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5"/>
                </a:solidFill>
              </a:rPr>
              <a:t>Relevance to my program</a:t>
            </a:r>
            <a:endParaRPr/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Char char="●"/>
            </a:pPr>
            <a:r>
              <a:rPr b="0" lang="en" sz="1500"/>
              <a:t>Helps integrate biblical teaching with contemporary social issues.</a:t>
            </a:r>
            <a:endParaRPr b="0" sz="15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1500"/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Char char="●"/>
            </a:pPr>
            <a:r>
              <a:rPr b="0" lang="en" sz="1500"/>
              <a:t>Strengthens ability to engage in theological conversations about identity.</a:t>
            </a:r>
            <a:endParaRPr b="0" sz="15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1500"/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Char char="●"/>
            </a:pPr>
            <a:r>
              <a:rPr b="0" lang="en" sz="1500"/>
              <a:t>Enhances pastoral sensitivity and awareness.</a:t>
            </a:r>
            <a:endParaRPr b="0" sz="15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1500"/>
          </a:p>
          <a:p>
            <a:pPr indent="-323850" lvl="0" marL="457200" rtl="0" algn="l">
              <a:spcBef>
                <a:spcPts val="1000"/>
              </a:spcBef>
              <a:spcAft>
                <a:spcPts val="0"/>
              </a:spcAft>
              <a:buSzPts val="1500"/>
              <a:buChar char="●"/>
            </a:pPr>
            <a:r>
              <a:rPr b="0" lang="en" sz="1500"/>
              <a:t>Encourages responsible Christian witness in a changing world.</a:t>
            </a:r>
            <a:endParaRPr b="0" sz="1500"/>
          </a:p>
        </p:txBody>
      </p:sp>
      <p:grpSp>
        <p:nvGrpSpPr>
          <p:cNvPr id="109" name="Google Shape;109;p17"/>
          <p:cNvGrpSpPr/>
          <p:nvPr/>
        </p:nvGrpSpPr>
        <p:grpSpPr>
          <a:xfrm>
            <a:off x="6827518" y="2648555"/>
            <a:ext cx="2212050" cy="2537076"/>
            <a:chOff x="6803275" y="395363"/>
            <a:chExt cx="2212050" cy="2537076"/>
          </a:xfrm>
        </p:grpSpPr>
        <p:pic>
          <p:nvPicPr>
            <p:cNvPr id="110" name="Google Shape;110;p17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03275" y="427445"/>
              <a:ext cx="2212050" cy="25049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descr="Piece of duct tape sticking a note to the slide" id="111" name="Google Shape;111;p17"/>
            <p:cNvPicPr preferRelativeResize="0"/>
            <p:nvPr/>
          </p:nvPicPr>
          <p:blipFill rotWithShape="1">
            <a:blip r:embed="rId4">
              <a:alphaModFix/>
            </a:blip>
            <a:srcRect b="10011" l="9244" r="2118" t="5926"/>
            <a:stretch/>
          </p:blipFill>
          <p:spPr>
            <a:xfrm rot="154826">
              <a:off x="7370663" y="419419"/>
              <a:ext cx="1077273" cy="38268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2" name="Google Shape;112;p17"/>
            <p:cNvSpPr txBox="1"/>
            <p:nvPr/>
          </p:nvSpPr>
          <p:spPr>
            <a:xfrm>
              <a:off x="6944800" y="684231"/>
              <a:ext cx="1929000" cy="200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r>
                <a:rPr b="1" lang="en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Conclusion</a:t>
              </a:r>
              <a:endParaRPr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800"/>
                </a:spcBef>
                <a:spcAft>
                  <a:spcPts val="800"/>
                </a:spcAft>
                <a:buNone/>
              </a:pPr>
              <a:r>
                <a:rPr lang="en" sz="120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Studying contemporary gender identity equips Bible &amp; Theology students to respond thoughtfully, biblically, and compassionately in ministry and academic contexts.</a:t>
              </a:r>
              <a:endParaRPr b="1" sz="12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