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handoutMasterIdLst>
    <p:handoutMasterId r:id="rId21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55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6BCACA-D5A1-4781-9717-01E4D6BC2EA4}" type="datetimeFigureOut">
              <a:rPr lang="en-GB" smtClean="0"/>
              <a:pPr/>
              <a:t>07/10/2014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445ADD-62C3-4B12-A064-816245FACB8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F95A93E3-2B0B-AE45-8D06-8F2F3FC4A7E3}" type="datetimeFigureOut">
              <a:rPr lang="en-US" smtClean="0"/>
              <a:pPr/>
              <a:t>10/7/2014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0D59FC5F-36B0-C346-9F58-D9CCB94448E9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Judaism and Christianity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The Christian Year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987273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Advent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Waiting and preparation for ‘</a:t>
            </a:r>
            <a:r>
              <a:rPr lang="en-US" dirty="0" err="1" smtClean="0"/>
              <a:t>adventus</a:t>
            </a:r>
            <a:r>
              <a:rPr lang="en-US" dirty="0" smtClean="0"/>
              <a:t>’ – coming</a:t>
            </a:r>
          </a:p>
          <a:p>
            <a:r>
              <a:rPr lang="en-US" dirty="0" smtClean="0"/>
              <a:t>Four </a:t>
            </a:r>
            <a:r>
              <a:rPr lang="en-US" dirty="0"/>
              <a:t>S</a:t>
            </a:r>
            <a:r>
              <a:rPr lang="en-US" dirty="0" smtClean="0"/>
              <a:t>undays before 25 December</a:t>
            </a:r>
          </a:p>
          <a:p>
            <a:r>
              <a:rPr lang="en-US" dirty="0" smtClean="0"/>
              <a:t>Patriarchs- Hope</a:t>
            </a:r>
          </a:p>
          <a:p>
            <a:r>
              <a:rPr lang="en-US" dirty="0" smtClean="0"/>
              <a:t>Prophecy of Christ’s birth – Bethlehem</a:t>
            </a:r>
          </a:p>
          <a:p>
            <a:r>
              <a:rPr lang="en-US" dirty="0" err="1" smtClean="0"/>
              <a:t>Gaudete</a:t>
            </a:r>
            <a:r>
              <a:rPr lang="en-US" dirty="0" smtClean="0"/>
              <a:t> Sunday – John the Baptist</a:t>
            </a:r>
          </a:p>
          <a:p>
            <a:r>
              <a:rPr lang="en-US" dirty="0" smtClean="0"/>
              <a:t>Annunciation to Mary – Angel</a:t>
            </a:r>
          </a:p>
          <a:p>
            <a:r>
              <a:rPr lang="en-US" dirty="0" smtClean="0"/>
              <a:t>Christ candle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00200"/>
            <a:ext cx="4060890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44181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Advent is celebrated in the Western church as the beginning of the Christian year.</a:t>
            </a:r>
          </a:p>
          <a:p>
            <a:r>
              <a:rPr lang="en-US" dirty="0" smtClean="0"/>
              <a:t>In the </a:t>
            </a:r>
            <a:r>
              <a:rPr lang="en-US" dirty="0" smtClean="0"/>
              <a:t>Eastern </a:t>
            </a:r>
            <a:r>
              <a:rPr lang="en-US" dirty="0" smtClean="0"/>
              <a:t>church, it is called the Nativity Fast (Christian year begins on 1 September).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537807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Christmas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Closes Advent and initiates the </a:t>
            </a:r>
            <a:r>
              <a:rPr lang="en-US" dirty="0" smtClean="0"/>
              <a:t>twelve </a:t>
            </a:r>
            <a:r>
              <a:rPr lang="en-US" dirty="0" smtClean="0"/>
              <a:t>days of Christmastide</a:t>
            </a:r>
          </a:p>
          <a:p>
            <a:r>
              <a:rPr lang="en-US" dirty="0" smtClean="0"/>
              <a:t>By 4</a:t>
            </a:r>
            <a:r>
              <a:rPr lang="en-US" baseline="30000" dirty="0" smtClean="0"/>
              <a:t>th</a:t>
            </a:r>
            <a:r>
              <a:rPr lang="en-US" dirty="0" smtClean="0"/>
              <a:t> Century associated with 25 December</a:t>
            </a:r>
          </a:p>
          <a:p>
            <a:r>
              <a:rPr lang="en-US" dirty="0" smtClean="0"/>
              <a:t>Some Eastern Orthodox celebrate on 7 January (Ethiopia, Russia, Georgia, Ukraine, Serbia, Macedonia</a:t>
            </a:r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58168"/>
            <a:ext cx="3899816" cy="3810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25326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Christmas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Saturnalia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Lawlessness celebrated in ancient Rome (17-15 December)</a:t>
            </a:r>
          </a:p>
          <a:p>
            <a:r>
              <a:rPr lang="en-US" dirty="0" smtClean="0"/>
              <a:t>Law Courts were closed; a victim identified to live an indulgent life and then be sacrificed</a:t>
            </a:r>
          </a:p>
          <a:p>
            <a:r>
              <a:rPr lang="en-US" dirty="0" smtClean="0"/>
              <a:t>Christians took it over but associated it with Christ’s birth in order to justify celebration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Modern forms of celebration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Gift-giving</a:t>
            </a:r>
          </a:p>
          <a:p>
            <a:r>
              <a:rPr lang="en-US" dirty="0" smtClean="0"/>
              <a:t>Christmas cards</a:t>
            </a:r>
          </a:p>
          <a:p>
            <a:r>
              <a:rPr lang="en-US" dirty="0" smtClean="0"/>
              <a:t>Special meal</a:t>
            </a:r>
          </a:p>
          <a:p>
            <a:r>
              <a:rPr lang="en-US" dirty="0" smtClean="0"/>
              <a:t>Decorations including trees, lights, wreathes, </a:t>
            </a:r>
            <a:r>
              <a:rPr lang="en-US" dirty="0" smtClean="0"/>
              <a:t>mistletoe</a:t>
            </a:r>
            <a:r>
              <a:rPr lang="en-US" dirty="0" smtClean="0"/>
              <a:t>, holly</a:t>
            </a:r>
          </a:p>
          <a:p>
            <a:endParaRPr lang="en-US" dirty="0"/>
          </a:p>
          <a:p>
            <a:r>
              <a:rPr lang="en-US" dirty="0" smtClean="0"/>
              <a:t>Carols</a:t>
            </a:r>
          </a:p>
          <a:p>
            <a:r>
              <a:rPr lang="en-US" dirty="0" smtClean="0"/>
              <a:t>Special services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24208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Twelve Days of Christmastide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DAY 1</a:t>
            </a:r>
          </a:p>
          <a:p>
            <a:pPr lvl="1"/>
            <a:r>
              <a:rPr lang="en-US" dirty="0" smtClean="0"/>
              <a:t>Christmas Day</a:t>
            </a:r>
          </a:p>
          <a:p>
            <a:r>
              <a:rPr lang="en-US" dirty="0" smtClean="0"/>
              <a:t>DAY 2</a:t>
            </a:r>
          </a:p>
          <a:p>
            <a:pPr lvl="1"/>
            <a:r>
              <a:rPr lang="en-US" dirty="0" smtClean="0"/>
              <a:t>St Stephen’s Day</a:t>
            </a:r>
          </a:p>
          <a:p>
            <a:r>
              <a:rPr lang="en-US" dirty="0" smtClean="0"/>
              <a:t>DAY 3</a:t>
            </a:r>
          </a:p>
          <a:p>
            <a:pPr lvl="1"/>
            <a:r>
              <a:rPr lang="en-US" dirty="0" smtClean="0"/>
              <a:t>John the Evangelist</a:t>
            </a:r>
          </a:p>
          <a:p>
            <a:r>
              <a:rPr lang="en-US" dirty="0" smtClean="0"/>
              <a:t>DAY 4</a:t>
            </a:r>
          </a:p>
          <a:p>
            <a:pPr lvl="1"/>
            <a:r>
              <a:rPr lang="en-US" dirty="0" smtClean="0"/>
              <a:t>Holy Innocents</a:t>
            </a:r>
          </a:p>
          <a:p>
            <a:r>
              <a:rPr lang="en-US" dirty="0" smtClean="0"/>
              <a:t>DAY 5</a:t>
            </a:r>
          </a:p>
          <a:p>
            <a:pPr lvl="1"/>
            <a:r>
              <a:rPr lang="en-US" dirty="0" smtClean="0"/>
              <a:t>St Thomas Becket</a:t>
            </a:r>
          </a:p>
          <a:p>
            <a:r>
              <a:rPr lang="en-US" dirty="0" smtClean="0"/>
              <a:t>DAY 6</a:t>
            </a:r>
          </a:p>
          <a:p>
            <a:pPr lvl="1"/>
            <a:r>
              <a:rPr lang="en-US" dirty="0" smtClean="0"/>
              <a:t>The Holy Family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DAY 7</a:t>
            </a:r>
          </a:p>
          <a:p>
            <a:pPr lvl="1"/>
            <a:r>
              <a:rPr lang="en-US" dirty="0" smtClean="0"/>
              <a:t>St </a:t>
            </a:r>
            <a:r>
              <a:rPr lang="en-US" dirty="0" err="1" smtClean="0"/>
              <a:t>Silvester</a:t>
            </a:r>
            <a:endParaRPr lang="en-US" dirty="0" smtClean="0"/>
          </a:p>
          <a:p>
            <a:r>
              <a:rPr lang="en-US" dirty="0" smtClean="0"/>
              <a:t>DAY 8</a:t>
            </a:r>
          </a:p>
          <a:p>
            <a:pPr lvl="1"/>
            <a:r>
              <a:rPr lang="en-US" dirty="0" smtClean="0"/>
              <a:t>Mary, Mother of God</a:t>
            </a:r>
          </a:p>
          <a:p>
            <a:r>
              <a:rPr lang="en-US" dirty="0" smtClean="0"/>
              <a:t>DAY 9</a:t>
            </a:r>
          </a:p>
          <a:p>
            <a:pPr lvl="1"/>
            <a:r>
              <a:rPr lang="en-US" dirty="0" smtClean="0"/>
              <a:t>Basil and Gregory</a:t>
            </a:r>
          </a:p>
          <a:p>
            <a:r>
              <a:rPr lang="en-US" dirty="0" smtClean="0"/>
              <a:t>DAY 10</a:t>
            </a:r>
          </a:p>
          <a:p>
            <a:pPr lvl="1"/>
            <a:r>
              <a:rPr lang="en-US" dirty="0" smtClean="0"/>
              <a:t>St Genevieve</a:t>
            </a:r>
          </a:p>
          <a:p>
            <a:r>
              <a:rPr lang="en-US" dirty="0" smtClean="0"/>
              <a:t>DAY 11</a:t>
            </a:r>
          </a:p>
          <a:p>
            <a:pPr lvl="1"/>
            <a:r>
              <a:rPr lang="en-US" dirty="0" smtClean="0"/>
              <a:t>St Elizabeth Ann Seton (Simon </a:t>
            </a:r>
            <a:r>
              <a:rPr lang="en-US" dirty="0" err="1" smtClean="0"/>
              <a:t>Stylites</a:t>
            </a:r>
            <a:r>
              <a:rPr lang="en-US" dirty="0" smtClean="0"/>
              <a:t>)</a:t>
            </a:r>
          </a:p>
          <a:p>
            <a:r>
              <a:rPr lang="en-US" dirty="0" smtClean="0"/>
              <a:t>DAY 12</a:t>
            </a:r>
          </a:p>
          <a:p>
            <a:pPr lvl="1"/>
            <a:r>
              <a:rPr lang="en-US" dirty="0" smtClean="0"/>
              <a:t>Edward the Confessor (Julian the </a:t>
            </a:r>
            <a:r>
              <a:rPr lang="en-US" dirty="0" err="1" smtClean="0"/>
              <a:t>Hospitaller</a:t>
            </a:r>
            <a:r>
              <a:rPr lang="en-US" dirty="0" smtClean="0"/>
              <a:t>; St John Neumann)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711768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149" y="452254"/>
            <a:ext cx="7655647" cy="6003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0878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Twelve Days of Christmastide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t</a:t>
            </a:r>
            <a:r>
              <a:rPr lang="en-US" dirty="0" smtClean="0"/>
              <a:t>rue Love</a:t>
            </a:r>
          </a:p>
          <a:p>
            <a:pPr lvl="1"/>
            <a:r>
              <a:rPr lang="en-US" dirty="0" smtClean="0"/>
              <a:t>God</a:t>
            </a:r>
            <a:endParaRPr lang="en-US" dirty="0"/>
          </a:p>
          <a:p>
            <a:r>
              <a:rPr lang="en-US" dirty="0"/>
              <a:t>m</a:t>
            </a:r>
            <a:r>
              <a:rPr lang="en-US" dirty="0" smtClean="0"/>
              <a:t>e</a:t>
            </a:r>
          </a:p>
          <a:p>
            <a:pPr lvl="1"/>
            <a:r>
              <a:rPr lang="en-US" dirty="0" smtClean="0"/>
              <a:t>all Christians</a:t>
            </a:r>
          </a:p>
          <a:p>
            <a:r>
              <a:rPr lang="en-US" dirty="0"/>
              <a:t>p</a:t>
            </a:r>
            <a:r>
              <a:rPr lang="en-US" dirty="0" smtClean="0"/>
              <a:t>artridge in a pear tree</a:t>
            </a:r>
          </a:p>
          <a:p>
            <a:pPr lvl="1"/>
            <a:r>
              <a:rPr lang="en-US" dirty="0" smtClean="0"/>
              <a:t>Jesus</a:t>
            </a:r>
          </a:p>
          <a:p>
            <a:r>
              <a:rPr lang="en-US" dirty="0" smtClean="0"/>
              <a:t>2 turtle doves</a:t>
            </a:r>
          </a:p>
          <a:p>
            <a:pPr lvl="1"/>
            <a:r>
              <a:rPr lang="en-US" dirty="0" smtClean="0"/>
              <a:t>Old and New Testaments</a:t>
            </a:r>
          </a:p>
          <a:p>
            <a:r>
              <a:rPr lang="en-US" dirty="0" smtClean="0"/>
              <a:t>3 </a:t>
            </a:r>
            <a:r>
              <a:rPr lang="en-US" dirty="0"/>
              <a:t>F</a:t>
            </a:r>
            <a:r>
              <a:rPr lang="en-US" dirty="0" smtClean="0"/>
              <a:t>rench hens</a:t>
            </a:r>
          </a:p>
          <a:p>
            <a:pPr lvl="1"/>
            <a:r>
              <a:rPr lang="en-US" dirty="0"/>
              <a:t>v</a:t>
            </a:r>
            <a:r>
              <a:rPr lang="en-US" dirty="0" smtClean="0"/>
              <a:t>irtues: faith, hope and love</a:t>
            </a:r>
          </a:p>
          <a:p>
            <a:r>
              <a:rPr lang="en-US" dirty="0" smtClean="0"/>
              <a:t>4 calling birds</a:t>
            </a:r>
          </a:p>
          <a:p>
            <a:pPr lvl="1"/>
            <a:r>
              <a:rPr lang="en-US" dirty="0" smtClean="0"/>
              <a:t>gospels</a:t>
            </a:r>
          </a:p>
          <a:p>
            <a:r>
              <a:rPr lang="en-US" dirty="0" smtClean="0"/>
              <a:t>5 gold rings</a:t>
            </a:r>
          </a:p>
          <a:p>
            <a:pPr lvl="1"/>
            <a:r>
              <a:rPr lang="en-US" dirty="0" smtClean="0"/>
              <a:t>Pentateuch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6 geese a laying</a:t>
            </a:r>
          </a:p>
          <a:p>
            <a:pPr lvl="1"/>
            <a:r>
              <a:rPr lang="en-US" dirty="0" smtClean="0"/>
              <a:t>days of creation</a:t>
            </a:r>
          </a:p>
          <a:p>
            <a:r>
              <a:rPr lang="en-US" dirty="0" smtClean="0"/>
              <a:t>7 swans a swimming</a:t>
            </a:r>
          </a:p>
          <a:p>
            <a:pPr lvl="1"/>
            <a:r>
              <a:rPr lang="en-US" dirty="0" smtClean="0"/>
              <a:t>Gifts of the Holy Spirit</a:t>
            </a:r>
          </a:p>
          <a:p>
            <a:r>
              <a:rPr lang="en-US" dirty="0" smtClean="0"/>
              <a:t>8 maids a milking</a:t>
            </a:r>
          </a:p>
          <a:p>
            <a:pPr lvl="1"/>
            <a:r>
              <a:rPr lang="en-US" dirty="0" smtClean="0"/>
              <a:t>Beatitudes</a:t>
            </a:r>
          </a:p>
          <a:p>
            <a:r>
              <a:rPr lang="en-US" dirty="0" smtClean="0"/>
              <a:t>9 ladies dancing</a:t>
            </a:r>
          </a:p>
          <a:p>
            <a:pPr lvl="1"/>
            <a:r>
              <a:rPr lang="en-US" dirty="0" smtClean="0"/>
              <a:t>Fruits of the Spirit</a:t>
            </a:r>
          </a:p>
          <a:p>
            <a:r>
              <a:rPr lang="en-US" dirty="0" smtClean="0"/>
              <a:t>10 lords a leaping</a:t>
            </a:r>
          </a:p>
          <a:p>
            <a:pPr lvl="1"/>
            <a:r>
              <a:rPr lang="en-US" dirty="0" smtClean="0"/>
              <a:t>Commandments</a:t>
            </a:r>
          </a:p>
          <a:p>
            <a:r>
              <a:rPr lang="en-US" dirty="0" smtClean="0"/>
              <a:t>11 pipers piping</a:t>
            </a:r>
          </a:p>
          <a:p>
            <a:pPr lvl="1"/>
            <a:r>
              <a:rPr lang="en-US" dirty="0" smtClean="0"/>
              <a:t>Faithful disciples</a:t>
            </a:r>
          </a:p>
          <a:p>
            <a:r>
              <a:rPr lang="en-US" dirty="0" smtClean="0"/>
              <a:t>12 drummers drumming</a:t>
            </a:r>
          </a:p>
          <a:p>
            <a:pPr lvl="1"/>
            <a:r>
              <a:rPr lang="en-US" dirty="0" smtClean="0"/>
              <a:t>Points of the Apostles’ Creed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72639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Epiphany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Day after twelfth night (January 6)</a:t>
            </a:r>
          </a:p>
          <a:p>
            <a:r>
              <a:rPr lang="en-US" dirty="0" err="1" smtClean="0"/>
              <a:t>Epiphaneia</a:t>
            </a:r>
            <a:r>
              <a:rPr lang="en-US" dirty="0" smtClean="0"/>
              <a:t> (</a:t>
            </a:r>
            <a:r>
              <a:rPr lang="en-US" dirty="0" err="1" smtClean="0"/>
              <a:t>ε</a:t>
            </a:r>
            <a:r>
              <a:rPr lang="en-US" dirty="0" smtClean="0"/>
              <a:t>π</a:t>
            </a:r>
            <a:r>
              <a:rPr lang="en-US" dirty="0" err="1" smtClean="0"/>
              <a:t>ιϕ</a:t>
            </a:r>
            <a:r>
              <a:rPr lang="en-US" dirty="0" smtClean="0"/>
              <a:t>α</a:t>
            </a:r>
            <a:r>
              <a:rPr lang="en-US" dirty="0" err="1" smtClean="0"/>
              <a:t>νει</a:t>
            </a:r>
            <a:r>
              <a:rPr lang="en-US" dirty="0" smtClean="0"/>
              <a:t>α)</a:t>
            </a:r>
          </a:p>
          <a:p>
            <a:r>
              <a:rPr lang="en-US" dirty="0" smtClean="0"/>
              <a:t>The Magi</a:t>
            </a:r>
          </a:p>
          <a:p>
            <a:r>
              <a:rPr lang="en-US" dirty="0" smtClean="0"/>
              <a:t>Gold, frankincense, myrrh</a:t>
            </a:r>
          </a:p>
          <a:p>
            <a:r>
              <a:rPr lang="en-US" dirty="0" smtClean="0"/>
              <a:t>Zoroastrianism</a:t>
            </a:r>
          </a:p>
          <a:p>
            <a:r>
              <a:rPr lang="en-US" dirty="0" smtClean="0"/>
              <a:t>Christ’s revelation to the Gentiles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982751"/>
            <a:ext cx="3886200" cy="3785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47234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Transfiguration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Matthew 17:1-9; Mark 9:2-8; Luke 9:28-36 (also </a:t>
            </a:r>
            <a:r>
              <a:rPr lang="en-US" dirty="0"/>
              <a:t>2</a:t>
            </a:r>
            <a:r>
              <a:rPr lang="en-US" dirty="0" smtClean="0"/>
              <a:t> Peter 1:16-18);</a:t>
            </a:r>
          </a:p>
          <a:p>
            <a:r>
              <a:rPr lang="en-US" dirty="0" smtClean="0"/>
              <a:t>Peter, James and John</a:t>
            </a:r>
          </a:p>
          <a:p>
            <a:r>
              <a:rPr lang="en-US" dirty="0" smtClean="0"/>
              <a:t>Moses and Elijah</a:t>
            </a:r>
          </a:p>
          <a:p>
            <a:r>
              <a:rPr lang="en-US" dirty="0" smtClean="0"/>
              <a:t>Law and Prophets</a:t>
            </a:r>
          </a:p>
          <a:p>
            <a:r>
              <a:rPr lang="en-US" dirty="0" smtClean="0"/>
              <a:t>‘Listen to Him’</a:t>
            </a:r>
          </a:p>
          <a:p>
            <a:r>
              <a:rPr lang="en-US" dirty="0" smtClean="0"/>
              <a:t>Eastern: August</a:t>
            </a:r>
          </a:p>
          <a:p>
            <a:r>
              <a:rPr lang="en-US" dirty="0" smtClean="0"/>
              <a:t>Western: end of Epiphany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163" y="1600200"/>
            <a:ext cx="3433246" cy="4522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84827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Lent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Approximately six weeks leading to Easter Sunday – 40 days</a:t>
            </a:r>
          </a:p>
          <a:p>
            <a:r>
              <a:rPr lang="en-US" dirty="0" smtClean="0"/>
              <a:t>Shrove Tuesday – </a:t>
            </a:r>
            <a:r>
              <a:rPr lang="en-US" i="1" dirty="0" smtClean="0"/>
              <a:t>Mardi Gras</a:t>
            </a:r>
            <a:endParaRPr lang="en-US" dirty="0" smtClean="0"/>
          </a:p>
          <a:p>
            <a:r>
              <a:rPr lang="en-US" dirty="0" smtClean="0"/>
              <a:t>Ash Wednesday</a:t>
            </a:r>
          </a:p>
          <a:p>
            <a:r>
              <a:rPr lang="en-US" dirty="0" smtClean="0"/>
              <a:t>Prayer, penance, repentance, almsgiving and self-denial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158592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Palm Sunday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Sunday before Easter</a:t>
            </a:r>
          </a:p>
          <a:p>
            <a:r>
              <a:rPr lang="en-US" dirty="0" smtClean="0"/>
              <a:t>Jesus’ triumphal entry into Jerusalem</a:t>
            </a:r>
          </a:p>
          <a:p>
            <a:r>
              <a:rPr lang="en-US" dirty="0" smtClean="0"/>
              <a:t>Procession of Christians carrying palm leaves</a:t>
            </a:r>
          </a:p>
          <a:p>
            <a:r>
              <a:rPr lang="en-US" dirty="0" smtClean="0"/>
              <a:t>Leads to Holy Week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00200"/>
            <a:ext cx="3769172" cy="4560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86035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Good Friday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Crucifixion of Jesus – day before the Sabbath</a:t>
            </a:r>
          </a:p>
          <a:p>
            <a:r>
              <a:rPr lang="en-US" dirty="0" smtClean="0"/>
              <a:t>Passover</a:t>
            </a:r>
          </a:p>
          <a:p>
            <a:r>
              <a:rPr lang="en-US" dirty="0" smtClean="0"/>
              <a:t>Solemn services timed to conclude at 3pm.</a:t>
            </a:r>
          </a:p>
          <a:p>
            <a:r>
              <a:rPr lang="en-US" dirty="0" smtClean="0"/>
              <a:t>Paschal </a:t>
            </a:r>
            <a:r>
              <a:rPr lang="en-US" dirty="0" err="1" smtClean="0"/>
              <a:t>Triduum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031" y="1600200"/>
            <a:ext cx="3616146" cy="4507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23497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Easter Sunday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Women at empty tomb; resurrection of Jesus from the dead</a:t>
            </a:r>
          </a:p>
          <a:p>
            <a:r>
              <a:rPr lang="en-US" dirty="0" smtClean="0"/>
              <a:t>First Council of </a:t>
            </a:r>
            <a:r>
              <a:rPr lang="en-US" dirty="0" err="1" smtClean="0"/>
              <a:t>Nicea</a:t>
            </a:r>
            <a:r>
              <a:rPr lang="en-US" dirty="0" smtClean="0"/>
              <a:t> </a:t>
            </a:r>
            <a:r>
              <a:rPr lang="en-US" dirty="0" smtClean="0"/>
              <a:t>(325) – first Sunday after the full moon following the March equinox (different in East and West)</a:t>
            </a:r>
          </a:p>
          <a:p>
            <a:r>
              <a:rPr lang="en-US" dirty="0" smtClean="0"/>
              <a:t>Easter Eggs</a:t>
            </a:r>
          </a:p>
          <a:p>
            <a:r>
              <a:rPr lang="en-US" dirty="0" smtClean="0"/>
              <a:t>Early morning services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82459"/>
            <a:ext cx="3776337" cy="3992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78778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Ascension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Acts 1:9-11</a:t>
            </a:r>
          </a:p>
          <a:p>
            <a:r>
              <a:rPr lang="en-US" dirty="0" smtClean="0"/>
              <a:t>Forty days after the resurrection</a:t>
            </a:r>
          </a:p>
          <a:p>
            <a:r>
              <a:rPr lang="en-US" dirty="0" smtClean="0"/>
              <a:t>Early profession: Apostle’s Creed and Nicene Creed</a:t>
            </a:r>
          </a:p>
          <a:p>
            <a:r>
              <a:rPr lang="en-US" dirty="0" smtClean="0"/>
              <a:t>Celebrated from 4</a:t>
            </a:r>
            <a:r>
              <a:rPr lang="en-US" baseline="30000" dirty="0" smtClean="0"/>
              <a:t>th</a:t>
            </a:r>
            <a:r>
              <a:rPr lang="en-US" dirty="0" smtClean="0"/>
              <a:t> century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832" y="1600200"/>
            <a:ext cx="4103968" cy="4904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15504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Pentecost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Feast of Weeks – fifty days after Passover</a:t>
            </a:r>
          </a:p>
          <a:p>
            <a:r>
              <a:rPr lang="en-US" dirty="0" smtClean="0"/>
              <a:t>Holy Spirit came upon believers in Jerusalem – birthday of the church</a:t>
            </a:r>
          </a:p>
          <a:p>
            <a:r>
              <a:rPr lang="en-US" dirty="0" smtClean="0"/>
              <a:t>Whitsun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42" y="1746475"/>
            <a:ext cx="4222602" cy="4092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62434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Trinity Sunday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First Sunday after Pentecost</a:t>
            </a:r>
          </a:p>
          <a:p>
            <a:r>
              <a:rPr lang="en-US" dirty="0" smtClean="0"/>
              <a:t>Celebrates doctrine of the Trinity, God is one substance but three persons, Father, Son and Holy Spirit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448" y="1776612"/>
            <a:ext cx="3768352" cy="4059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93094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Harvest Festival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September</a:t>
            </a:r>
          </a:p>
          <a:p>
            <a:r>
              <a:rPr lang="en-US" i="1" dirty="0" smtClean="0"/>
              <a:t>Sukkot</a:t>
            </a:r>
            <a:r>
              <a:rPr lang="en-US" dirty="0" smtClean="0"/>
              <a:t> (Feast of Tabernacles)</a:t>
            </a:r>
          </a:p>
          <a:p>
            <a:r>
              <a:rPr lang="en-US" dirty="0" smtClean="0"/>
              <a:t>Thanksgiving</a:t>
            </a:r>
          </a:p>
          <a:p>
            <a:r>
              <a:rPr lang="en-US" dirty="0" smtClean="0"/>
              <a:t>Display of produce of the land in churches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965" y="1940527"/>
            <a:ext cx="4382235" cy="3828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01286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All Saints Day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All Hallows Eve</a:t>
            </a:r>
          </a:p>
          <a:p>
            <a:r>
              <a:rPr lang="en-US" i="1" dirty="0" err="1" smtClean="0"/>
              <a:t>Souling</a:t>
            </a:r>
            <a:r>
              <a:rPr lang="en-US" i="1" dirty="0" smtClean="0"/>
              <a:t> </a:t>
            </a:r>
            <a:endParaRPr lang="en-US" dirty="0" smtClean="0"/>
          </a:p>
          <a:p>
            <a:r>
              <a:rPr lang="en-US" dirty="0" smtClean="0"/>
              <a:t>November 1</a:t>
            </a:r>
          </a:p>
          <a:p>
            <a:r>
              <a:rPr lang="en-US" dirty="0" smtClean="0"/>
              <a:t>(Eastern Christianity on Sunday after Pentecost)</a:t>
            </a:r>
          </a:p>
          <a:p>
            <a:r>
              <a:rPr lang="en-US" dirty="0" smtClean="0"/>
              <a:t>Beatific vision</a:t>
            </a:r>
          </a:p>
          <a:p>
            <a:r>
              <a:rPr lang="en-US" dirty="0" smtClean="0"/>
              <a:t>Followed by All Souls Day (faithful not yet reached heaven)</a:t>
            </a:r>
          </a:p>
          <a:p>
            <a:r>
              <a:rPr lang="en-US" dirty="0" smtClean="0"/>
              <a:t>‘All Christians'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75" y="1444532"/>
            <a:ext cx="3845257" cy="5125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8062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449</TotalTime>
  <Words>640</Words>
  <Application>Microsoft Office PowerPoint</Application>
  <PresentationFormat>On-screen Show (4:3)</PresentationFormat>
  <Paragraphs>143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Breeze</vt:lpstr>
      <vt:lpstr>Judaism and Christianity</vt:lpstr>
      <vt:lpstr>Advent</vt:lpstr>
      <vt:lpstr>Slide 3</vt:lpstr>
      <vt:lpstr>Christmas</vt:lpstr>
      <vt:lpstr>Christmas</vt:lpstr>
      <vt:lpstr>Twelve Days of Christmastide</vt:lpstr>
      <vt:lpstr>Slide 7</vt:lpstr>
      <vt:lpstr>Twelve Days of Christmastide</vt:lpstr>
      <vt:lpstr>Epiphany</vt:lpstr>
      <vt:lpstr>Transfiguration</vt:lpstr>
      <vt:lpstr>Lent</vt:lpstr>
      <vt:lpstr>Palm Sunday</vt:lpstr>
      <vt:lpstr>Good Friday</vt:lpstr>
      <vt:lpstr>Easter Sunday</vt:lpstr>
      <vt:lpstr>Ascension</vt:lpstr>
      <vt:lpstr>Pentecost</vt:lpstr>
      <vt:lpstr>Trinity Sunday</vt:lpstr>
      <vt:lpstr>Harvest Festival</vt:lpstr>
      <vt:lpstr>All Saints Day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Judaism and Christianity</dc:title>
  <dc:creator>Microsoft Office User</dc:creator>
  <cp:lastModifiedBy>Robert</cp:lastModifiedBy>
  <cp:revision>37</cp:revision>
  <dcterms:created xsi:type="dcterms:W3CDTF">2013-11-17T18:36:17Z</dcterms:created>
  <dcterms:modified xsi:type="dcterms:W3CDTF">2014-10-07T20:20:44Z</dcterms:modified>
</cp:coreProperties>
</file>