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notesMasterIdLst>
    <p:notesMasterId r:id="rId1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the topic as a focused research proposal on IoT device authentication, permissioned blockchain identity state and lightweight evaluation for constrained devices.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the problem is not only checking a password or key once. It is managing trustworthy identity state across the full device lifecycle.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 the research problem as a fair comparison problem. The project does not assume blockchain is better; it tests when it helps and when it does not.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through the aim, then group the six objectives into three simple actions: review, design and evaluate.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Summarise the reviewed work as evidence for why the proposal must measure trade-offs rather than simply claiming decentralisation is safer.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the architecture figure to explain the separation between device proof, gateway verification, protected service access and Fabric-backed trust registry.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Briefly explain each DSRM phase and stress that the experiment is nested inside demonstration and evaluation.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the experiment isolates what changes: the backing identity-state mechanism. Everything else stays as equivalent as possible.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Walk across the plan from Week 1 to Week 10. Point out that the design is frozen after the threat model and full tests only run after the pilot.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End by stressing balanced evaluation. A negative result would still be valuable because it tells practitioners when centralised design is enough.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B253A"/>
          </a:solidFill>
          <a:ln w="12700">
            <a:solidFill>
              <a:srgbClr val="0B253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0" y="0"/>
            <a:ext cx="12191695" cy="228600"/>
          </a:xfrm>
          <a:prstGeom prst="rect">
            <a:avLst/>
          </a:prstGeom>
          <a:solidFill>
            <a:srgbClr val="D86606"/>
          </a:solidFill>
          <a:ln w="12700">
            <a:solidFill>
              <a:srgbClr val="D86606"/>
            </a:solidFill>
            <a:prstDash val="solid"/>
          </a:ln>
        </p:spPr>
      </p:sp>
      <p:pic>
        <p:nvPicPr>
          <p:cNvPr id="4" name="Image 0" descr="/mnt/data/extracted_imgs/image1.jpe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4866" y="502920"/>
            <a:ext cx="1198684" cy="658368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713232" y="1828800"/>
            <a:ext cx="9509760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32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Design and Evaluation of Blockchain-Backed Distributed Authentication for Resource-Constrained IoT Devices</a:t>
            </a:r>
            <a:endParaRPr lang="en-US" sz="3200" dirty="0"/>
          </a:p>
        </p:txBody>
      </p:sp>
      <p:sp>
        <p:nvSpPr>
          <p:cNvPr id="6" name="Shape 3"/>
          <p:cNvSpPr/>
          <p:nvPr/>
        </p:nvSpPr>
        <p:spPr>
          <a:xfrm>
            <a:off x="731520" y="3246120"/>
            <a:ext cx="3383280" cy="0"/>
          </a:xfrm>
          <a:prstGeom prst="line">
            <a:avLst/>
          </a:prstGeom>
          <a:noFill/>
          <a:ln w="38100">
            <a:solidFill>
              <a:srgbClr val="D86606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749808" y="3493008"/>
            <a:ext cx="6217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dirty="0">
                <a:solidFill>
                  <a:srgbClr val="E9F0F8"/>
                </a:solidFill>
              </a:rPr>
              <a:t>MSc Postgraduate Research Proposal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749808" y="5047488"/>
            <a:ext cx="40233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rgbClr val="D9E3EE"/>
                </a:solidFill>
              </a:rPr>
              <a:t>Presenter: Hari Barot</a:t>
            </a:r>
            <a:endParaRPr lang="en-US" sz="1500" dirty="0"/>
          </a:p>
          <a:p>
            <a:pPr indent="0" marL="0">
              <a:buNone/>
            </a:pPr>
            <a:r>
              <a:rPr lang="en-US" sz="1500" dirty="0">
                <a:solidFill>
                  <a:srgbClr val="D9E3EE"/>
                </a:solidFill>
              </a:rPr>
              <a:t>Enrollment: 2520160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9509760" y="6144768"/>
            <a:ext cx="20116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1400" dirty="0">
                <a:solidFill>
                  <a:srgbClr val="B7C8D8"/>
                </a:solidFill>
              </a:rPr>
              <a:t>10-slide summary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29184"/>
            <a:ext cx="9052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123B5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1. Research Context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868680"/>
            <a:ext cx="11018520" cy="0"/>
          </a:xfrm>
          <a:prstGeom prst="line">
            <a:avLst/>
          </a:prstGeom>
          <a:noFill/>
          <a:ln w="15240">
            <a:solidFill>
              <a:srgbClr val="D6DE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66928" y="95097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5A6878"/>
                </a:solidFill>
              </a:rPr>
              <a:t>Why IoT authentication needs a stronger identity-state model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566928" y="6473952"/>
            <a:ext cx="11018520" cy="0"/>
          </a:xfrm>
          <a:prstGeom prst="line">
            <a:avLst/>
          </a:prstGeom>
          <a:noFill/>
          <a:ln w="10160">
            <a:solidFill>
              <a:srgbClr val="E6EBF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6547104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Blockchain-backed distributed authentication  |  2/10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9646920" y="6547104"/>
            <a:ext cx="19385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MSc Research Proposal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658368" y="1353312"/>
            <a:ext cx="5532120" cy="9326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2000" b="1" dirty="0">
                <a:solidFill>
                  <a:srgbClr val="17212B"/>
                </a:solidFill>
              </a:rPr>
              <a:t>Authentication decides whether a device is genuinely the device it claims to be. In IoT, that decision becomes difficult across homes, factories, campuses and supply chains.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749808" y="2578608"/>
            <a:ext cx="5486400" cy="2560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indent="0" marL="0">
              <a:buNone/>
            </a:pPr>
            <a:r>
              <a:rPr lang="en-US" sz="1750" dirty="0">
                <a:solidFill>
                  <a:srgbClr val="17212B"/>
                </a:solidFill>
              </a:rPr>
              <a:t>• Devices need unique logical and physical identification.</a:t>
            </a:r>
            <a:endParaRPr lang="en-US" sz="1750" dirty="0"/>
          </a:p>
          <a:p>
            <a:pPr indent="0" marL="0">
              <a:buNone/>
            </a:pPr>
            <a:r>
              <a:rPr lang="en-US" sz="1750" dirty="0">
                <a:solidFill>
                  <a:srgbClr val="17212B"/>
                </a:solidFill>
              </a:rPr>
              <a:t>• Keys must remain trustworthy through enrolment, rotation, ownership change and revocation.</a:t>
            </a:r>
            <a:endParaRPr lang="en-US" sz="1750" dirty="0"/>
          </a:p>
          <a:p>
            <a:pPr indent="0" marL="0">
              <a:buNone/>
            </a:pPr>
            <a:r>
              <a:rPr lang="en-US" sz="1750" dirty="0">
                <a:solidFill>
                  <a:srgbClr val="17212B"/>
                </a:solidFill>
              </a:rPr>
              <a:t>• Zero-trust thinking means access should not rely only on network location or asset ownership.</a:t>
            </a:r>
            <a:endParaRPr lang="en-US" sz="1750" dirty="0"/>
          </a:p>
          <a:p>
            <a:pPr indent="0" marL="0">
              <a:buNone/>
            </a:pPr>
            <a:r>
              <a:rPr lang="en-US" sz="1750" dirty="0">
                <a:solidFill>
                  <a:srgbClr val="17212B"/>
                </a:solidFill>
              </a:rPr>
              <a:t>• Multi-organisation environments need shared identity status without one party controlling everything.</a:t>
            </a:r>
            <a:endParaRPr lang="en-US" sz="1750" dirty="0"/>
          </a:p>
        </p:txBody>
      </p:sp>
      <p:sp>
        <p:nvSpPr>
          <p:cNvPr id="10" name="Shape 8"/>
          <p:cNvSpPr/>
          <p:nvPr/>
        </p:nvSpPr>
        <p:spPr>
          <a:xfrm>
            <a:off x="6720840" y="1325880"/>
            <a:ext cx="4553712" cy="1325880"/>
          </a:xfrm>
          <a:prstGeom prst="roundRect">
            <a:avLst>
              <a:gd name="adj" fmla="val 5517"/>
            </a:avLst>
          </a:prstGeom>
          <a:solidFill>
            <a:srgbClr val="EAF3FF"/>
          </a:solidFill>
          <a:ln w="13970">
            <a:solidFill>
              <a:srgbClr val="2F67B1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867144" y="1435608"/>
            <a:ext cx="42611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2F67B1"/>
                </a:solidFill>
              </a:rPr>
              <a:t>Core idea</a:t>
            </a:r>
            <a:endParaRPr lang="en-US" sz="1520" dirty="0"/>
          </a:p>
        </p:txBody>
      </p:sp>
      <p:sp>
        <p:nvSpPr>
          <p:cNvPr id="12" name="Text 10"/>
          <p:cNvSpPr/>
          <p:nvPr/>
        </p:nvSpPr>
        <p:spPr>
          <a:xfrm>
            <a:off x="6867144" y="1764792"/>
            <a:ext cx="4261104" cy="7955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Use a permissioned ledger as shared identity and revocation truth, while keeping the device-side authentication exchange lightweight.</a:t>
            </a:r>
            <a:endParaRPr lang="en-US" sz="1290" dirty="0"/>
          </a:p>
        </p:txBody>
      </p:sp>
      <p:sp>
        <p:nvSpPr>
          <p:cNvPr id="13" name="Shape 11"/>
          <p:cNvSpPr/>
          <p:nvPr/>
        </p:nvSpPr>
        <p:spPr>
          <a:xfrm>
            <a:off x="6720840" y="2880360"/>
            <a:ext cx="4553712" cy="1078992"/>
          </a:xfrm>
          <a:prstGeom prst="roundRect">
            <a:avLst>
              <a:gd name="adj" fmla="val 6780"/>
            </a:avLst>
          </a:prstGeom>
          <a:solidFill>
            <a:srgbClr val="EEF8EA"/>
          </a:solidFill>
          <a:ln w="13970">
            <a:solidFill>
              <a:srgbClr val="5EA83C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867144" y="2990088"/>
            <a:ext cx="42611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5EA83C"/>
                </a:solidFill>
              </a:rPr>
              <a:t>Device limitation</a:t>
            </a:r>
            <a:endParaRPr lang="en-US" sz="1520" dirty="0"/>
          </a:p>
        </p:txBody>
      </p:sp>
      <p:sp>
        <p:nvSpPr>
          <p:cNvPr id="15" name="Text 13"/>
          <p:cNvSpPr/>
          <p:nvPr/>
        </p:nvSpPr>
        <p:spPr>
          <a:xfrm>
            <a:off x="6867144" y="3319272"/>
            <a:ext cx="426110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Constrained IoT devices should not run full ledger clients or parse heavy credentials during every session.</a:t>
            </a:r>
            <a:endParaRPr lang="en-US" sz="1290" dirty="0"/>
          </a:p>
        </p:txBody>
      </p:sp>
      <p:sp>
        <p:nvSpPr>
          <p:cNvPr id="16" name="Shape 14"/>
          <p:cNvSpPr/>
          <p:nvPr/>
        </p:nvSpPr>
        <p:spPr>
          <a:xfrm>
            <a:off x="6720840" y="4224528"/>
            <a:ext cx="4553712" cy="1078992"/>
          </a:xfrm>
          <a:prstGeom prst="roundRect">
            <a:avLst>
              <a:gd name="adj" fmla="val 6780"/>
            </a:avLst>
          </a:prstGeom>
          <a:solidFill>
            <a:srgbClr val="FFF2E8"/>
          </a:solidFill>
          <a:ln w="13970">
            <a:solidFill>
              <a:srgbClr val="D86606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6867144" y="4334256"/>
            <a:ext cx="4261104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D86606"/>
                </a:solidFill>
              </a:rPr>
              <a:t>Gateway role</a:t>
            </a:r>
            <a:endParaRPr lang="en-US" sz="1520" dirty="0"/>
          </a:p>
        </p:txBody>
      </p:sp>
      <p:sp>
        <p:nvSpPr>
          <p:cNvPr id="18" name="Text 16"/>
          <p:cNvSpPr/>
          <p:nvPr/>
        </p:nvSpPr>
        <p:spPr>
          <a:xfrm>
            <a:off x="6867144" y="4663440"/>
            <a:ext cx="4261104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An edge gateway can resolve DID/credential status, verify signatures and apply policy on behalf of protected services.</a:t>
            </a:r>
            <a:endParaRPr lang="en-US" sz="129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29184"/>
            <a:ext cx="9052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123B5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2. Research Problem and Question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868680"/>
            <a:ext cx="11018520" cy="0"/>
          </a:xfrm>
          <a:prstGeom prst="line">
            <a:avLst/>
          </a:prstGeom>
          <a:noFill/>
          <a:ln w="15240">
            <a:solidFill>
              <a:srgbClr val="D6DE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66928" y="95097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5A6878"/>
                </a:solidFill>
              </a:rPr>
              <a:t>The proposal tests where blockchain should sit in the authentication path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566928" y="6473952"/>
            <a:ext cx="11018520" cy="0"/>
          </a:xfrm>
          <a:prstGeom prst="line">
            <a:avLst/>
          </a:prstGeom>
          <a:noFill/>
          <a:ln w="10160">
            <a:solidFill>
              <a:srgbClr val="E6EBF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6547104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Blockchain-backed distributed authentication  |  3/10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9646920" y="6547104"/>
            <a:ext cx="19385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MSc Research Proposal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713232" y="1298448"/>
            <a:ext cx="2103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rgbClr val="123B5D"/>
                </a:solidFill>
              </a:rPr>
              <a:t>Research gap</a:t>
            </a:r>
            <a:endParaRPr lang="en-US" sz="1900" dirty="0"/>
          </a:p>
        </p:txBody>
      </p:sp>
      <p:sp>
        <p:nvSpPr>
          <p:cNvPr id="9" name="Text 7"/>
          <p:cNvSpPr/>
          <p:nvPr/>
        </p:nvSpPr>
        <p:spPr>
          <a:xfrm>
            <a:off x="713232" y="1737360"/>
            <a:ext cx="48006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800" dirty="0">
                <a:solidFill>
                  <a:srgbClr val="17212B"/>
                </a:solidFill>
              </a:rPr>
              <a:t>Many schemes propose blockchain authentication, but fewer provide fair comparative evidence showing whether gains come from the ledger, the gateway cache, the cryptography or the architecture itself.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713232" y="3337560"/>
            <a:ext cx="2743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23B5D"/>
                </a:solidFill>
              </a:rPr>
              <a:t>Main research question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713232" y="3794760"/>
            <a:ext cx="521208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850" b="1" dirty="0">
                <a:solidFill>
                  <a:srgbClr val="17212B"/>
                </a:solidFill>
              </a:rPr>
              <a:t>How effectively can a permissioned blockchain-backed identity registry support resilient authentication for resource-constrained IoT devices when compared with an otherwise equivalent centralised registry?</a:t>
            </a:r>
            <a:endParaRPr lang="en-US" sz="1850" dirty="0"/>
          </a:p>
        </p:txBody>
      </p:sp>
      <p:sp>
        <p:nvSpPr>
          <p:cNvPr id="12" name="Shape 10"/>
          <p:cNvSpPr/>
          <p:nvPr/>
        </p:nvSpPr>
        <p:spPr>
          <a:xfrm>
            <a:off x="6492240" y="1325880"/>
            <a:ext cx="4526280" cy="1097280"/>
          </a:xfrm>
          <a:prstGeom prst="roundRect">
            <a:avLst>
              <a:gd name="adj" fmla="val 6667"/>
            </a:avLst>
          </a:prstGeom>
          <a:solidFill>
            <a:srgbClr val="FBEAEC"/>
          </a:solidFill>
          <a:ln w="13970">
            <a:solidFill>
              <a:srgbClr val="B54447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638544" y="1435608"/>
            <a:ext cx="423367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B54447"/>
                </a:solidFill>
              </a:rPr>
              <a:t>Extreme 1</a:t>
            </a:r>
            <a:endParaRPr lang="en-US" sz="1520" dirty="0"/>
          </a:p>
        </p:txBody>
      </p:sp>
      <p:sp>
        <p:nvSpPr>
          <p:cNvPr id="14" name="Text 12"/>
          <p:cNvSpPr/>
          <p:nvPr/>
        </p:nvSpPr>
        <p:spPr>
          <a:xfrm>
            <a:off x="6638544" y="1764792"/>
            <a:ext cx="423367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Every request waits for ledger consensus or remote lookup: more distributed, but may be slow.</a:t>
            </a:r>
            <a:endParaRPr lang="en-US" sz="1290" dirty="0"/>
          </a:p>
        </p:txBody>
      </p:sp>
      <p:sp>
        <p:nvSpPr>
          <p:cNvPr id="15" name="Shape 13"/>
          <p:cNvSpPr/>
          <p:nvPr/>
        </p:nvSpPr>
        <p:spPr>
          <a:xfrm>
            <a:off x="6492240" y="2761488"/>
            <a:ext cx="4526280" cy="1097280"/>
          </a:xfrm>
          <a:prstGeom prst="roundRect">
            <a:avLst>
              <a:gd name="adj" fmla="val 6667"/>
            </a:avLst>
          </a:prstGeom>
          <a:solidFill>
            <a:srgbClr val="FFF2E8"/>
          </a:solidFill>
          <a:ln w="13970">
            <a:solidFill>
              <a:srgbClr val="D86606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638544" y="2871216"/>
            <a:ext cx="423367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D86606"/>
                </a:solidFill>
              </a:rPr>
              <a:t>Extreme 2</a:t>
            </a:r>
            <a:endParaRPr lang="en-US" sz="1520" dirty="0"/>
          </a:p>
        </p:txBody>
      </p:sp>
      <p:sp>
        <p:nvSpPr>
          <p:cNvPr id="17" name="Text 15"/>
          <p:cNvSpPr/>
          <p:nvPr/>
        </p:nvSpPr>
        <p:spPr>
          <a:xfrm>
            <a:off x="6638544" y="3200400"/>
            <a:ext cx="4233672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Ledger is checked only occasionally: fast, but stale revocation status may be accepted.</a:t>
            </a:r>
            <a:endParaRPr lang="en-US" sz="1290" dirty="0"/>
          </a:p>
        </p:txBody>
      </p:sp>
      <p:sp>
        <p:nvSpPr>
          <p:cNvPr id="18" name="Shape 16"/>
          <p:cNvSpPr/>
          <p:nvPr/>
        </p:nvSpPr>
        <p:spPr>
          <a:xfrm>
            <a:off x="6492240" y="4206240"/>
            <a:ext cx="4526280" cy="1152144"/>
          </a:xfrm>
          <a:prstGeom prst="roundRect">
            <a:avLst>
              <a:gd name="adj" fmla="val 6349"/>
            </a:avLst>
          </a:prstGeom>
          <a:solidFill>
            <a:srgbClr val="EAF3FF"/>
          </a:solidFill>
          <a:ln w="13970">
            <a:solidFill>
              <a:srgbClr val="2F67B1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638544" y="4315968"/>
            <a:ext cx="423367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2F67B1"/>
                </a:solidFill>
              </a:rPr>
              <a:t>Tested middle path</a:t>
            </a:r>
            <a:endParaRPr lang="en-US" sz="1520" dirty="0"/>
          </a:p>
        </p:txBody>
      </p:sp>
      <p:sp>
        <p:nvSpPr>
          <p:cNvPr id="20" name="Text 18"/>
          <p:cNvSpPr/>
          <p:nvPr/>
        </p:nvSpPr>
        <p:spPr>
          <a:xfrm>
            <a:off x="6638544" y="4645152"/>
            <a:ext cx="4233672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Use event-aware gateway caching to keep online authentication lightweight while preserving bounded revocation freshness.</a:t>
            </a:r>
            <a:endParaRPr lang="en-US" sz="12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29184"/>
            <a:ext cx="9052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123B5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3. Aim and Objectives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868680"/>
            <a:ext cx="11018520" cy="0"/>
          </a:xfrm>
          <a:prstGeom prst="line">
            <a:avLst/>
          </a:prstGeom>
          <a:noFill/>
          <a:ln w="15240">
            <a:solidFill>
              <a:srgbClr val="D6DE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66928" y="95097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5A6878"/>
                </a:solidFill>
              </a:rPr>
              <a:t>A lightweight framework with measurable security, resilience and performance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566928" y="6473952"/>
            <a:ext cx="11018520" cy="0"/>
          </a:xfrm>
          <a:prstGeom prst="line">
            <a:avLst/>
          </a:prstGeom>
          <a:noFill/>
          <a:ln w="10160">
            <a:solidFill>
              <a:srgbClr val="E6EBF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6547104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Blockchain-backed distributed authentication  |  4/10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9646920" y="6547104"/>
            <a:ext cx="19385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MSc Research Proposal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685800" y="1207008"/>
            <a:ext cx="1097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rgbClr val="123B5D"/>
                </a:solidFill>
              </a:rPr>
              <a:t>Aim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685800" y="1627632"/>
            <a:ext cx="104698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900" dirty="0">
                <a:solidFill>
                  <a:srgbClr val="17212B"/>
                </a:solidFill>
              </a:rPr>
              <a:t>Design, implement and evaluate a blockchain-backed distributed authentication framework for resource-constrained IoT devices using a permissioned DID/credential registry and event-aware edge caching.</a:t>
            </a:r>
            <a:endParaRPr lang="en-US" sz="1900" dirty="0"/>
          </a:p>
        </p:txBody>
      </p:sp>
      <p:sp>
        <p:nvSpPr>
          <p:cNvPr id="10" name="Text 8"/>
          <p:cNvSpPr/>
          <p:nvPr/>
        </p:nvSpPr>
        <p:spPr>
          <a:xfrm>
            <a:off x="822960" y="2788920"/>
            <a:ext cx="1554480" cy="329184"/>
          </a:xfrm>
          <a:prstGeom prst="rect">
            <a:avLst/>
          </a:prstGeom>
          <a:solidFill>
            <a:srgbClr val="FFFFFF"/>
          </a:solidFill>
          <a:ln w="15240">
            <a:solidFill>
              <a:srgbClr val="2F67B1"/>
            </a:solidFill>
          </a:ln>
        </p:spPr>
        <p:txBody>
          <a:bodyPr wrap="square" lIns="508" tIns="508" rIns="508" bIns="508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2F67B1"/>
                </a:solidFill>
              </a:rPr>
              <a:t>Review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786384" y="3273552"/>
            <a:ext cx="3200400" cy="11887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Centralised, federated and blockchain-backed IoT authentication</a:t>
            </a:r>
            <a:endParaRPr lang="en-US" sz="1550" dirty="0"/>
          </a:p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DID/VC standards, revocation and constrained-device protocols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4343400" y="2788920"/>
            <a:ext cx="1554480" cy="329184"/>
          </a:xfrm>
          <a:prstGeom prst="rect">
            <a:avLst/>
          </a:prstGeom>
          <a:solidFill>
            <a:srgbClr val="FFFFFF"/>
          </a:solidFill>
          <a:ln w="15240">
            <a:solidFill>
              <a:srgbClr val="5EA83C"/>
            </a:solidFill>
          </a:ln>
        </p:spPr>
        <p:txBody>
          <a:bodyPr wrap="square" lIns="508" tIns="508" rIns="508" bIns="508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5EA83C"/>
                </a:solidFill>
              </a:rPr>
              <a:t>Design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315968" y="3273552"/>
            <a:ext cx="3200400" cy="11887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Trust assumptions and STRIDE threat model</a:t>
            </a:r>
            <a:endParaRPr lang="en-US" sz="1550" dirty="0"/>
          </a:p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Permissioned-ledger architecture with gateway cache</a:t>
            </a:r>
            <a:endParaRPr lang="en-US" sz="1550" dirty="0"/>
          </a:p>
        </p:txBody>
      </p:sp>
      <p:sp>
        <p:nvSpPr>
          <p:cNvPr id="14" name="Text 12"/>
          <p:cNvSpPr/>
          <p:nvPr/>
        </p:nvSpPr>
        <p:spPr>
          <a:xfrm>
            <a:off x="7909560" y="2788920"/>
            <a:ext cx="1554480" cy="329184"/>
          </a:xfrm>
          <a:prstGeom prst="rect">
            <a:avLst/>
          </a:prstGeom>
          <a:solidFill>
            <a:srgbClr val="FFFFFF"/>
          </a:solidFill>
          <a:ln w="15240">
            <a:solidFill>
              <a:srgbClr val="D86606"/>
            </a:solidFill>
          </a:ln>
        </p:spPr>
        <p:txBody>
          <a:bodyPr wrap="square" lIns="508" tIns="508" rIns="508" bIns="508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rgbClr val="D86606"/>
                </a:solidFill>
              </a:rPr>
              <a:t>Evaluate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7882128" y="3273552"/>
            <a:ext cx="3383280" cy="1371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Centralised, direct-ledger and cached-ledger baselines</a:t>
            </a:r>
            <a:endParaRPr lang="en-US" sz="1550" dirty="0"/>
          </a:p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Latency, throughput, resource use, revocation and failure behaviour</a:t>
            </a:r>
            <a:endParaRPr lang="en-US" sz="1550" dirty="0"/>
          </a:p>
        </p:txBody>
      </p:sp>
      <p:sp>
        <p:nvSpPr>
          <p:cNvPr id="16" name="Text 14"/>
          <p:cNvSpPr/>
          <p:nvPr/>
        </p:nvSpPr>
        <p:spPr>
          <a:xfrm>
            <a:off x="1051560" y="5349240"/>
            <a:ext cx="9966960" cy="530352"/>
          </a:xfrm>
          <a:prstGeom prst="rect">
            <a:avLst/>
          </a:prstGeom>
          <a:solidFill>
            <a:srgbClr val="F5F7FA"/>
          </a:solidFill>
          <a:ln w="10160">
            <a:solidFill>
              <a:srgbClr val="E0E6EE"/>
            </a:solidFill>
          </a:ln>
        </p:spPr>
        <p:txBody>
          <a:bodyPr wrap="square" lIns="1016" tIns="1016" rIns="1016" bIns="1016" rtlCol="0" anchor="ctr">
            <a:normAutofit/>
          </a:bodyPr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123B5D"/>
                </a:solidFill>
              </a:rPr>
              <a:t>Output: design guidance stating where the approach is useful and where a simpler centralised design remains preferable.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29184"/>
            <a:ext cx="9052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123B5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4. Literature Position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868680"/>
            <a:ext cx="11018520" cy="0"/>
          </a:xfrm>
          <a:prstGeom prst="line">
            <a:avLst/>
          </a:prstGeom>
          <a:noFill/>
          <a:ln w="15240">
            <a:solidFill>
              <a:srgbClr val="D6DE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66928" y="95097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5A6878"/>
                </a:solidFill>
              </a:rPr>
              <a:t>The study builds on standards, permissioned ledgers and constrained authentication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566928" y="6473952"/>
            <a:ext cx="11018520" cy="0"/>
          </a:xfrm>
          <a:prstGeom prst="line">
            <a:avLst/>
          </a:prstGeom>
          <a:noFill/>
          <a:ln w="10160">
            <a:solidFill>
              <a:srgbClr val="E6EBF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6547104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Blockchain-backed distributed authentication  |  5/10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9646920" y="6547104"/>
            <a:ext cx="19385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MSc Research Proposal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713232" y="1243584"/>
            <a:ext cx="2880360" cy="438912"/>
          </a:xfrm>
          <a:prstGeom prst="rect">
            <a:avLst/>
          </a:prstGeom>
          <a:solidFill>
            <a:srgbClr val="123B5D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86384" y="1316736"/>
            <a:ext cx="273405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320" b="1" dirty="0">
                <a:solidFill>
                  <a:srgbClr val="FFFFFF"/>
                </a:solidFill>
              </a:rPr>
              <a:t>Area</a:t>
            </a:r>
            <a:endParaRPr lang="en-US" sz="1320" dirty="0"/>
          </a:p>
        </p:txBody>
      </p:sp>
      <p:sp>
        <p:nvSpPr>
          <p:cNvPr id="10" name="Shape 8"/>
          <p:cNvSpPr/>
          <p:nvPr/>
        </p:nvSpPr>
        <p:spPr>
          <a:xfrm>
            <a:off x="3593592" y="1243584"/>
            <a:ext cx="7772400" cy="438912"/>
          </a:xfrm>
          <a:prstGeom prst="rect">
            <a:avLst/>
          </a:prstGeom>
          <a:solidFill>
            <a:srgbClr val="123B5D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666744" y="1316736"/>
            <a:ext cx="76260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320" b="1" dirty="0">
                <a:solidFill>
                  <a:srgbClr val="FFFFFF"/>
                </a:solidFill>
              </a:rPr>
              <a:t>Key point used in this proposal</a:t>
            </a:r>
            <a:endParaRPr lang="en-US" sz="1320" dirty="0"/>
          </a:p>
        </p:txBody>
      </p:sp>
      <p:sp>
        <p:nvSpPr>
          <p:cNvPr id="12" name="Shape 10"/>
          <p:cNvSpPr/>
          <p:nvPr/>
        </p:nvSpPr>
        <p:spPr>
          <a:xfrm>
            <a:off x="713232" y="1682496"/>
            <a:ext cx="288036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786384" y="1755648"/>
            <a:ext cx="273405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Centralised vs distributed identity</a:t>
            </a:r>
            <a:endParaRPr lang="en-US" sz="1260" dirty="0"/>
          </a:p>
        </p:txBody>
      </p:sp>
      <p:sp>
        <p:nvSpPr>
          <p:cNvPr id="14" name="Shape 12"/>
          <p:cNvSpPr/>
          <p:nvPr/>
        </p:nvSpPr>
        <p:spPr>
          <a:xfrm>
            <a:off x="3593592" y="1682496"/>
            <a:ext cx="777240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3666744" y="1755648"/>
            <a:ext cx="762609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Decentralisation distributes control, but centralised systems remain strong on cost and performance.</a:t>
            </a:r>
            <a:endParaRPr lang="en-US" sz="1260" dirty="0"/>
          </a:p>
        </p:txBody>
      </p:sp>
      <p:sp>
        <p:nvSpPr>
          <p:cNvPr id="16" name="Shape 14"/>
          <p:cNvSpPr/>
          <p:nvPr/>
        </p:nvSpPr>
        <p:spPr>
          <a:xfrm>
            <a:off x="713232" y="2340864"/>
            <a:ext cx="2880360" cy="658368"/>
          </a:xfrm>
          <a:prstGeom prst="rect">
            <a:avLst/>
          </a:prstGeom>
          <a:solidFill>
            <a:srgbClr val="F8FAFC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86384" y="2414016"/>
            <a:ext cx="273405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Permissioned blockchain</a:t>
            </a:r>
            <a:endParaRPr lang="en-US" sz="1260" dirty="0"/>
          </a:p>
        </p:txBody>
      </p:sp>
      <p:sp>
        <p:nvSpPr>
          <p:cNvPr id="18" name="Shape 16"/>
          <p:cNvSpPr/>
          <p:nvPr/>
        </p:nvSpPr>
        <p:spPr>
          <a:xfrm>
            <a:off x="3593592" y="2340864"/>
            <a:ext cx="7772400" cy="658368"/>
          </a:xfrm>
          <a:prstGeom prst="rect">
            <a:avLst/>
          </a:prstGeom>
          <a:solidFill>
            <a:srgbClr val="F8FAFC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3666744" y="2414016"/>
            <a:ext cx="762609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Fabric-style membership supports known organisations sharing device identity state.</a:t>
            </a:r>
            <a:endParaRPr lang="en-US" sz="1260" dirty="0"/>
          </a:p>
        </p:txBody>
      </p:sp>
      <p:sp>
        <p:nvSpPr>
          <p:cNvPr id="20" name="Shape 18"/>
          <p:cNvSpPr/>
          <p:nvPr/>
        </p:nvSpPr>
        <p:spPr>
          <a:xfrm>
            <a:off x="713232" y="2999232"/>
            <a:ext cx="288036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786384" y="3072384"/>
            <a:ext cx="273405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DID and VC standards</a:t>
            </a:r>
            <a:endParaRPr lang="en-US" sz="1260" dirty="0"/>
          </a:p>
        </p:txBody>
      </p:sp>
      <p:sp>
        <p:nvSpPr>
          <p:cNvPr id="22" name="Shape 20"/>
          <p:cNvSpPr/>
          <p:nvPr/>
        </p:nvSpPr>
        <p:spPr>
          <a:xfrm>
            <a:off x="3593592" y="2999232"/>
            <a:ext cx="777240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3666744" y="3072384"/>
            <a:ext cx="762609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DIDs bind identifiers to verification methods; VCs support signed claims and status checking.</a:t>
            </a:r>
            <a:endParaRPr lang="en-US" sz="1260" dirty="0"/>
          </a:p>
        </p:txBody>
      </p:sp>
      <p:sp>
        <p:nvSpPr>
          <p:cNvPr id="24" name="Shape 22"/>
          <p:cNvSpPr/>
          <p:nvPr/>
        </p:nvSpPr>
        <p:spPr>
          <a:xfrm>
            <a:off x="713232" y="3657600"/>
            <a:ext cx="2880360" cy="658368"/>
          </a:xfrm>
          <a:prstGeom prst="rect">
            <a:avLst/>
          </a:prstGeom>
          <a:solidFill>
            <a:srgbClr val="F8FAFC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786384" y="3730752"/>
            <a:ext cx="273405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Lightweight authentication</a:t>
            </a:r>
            <a:endParaRPr lang="en-US" sz="1260" dirty="0"/>
          </a:p>
        </p:txBody>
      </p:sp>
      <p:sp>
        <p:nvSpPr>
          <p:cNvPr id="26" name="Shape 24"/>
          <p:cNvSpPr/>
          <p:nvPr/>
        </p:nvSpPr>
        <p:spPr>
          <a:xfrm>
            <a:off x="3593592" y="3657600"/>
            <a:ext cx="7772400" cy="658368"/>
          </a:xfrm>
          <a:prstGeom prst="rect">
            <a:avLst/>
          </a:prstGeom>
          <a:solidFill>
            <a:srgbClr val="F8FAFC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3666744" y="3730752"/>
            <a:ext cx="762609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Constrained devices should use compact proof-of-possession exchanges rather than ledger-heavy processing.</a:t>
            </a:r>
            <a:endParaRPr lang="en-US" sz="1260" dirty="0"/>
          </a:p>
        </p:txBody>
      </p:sp>
      <p:sp>
        <p:nvSpPr>
          <p:cNvPr id="28" name="Shape 26"/>
          <p:cNvSpPr/>
          <p:nvPr/>
        </p:nvSpPr>
        <p:spPr>
          <a:xfrm>
            <a:off x="713232" y="4315968"/>
            <a:ext cx="288036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786384" y="4389120"/>
            <a:ext cx="273405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Privacy and governance</a:t>
            </a:r>
            <a:endParaRPr lang="en-US" sz="1260" dirty="0"/>
          </a:p>
        </p:txBody>
      </p:sp>
      <p:sp>
        <p:nvSpPr>
          <p:cNvPr id="30" name="Shape 28"/>
          <p:cNvSpPr/>
          <p:nvPr/>
        </p:nvSpPr>
        <p:spPr>
          <a:xfrm>
            <a:off x="3593592" y="4315968"/>
            <a:ext cx="7772400" cy="658368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3666744" y="4389120"/>
            <a:ext cx="7626096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60" dirty="0">
                <a:solidFill>
                  <a:srgbClr val="17212B"/>
                </a:solidFill>
              </a:rPr>
              <a:t>Only public verification material, hashes and status should be on-chain, not secrets or telemetry.</a:t>
            </a:r>
            <a:endParaRPr lang="en-US" sz="1260" dirty="0"/>
          </a:p>
        </p:txBody>
      </p:sp>
      <p:sp>
        <p:nvSpPr>
          <p:cNvPr id="32" name="Text 30"/>
          <p:cNvSpPr/>
          <p:nvPr/>
        </p:nvSpPr>
        <p:spPr>
          <a:xfrm>
            <a:off x="914400" y="5833872"/>
            <a:ext cx="10287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50" b="1" dirty="0">
                <a:solidFill>
                  <a:srgbClr val="123B5D"/>
                </a:solidFill>
              </a:rPr>
              <a:t>Position of this study: a controlled comparison of three identity-state paths using the same key, challenge, verifier and workload.</a:t>
            </a:r>
            <a:endParaRPr lang="en-US" sz="15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29184"/>
            <a:ext cx="9052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123B5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5. Proposed Framework Architecture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868680"/>
            <a:ext cx="11018520" cy="0"/>
          </a:xfrm>
          <a:prstGeom prst="line">
            <a:avLst/>
          </a:prstGeom>
          <a:noFill/>
          <a:ln w="15240">
            <a:solidFill>
              <a:srgbClr val="D6DE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66928" y="95097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5A6878"/>
                </a:solidFill>
              </a:rPr>
              <a:t>A gateway keeps the authentication path lightweight while the ledger maintains shared identity state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566928" y="6473952"/>
            <a:ext cx="11018520" cy="0"/>
          </a:xfrm>
          <a:prstGeom prst="line">
            <a:avLst/>
          </a:prstGeom>
          <a:noFill/>
          <a:ln w="10160">
            <a:solidFill>
              <a:srgbClr val="E6EBF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6547104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Blockchain-backed distributed authentication  |  6/10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9646920" y="6547104"/>
            <a:ext cx="19385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MSc Research Proposal</a:t>
            </a:r>
            <a:endParaRPr lang="en-US" sz="850" dirty="0"/>
          </a:p>
        </p:txBody>
      </p:sp>
      <p:pic>
        <p:nvPicPr>
          <p:cNvPr id="8" name="Image 0" descr="/mnt/data/extracted_imgs/image2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04485" y="1280160"/>
            <a:ext cx="8743406" cy="4590288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868680" y="5989320"/>
            <a:ext cx="103784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20" b="1" dirty="0">
                <a:solidFill>
                  <a:srgbClr val="123B5D"/>
                </a:solidFill>
              </a:rPr>
              <a:t>Device proves key possession  |  Gateway resolves identity/status  |  Fabric registry records shared governance and revocation evidence</a:t>
            </a:r>
            <a:endParaRPr lang="en-US" sz="14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29184"/>
            <a:ext cx="9052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123B5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6. Methodology: Design Science Research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868680"/>
            <a:ext cx="11018520" cy="0"/>
          </a:xfrm>
          <a:prstGeom prst="line">
            <a:avLst/>
          </a:prstGeom>
          <a:noFill/>
          <a:ln w="15240">
            <a:solidFill>
              <a:srgbClr val="D6DE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66928" y="95097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5A6878"/>
                </a:solidFill>
              </a:rPr>
              <a:t>The project creates and evaluates an artefact, then revises based on evidence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566928" y="6473952"/>
            <a:ext cx="11018520" cy="0"/>
          </a:xfrm>
          <a:prstGeom prst="line">
            <a:avLst/>
          </a:prstGeom>
          <a:noFill/>
          <a:ln w="10160">
            <a:solidFill>
              <a:srgbClr val="E6EBF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6547104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Blockchain-backed distributed authentication  |  7/10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9646920" y="6547104"/>
            <a:ext cx="19385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MSc Research Proposal</a:t>
            </a:r>
            <a:endParaRPr lang="en-US" sz="850" dirty="0"/>
          </a:p>
        </p:txBody>
      </p:sp>
      <p:pic>
        <p:nvPicPr>
          <p:cNvPr id="8" name="Image 0" descr="/mnt/data/extracted_imgs/image3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5810" y="1298448"/>
            <a:ext cx="5920740" cy="4736592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7315200" y="1371600"/>
            <a:ext cx="3749040" cy="914400"/>
          </a:xfrm>
          <a:prstGeom prst="roundRect">
            <a:avLst>
              <a:gd name="adj" fmla="val 8000"/>
            </a:avLst>
          </a:prstGeom>
          <a:solidFill>
            <a:srgbClr val="EAF3FF"/>
          </a:solidFill>
          <a:ln w="13970">
            <a:solidFill>
              <a:srgbClr val="2F67B1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7461504" y="1481328"/>
            <a:ext cx="34564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2F67B1"/>
                </a:solidFill>
              </a:rPr>
              <a:t>Why DSRM fits</a:t>
            </a:r>
            <a:endParaRPr lang="en-US" sz="1520" dirty="0"/>
          </a:p>
        </p:txBody>
      </p:sp>
      <p:sp>
        <p:nvSpPr>
          <p:cNvPr id="11" name="Text 8"/>
          <p:cNvSpPr/>
          <p:nvPr/>
        </p:nvSpPr>
        <p:spPr>
          <a:xfrm>
            <a:off x="7461504" y="1810512"/>
            <a:ext cx="345643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The core contribution is an evaluated prototype, not only a literature argument.</a:t>
            </a:r>
            <a:endParaRPr lang="en-US" sz="1290" dirty="0"/>
          </a:p>
        </p:txBody>
      </p:sp>
      <p:sp>
        <p:nvSpPr>
          <p:cNvPr id="12" name="Shape 9"/>
          <p:cNvSpPr/>
          <p:nvPr/>
        </p:nvSpPr>
        <p:spPr>
          <a:xfrm>
            <a:off x="7315200" y="2578608"/>
            <a:ext cx="3749040" cy="1024128"/>
          </a:xfrm>
          <a:prstGeom prst="roundRect">
            <a:avLst>
              <a:gd name="adj" fmla="val 7143"/>
            </a:avLst>
          </a:prstGeom>
          <a:solidFill>
            <a:srgbClr val="EEF8EA"/>
          </a:solidFill>
          <a:ln w="13970">
            <a:solidFill>
              <a:srgbClr val="5EA83C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7461504" y="2688336"/>
            <a:ext cx="34564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5EA83C"/>
                </a:solidFill>
              </a:rPr>
              <a:t>Experimental layer</a:t>
            </a:r>
            <a:endParaRPr lang="en-US" sz="1520" dirty="0"/>
          </a:p>
        </p:txBody>
      </p:sp>
      <p:sp>
        <p:nvSpPr>
          <p:cNvPr id="14" name="Text 11"/>
          <p:cNvSpPr/>
          <p:nvPr/>
        </p:nvSpPr>
        <p:spPr>
          <a:xfrm>
            <a:off x="7461504" y="3017520"/>
            <a:ext cx="3456432" cy="49377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The same generated authentication requests are replayed against all three system conditions.</a:t>
            </a:r>
            <a:endParaRPr lang="en-US" sz="1290" dirty="0"/>
          </a:p>
        </p:txBody>
      </p:sp>
      <p:sp>
        <p:nvSpPr>
          <p:cNvPr id="15" name="Shape 12"/>
          <p:cNvSpPr/>
          <p:nvPr/>
        </p:nvSpPr>
        <p:spPr>
          <a:xfrm>
            <a:off x="7315200" y="3913632"/>
            <a:ext cx="3749040" cy="1051560"/>
          </a:xfrm>
          <a:prstGeom prst="roundRect">
            <a:avLst>
              <a:gd name="adj" fmla="val 6957"/>
            </a:avLst>
          </a:prstGeom>
          <a:solidFill>
            <a:srgbClr val="FFF2E8"/>
          </a:solidFill>
          <a:ln w="13970">
            <a:solidFill>
              <a:srgbClr val="D86606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7461504" y="4023360"/>
            <a:ext cx="3456432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D86606"/>
                </a:solidFill>
              </a:rPr>
              <a:t>Evidence approach</a:t>
            </a:r>
            <a:endParaRPr lang="en-US" sz="1520" dirty="0"/>
          </a:p>
        </p:txBody>
      </p:sp>
      <p:sp>
        <p:nvSpPr>
          <p:cNvPr id="17" name="Text 14"/>
          <p:cNvSpPr/>
          <p:nvPr/>
        </p:nvSpPr>
        <p:spPr>
          <a:xfrm>
            <a:off x="7461504" y="4352544"/>
            <a:ext cx="3456432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Quantitative performance results are combined with negative security tests and threat analysis.</a:t>
            </a:r>
            <a:endParaRPr lang="en-US" sz="12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29184"/>
            <a:ext cx="9052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123B5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7. Experiment and Evaluation Plan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868680"/>
            <a:ext cx="11018520" cy="0"/>
          </a:xfrm>
          <a:prstGeom prst="line">
            <a:avLst/>
          </a:prstGeom>
          <a:noFill/>
          <a:ln w="15240">
            <a:solidFill>
              <a:srgbClr val="D6DE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66928" y="95097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5A6878"/>
                </a:solidFill>
              </a:rPr>
              <a:t>Matched conditions make the identity-state mechanism the main variable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566928" y="6473952"/>
            <a:ext cx="11018520" cy="0"/>
          </a:xfrm>
          <a:prstGeom prst="line">
            <a:avLst/>
          </a:prstGeom>
          <a:noFill/>
          <a:ln w="10160">
            <a:solidFill>
              <a:srgbClr val="E6EBF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6547104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Blockchain-backed distributed authentication  |  8/10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9646920" y="6547104"/>
            <a:ext cx="19385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MSc Research Proposal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685800" y="1234440"/>
            <a:ext cx="1143000" cy="393192"/>
          </a:xfrm>
          <a:prstGeom prst="rect">
            <a:avLst/>
          </a:prstGeom>
          <a:solidFill>
            <a:srgbClr val="123B5D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58952" y="1307592"/>
            <a:ext cx="996696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80" b="1" dirty="0">
                <a:solidFill>
                  <a:srgbClr val="FFFFFF"/>
                </a:solidFill>
              </a:rPr>
              <a:t>Condition</a:t>
            </a:r>
            <a:endParaRPr lang="en-US" sz="1280" dirty="0"/>
          </a:p>
        </p:txBody>
      </p:sp>
      <p:sp>
        <p:nvSpPr>
          <p:cNvPr id="10" name="Shape 8"/>
          <p:cNvSpPr/>
          <p:nvPr/>
        </p:nvSpPr>
        <p:spPr>
          <a:xfrm>
            <a:off x="1828800" y="1234440"/>
            <a:ext cx="4800600" cy="393192"/>
          </a:xfrm>
          <a:prstGeom prst="rect">
            <a:avLst/>
          </a:prstGeom>
          <a:solidFill>
            <a:srgbClr val="123B5D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1901952" y="1307592"/>
            <a:ext cx="4654296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80" b="1" dirty="0">
                <a:solidFill>
                  <a:srgbClr val="FFFFFF"/>
                </a:solidFill>
              </a:rPr>
              <a:t>Identity-state mechanism</a:t>
            </a:r>
            <a:endParaRPr lang="en-US" sz="1280" dirty="0"/>
          </a:p>
        </p:txBody>
      </p:sp>
      <p:sp>
        <p:nvSpPr>
          <p:cNvPr id="12" name="Shape 10"/>
          <p:cNvSpPr/>
          <p:nvPr/>
        </p:nvSpPr>
        <p:spPr>
          <a:xfrm>
            <a:off x="6629400" y="1234440"/>
            <a:ext cx="4754880" cy="393192"/>
          </a:xfrm>
          <a:prstGeom prst="rect">
            <a:avLst/>
          </a:prstGeom>
          <a:solidFill>
            <a:srgbClr val="123B5D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702552" y="1307592"/>
            <a:ext cx="4608576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80" b="1" dirty="0">
                <a:solidFill>
                  <a:srgbClr val="FFFFFF"/>
                </a:solidFill>
              </a:rPr>
              <a:t>Purpose</a:t>
            </a:r>
            <a:endParaRPr lang="en-US" sz="1280" dirty="0"/>
          </a:p>
        </p:txBody>
      </p:sp>
      <p:sp>
        <p:nvSpPr>
          <p:cNvPr id="14" name="Shape 12"/>
          <p:cNvSpPr/>
          <p:nvPr/>
        </p:nvSpPr>
        <p:spPr>
          <a:xfrm>
            <a:off x="685800" y="1627632"/>
            <a:ext cx="1143000" cy="475488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58952" y="1700784"/>
            <a:ext cx="9966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7212B"/>
                </a:solidFill>
              </a:rPr>
              <a:t>C</a:t>
            </a:r>
            <a:endParaRPr lang="en-US" sz="1240" dirty="0"/>
          </a:p>
        </p:txBody>
      </p:sp>
      <p:sp>
        <p:nvSpPr>
          <p:cNvPr id="16" name="Shape 14"/>
          <p:cNvSpPr/>
          <p:nvPr/>
        </p:nvSpPr>
        <p:spPr>
          <a:xfrm>
            <a:off x="1828800" y="1627632"/>
            <a:ext cx="4800600" cy="475488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901952" y="1700784"/>
            <a:ext cx="46542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7212B"/>
                </a:solidFill>
              </a:rPr>
              <a:t>Centralised PostgreSQL registry</a:t>
            </a:r>
            <a:endParaRPr lang="en-US" sz="1240" dirty="0"/>
          </a:p>
        </p:txBody>
      </p:sp>
      <p:sp>
        <p:nvSpPr>
          <p:cNvPr id="18" name="Shape 16"/>
          <p:cNvSpPr/>
          <p:nvPr/>
        </p:nvSpPr>
        <p:spPr>
          <a:xfrm>
            <a:off x="6629400" y="1627632"/>
            <a:ext cx="4754880" cy="475488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702552" y="1700784"/>
            <a:ext cx="460857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7212B"/>
                </a:solidFill>
              </a:rPr>
              <a:t>Operational baseline</a:t>
            </a:r>
            <a:endParaRPr lang="en-US" sz="1240" dirty="0"/>
          </a:p>
        </p:txBody>
      </p:sp>
      <p:sp>
        <p:nvSpPr>
          <p:cNvPr id="20" name="Shape 18"/>
          <p:cNvSpPr/>
          <p:nvPr/>
        </p:nvSpPr>
        <p:spPr>
          <a:xfrm>
            <a:off x="685800" y="2103120"/>
            <a:ext cx="1143000" cy="475488"/>
          </a:xfrm>
          <a:prstGeom prst="rect">
            <a:avLst/>
          </a:prstGeom>
          <a:solidFill>
            <a:srgbClr val="F8FAFC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758952" y="2176272"/>
            <a:ext cx="9966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7212B"/>
                </a:solidFill>
              </a:rPr>
              <a:t>L</a:t>
            </a:r>
            <a:endParaRPr lang="en-US" sz="1240" dirty="0"/>
          </a:p>
        </p:txBody>
      </p:sp>
      <p:sp>
        <p:nvSpPr>
          <p:cNvPr id="22" name="Shape 20"/>
          <p:cNvSpPr/>
          <p:nvPr/>
        </p:nvSpPr>
        <p:spPr>
          <a:xfrm>
            <a:off x="1828800" y="2103120"/>
            <a:ext cx="4800600" cy="475488"/>
          </a:xfrm>
          <a:prstGeom prst="rect">
            <a:avLst/>
          </a:prstGeom>
          <a:solidFill>
            <a:srgbClr val="F8FAFC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1901952" y="2176272"/>
            <a:ext cx="465429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7212B"/>
                </a:solidFill>
              </a:rPr>
              <a:t>Fabric ledger lookup for every authentication</a:t>
            </a:r>
            <a:endParaRPr lang="en-US" sz="1240" dirty="0"/>
          </a:p>
        </p:txBody>
      </p:sp>
      <p:sp>
        <p:nvSpPr>
          <p:cNvPr id="24" name="Shape 22"/>
          <p:cNvSpPr/>
          <p:nvPr/>
        </p:nvSpPr>
        <p:spPr>
          <a:xfrm>
            <a:off x="6629400" y="2103120"/>
            <a:ext cx="4754880" cy="475488"/>
          </a:xfrm>
          <a:prstGeom prst="rect">
            <a:avLst/>
          </a:prstGeom>
          <a:solidFill>
            <a:srgbClr val="F8FAFC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6702552" y="2176272"/>
            <a:ext cx="460857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7212B"/>
                </a:solidFill>
              </a:rPr>
              <a:t>Raw distributed-resolution cost</a:t>
            </a:r>
            <a:endParaRPr lang="en-US" sz="1240" dirty="0"/>
          </a:p>
        </p:txBody>
      </p:sp>
      <p:sp>
        <p:nvSpPr>
          <p:cNvPr id="26" name="Shape 24"/>
          <p:cNvSpPr/>
          <p:nvPr/>
        </p:nvSpPr>
        <p:spPr>
          <a:xfrm>
            <a:off x="685800" y="2578608"/>
            <a:ext cx="1143000" cy="502920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758952" y="2651760"/>
            <a:ext cx="996696" cy="3566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7212B"/>
                </a:solidFill>
              </a:rPr>
              <a:t>LC</a:t>
            </a:r>
            <a:endParaRPr lang="en-US" sz="1240" dirty="0"/>
          </a:p>
        </p:txBody>
      </p:sp>
      <p:sp>
        <p:nvSpPr>
          <p:cNvPr id="28" name="Shape 26"/>
          <p:cNvSpPr/>
          <p:nvPr/>
        </p:nvSpPr>
        <p:spPr>
          <a:xfrm>
            <a:off x="1828800" y="2578608"/>
            <a:ext cx="4800600" cy="502920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1901952" y="2651760"/>
            <a:ext cx="4654296" cy="3566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7212B"/>
                </a:solidFill>
              </a:rPr>
              <a:t>Fabric registry through event-aware gateway cache</a:t>
            </a:r>
            <a:endParaRPr lang="en-US" sz="1240" dirty="0"/>
          </a:p>
        </p:txBody>
      </p:sp>
      <p:sp>
        <p:nvSpPr>
          <p:cNvPr id="30" name="Shape 28"/>
          <p:cNvSpPr/>
          <p:nvPr/>
        </p:nvSpPr>
        <p:spPr>
          <a:xfrm>
            <a:off x="6629400" y="2578608"/>
            <a:ext cx="4754880" cy="502920"/>
          </a:xfrm>
          <a:prstGeom prst="rect">
            <a:avLst/>
          </a:prstGeom>
          <a:solidFill>
            <a:srgbClr val="FFFFFF"/>
          </a:solidFill>
          <a:ln w="6350">
            <a:solidFill>
              <a:srgbClr val="D4DCE6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6702552" y="2651760"/>
            <a:ext cx="4608576" cy="35661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40" dirty="0">
                <a:solidFill>
                  <a:srgbClr val="17212B"/>
                </a:solidFill>
              </a:rPr>
              <a:t>Expected lightweight online path</a:t>
            </a:r>
            <a:endParaRPr lang="en-US" sz="1240" dirty="0"/>
          </a:p>
        </p:txBody>
      </p:sp>
      <p:sp>
        <p:nvSpPr>
          <p:cNvPr id="32" name="Text 30"/>
          <p:cNvSpPr/>
          <p:nvPr/>
        </p:nvSpPr>
        <p:spPr>
          <a:xfrm>
            <a:off x="777240" y="3566160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123B5D"/>
                </a:solidFill>
              </a:rPr>
              <a:t>Workload</a:t>
            </a:r>
            <a:endParaRPr lang="en-US" sz="1700" dirty="0"/>
          </a:p>
        </p:txBody>
      </p:sp>
      <p:sp>
        <p:nvSpPr>
          <p:cNvPr id="33" name="Text 31"/>
          <p:cNvSpPr/>
          <p:nvPr/>
        </p:nvSpPr>
        <p:spPr>
          <a:xfrm>
            <a:off x="822960" y="3968496"/>
            <a:ext cx="5029200" cy="12344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indent="0" marL="0">
              <a:buNone/>
            </a:pPr>
            <a:r>
              <a:rPr lang="en-US" sz="1450" dirty="0">
                <a:solidFill>
                  <a:srgbClr val="17212B"/>
                </a:solidFill>
              </a:rPr>
              <a:t>• 100 synthetic identities, 20 active devices in the main test</a:t>
            </a:r>
            <a:endParaRPr lang="en-US" sz="1450" dirty="0"/>
          </a:p>
          <a:p>
            <a:pPr indent="0" marL="0">
              <a:buNone/>
            </a:pPr>
            <a:r>
              <a:rPr lang="en-US" sz="1450" dirty="0">
                <a:solidFill>
                  <a:srgbClr val="17212B"/>
                </a:solidFill>
              </a:rPr>
              <a:t>• Concurrency levels: 1, 5, 10, 25 and 50 clients</a:t>
            </a:r>
            <a:endParaRPr lang="en-US" sz="1450" dirty="0"/>
          </a:p>
          <a:p>
            <a:pPr indent="0" marL="0">
              <a:buNone/>
            </a:pPr>
            <a:r>
              <a:rPr lang="en-US" sz="1450" dirty="0">
                <a:solidFill>
                  <a:srgbClr val="17212B"/>
                </a:solidFill>
              </a:rPr>
              <a:t>• At least 1,000 authentication attempts per load level, repeated five times</a:t>
            </a:r>
            <a:endParaRPr lang="en-US" sz="1450" dirty="0"/>
          </a:p>
        </p:txBody>
      </p:sp>
      <p:sp>
        <p:nvSpPr>
          <p:cNvPr id="34" name="Text 32"/>
          <p:cNvSpPr/>
          <p:nvPr/>
        </p:nvSpPr>
        <p:spPr>
          <a:xfrm>
            <a:off x="6400800" y="3566160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123B5D"/>
                </a:solidFill>
              </a:rPr>
              <a:t>Measures and security tests</a:t>
            </a:r>
            <a:endParaRPr lang="en-US" sz="1700" dirty="0"/>
          </a:p>
        </p:txBody>
      </p:sp>
      <p:sp>
        <p:nvSpPr>
          <p:cNvPr id="35" name="Text 33"/>
          <p:cNvSpPr/>
          <p:nvPr/>
        </p:nvSpPr>
        <p:spPr>
          <a:xfrm>
            <a:off x="6446520" y="3968496"/>
            <a:ext cx="4892040" cy="1371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indent="0" marL="0">
              <a:buNone/>
            </a:pPr>
            <a:r>
              <a:rPr lang="en-US" sz="1450" dirty="0">
                <a:solidFill>
                  <a:srgbClr val="17212B"/>
                </a:solidFill>
              </a:rPr>
              <a:t>• Latency at median, 95th and 99th percentiles; throughput and error rate</a:t>
            </a:r>
            <a:endParaRPr lang="en-US" sz="1450" dirty="0"/>
          </a:p>
          <a:p>
            <a:pPr indent="0" marL="0">
              <a:buNone/>
            </a:pPr>
            <a:r>
              <a:rPr lang="en-US" sz="1450" dirty="0">
                <a:solidFill>
                  <a:srgbClr val="17212B"/>
                </a:solidFill>
              </a:rPr>
              <a:t>• CPU, memory, network bytes and ledger query/commit latency</a:t>
            </a:r>
            <a:endParaRPr lang="en-US" sz="1450" dirty="0"/>
          </a:p>
          <a:p>
            <a:pPr indent="0" marL="0">
              <a:buNone/>
            </a:pPr>
            <a:r>
              <a:rPr lang="en-US" sz="1450" dirty="0">
                <a:solidFill>
                  <a:srgbClr val="17212B"/>
                </a:solidFill>
              </a:rPr>
              <a:t>• Replay attempts, copied DID, forged credential, revoked credentials and component failure</a:t>
            </a:r>
            <a:endParaRPr lang="en-US" sz="1450" dirty="0"/>
          </a:p>
        </p:txBody>
      </p:sp>
      <p:sp>
        <p:nvSpPr>
          <p:cNvPr id="36" name="Text 34"/>
          <p:cNvSpPr/>
          <p:nvPr/>
        </p:nvSpPr>
        <p:spPr>
          <a:xfrm>
            <a:off x="1051560" y="5806440"/>
            <a:ext cx="100584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50" b="1" dirty="0">
                <a:solidFill>
                  <a:srgbClr val="123B5D"/>
                </a:solidFill>
              </a:rPr>
              <a:t>Success is judged by security correctness and measured cost, not by the presence of blockchain alone.</a:t>
            </a:r>
            <a:endParaRPr lang="en-US" sz="15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29184"/>
            <a:ext cx="9052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123B5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8. Ten-Week Project Timeline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868680"/>
            <a:ext cx="11018520" cy="0"/>
          </a:xfrm>
          <a:prstGeom prst="line">
            <a:avLst/>
          </a:prstGeom>
          <a:noFill/>
          <a:ln w="15240">
            <a:solidFill>
              <a:srgbClr val="D6DE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66928" y="95097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5A6878"/>
                </a:solidFill>
              </a:rPr>
              <a:t>Seven phases compress the full proposal into a focused 10-week delivery plan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566928" y="6473952"/>
            <a:ext cx="11018520" cy="0"/>
          </a:xfrm>
          <a:prstGeom prst="line">
            <a:avLst/>
          </a:prstGeom>
          <a:noFill/>
          <a:ln w="10160">
            <a:solidFill>
              <a:srgbClr val="E6EBF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6547104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Blockchain-backed distributed authentication  |  9/10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9646920" y="6547104"/>
            <a:ext cx="19385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MSc Research Proposal</a:t>
            </a:r>
            <a:endParaRPr lang="en-US" sz="850" dirty="0"/>
          </a:p>
        </p:txBody>
      </p:sp>
      <p:sp>
        <p:nvSpPr>
          <p:cNvPr id="8" name="Text 6"/>
          <p:cNvSpPr/>
          <p:nvPr/>
        </p:nvSpPr>
        <p:spPr>
          <a:xfrm>
            <a:off x="658368" y="1207008"/>
            <a:ext cx="658368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Phase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1325880" y="1207008"/>
            <a:ext cx="3474720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Milestone / Deliverable</a:t>
            </a:r>
            <a:endParaRPr lang="en-US" sz="1050" dirty="0"/>
          </a:p>
        </p:txBody>
      </p:sp>
      <p:sp>
        <p:nvSpPr>
          <p:cNvPr id="10" name="Text 8"/>
          <p:cNvSpPr/>
          <p:nvPr/>
        </p:nvSpPr>
        <p:spPr>
          <a:xfrm>
            <a:off x="5074920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1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5641848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2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6208776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3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6775704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4</a:t>
            </a:r>
            <a:endParaRPr lang="en-US" sz="1050" dirty="0"/>
          </a:p>
        </p:txBody>
      </p:sp>
      <p:sp>
        <p:nvSpPr>
          <p:cNvPr id="14" name="Text 12"/>
          <p:cNvSpPr/>
          <p:nvPr/>
        </p:nvSpPr>
        <p:spPr>
          <a:xfrm>
            <a:off x="7342632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5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7909560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6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8476488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7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9043416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8</a:t>
            </a:r>
            <a:endParaRPr lang="en-US" sz="1050" dirty="0"/>
          </a:p>
        </p:txBody>
      </p:sp>
      <p:sp>
        <p:nvSpPr>
          <p:cNvPr id="18" name="Text 16"/>
          <p:cNvSpPr/>
          <p:nvPr/>
        </p:nvSpPr>
        <p:spPr>
          <a:xfrm>
            <a:off x="9610344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9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10177272" y="1207008"/>
            <a:ext cx="438912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b="1" dirty="0">
                <a:solidFill>
                  <a:srgbClr val="5A6878"/>
                </a:solidFill>
              </a:rPr>
              <a:t>10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658368" y="1572768"/>
            <a:ext cx="420624" cy="347472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</a:ln>
        </p:spPr>
        <p:txBody>
          <a:bodyPr wrap="square" lIns="254" tIns="254" rIns="254" bIns="254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123B5D"/>
                </a:solidFill>
              </a:rPr>
              <a:t>1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1298448" y="1591056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20" dirty="0">
                <a:solidFill>
                  <a:srgbClr val="17212B"/>
                </a:solidFill>
              </a:rPr>
              <a:t>Literature, requirements and ethics</a:t>
            </a:r>
            <a:endParaRPr lang="en-US" sz="1220" dirty="0"/>
          </a:p>
        </p:txBody>
      </p:sp>
      <p:sp>
        <p:nvSpPr>
          <p:cNvPr id="22" name="Shape 20"/>
          <p:cNvSpPr/>
          <p:nvPr/>
        </p:nvSpPr>
        <p:spPr>
          <a:xfrm>
            <a:off x="5074920" y="1600200"/>
            <a:ext cx="5669280" cy="283464"/>
          </a:xfrm>
          <a:prstGeom prst="rect">
            <a:avLst/>
          </a:prstGeom>
          <a:solidFill>
            <a:srgbClr val="F7F9FB"/>
          </a:solidFill>
          <a:ln w="3810">
            <a:solidFill>
              <a:srgbClr val="E2E7EE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5641848" y="160020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6208776" y="160020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6775704" y="160020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26" name="Shape 24"/>
          <p:cNvSpPr/>
          <p:nvPr/>
        </p:nvSpPr>
        <p:spPr>
          <a:xfrm>
            <a:off x="7342632" y="160020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7909560" y="160020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8476488" y="160020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29" name="Shape 27"/>
          <p:cNvSpPr/>
          <p:nvPr/>
        </p:nvSpPr>
        <p:spPr>
          <a:xfrm>
            <a:off x="9043416" y="160020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9610344" y="160020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31" name="Shape 29"/>
          <p:cNvSpPr/>
          <p:nvPr/>
        </p:nvSpPr>
        <p:spPr>
          <a:xfrm>
            <a:off x="10177272" y="160020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5102352" y="1627632"/>
            <a:ext cx="512064" cy="228600"/>
          </a:xfrm>
          <a:prstGeom prst="rect">
            <a:avLst/>
          </a:prstGeom>
          <a:solidFill>
            <a:srgbClr val="2F67B1"/>
          </a:solidFill>
          <a:ln w="5080">
            <a:solidFill>
              <a:srgbClr val="2F67B1"/>
            </a:solidFill>
          </a:ln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FFFFFF"/>
                </a:solidFill>
              </a:rPr>
              <a:t>W1</a:t>
            </a:r>
            <a:endParaRPr lang="en-US" sz="980" dirty="0"/>
          </a:p>
        </p:txBody>
      </p:sp>
      <p:sp>
        <p:nvSpPr>
          <p:cNvPr id="33" name="Text 31"/>
          <p:cNvSpPr/>
          <p:nvPr/>
        </p:nvSpPr>
        <p:spPr>
          <a:xfrm>
            <a:off x="658368" y="2103120"/>
            <a:ext cx="420624" cy="347472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</a:ln>
        </p:spPr>
        <p:txBody>
          <a:bodyPr wrap="square" lIns="254" tIns="254" rIns="254" bIns="254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123B5D"/>
                </a:solidFill>
              </a:rPr>
              <a:t>2</a:t>
            </a:r>
            <a:endParaRPr lang="en-US" sz="1250" dirty="0"/>
          </a:p>
        </p:txBody>
      </p:sp>
      <p:sp>
        <p:nvSpPr>
          <p:cNvPr id="34" name="Text 32"/>
          <p:cNvSpPr/>
          <p:nvPr/>
        </p:nvSpPr>
        <p:spPr>
          <a:xfrm>
            <a:off x="1298448" y="2121408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20" dirty="0">
                <a:solidFill>
                  <a:srgbClr val="17212B"/>
                </a:solidFill>
              </a:rPr>
              <a:t>Threat model and architecture</a:t>
            </a:r>
            <a:endParaRPr lang="en-US" sz="1220" dirty="0"/>
          </a:p>
        </p:txBody>
      </p:sp>
      <p:sp>
        <p:nvSpPr>
          <p:cNvPr id="35" name="Shape 33"/>
          <p:cNvSpPr/>
          <p:nvPr/>
        </p:nvSpPr>
        <p:spPr>
          <a:xfrm>
            <a:off x="5074920" y="2130552"/>
            <a:ext cx="5669280" cy="283464"/>
          </a:xfrm>
          <a:prstGeom prst="rect">
            <a:avLst/>
          </a:prstGeom>
          <a:solidFill>
            <a:srgbClr val="F0F4F8"/>
          </a:solidFill>
          <a:ln w="3810">
            <a:solidFill>
              <a:srgbClr val="E2E7EE"/>
            </a:solidFill>
            <a:prstDash val="solid"/>
          </a:ln>
        </p:spPr>
      </p:sp>
      <p:sp>
        <p:nvSpPr>
          <p:cNvPr id="36" name="Shape 34"/>
          <p:cNvSpPr/>
          <p:nvPr/>
        </p:nvSpPr>
        <p:spPr>
          <a:xfrm>
            <a:off x="5641848" y="213055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37" name="Shape 35"/>
          <p:cNvSpPr/>
          <p:nvPr/>
        </p:nvSpPr>
        <p:spPr>
          <a:xfrm>
            <a:off x="6208776" y="213055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6775704" y="213055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39" name="Shape 37"/>
          <p:cNvSpPr/>
          <p:nvPr/>
        </p:nvSpPr>
        <p:spPr>
          <a:xfrm>
            <a:off x="7342632" y="213055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40" name="Shape 38"/>
          <p:cNvSpPr/>
          <p:nvPr/>
        </p:nvSpPr>
        <p:spPr>
          <a:xfrm>
            <a:off x="7909560" y="213055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41" name="Shape 39"/>
          <p:cNvSpPr/>
          <p:nvPr/>
        </p:nvSpPr>
        <p:spPr>
          <a:xfrm>
            <a:off x="8476488" y="213055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42" name="Shape 40"/>
          <p:cNvSpPr/>
          <p:nvPr/>
        </p:nvSpPr>
        <p:spPr>
          <a:xfrm>
            <a:off x="9043416" y="213055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43" name="Shape 41"/>
          <p:cNvSpPr/>
          <p:nvPr/>
        </p:nvSpPr>
        <p:spPr>
          <a:xfrm>
            <a:off x="9610344" y="213055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44" name="Shape 42"/>
          <p:cNvSpPr/>
          <p:nvPr/>
        </p:nvSpPr>
        <p:spPr>
          <a:xfrm>
            <a:off x="10177272" y="213055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45" name="Text 43"/>
          <p:cNvSpPr/>
          <p:nvPr/>
        </p:nvSpPr>
        <p:spPr>
          <a:xfrm>
            <a:off x="5669280" y="2157984"/>
            <a:ext cx="512064" cy="228600"/>
          </a:xfrm>
          <a:prstGeom prst="rect">
            <a:avLst/>
          </a:prstGeom>
          <a:solidFill>
            <a:srgbClr val="476FBE"/>
          </a:solidFill>
          <a:ln w="5080">
            <a:solidFill>
              <a:srgbClr val="476FBE"/>
            </a:solidFill>
          </a:ln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FFFFFF"/>
                </a:solidFill>
              </a:rPr>
              <a:t>W2</a:t>
            </a:r>
            <a:endParaRPr lang="en-US" sz="980" dirty="0"/>
          </a:p>
        </p:txBody>
      </p:sp>
      <p:sp>
        <p:nvSpPr>
          <p:cNvPr id="46" name="Text 44"/>
          <p:cNvSpPr/>
          <p:nvPr/>
        </p:nvSpPr>
        <p:spPr>
          <a:xfrm>
            <a:off x="658368" y="2633472"/>
            <a:ext cx="420624" cy="347472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</a:ln>
        </p:spPr>
        <p:txBody>
          <a:bodyPr wrap="square" lIns="254" tIns="254" rIns="254" bIns="254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123B5D"/>
                </a:solidFill>
              </a:rPr>
              <a:t>3</a:t>
            </a:r>
            <a:endParaRPr lang="en-US" sz="1250" dirty="0"/>
          </a:p>
        </p:txBody>
      </p:sp>
      <p:sp>
        <p:nvSpPr>
          <p:cNvPr id="47" name="Text 45"/>
          <p:cNvSpPr/>
          <p:nvPr/>
        </p:nvSpPr>
        <p:spPr>
          <a:xfrm>
            <a:off x="1298448" y="2651760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20" dirty="0">
                <a:solidFill>
                  <a:srgbClr val="17212B"/>
                </a:solidFill>
              </a:rPr>
              <a:t>Prototype implementation</a:t>
            </a:r>
            <a:endParaRPr lang="en-US" sz="1220" dirty="0"/>
          </a:p>
        </p:txBody>
      </p:sp>
      <p:sp>
        <p:nvSpPr>
          <p:cNvPr id="48" name="Shape 46"/>
          <p:cNvSpPr/>
          <p:nvPr/>
        </p:nvSpPr>
        <p:spPr>
          <a:xfrm>
            <a:off x="5074920" y="2660904"/>
            <a:ext cx="5669280" cy="283464"/>
          </a:xfrm>
          <a:prstGeom prst="rect">
            <a:avLst/>
          </a:prstGeom>
          <a:solidFill>
            <a:srgbClr val="F7F9FB"/>
          </a:solidFill>
          <a:ln w="3810">
            <a:solidFill>
              <a:srgbClr val="E2E7EE"/>
            </a:solidFill>
            <a:prstDash val="solid"/>
          </a:ln>
        </p:spPr>
      </p:sp>
      <p:sp>
        <p:nvSpPr>
          <p:cNvPr id="49" name="Shape 47"/>
          <p:cNvSpPr/>
          <p:nvPr/>
        </p:nvSpPr>
        <p:spPr>
          <a:xfrm>
            <a:off x="5641848" y="2660904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50" name="Shape 48"/>
          <p:cNvSpPr/>
          <p:nvPr/>
        </p:nvSpPr>
        <p:spPr>
          <a:xfrm>
            <a:off x="6208776" y="2660904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51" name="Shape 49"/>
          <p:cNvSpPr/>
          <p:nvPr/>
        </p:nvSpPr>
        <p:spPr>
          <a:xfrm>
            <a:off x="6775704" y="2660904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52" name="Shape 50"/>
          <p:cNvSpPr/>
          <p:nvPr/>
        </p:nvSpPr>
        <p:spPr>
          <a:xfrm>
            <a:off x="7342632" y="2660904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53" name="Shape 51"/>
          <p:cNvSpPr/>
          <p:nvPr/>
        </p:nvSpPr>
        <p:spPr>
          <a:xfrm>
            <a:off x="7909560" y="2660904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54" name="Shape 52"/>
          <p:cNvSpPr/>
          <p:nvPr/>
        </p:nvSpPr>
        <p:spPr>
          <a:xfrm>
            <a:off x="8476488" y="2660904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55" name="Shape 53"/>
          <p:cNvSpPr/>
          <p:nvPr/>
        </p:nvSpPr>
        <p:spPr>
          <a:xfrm>
            <a:off x="9043416" y="2660904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56" name="Shape 54"/>
          <p:cNvSpPr/>
          <p:nvPr/>
        </p:nvSpPr>
        <p:spPr>
          <a:xfrm>
            <a:off x="9610344" y="2660904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57" name="Shape 55"/>
          <p:cNvSpPr/>
          <p:nvPr/>
        </p:nvSpPr>
        <p:spPr>
          <a:xfrm>
            <a:off x="10177272" y="2660904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58" name="Text 56"/>
          <p:cNvSpPr/>
          <p:nvPr/>
        </p:nvSpPr>
        <p:spPr>
          <a:xfrm>
            <a:off x="6236208" y="2688336"/>
            <a:ext cx="1078992" cy="228600"/>
          </a:xfrm>
          <a:prstGeom prst="rect">
            <a:avLst/>
          </a:prstGeom>
          <a:solidFill>
            <a:srgbClr val="D86606"/>
          </a:solidFill>
          <a:ln w="5080">
            <a:solidFill>
              <a:srgbClr val="D86606"/>
            </a:solidFill>
          </a:ln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FFFFFF"/>
                </a:solidFill>
              </a:rPr>
              <a:t>W3–4</a:t>
            </a:r>
            <a:endParaRPr lang="en-US" sz="980" dirty="0"/>
          </a:p>
        </p:txBody>
      </p:sp>
      <p:sp>
        <p:nvSpPr>
          <p:cNvPr id="59" name="Text 57"/>
          <p:cNvSpPr/>
          <p:nvPr/>
        </p:nvSpPr>
        <p:spPr>
          <a:xfrm>
            <a:off x="658368" y="3163824"/>
            <a:ext cx="420624" cy="347472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</a:ln>
        </p:spPr>
        <p:txBody>
          <a:bodyPr wrap="square" lIns="254" tIns="254" rIns="254" bIns="254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123B5D"/>
                </a:solidFill>
              </a:rPr>
              <a:t>4</a:t>
            </a:r>
            <a:endParaRPr lang="en-US" sz="1250" dirty="0"/>
          </a:p>
        </p:txBody>
      </p:sp>
      <p:sp>
        <p:nvSpPr>
          <p:cNvPr id="60" name="Text 58"/>
          <p:cNvSpPr/>
          <p:nvPr/>
        </p:nvSpPr>
        <p:spPr>
          <a:xfrm>
            <a:off x="1298448" y="3182112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20" dirty="0">
                <a:solidFill>
                  <a:srgbClr val="17212B"/>
                </a:solidFill>
              </a:rPr>
              <a:t>Baseline, harness and pilot</a:t>
            </a:r>
            <a:endParaRPr lang="en-US" sz="1220" dirty="0"/>
          </a:p>
        </p:txBody>
      </p:sp>
      <p:sp>
        <p:nvSpPr>
          <p:cNvPr id="61" name="Shape 59"/>
          <p:cNvSpPr/>
          <p:nvPr/>
        </p:nvSpPr>
        <p:spPr>
          <a:xfrm>
            <a:off x="5074920" y="3191256"/>
            <a:ext cx="5669280" cy="283464"/>
          </a:xfrm>
          <a:prstGeom prst="rect">
            <a:avLst/>
          </a:prstGeom>
          <a:solidFill>
            <a:srgbClr val="F0F4F8"/>
          </a:solidFill>
          <a:ln w="3810">
            <a:solidFill>
              <a:srgbClr val="E2E7EE"/>
            </a:solidFill>
            <a:prstDash val="solid"/>
          </a:ln>
        </p:spPr>
      </p:sp>
      <p:sp>
        <p:nvSpPr>
          <p:cNvPr id="62" name="Shape 60"/>
          <p:cNvSpPr/>
          <p:nvPr/>
        </p:nvSpPr>
        <p:spPr>
          <a:xfrm>
            <a:off x="5641848" y="3191256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63" name="Shape 61"/>
          <p:cNvSpPr/>
          <p:nvPr/>
        </p:nvSpPr>
        <p:spPr>
          <a:xfrm>
            <a:off x="6208776" y="3191256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64" name="Shape 62"/>
          <p:cNvSpPr/>
          <p:nvPr/>
        </p:nvSpPr>
        <p:spPr>
          <a:xfrm>
            <a:off x="6775704" y="3191256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65" name="Shape 63"/>
          <p:cNvSpPr/>
          <p:nvPr/>
        </p:nvSpPr>
        <p:spPr>
          <a:xfrm>
            <a:off x="7342632" y="3191256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66" name="Shape 64"/>
          <p:cNvSpPr/>
          <p:nvPr/>
        </p:nvSpPr>
        <p:spPr>
          <a:xfrm>
            <a:off x="7909560" y="3191256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67" name="Shape 65"/>
          <p:cNvSpPr/>
          <p:nvPr/>
        </p:nvSpPr>
        <p:spPr>
          <a:xfrm>
            <a:off x="8476488" y="3191256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68" name="Shape 66"/>
          <p:cNvSpPr/>
          <p:nvPr/>
        </p:nvSpPr>
        <p:spPr>
          <a:xfrm>
            <a:off x="9043416" y="3191256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69" name="Shape 67"/>
          <p:cNvSpPr/>
          <p:nvPr/>
        </p:nvSpPr>
        <p:spPr>
          <a:xfrm>
            <a:off x="9610344" y="3191256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70" name="Shape 68"/>
          <p:cNvSpPr/>
          <p:nvPr/>
        </p:nvSpPr>
        <p:spPr>
          <a:xfrm>
            <a:off x="10177272" y="3191256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71" name="Text 69"/>
          <p:cNvSpPr/>
          <p:nvPr/>
        </p:nvSpPr>
        <p:spPr>
          <a:xfrm>
            <a:off x="7370064" y="3218688"/>
            <a:ext cx="512064" cy="228600"/>
          </a:xfrm>
          <a:prstGeom prst="rect">
            <a:avLst/>
          </a:prstGeom>
          <a:solidFill>
            <a:srgbClr val="8C8C8C"/>
          </a:solidFill>
          <a:ln w="5080">
            <a:solidFill>
              <a:srgbClr val="8C8C8C"/>
            </a:solidFill>
          </a:ln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FFFFFF"/>
                </a:solidFill>
              </a:rPr>
              <a:t>W5</a:t>
            </a:r>
            <a:endParaRPr lang="en-US" sz="980" dirty="0"/>
          </a:p>
        </p:txBody>
      </p:sp>
      <p:sp>
        <p:nvSpPr>
          <p:cNvPr id="72" name="Text 70"/>
          <p:cNvSpPr/>
          <p:nvPr/>
        </p:nvSpPr>
        <p:spPr>
          <a:xfrm>
            <a:off x="658368" y="3694176"/>
            <a:ext cx="420624" cy="347472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</a:ln>
        </p:spPr>
        <p:txBody>
          <a:bodyPr wrap="square" lIns="254" tIns="254" rIns="254" bIns="254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123B5D"/>
                </a:solidFill>
              </a:rPr>
              <a:t>5</a:t>
            </a:r>
            <a:endParaRPr lang="en-US" sz="1250" dirty="0"/>
          </a:p>
        </p:txBody>
      </p:sp>
      <p:sp>
        <p:nvSpPr>
          <p:cNvPr id="73" name="Text 71"/>
          <p:cNvSpPr/>
          <p:nvPr/>
        </p:nvSpPr>
        <p:spPr>
          <a:xfrm>
            <a:off x="1298448" y="3712464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20" dirty="0">
                <a:solidFill>
                  <a:srgbClr val="17212B"/>
                </a:solidFill>
              </a:rPr>
              <a:t>Performance and security study</a:t>
            </a:r>
            <a:endParaRPr lang="en-US" sz="1220" dirty="0"/>
          </a:p>
        </p:txBody>
      </p:sp>
      <p:sp>
        <p:nvSpPr>
          <p:cNvPr id="74" name="Shape 72"/>
          <p:cNvSpPr/>
          <p:nvPr/>
        </p:nvSpPr>
        <p:spPr>
          <a:xfrm>
            <a:off x="5074920" y="3721608"/>
            <a:ext cx="5669280" cy="283464"/>
          </a:xfrm>
          <a:prstGeom prst="rect">
            <a:avLst/>
          </a:prstGeom>
          <a:solidFill>
            <a:srgbClr val="F7F9FB"/>
          </a:solidFill>
          <a:ln w="3810">
            <a:solidFill>
              <a:srgbClr val="E2E7EE"/>
            </a:solidFill>
            <a:prstDash val="solid"/>
          </a:ln>
        </p:spPr>
      </p:sp>
      <p:sp>
        <p:nvSpPr>
          <p:cNvPr id="75" name="Shape 73"/>
          <p:cNvSpPr/>
          <p:nvPr/>
        </p:nvSpPr>
        <p:spPr>
          <a:xfrm>
            <a:off x="5641848" y="3721608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76" name="Shape 74"/>
          <p:cNvSpPr/>
          <p:nvPr/>
        </p:nvSpPr>
        <p:spPr>
          <a:xfrm>
            <a:off x="6208776" y="3721608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77" name="Shape 75"/>
          <p:cNvSpPr/>
          <p:nvPr/>
        </p:nvSpPr>
        <p:spPr>
          <a:xfrm>
            <a:off x="6775704" y="3721608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78" name="Shape 76"/>
          <p:cNvSpPr/>
          <p:nvPr/>
        </p:nvSpPr>
        <p:spPr>
          <a:xfrm>
            <a:off x="7342632" y="3721608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79" name="Shape 77"/>
          <p:cNvSpPr/>
          <p:nvPr/>
        </p:nvSpPr>
        <p:spPr>
          <a:xfrm>
            <a:off x="7909560" y="3721608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80" name="Shape 78"/>
          <p:cNvSpPr/>
          <p:nvPr/>
        </p:nvSpPr>
        <p:spPr>
          <a:xfrm>
            <a:off x="8476488" y="3721608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81" name="Shape 79"/>
          <p:cNvSpPr/>
          <p:nvPr/>
        </p:nvSpPr>
        <p:spPr>
          <a:xfrm>
            <a:off x="9043416" y="3721608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82" name="Shape 80"/>
          <p:cNvSpPr/>
          <p:nvPr/>
        </p:nvSpPr>
        <p:spPr>
          <a:xfrm>
            <a:off x="9610344" y="3721608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83" name="Shape 81"/>
          <p:cNvSpPr/>
          <p:nvPr/>
        </p:nvSpPr>
        <p:spPr>
          <a:xfrm>
            <a:off x="10177272" y="3721608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84" name="Text 82"/>
          <p:cNvSpPr/>
          <p:nvPr/>
        </p:nvSpPr>
        <p:spPr>
          <a:xfrm>
            <a:off x="7936992" y="3749040"/>
            <a:ext cx="1078992" cy="228600"/>
          </a:xfrm>
          <a:prstGeom prst="rect">
            <a:avLst/>
          </a:prstGeom>
          <a:solidFill>
            <a:srgbClr val="5EA83C"/>
          </a:solidFill>
          <a:ln w="5080">
            <a:solidFill>
              <a:srgbClr val="5EA83C"/>
            </a:solidFill>
          </a:ln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FFFFFF"/>
                </a:solidFill>
              </a:rPr>
              <a:t>W6–7</a:t>
            </a:r>
            <a:endParaRPr lang="en-US" sz="980" dirty="0"/>
          </a:p>
        </p:txBody>
      </p:sp>
      <p:sp>
        <p:nvSpPr>
          <p:cNvPr id="85" name="Text 83"/>
          <p:cNvSpPr/>
          <p:nvPr/>
        </p:nvSpPr>
        <p:spPr>
          <a:xfrm>
            <a:off x="658368" y="4224528"/>
            <a:ext cx="420624" cy="347472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</a:ln>
        </p:spPr>
        <p:txBody>
          <a:bodyPr wrap="square" lIns="254" tIns="254" rIns="254" bIns="254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123B5D"/>
                </a:solidFill>
              </a:rPr>
              <a:t>6</a:t>
            </a:r>
            <a:endParaRPr lang="en-US" sz="1250" dirty="0"/>
          </a:p>
        </p:txBody>
      </p:sp>
      <p:sp>
        <p:nvSpPr>
          <p:cNvPr id="86" name="Text 84"/>
          <p:cNvSpPr/>
          <p:nvPr/>
        </p:nvSpPr>
        <p:spPr>
          <a:xfrm>
            <a:off x="1298448" y="4242816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20" dirty="0">
                <a:solidFill>
                  <a:srgbClr val="17212B"/>
                </a:solidFill>
              </a:rPr>
              <a:t>Analysis and interpretation</a:t>
            </a:r>
            <a:endParaRPr lang="en-US" sz="1220" dirty="0"/>
          </a:p>
        </p:txBody>
      </p:sp>
      <p:sp>
        <p:nvSpPr>
          <p:cNvPr id="87" name="Shape 85"/>
          <p:cNvSpPr/>
          <p:nvPr/>
        </p:nvSpPr>
        <p:spPr>
          <a:xfrm>
            <a:off x="5074920" y="4251960"/>
            <a:ext cx="5669280" cy="283464"/>
          </a:xfrm>
          <a:prstGeom prst="rect">
            <a:avLst/>
          </a:prstGeom>
          <a:solidFill>
            <a:srgbClr val="F0F4F8"/>
          </a:solidFill>
          <a:ln w="3810">
            <a:solidFill>
              <a:srgbClr val="E2E7EE"/>
            </a:solidFill>
            <a:prstDash val="solid"/>
          </a:ln>
        </p:spPr>
      </p:sp>
      <p:sp>
        <p:nvSpPr>
          <p:cNvPr id="88" name="Shape 86"/>
          <p:cNvSpPr/>
          <p:nvPr/>
        </p:nvSpPr>
        <p:spPr>
          <a:xfrm>
            <a:off x="5641848" y="425196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89" name="Shape 87"/>
          <p:cNvSpPr/>
          <p:nvPr/>
        </p:nvSpPr>
        <p:spPr>
          <a:xfrm>
            <a:off x="6208776" y="425196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90" name="Shape 88"/>
          <p:cNvSpPr/>
          <p:nvPr/>
        </p:nvSpPr>
        <p:spPr>
          <a:xfrm>
            <a:off x="6775704" y="425196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91" name="Shape 89"/>
          <p:cNvSpPr/>
          <p:nvPr/>
        </p:nvSpPr>
        <p:spPr>
          <a:xfrm>
            <a:off x="7342632" y="425196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92" name="Shape 90"/>
          <p:cNvSpPr/>
          <p:nvPr/>
        </p:nvSpPr>
        <p:spPr>
          <a:xfrm>
            <a:off x="7909560" y="425196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93" name="Shape 91"/>
          <p:cNvSpPr/>
          <p:nvPr/>
        </p:nvSpPr>
        <p:spPr>
          <a:xfrm>
            <a:off x="8476488" y="425196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94" name="Shape 92"/>
          <p:cNvSpPr/>
          <p:nvPr/>
        </p:nvSpPr>
        <p:spPr>
          <a:xfrm>
            <a:off x="9043416" y="425196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95" name="Shape 93"/>
          <p:cNvSpPr/>
          <p:nvPr/>
        </p:nvSpPr>
        <p:spPr>
          <a:xfrm>
            <a:off x="9610344" y="425196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96" name="Shape 94"/>
          <p:cNvSpPr/>
          <p:nvPr/>
        </p:nvSpPr>
        <p:spPr>
          <a:xfrm>
            <a:off x="10177272" y="4251960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97" name="Text 95"/>
          <p:cNvSpPr/>
          <p:nvPr/>
        </p:nvSpPr>
        <p:spPr>
          <a:xfrm>
            <a:off x="9070848" y="4279392"/>
            <a:ext cx="512064" cy="228600"/>
          </a:xfrm>
          <a:prstGeom prst="rect">
            <a:avLst/>
          </a:prstGeom>
          <a:solidFill>
            <a:srgbClr val="6D2FA8"/>
          </a:solidFill>
          <a:ln w="5080">
            <a:solidFill>
              <a:srgbClr val="6D2FA8"/>
            </a:solidFill>
          </a:ln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FFFFFF"/>
                </a:solidFill>
              </a:rPr>
              <a:t>W8</a:t>
            </a:r>
            <a:endParaRPr lang="en-US" sz="980" dirty="0"/>
          </a:p>
        </p:txBody>
      </p:sp>
      <p:sp>
        <p:nvSpPr>
          <p:cNvPr id="98" name="Text 96"/>
          <p:cNvSpPr/>
          <p:nvPr/>
        </p:nvSpPr>
        <p:spPr>
          <a:xfrm>
            <a:off x="658368" y="4754880"/>
            <a:ext cx="420624" cy="347472"/>
          </a:xfrm>
          <a:prstGeom prst="rect">
            <a:avLst/>
          </a:prstGeom>
          <a:solidFill>
            <a:srgbClr val="F5F7FA"/>
          </a:solidFill>
          <a:ln w="6350">
            <a:solidFill>
              <a:srgbClr val="E1E6ED"/>
            </a:solidFill>
          </a:ln>
        </p:spPr>
        <p:txBody>
          <a:bodyPr wrap="square" lIns="254" tIns="254" rIns="254" bIns="254" rtlCol="0" anchor="ctr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123B5D"/>
                </a:solidFill>
              </a:rPr>
              <a:t>7</a:t>
            </a:r>
            <a:endParaRPr lang="en-US" sz="1250" dirty="0"/>
          </a:p>
        </p:txBody>
      </p:sp>
      <p:sp>
        <p:nvSpPr>
          <p:cNvPr id="99" name="Text 97"/>
          <p:cNvSpPr/>
          <p:nvPr/>
        </p:nvSpPr>
        <p:spPr>
          <a:xfrm>
            <a:off x="1298448" y="4773168"/>
            <a:ext cx="32918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20" dirty="0">
                <a:solidFill>
                  <a:srgbClr val="17212B"/>
                </a:solidFill>
              </a:rPr>
              <a:t>Writing, revision and archiving</a:t>
            </a:r>
            <a:endParaRPr lang="en-US" sz="1220" dirty="0"/>
          </a:p>
        </p:txBody>
      </p:sp>
      <p:sp>
        <p:nvSpPr>
          <p:cNvPr id="100" name="Shape 98"/>
          <p:cNvSpPr/>
          <p:nvPr/>
        </p:nvSpPr>
        <p:spPr>
          <a:xfrm>
            <a:off x="5074920" y="4782312"/>
            <a:ext cx="5669280" cy="283464"/>
          </a:xfrm>
          <a:prstGeom prst="rect">
            <a:avLst/>
          </a:prstGeom>
          <a:solidFill>
            <a:srgbClr val="F7F9FB"/>
          </a:solidFill>
          <a:ln w="3810">
            <a:solidFill>
              <a:srgbClr val="E2E7EE"/>
            </a:solidFill>
            <a:prstDash val="solid"/>
          </a:ln>
        </p:spPr>
      </p:sp>
      <p:sp>
        <p:nvSpPr>
          <p:cNvPr id="101" name="Shape 99"/>
          <p:cNvSpPr/>
          <p:nvPr/>
        </p:nvSpPr>
        <p:spPr>
          <a:xfrm>
            <a:off x="5641848" y="478231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102" name="Shape 100"/>
          <p:cNvSpPr/>
          <p:nvPr/>
        </p:nvSpPr>
        <p:spPr>
          <a:xfrm>
            <a:off x="6208776" y="478231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103" name="Shape 101"/>
          <p:cNvSpPr/>
          <p:nvPr/>
        </p:nvSpPr>
        <p:spPr>
          <a:xfrm>
            <a:off x="6775704" y="478231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104" name="Shape 102"/>
          <p:cNvSpPr/>
          <p:nvPr/>
        </p:nvSpPr>
        <p:spPr>
          <a:xfrm>
            <a:off x="7342632" y="478231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105" name="Shape 103"/>
          <p:cNvSpPr/>
          <p:nvPr/>
        </p:nvSpPr>
        <p:spPr>
          <a:xfrm>
            <a:off x="7909560" y="478231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106" name="Shape 104"/>
          <p:cNvSpPr/>
          <p:nvPr/>
        </p:nvSpPr>
        <p:spPr>
          <a:xfrm>
            <a:off x="8476488" y="478231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107" name="Shape 105"/>
          <p:cNvSpPr/>
          <p:nvPr/>
        </p:nvSpPr>
        <p:spPr>
          <a:xfrm>
            <a:off x="9043416" y="478231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108" name="Shape 106"/>
          <p:cNvSpPr/>
          <p:nvPr/>
        </p:nvSpPr>
        <p:spPr>
          <a:xfrm>
            <a:off x="9610344" y="478231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109" name="Shape 107"/>
          <p:cNvSpPr/>
          <p:nvPr/>
        </p:nvSpPr>
        <p:spPr>
          <a:xfrm>
            <a:off x="10177272" y="4782312"/>
            <a:ext cx="0" cy="283464"/>
          </a:xfrm>
          <a:prstGeom prst="line">
            <a:avLst/>
          </a:prstGeom>
          <a:noFill/>
          <a:ln w="3810">
            <a:solidFill>
              <a:srgbClr val="E2E7EE"/>
            </a:solidFill>
            <a:prstDash val="solid"/>
          </a:ln>
        </p:spPr>
      </p:sp>
      <p:sp>
        <p:nvSpPr>
          <p:cNvPr id="110" name="Text 108"/>
          <p:cNvSpPr/>
          <p:nvPr/>
        </p:nvSpPr>
        <p:spPr>
          <a:xfrm>
            <a:off x="9637776" y="4809744"/>
            <a:ext cx="1078992" cy="228600"/>
          </a:xfrm>
          <a:prstGeom prst="rect">
            <a:avLst/>
          </a:prstGeom>
          <a:solidFill>
            <a:srgbClr val="C59A00"/>
          </a:solidFill>
          <a:ln w="5080">
            <a:solidFill>
              <a:srgbClr val="C59A00"/>
            </a:solidFill>
          </a:ln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80" b="1" dirty="0">
                <a:solidFill>
                  <a:srgbClr val="FFFFFF"/>
                </a:solidFill>
              </a:rPr>
              <a:t>W9–10</a:t>
            </a:r>
            <a:endParaRPr lang="en-US" sz="980" dirty="0"/>
          </a:p>
        </p:txBody>
      </p:sp>
      <p:sp>
        <p:nvSpPr>
          <p:cNvPr id="111" name="Text 109"/>
          <p:cNvSpPr/>
          <p:nvPr/>
        </p:nvSpPr>
        <p:spPr>
          <a:xfrm>
            <a:off x="804672" y="5577840"/>
            <a:ext cx="10424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80" b="1" dirty="0">
                <a:solidFill>
                  <a:srgbClr val="123B5D"/>
                </a:solidFill>
              </a:rPr>
              <a:t>Review points: architecture (W2), pilot readiness (W5), results freeze (W8), final submission (W10).</a:t>
            </a:r>
            <a:endParaRPr lang="en-US" sz="13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66928" y="329184"/>
            <a:ext cx="90525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rgbClr val="123B5D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9. Expected Outcomes and Final Message</a:t>
            </a:r>
            <a:endParaRPr lang="en-US" sz="2600" dirty="0"/>
          </a:p>
        </p:txBody>
      </p:sp>
      <p:sp>
        <p:nvSpPr>
          <p:cNvPr id="3" name="Shape 1"/>
          <p:cNvSpPr/>
          <p:nvPr/>
        </p:nvSpPr>
        <p:spPr>
          <a:xfrm>
            <a:off x="566928" y="868680"/>
            <a:ext cx="11018520" cy="0"/>
          </a:xfrm>
          <a:prstGeom prst="line">
            <a:avLst/>
          </a:prstGeom>
          <a:noFill/>
          <a:ln w="15240">
            <a:solidFill>
              <a:srgbClr val="D6DEE8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66928" y="950976"/>
            <a:ext cx="108813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rgbClr val="5A6878"/>
                </a:solidFill>
              </a:rPr>
              <a:t>The study produces a prototype, evidence and practical guidance</a:t>
            </a:r>
            <a:endParaRPr lang="en-US" sz="1100" dirty="0"/>
          </a:p>
        </p:txBody>
      </p:sp>
      <p:sp>
        <p:nvSpPr>
          <p:cNvPr id="5" name="Shape 3"/>
          <p:cNvSpPr/>
          <p:nvPr/>
        </p:nvSpPr>
        <p:spPr>
          <a:xfrm>
            <a:off x="566928" y="6473952"/>
            <a:ext cx="11018520" cy="0"/>
          </a:xfrm>
          <a:prstGeom prst="line">
            <a:avLst/>
          </a:prstGeom>
          <a:noFill/>
          <a:ln w="10160">
            <a:solidFill>
              <a:srgbClr val="E6EBF1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566928" y="6547104"/>
            <a:ext cx="53035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Blockchain-backed distributed authentication  |  10/10</a:t>
            </a:r>
            <a:endParaRPr lang="en-US" sz="850" dirty="0"/>
          </a:p>
        </p:txBody>
      </p:sp>
      <p:sp>
        <p:nvSpPr>
          <p:cNvPr id="7" name="Text 5"/>
          <p:cNvSpPr/>
          <p:nvPr/>
        </p:nvSpPr>
        <p:spPr>
          <a:xfrm>
            <a:off x="9646920" y="6547104"/>
            <a:ext cx="1938528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850" dirty="0">
                <a:solidFill>
                  <a:srgbClr val="6A7788"/>
                </a:solidFill>
              </a:rPr>
              <a:t>MSc Research Proposal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749808" y="1325880"/>
            <a:ext cx="3401568" cy="1188720"/>
          </a:xfrm>
          <a:prstGeom prst="roundRect">
            <a:avLst>
              <a:gd name="adj" fmla="val 6154"/>
            </a:avLst>
          </a:prstGeom>
          <a:solidFill>
            <a:srgbClr val="EAF3FF"/>
          </a:solidFill>
          <a:ln w="13970">
            <a:solidFill>
              <a:srgbClr val="2F67B1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896112" y="1435608"/>
            <a:ext cx="31089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2F67B1"/>
                </a:solidFill>
              </a:rPr>
              <a:t>Prototype</a:t>
            </a:r>
            <a:endParaRPr lang="en-US" sz="1520" dirty="0"/>
          </a:p>
        </p:txBody>
      </p:sp>
      <p:sp>
        <p:nvSpPr>
          <p:cNvPr id="10" name="Text 8"/>
          <p:cNvSpPr/>
          <p:nvPr/>
        </p:nvSpPr>
        <p:spPr>
          <a:xfrm>
            <a:off x="896112" y="1764792"/>
            <a:ext cx="31089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A working authentication artefact separating device proof, gateway decision and shared ledger state.</a:t>
            </a:r>
            <a:endParaRPr lang="en-US" sz="1290" dirty="0"/>
          </a:p>
        </p:txBody>
      </p:sp>
      <p:sp>
        <p:nvSpPr>
          <p:cNvPr id="11" name="Shape 9"/>
          <p:cNvSpPr/>
          <p:nvPr/>
        </p:nvSpPr>
        <p:spPr>
          <a:xfrm>
            <a:off x="4370832" y="1325880"/>
            <a:ext cx="3401568" cy="1188720"/>
          </a:xfrm>
          <a:prstGeom prst="roundRect">
            <a:avLst>
              <a:gd name="adj" fmla="val 6154"/>
            </a:avLst>
          </a:prstGeom>
          <a:solidFill>
            <a:srgbClr val="EEF8EA"/>
          </a:solidFill>
          <a:ln w="13970">
            <a:solidFill>
              <a:srgbClr val="5EA83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517136" y="1435608"/>
            <a:ext cx="31089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5EA83C"/>
                </a:solidFill>
              </a:rPr>
              <a:t>Dataset</a:t>
            </a:r>
            <a:endParaRPr lang="en-US" sz="1520" dirty="0"/>
          </a:p>
        </p:txBody>
      </p:sp>
      <p:sp>
        <p:nvSpPr>
          <p:cNvPr id="13" name="Text 11"/>
          <p:cNvSpPr/>
          <p:nvPr/>
        </p:nvSpPr>
        <p:spPr>
          <a:xfrm>
            <a:off x="4517136" y="1764792"/>
            <a:ext cx="31089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Matched measurements comparing centralised lookup, direct ledger lookup and cached ledger lookup.</a:t>
            </a:r>
            <a:endParaRPr lang="en-US" sz="1290" dirty="0"/>
          </a:p>
        </p:txBody>
      </p:sp>
      <p:sp>
        <p:nvSpPr>
          <p:cNvPr id="14" name="Shape 12"/>
          <p:cNvSpPr/>
          <p:nvPr/>
        </p:nvSpPr>
        <p:spPr>
          <a:xfrm>
            <a:off x="7973568" y="1325880"/>
            <a:ext cx="3401568" cy="1188720"/>
          </a:xfrm>
          <a:prstGeom prst="roundRect">
            <a:avLst>
              <a:gd name="adj" fmla="val 6154"/>
            </a:avLst>
          </a:prstGeom>
          <a:solidFill>
            <a:srgbClr val="FFF2E8"/>
          </a:solidFill>
          <a:ln w="13970">
            <a:solidFill>
              <a:srgbClr val="D86606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8119872" y="1435608"/>
            <a:ext cx="31089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520" b="1" dirty="0">
                <a:solidFill>
                  <a:srgbClr val="D86606"/>
                </a:solidFill>
              </a:rPr>
              <a:t>Security analysis</a:t>
            </a:r>
            <a:endParaRPr lang="en-US" sz="1520" dirty="0"/>
          </a:p>
        </p:txBody>
      </p:sp>
      <p:sp>
        <p:nvSpPr>
          <p:cNvPr id="16" name="Text 14"/>
          <p:cNvSpPr/>
          <p:nvPr/>
        </p:nvSpPr>
        <p:spPr>
          <a:xfrm>
            <a:off x="8119872" y="1764792"/>
            <a:ext cx="31089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indent="0" marL="0">
              <a:buNone/>
            </a:pPr>
            <a:r>
              <a:rPr lang="en-US" sz="1290" dirty="0">
                <a:solidFill>
                  <a:srgbClr val="17212B"/>
                </a:solidFill>
              </a:rPr>
              <a:t>Evidence on replay, forged credential, revocation, peer outage and stale-cache behaviour.</a:t>
            </a:r>
            <a:endParaRPr lang="en-US" sz="1290" dirty="0"/>
          </a:p>
        </p:txBody>
      </p:sp>
      <p:sp>
        <p:nvSpPr>
          <p:cNvPr id="17" name="Text 15"/>
          <p:cNvSpPr/>
          <p:nvPr/>
        </p:nvSpPr>
        <p:spPr>
          <a:xfrm>
            <a:off x="868680" y="3063240"/>
            <a:ext cx="27432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23B5D"/>
                </a:solidFill>
              </a:rPr>
              <a:t>Likely finding to test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914400" y="3511296"/>
            <a:ext cx="5074920" cy="12344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Direct ledger resolution may add visible tail latency.</a:t>
            </a:r>
            <a:endParaRPr lang="en-US" sz="1550" dirty="0"/>
          </a:p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Event-aware caching should move performance closer to the centralised baseline.</a:t>
            </a:r>
            <a:endParaRPr lang="en-US" sz="1550" dirty="0"/>
          </a:p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A useful cache must still propagate revocation within a defined bound.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6629400" y="3063240"/>
            <a:ext cx="182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123B5D"/>
                </a:solidFill>
              </a:rPr>
              <a:t>Limitations</a:t>
            </a:r>
            <a:endParaRPr lang="en-US" sz="1800" dirty="0"/>
          </a:p>
        </p:txBody>
      </p:sp>
      <p:sp>
        <p:nvSpPr>
          <p:cNvPr id="20" name="Text 18"/>
          <p:cNvSpPr/>
          <p:nvPr/>
        </p:nvSpPr>
        <p:spPr>
          <a:xfrm>
            <a:off x="6675120" y="3511296"/>
            <a:ext cx="434340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Lab-scale environment and synthetic credentials.</a:t>
            </a:r>
            <a:endParaRPr lang="en-US" sz="1550" dirty="0"/>
          </a:p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One permissioned-ledger platform.</a:t>
            </a:r>
            <a:endParaRPr lang="en-US" sz="1550" dirty="0"/>
          </a:p>
          <a:p>
            <a:pPr indent="0" marL="0">
              <a:buNone/>
            </a:pPr>
            <a:r>
              <a:rPr lang="en-US" sz="1550" dirty="0">
                <a:solidFill>
                  <a:srgbClr val="17212B"/>
                </a:solidFill>
              </a:rPr>
              <a:t>• Local network results may not represent all industrial deployments.</a:t>
            </a:r>
            <a:endParaRPr lang="en-US" sz="1550" dirty="0"/>
          </a:p>
        </p:txBody>
      </p:sp>
      <p:sp>
        <p:nvSpPr>
          <p:cNvPr id="21" name="Text 19"/>
          <p:cNvSpPr/>
          <p:nvPr/>
        </p:nvSpPr>
        <p:spPr>
          <a:xfrm>
            <a:off x="960120" y="5440680"/>
            <a:ext cx="10149840" cy="530352"/>
          </a:xfrm>
          <a:prstGeom prst="rect">
            <a:avLst/>
          </a:prstGeom>
          <a:solidFill>
            <a:srgbClr val="123B5D"/>
          </a:solidFill>
          <a:ln>
            <a:solidFill>
              <a:srgbClr val="123B5D"/>
            </a:solidFill>
          </a:ln>
        </p:spPr>
        <p:txBody>
          <a:bodyPr wrap="square" lIns="1016" tIns="1016" rIns="1016" bIns="1016" rtlCol="0" anchor="ctr"/>
          <a:lstStyle/>
          <a:p>
            <a:pPr algn="ctr" indent="0" marL="0">
              <a:buNone/>
            </a:pPr>
            <a:r>
              <a:rPr lang="en-US" sz="1750" b="1" dirty="0">
                <a:solidFill>
                  <a:srgbClr val="FFFFFF"/>
                </a:solidFill>
              </a:rPr>
              <a:t>Final takeaway: the proposal tests blockchain as a shared trust registry, not as a replacement for good cryptography, clear governance or realistic performance evaluation.</a:t>
            </a:r>
            <a:endParaRPr lang="en-US" sz="17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Blockchain-Backed Distributed Authentication for Resource-Constrained IoT Devices</dc:title>
  <dc:subject>Blockchain-backed distributed authentication for IoT devices</dc:subject>
  <dc:creator>OpenAI</dc:creator>
  <cp:lastModifiedBy>OpenAI</cp:lastModifiedBy>
  <cp:revision>1</cp:revision>
  <dcterms:created xsi:type="dcterms:W3CDTF">2026-08-09T21:36:33Z</dcterms:created>
  <dcterms:modified xsi:type="dcterms:W3CDTF">2026-08-09T21:36:33Z</dcterms:modified>
</cp:coreProperties>
</file>