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3"/>
  </p:notesMasterIdLst>
  <p:sldIdLst>
    <p:sldId id="256" r:id="rId2"/>
    <p:sldId id="285" r:id="rId3"/>
    <p:sldId id="451" r:id="rId4"/>
    <p:sldId id="453" r:id="rId5"/>
    <p:sldId id="456" r:id="rId6"/>
    <p:sldId id="457" r:id="rId7"/>
    <p:sldId id="462" r:id="rId8"/>
    <p:sldId id="580" r:id="rId9"/>
    <p:sldId id="553" r:id="rId10"/>
    <p:sldId id="466" r:id="rId11"/>
    <p:sldId id="554" r:id="rId12"/>
    <p:sldId id="477" r:id="rId13"/>
    <p:sldId id="581" r:id="rId14"/>
    <p:sldId id="582" r:id="rId15"/>
    <p:sldId id="479" r:id="rId16"/>
    <p:sldId id="583" r:id="rId17"/>
    <p:sldId id="584" r:id="rId18"/>
    <p:sldId id="585" r:id="rId19"/>
    <p:sldId id="483" r:id="rId20"/>
    <p:sldId id="586" r:id="rId21"/>
    <p:sldId id="480" r:id="rId22"/>
    <p:sldId id="481" r:id="rId23"/>
    <p:sldId id="482" r:id="rId24"/>
    <p:sldId id="488" r:id="rId25"/>
    <p:sldId id="489" r:id="rId26"/>
    <p:sldId id="494" r:id="rId27"/>
    <p:sldId id="557" r:id="rId28"/>
    <p:sldId id="495" r:id="rId29"/>
    <p:sldId id="497" r:id="rId30"/>
    <p:sldId id="499" r:id="rId31"/>
    <p:sldId id="502" r:id="rId32"/>
    <p:sldId id="587" r:id="rId33"/>
    <p:sldId id="506" r:id="rId34"/>
    <p:sldId id="588" r:id="rId35"/>
    <p:sldId id="511" r:id="rId36"/>
    <p:sldId id="514" r:id="rId37"/>
    <p:sldId id="515" r:id="rId38"/>
    <p:sldId id="516" r:id="rId39"/>
    <p:sldId id="517" r:id="rId40"/>
    <p:sldId id="518" r:id="rId41"/>
    <p:sldId id="519" r:id="rId42"/>
    <p:sldId id="561" r:id="rId43"/>
    <p:sldId id="560" r:id="rId44"/>
    <p:sldId id="520" r:id="rId45"/>
    <p:sldId id="589" r:id="rId46"/>
    <p:sldId id="522" r:id="rId47"/>
    <p:sldId id="521" r:id="rId48"/>
    <p:sldId id="523" r:id="rId49"/>
    <p:sldId id="492" r:id="rId50"/>
    <p:sldId id="505" r:id="rId51"/>
    <p:sldId id="528" r:id="rId52"/>
    <p:sldId id="535" r:id="rId53"/>
    <p:sldId id="533" r:id="rId54"/>
    <p:sldId id="534" r:id="rId55"/>
    <p:sldId id="525" r:id="rId56"/>
    <p:sldId id="527" r:id="rId57"/>
    <p:sldId id="526" r:id="rId58"/>
    <p:sldId id="530" r:id="rId59"/>
    <p:sldId id="529" r:id="rId60"/>
    <p:sldId id="537" r:id="rId61"/>
    <p:sldId id="562" r:id="rId62"/>
    <p:sldId id="552" r:id="rId63"/>
    <p:sldId id="460" r:id="rId64"/>
    <p:sldId id="563" r:id="rId65"/>
    <p:sldId id="564" r:id="rId66"/>
    <p:sldId id="565" r:id="rId67"/>
    <p:sldId id="566" r:id="rId68"/>
    <p:sldId id="569" r:id="rId69"/>
    <p:sldId id="568" r:id="rId70"/>
    <p:sldId id="570" r:id="rId71"/>
    <p:sldId id="571" r:id="rId72"/>
    <p:sldId id="572" r:id="rId73"/>
    <p:sldId id="573" r:id="rId74"/>
    <p:sldId id="574" r:id="rId75"/>
    <p:sldId id="576" r:id="rId76"/>
    <p:sldId id="575" r:id="rId77"/>
    <p:sldId id="550" r:id="rId78"/>
    <p:sldId id="579" r:id="rId79"/>
    <p:sldId id="578" r:id="rId80"/>
    <p:sldId id="539" r:id="rId81"/>
    <p:sldId id="430" r:id="rId8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091"/>
    <p:restoredTop sz="94694"/>
  </p:normalViewPr>
  <p:slideViewPr>
    <p:cSldViewPr snapToObjects="1">
      <p:cViewPr varScale="1">
        <p:scale>
          <a:sx n="137" d="100"/>
          <a:sy n="137" d="100"/>
        </p:scale>
        <p:origin x="314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presProps" Target="pres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tableStyles" Target="tableStyles.xml"/><Relationship Id="rId61" Type="http://schemas.openxmlformats.org/officeDocument/2006/relationships/slide" Target="slides/slide60.xml"/><Relationship Id="rId82" Type="http://schemas.openxmlformats.org/officeDocument/2006/relationships/slide" Target="slides/slide8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2C809-E2A6-6A4B-9E56-E7F46DA5FAE4}" type="datetimeFigureOut">
              <a:rPr lang="en-US" smtClean="0"/>
              <a:t>1/23/20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FBCF68-D0AE-014C-B451-A48276FADF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097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BCF68-D0AE-014C-B451-A48276FADFBF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5462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BCF68-D0AE-014C-B451-A48276FADFBF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8129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1/23/20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1/23/20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1/23/20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1/23/20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1/23/20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1/23/20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1/23/20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1/23/20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1/23/20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1/23/20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1/23/20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AB1F6B-D31F-AF43-8BF5-833965D78BCE}" type="datetimeFigureOut">
              <a:rPr lang="en-US" smtClean="0"/>
              <a:pPr/>
              <a:t>1/23/20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685800"/>
            <a:ext cx="7391400" cy="5410200"/>
          </a:xfrm>
        </p:spPr>
        <p:txBody>
          <a:bodyPr>
            <a:normAutofit/>
          </a:bodyPr>
          <a:lstStyle/>
          <a:p>
            <a:pPr marL="514350" indent="-514350"/>
            <a:r>
              <a:rPr lang="en-US" sz="1600" dirty="0">
                <a:solidFill>
                  <a:schemeClr val="bg1"/>
                </a:solidFill>
                <a:latin typeface="Century Gothic"/>
              </a:rPr>
              <a:t>Principles of Marketing / Entertainment Marketing module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baseline="30000" dirty="0">
                <a:solidFill>
                  <a:schemeClr val="bg1"/>
                </a:solidFill>
                <a:latin typeface="Century Gothic"/>
              </a:rPr>
              <a:t>22.1.20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2. Marketing Fundamentals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25E9B3-6F61-6C46-87A9-032F8F6812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4869160"/>
            <a:ext cx="6934200" cy="85090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Lecture content overview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7 P’s (marketing mix)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Marketing terminology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marketing funnel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We have already seen that marketing is what will make your product or service stand out from the crowd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more formal terms, marketing is described as 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driving profitable customer action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3791149119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To be entirely accurate…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Placing a product in the marketplace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Making people aware of it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Driving them to purchase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it</a:t>
            </a:r>
          </a:p>
        </p:txBody>
      </p:sp>
    </p:spTree>
    <p:extLst>
      <p:ext uri="{BB962C8B-B14F-4D97-AF65-F5344CB8AC3E}">
        <p14:creationId xmlns:p14="http://schemas.microsoft.com/office/powerpoint/2010/main" val="3123944154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Marketing involves the employment of a process known as…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7 P’s 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(formerly the 4 P’s)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(E Jerome McCarthy 1960)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932387728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 let’s look at the theory of the 7 P’s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And then some practical examples…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513783322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is the the 7 P’s?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 tool used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help determine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 product or brand’s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offering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764026778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is the the 7 P’s?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As much about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what product to offer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as it is how to make people aware of it / reach an audience</a:t>
            </a:r>
          </a:p>
        </p:txBody>
      </p:sp>
    </p:spTree>
    <p:extLst>
      <p:ext uri="{BB962C8B-B14F-4D97-AF65-F5344CB8AC3E}">
        <p14:creationId xmlns:p14="http://schemas.microsoft.com/office/powerpoint/2010/main" val="3941429268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Product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item or service being offered</a:t>
            </a:r>
          </a:p>
        </p:txBody>
      </p:sp>
    </p:spTree>
    <p:extLst>
      <p:ext uri="{BB962C8B-B14F-4D97-AF65-F5344CB8AC3E}">
        <p14:creationId xmlns:p14="http://schemas.microsoft.com/office/powerpoint/2010/main" val="4002973041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Product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Must be fit for purpose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problem is the product attempting to solve?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are the benefits of it/The USPs?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target market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will it appeal to?</a:t>
            </a:r>
          </a:p>
        </p:txBody>
      </p:sp>
    </p:spTree>
    <p:extLst>
      <p:ext uri="{BB962C8B-B14F-4D97-AF65-F5344CB8AC3E}">
        <p14:creationId xmlns:p14="http://schemas.microsoft.com/office/powerpoint/2010/main" val="918906554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2.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Price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Literally, what price is the product or service available for </a:t>
            </a:r>
          </a:p>
        </p:txBody>
      </p:sp>
    </p:spTree>
    <p:extLst>
      <p:ext uri="{BB962C8B-B14F-4D97-AF65-F5344CB8AC3E}">
        <p14:creationId xmlns:p14="http://schemas.microsoft.com/office/powerpoint/2010/main" val="1680015138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2.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Price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Costs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Profit level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Competitor pricing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What price level will the market sustain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Discounts?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Price flexibility?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689612929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2.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Price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Often about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perception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as much as the actual costs of manufacture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858555667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2.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Price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perception is reality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4059707920"/>
      </p:ext>
    </p:extLst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3.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Place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The product or service must be available where its target audience can easily find it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Offline / online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039765026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3.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Place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At its simplest level…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It is why retailers flocked to shopping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centres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in the 1970/80s boom years…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6261373"/>
      </p:ext>
    </p:extLst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3.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Place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At its simplest level…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It is why ad spend on social media platforms has increased massively in the last ten years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480899254"/>
      </p:ext>
    </p:extLst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3.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Place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You have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take your product to wherever the audience exists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106945058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3.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Place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Consider streaming platforms…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57173044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3.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Place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Consider streaming platforms…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  = 113 million paying subscribers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= 60 million paying subscribers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= 7 million paying subscribers </a:t>
            </a:r>
          </a:p>
        </p:txBody>
      </p:sp>
      <p:pic>
        <p:nvPicPr>
          <p:cNvPr id="4" name="Picture 3" descr="A picture containing drawing, computer&#10;&#10;Description automatically generated">
            <a:extLst>
              <a:ext uri="{FF2B5EF4-FFF2-40B4-BE49-F238E27FC236}">
                <a16:creationId xmlns:a16="http://schemas.microsoft.com/office/drawing/2014/main" id="{A75CBBAA-8F17-FD48-9010-CB43BAAE63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564904"/>
            <a:ext cx="1313236" cy="1604919"/>
          </a:xfrm>
          <a:prstGeom prst="rect">
            <a:avLst/>
          </a:prstGeom>
        </p:spPr>
      </p:pic>
      <p:pic>
        <p:nvPicPr>
          <p:cNvPr id="5" name="Picture 4" descr="A picture containing food&#10;&#10;Description automatically generated">
            <a:extLst>
              <a:ext uri="{FF2B5EF4-FFF2-40B4-BE49-F238E27FC236}">
                <a16:creationId xmlns:a16="http://schemas.microsoft.com/office/drawing/2014/main" id="{51530D63-FE0B-9640-8DB2-A563BD741D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6512" y="4136355"/>
            <a:ext cx="1594132" cy="896699"/>
          </a:xfrm>
          <a:prstGeom prst="rect">
            <a:avLst/>
          </a:prstGeom>
        </p:spPr>
      </p:pic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EEA4BBAB-2BBA-6F46-99B6-FAF4B106DC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8520" y="5280229"/>
            <a:ext cx="1626134" cy="813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610909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3.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Place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Once again,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perception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also plays a part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724499476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3.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Place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What does it say about your brand if its on sale here?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A group of people walking in front of a building&#10;&#10;Description automatically generated">
            <a:extLst>
              <a:ext uri="{FF2B5EF4-FFF2-40B4-BE49-F238E27FC236}">
                <a16:creationId xmlns:a16="http://schemas.microsoft.com/office/drawing/2014/main" id="{AEE10055-BEA1-424D-95B8-D6747E5313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744" y="3501008"/>
            <a:ext cx="4608512" cy="3172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827310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3.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Place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What does it say about your brand if its on sale here?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A store inside of a building&#10;&#10;Description automatically generated">
            <a:extLst>
              <a:ext uri="{FF2B5EF4-FFF2-40B4-BE49-F238E27FC236}">
                <a16:creationId xmlns:a16="http://schemas.microsoft.com/office/drawing/2014/main" id="{F3E5B2A4-2C39-A945-A9C5-0D04C886D2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1916" y="3455572"/>
            <a:ext cx="4283968" cy="3212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443279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4.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Promotion 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Create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awareness of a brand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Relay brand values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Create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brand loyalty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326840551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4.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Promotion 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Advertising, PR, media promotion, social media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etc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etc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755553549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5.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People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193763236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5.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People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The people employed to create a brand and relay its identity…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Has an enormous impact on the end result</a:t>
            </a:r>
          </a:p>
        </p:txBody>
      </p:sp>
    </p:spTree>
    <p:extLst>
      <p:ext uri="{BB962C8B-B14F-4D97-AF65-F5344CB8AC3E}">
        <p14:creationId xmlns:p14="http://schemas.microsoft.com/office/powerpoint/2010/main" val="1146671685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5.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People 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Take 1980s high street jewelry shop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Ratners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6" name="Picture 5" descr="A group of people walking down the street in front of a store&#10;&#10;Description automatically generated">
            <a:extLst>
              <a:ext uri="{FF2B5EF4-FFF2-40B4-BE49-F238E27FC236}">
                <a16:creationId xmlns:a16="http://schemas.microsoft.com/office/drawing/2014/main" id="{254BB813-A8BB-E641-B38A-627C3268A2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8566" y="2958080"/>
            <a:ext cx="4770668" cy="389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904569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5.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People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A business worth £840 million in 1990…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Until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this speech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at the IOD by CEO Gerald Ratner in 1991…</a:t>
            </a:r>
          </a:p>
        </p:txBody>
      </p:sp>
    </p:spTree>
    <p:extLst>
      <p:ext uri="{BB962C8B-B14F-4D97-AF65-F5344CB8AC3E}">
        <p14:creationId xmlns:p14="http://schemas.microsoft.com/office/powerpoint/2010/main" val="3672336207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5.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People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456EDFD5-D1AB-ED42-8D76-E3553513C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2371355"/>
            <a:ext cx="6263680" cy="1471276"/>
          </a:xfrm>
          <a:prstGeom prst="rect">
            <a:avLst/>
          </a:prstGeom>
        </p:spPr>
      </p:pic>
      <p:pic>
        <p:nvPicPr>
          <p:cNvPr id="6" name="Picture 5" descr="A picture containing knife, bird, table&#10;&#10;Description automatically generated">
            <a:extLst>
              <a:ext uri="{FF2B5EF4-FFF2-40B4-BE49-F238E27FC236}">
                <a16:creationId xmlns:a16="http://schemas.microsoft.com/office/drawing/2014/main" id="{A81E5569-9708-BD4F-B5E0-EC6503384C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0711" y="4143201"/>
            <a:ext cx="4763480" cy="1409226"/>
          </a:xfrm>
          <a:prstGeom prst="rect">
            <a:avLst/>
          </a:prstGeom>
        </p:spPr>
      </p:pic>
      <p:pic>
        <p:nvPicPr>
          <p:cNvPr id="8" name="Picture 7" descr="A close up of a mans face&#10;&#10;Description automatically generated">
            <a:extLst>
              <a:ext uri="{FF2B5EF4-FFF2-40B4-BE49-F238E27FC236}">
                <a16:creationId xmlns:a16="http://schemas.microsoft.com/office/drawing/2014/main" id="{AED2F931-17C1-754A-9330-1AF2AB8F95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55368" y="911705"/>
            <a:ext cx="5483560" cy="1200673"/>
          </a:xfrm>
          <a:prstGeom prst="rect">
            <a:avLst/>
          </a:prstGeom>
        </p:spPr>
      </p:pic>
      <p:pic>
        <p:nvPicPr>
          <p:cNvPr id="10" name="Picture 9" descr="A picture containing knife&#10;&#10;Description automatically generated">
            <a:extLst>
              <a:ext uri="{FF2B5EF4-FFF2-40B4-BE49-F238E27FC236}">
                <a16:creationId xmlns:a16="http://schemas.microsoft.com/office/drawing/2014/main" id="{52B98BE0-C82B-9446-B3BA-17537AD002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528" y="5776412"/>
            <a:ext cx="4763480" cy="717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40230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5.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People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So the people behind the business…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…are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very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important in a product or service’s likely success</a:t>
            </a:r>
          </a:p>
        </p:txBody>
      </p:sp>
    </p:spTree>
    <p:extLst>
      <p:ext uri="{BB962C8B-B14F-4D97-AF65-F5344CB8AC3E}">
        <p14:creationId xmlns:p14="http://schemas.microsoft.com/office/powerpoint/2010/main" val="1142851570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5.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People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They are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brand ambassadors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for better, or for worse…</a:t>
            </a:r>
          </a:p>
        </p:txBody>
      </p:sp>
    </p:spTree>
    <p:extLst>
      <p:ext uri="{BB962C8B-B14F-4D97-AF65-F5344CB8AC3E}">
        <p14:creationId xmlns:p14="http://schemas.microsoft.com/office/powerpoint/2010/main" val="187556034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6.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Processes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…The processes involved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the delivery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of a product or service have a huge influence on sales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For example…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244707781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6.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Processes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Customer service (at point of purchase)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Delivery time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Website user experience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Click-through</a:t>
            </a:r>
          </a:p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After sales service</a:t>
            </a:r>
          </a:p>
        </p:txBody>
      </p:sp>
    </p:spTree>
    <p:extLst>
      <p:ext uri="{BB962C8B-B14F-4D97-AF65-F5344CB8AC3E}">
        <p14:creationId xmlns:p14="http://schemas.microsoft.com/office/powerpoint/2010/main" val="3225192213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6.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Processes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We all recognize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bad service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when we see it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596068689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6.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Processes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For example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versus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87B517FC-2B63-AE41-8254-251382A0AC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5844" y="3397763"/>
            <a:ext cx="2182020" cy="1072902"/>
          </a:xfrm>
          <a:prstGeom prst="rect">
            <a:avLst/>
          </a:prstGeom>
        </p:spPr>
      </p:pic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488F4152-8F71-6649-B2E3-7FD3DC8FC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128" y="3383734"/>
            <a:ext cx="2009176" cy="1086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898472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7.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Physical Evidence</a:t>
            </a:r>
          </a:p>
          <a:p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Refers to any physical elements associated with the purchase…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These should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reinforce the values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associated with the main product or service itself</a:t>
            </a:r>
          </a:p>
        </p:txBody>
      </p:sp>
    </p:spTree>
    <p:extLst>
      <p:ext uri="{BB962C8B-B14F-4D97-AF65-F5344CB8AC3E}">
        <p14:creationId xmlns:p14="http://schemas.microsoft.com/office/powerpoint/2010/main" val="433030294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7.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Physical Evidence</a:t>
            </a:r>
          </a:p>
          <a:p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Seeking to provide a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consistent, convincing experience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for the customer, in order that they are more likely to shop again</a:t>
            </a:r>
          </a:p>
        </p:txBody>
      </p:sp>
    </p:spTree>
    <p:extLst>
      <p:ext uri="{BB962C8B-B14F-4D97-AF65-F5344CB8AC3E}">
        <p14:creationId xmlns:p14="http://schemas.microsoft.com/office/powerpoint/2010/main" val="3784244601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7.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Physical Evidence</a:t>
            </a:r>
          </a:p>
          <a:p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Everything from packaging, to receipts, compliment slips, on-going marketing mailouts, right through to the actual purchase environment.</a:t>
            </a:r>
          </a:p>
        </p:txBody>
      </p:sp>
    </p:spTree>
    <p:extLst>
      <p:ext uri="{BB962C8B-B14F-4D97-AF65-F5344CB8AC3E}">
        <p14:creationId xmlns:p14="http://schemas.microsoft.com/office/powerpoint/2010/main" val="1929567162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7.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Physical Evidence</a:t>
            </a:r>
          </a:p>
          <a:p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Consider if a private medical waiting room looked less like this…</a:t>
            </a:r>
          </a:p>
        </p:txBody>
      </p:sp>
    </p:spTree>
    <p:extLst>
      <p:ext uri="{BB962C8B-B14F-4D97-AF65-F5344CB8AC3E}">
        <p14:creationId xmlns:p14="http://schemas.microsoft.com/office/powerpoint/2010/main" val="1991825830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7.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Physical Evidence</a:t>
            </a:r>
          </a:p>
          <a:p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4" name="Picture 3" descr="A large empty room&#10;&#10;Description automatically generated">
            <a:extLst>
              <a:ext uri="{FF2B5EF4-FFF2-40B4-BE49-F238E27FC236}">
                <a16:creationId xmlns:a16="http://schemas.microsoft.com/office/drawing/2014/main" id="{C9EB2EE4-7BB2-1242-AFAE-459F396CAA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900" y="1916832"/>
            <a:ext cx="7328287" cy="382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322007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7.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Physical Evidence</a:t>
            </a:r>
          </a:p>
          <a:p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…and more like this…</a:t>
            </a:r>
          </a:p>
        </p:txBody>
      </p:sp>
    </p:spTree>
    <p:extLst>
      <p:ext uri="{BB962C8B-B14F-4D97-AF65-F5344CB8AC3E}">
        <p14:creationId xmlns:p14="http://schemas.microsoft.com/office/powerpoint/2010/main" val="1041836810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7.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Physical Evidence</a:t>
            </a:r>
          </a:p>
          <a:p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Consider if a private medical waiting room looked like this…</a:t>
            </a:r>
          </a:p>
        </p:txBody>
      </p:sp>
      <p:pic>
        <p:nvPicPr>
          <p:cNvPr id="6" name="Picture 5" descr="A large red chair in a room&#10;&#10;Description automatically generated">
            <a:extLst>
              <a:ext uri="{FF2B5EF4-FFF2-40B4-BE49-F238E27FC236}">
                <a16:creationId xmlns:a16="http://schemas.microsoft.com/office/drawing/2014/main" id="{C941FE49-B7B7-774F-8268-D55B9135D6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7780" y="1988840"/>
            <a:ext cx="6732240" cy="4455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322082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7.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Physical Evidence</a:t>
            </a:r>
          </a:p>
          <a:p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Whilst it is the operation (skill of medical staff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etc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) you’re purchasing,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environment in which it is delivered must be consistent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with the service itself</a:t>
            </a:r>
          </a:p>
        </p:txBody>
      </p:sp>
    </p:spTree>
    <p:extLst>
      <p:ext uri="{BB962C8B-B14F-4D97-AF65-F5344CB8AC3E}">
        <p14:creationId xmlns:p14="http://schemas.microsoft.com/office/powerpoint/2010/main" val="3922031611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7.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Physical Evidence</a:t>
            </a:r>
          </a:p>
          <a:p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Or if Apple product packaging looked less like this…</a:t>
            </a:r>
          </a:p>
        </p:txBody>
      </p:sp>
    </p:spTree>
    <p:extLst>
      <p:ext uri="{BB962C8B-B14F-4D97-AF65-F5344CB8AC3E}">
        <p14:creationId xmlns:p14="http://schemas.microsoft.com/office/powerpoint/2010/main" val="3895991903"/>
      </p:ext>
    </p:extLst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7.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Physical Evidence</a:t>
            </a:r>
          </a:p>
          <a:p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6" name="Picture 5" descr="A hand holding a video game remote control&#10;&#10;Description automatically generated">
            <a:extLst>
              <a:ext uri="{FF2B5EF4-FFF2-40B4-BE49-F238E27FC236}">
                <a16:creationId xmlns:a16="http://schemas.microsoft.com/office/drawing/2014/main" id="{5B4A7230-BF86-5247-A212-9E6E31F676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1904" y="2204864"/>
            <a:ext cx="6300192" cy="3549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318778"/>
      </p:ext>
    </p:extLst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7.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Physical Evidence</a:t>
            </a:r>
          </a:p>
          <a:p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And more like this…</a:t>
            </a:r>
          </a:p>
        </p:txBody>
      </p:sp>
    </p:spTree>
    <p:extLst>
      <p:ext uri="{BB962C8B-B14F-4D97-AF65-F5344CB8AC3E}">
        <p14:creationId xmlns:p14="http://schemas.microsoft.com/office/powerpoint/2010/main" val="661561685"/>
      </p:ext>
    </p:extLst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7.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Physical Evidence</a:t>
            </a:r>
          </a:p>
          <a:p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4" name="Picture 3" descr="A cluttered box on a table&#10;&#10;Description automatically generated">
            <a:extLst>
              <a:ext uri="{FF2B5EF4-FFF2-40B4-BE49-F238E27FC236}">
                <a16:creationId xmlns:a16="http://schemas.microsoft.com/office/drawing/2014/main" id="{2354CB03-A0DC-EC44-B7B7-998FE73724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736" y="2204864"/>
            <a:ext cx="4860032" cy="3645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163629"/>
      </p:ext>
    </p:extLst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5D745182-5B7A-ED47-9C06-C1DC0D8D0D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000" y="1347564"/>
            <a:ext cx="4318000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613362"/>
      </p:ext>
    </p:extLst>
  </p:cSld>
  <p:clrMapOvr>
    <a:masterClrMapping/>
  </p:clrMapOvr>
  <p:transition spd="slow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A music example…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Radiohead’s 2007 album 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Rainbows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</a:t>
            </a:r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52450D19-5E56-1B49-822B-5335AE8503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9860" y="3573016"/>
            <a:ext cx="2980292" cy="292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595638"/>
      </p:ext>
    </p:extLst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A music example…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Radiohead’s 2007 album 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Rainbows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The first major artist to truly embrace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price flexibility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82354578"/>
      </p:ext>
    </p:extLst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Rainbows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Let’s consider the first 4 P’s…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Product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: Radiohead perceived as one of the most credible and innovative bands of all time</a:t>
            </a:r>
          </a:p>
        </p:txBody>
      </p:sp>
    </p:spTree>
    <p:extLst>
      <p:ext uri="{BB962C8B-B14F-4D97-AF65-F5344CB8AC3E}">
        <p14:creationId xmlns:p14="http://schemas.microsoft.com/office/powerpoint/2010/main" val="45243253"/>
      </p:ext>
    </p:extLst>
  </p:cSld>
  <p:clrMapOvr>
    <a:masterClrMapping/>
  </p:clrMapOvr>
  <p:transition spd="slow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Rainbows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Price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: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Utilised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 highly innovative ‘pay what you like’ pricing model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Place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: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Utilised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 highly innovative D2C distribution model, cutting out traditional retail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414459748"/>
      </p:ext>
    </p:extLst>
  </p:cSld>
  <p:clrMapOvr>
    <a:masterClrMapping/>
  </p:clrMapOvr>
  <p:transition spd="slow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Rainbows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Promotion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: Their innovative release mechanism helped promote the album itself, resulting in their most successful album in years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494507944"/>
      </p:ext>
    </p:extLst>
  </p:cSld>
  <p:clrMapOvr>
    <a:masterClrMapping/>
  </p:clrMapOvr>
  <p:transition spd="slow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Rainbows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Oct 07: self release as ‘pay-what-you-want’ download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Dec 07: Released to retail via XL</a:t>
            </a:r>
          </a:p>
        </p:txBody>
      </p:sp>
    </p:spTree>
    <p:extLst>
      <p:ext uri="{BB962C8B-B14F-4D97-AF65-F5344CB8AC3E}">
        <p14:creationId xmlns:p14="http://schemas.microsoft.com/office/powerpoint/2010/main" val="582988900"/>
      </p:ext>
    </p:extLst>
  </p:cSld>
  <p:clrMapOvr>
    <a:masterClrMapping/>
  </p:clrMapOvr>
  <p:transition spd="slow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Rainbows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Dec 07: ‘pay-what-you-want’ download removed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Various deluxe formats made available thereafter</a:t>
            </a:r>
          </a:p>
        </p:txBody>
      </p:sp>
    </p:spTree>
    <p:extLst>
      <p:ext uri="{BB962C8B-B14F-4D97-AF65-F5344CB8AC3E}">
        <p14:creationId xmlns:p14="http://schemas.microsoft.com/office/powerpoint/2010/main" val="3389533643"/>
      </p:ext>
    </p:extLst>
  </p:cSld>
  <p:clrMapOvr>
    <a:masterClrMapping/>
  </p:clrMapOvr>
  <p:transition spd="slow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Rainbows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Unique pricing model made international headlines / garnered enormous press attention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550258797"/>
      </p:ext>
    </p:extLst>
  </p:cSld>
  <p:clrMapOvr>
    <a:masterClrMapping/>
  </p:clrMapOvr>
  <p:transition spd="slow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Rainbows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0B0226-6E7C-2A40-B14E-5CE1645DD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824" y="175158"/>
            <a:ext cx="7740352" cy="938967"/>
          </a:xfrm>
          <a:prstGeom prst="rect">
            <a:avLst/>
          </a:prstGeom>
        </p:spPr>
      </p:pic>
      <p:pic>
        <p:nvPicPr>
          <p:cNvPr id="6" name="Picture 5" descr="A picture containing knife&#10;&#10;Description automatically generated">
            <a:extLst>
              <a:ext uri="{FF2B5EF4-FFF2-40B4-BE49-F238E27FC236}">
                <a16:creationId xmlns:a16="http://schemas.microsoft.com/office/drawing/2014/main" id="{0FBA5B5D-47CA-F14C-A09F-8418AF249F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159" y="3517752"/>
            <a:ext cx="4217944" cy="1331138"/>
          </a:xfrm>
          <a:prstGeom prst="rect">
            <a:avLst/>
          </a:prstGeom>
        </p:spPr>
      </p:pic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67C7B67B-688F-9042-AFCA-96525D3410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512" y="1885142"/>
            <a:ext cx="5894729" cy="758641"/>
          </a:xfrm>
          <a:prstGeom prst="rect">
            <a:avLst/>
          </a:prstGeom>
        </p:spPr>
      </p:pic>
      <p:pic>
        <p:nvPicPr>
          <p:cNvPr id="12" name="Picture 11" descr="A picture containing knife&#10;&#10;Description automatically generated">
            <a:extLst>
              <a:ext uri="{FF2B5EF4-FFF2-40B4-BE49-F238E27FC236}">
                <a16:creationId xmlns:a16="http://schemas.microsoft.com/office/drawing/2014/main" id="{99AB9D2C-B510-BF40-8F14-3B8D12E19D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9200" y="5024589"/>
            <a:ext cx="3923551" cy="1237043"/>
          </a:xfrm>
          <a:prstGeom prst="rect">
            <a:avLst/>
          </a:prstGeom>
        </p:spPr>
      </p:pic>
      <p:pic>
        <p:nvPicPr>
          <p:cNvPr id="14" name="Picture 13" descr="A picture containing bird, knife&#10;&#10;Description automatically generated">
            <a:extLst>
              <a:ext uri="{FF2B5EF4-FFF2-40B4-BE49-F238E27FC236}">
                <a16:creationId xmlns:a16="http://schemas.microsoft.com/office/drawing/2014/main" id="{4D6830F1-F54D-B744-BB35-6CEAA335C4A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7159" y="4998641"/>
            <a:ext cx="4611723" cy="1262991"/>
          </a:xfrm>
          <a:prstGeom prst="rect">
            <a:avLst/>
          </a:prstGeom>
        </p:spPr>
      </p:pic>
      <p:pic>
        <p:nvPicPr>
          <p:cNvPr id="16" name="Picture 15" descr="A picture containing indoor, table&#10;&#10;Description automatically generated">
            <a:extLst>
              <a:ext uri="{FF2B5EF4-FFF2-40B4-BE49-F238E27FC236}">
                <a16:creationId xmlns:a16="http://schemas.microsoft.com/office/drawing/2014/main" id="{94FD7C26-9E94-2146-8710-48BF6E4DD91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0464" y="3645024"/>
            <a:ext cx="3887824" cy="1142565"/>
          </a:xfrm>
          <a:prstGeom prst="rect">
            <a:avLst/>
          </a:prstGeom>
        </p:spPr>
      </p:pic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BE7860E1-E28B-E546-A4E0-B6B0ED6591A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62176" y="2310581"/>
            <a:ext cx="6024129" cy="113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118827"/>
      </p:ext>
    </p:extLst>
  </p:cSld>
  <p:clrMapOvr>
    <a:masterClrMapping/>
  </p:clrMapOvr>
  <p:transition spd="slow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Rainbows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#1 UK &amp; US album charts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3 million copies within a year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Grammy award winning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646928581"/>
      </p:ext>
    </p:extLst>
  </p:cSld>
  <p:clrMapOvr>
    <a:masterClrMapping/>
  </p:clrMapOvr>
  <p:transition spd="slow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Rainbows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Sold more physical copies than the previous two Radiohead albums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(both of which were released via traditional means with major label partner EMI)</a:t>
            </a:r>
          </a:p>
        </p:txBody>
      </p:sp>
    </p:spTree>
    <p:extLst>
      <p:ext uri="{BB962C8B-B14F-4D97-AF65-F5344CB8AC3E}">
        <p14:creationId xmlns:p14="http://schemas.microsoft.com/office/powerpoint/2010/main" val="268792391"/>
      </p:ext>
    </p:extLst>
  </p:cSld>
  <p:clrMapOvr>
    <a:masterClrMapping/>
  </p:clrMapOvr>
  <p:transition spd="slow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Rainbows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Sold more physical copies than the previous two Radiohead albums 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(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despite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having been made available for free download in advance)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365803047"/>
      </p:ext>
    </p:extLst>
  </p:cSld>
  <p:clrMapOvr>
    <a:masterClrMapping/>
  </p:clrMapOvr>
  <p:transition spd="slow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Class discussion: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Take five minutes to consider…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Brands you feel loyal to.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How did you discover them?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What attracted you?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What values do you think they possess?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What keeps you coming back…</a:t>
            </a:r>
          </a:p>
        </p:txBody>
      </p:sp>
    </p:spTree>
    <p:extLst>
      <p:ext uri="{BB962C8B-B14F-4D97-AF65-F5344CB8AC3E}">
        <p14:creationId xmlns:p14="http://schemas.microsoft.com/office/powerpoint/2010/main" val="2813572880"/>
      </p:ext>
    </p:extLst>
  </p:cSld>
  <p:clrMapOvr>
    <a:masterClrMapping/>
  </p:clrMapOvr>
  <p:transition spd="slow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 rapid-fire run through of definitions of key types of contemporary marketing and related terminology…</a:t>
            </a:r>
          </a:p>
        </p:txBody>
      </p:sp>
    </p:spTree>
    <p:extLst>
      <p:ext uri="{BB962C8B-B14F-4D97-AF65-F5344CB8AC3E}">
        <p14:creationId xmlns:p14="http://schemas.microsoft.com/office/powerpoint/2010/main" val="1894360230"/>
      </p:ext>
    </p:extLst>
  </p:cSld>
  <p:clrMapOvr>
    <a:masterClrMapping/>
  </p:clrMapOvr>
  <p:transition spd="slow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Promotion: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Amplifying message via respected and well-followed third party media</a:t>
            </a:r>
          </a:p>
          <a:p>
            <a:pPr marL="514350" indent="-514350">
              <a:buFontTx/>
              <a:buChar char="-"/>
            </a:pP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Radio, TV, press, online, streaming playlists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etc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350594172"/>
      </p:ext>
    </p:extLst>
  </p:cSld>
  <p:clrMapOvr>
    <a:masterClrMapping/>
  </p:clrMapOvr>
  <p:transition spd="slow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Content marketing: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The notion of creating content (usually video or image based) which relays core messages to the audience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Owned by brand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Often relayed via socials</a:t>
            </a:r>
          </a:p>
        </p:txBody>
      </p:sp>
    </p:spTree>
    <p:extLst>
      <p:ext uri="{BB962C8B-B14F-4D97-AF65-F5344CB8AC3E}">
        <p14:creationId xmlns:p14="http://schemas.microsoft.com/office/powerpoint/2010/main" val="1920523897"/>
      </p:ext>
    </p:extLst>
  </p:cSld>
  <p:clrMapOvr>
    <a:masterClrMapping/>
  </p:clrMapOvr>
  <p:transition spd="slow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E-mail marketing: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The capture of customer email data and subsequent follow-up with marketing messages</a:t>
            </a:r>
          </a:p>
        </p:txBody>
      </p:sp>
    </p:spTree>
    <p:extLst>
      <p:ext uri="{BB962C8B-B14F-4D97-AF65-F5344CB8AC3E}">
        <p14:creationId xmlns:p14="http://schemas.microsoft.com/office/powerpoint/2010/main" val="2650740121"/>
      </p:ext>
    </p:extLst>
  </p:cSld>
  <p:clrMapOvr>
    <a:masterClrMapping/>
  </p:clrMapOvr>
  <p:transition spd="slow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E-mail marketing: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Remains the most effective way of driving sales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People who have ‘signed-up’ are more likely to be invested in a brand</a:t>
            </a:r>
          </a:p>
        </p:txBody>
      </p:sp>
    </p:spTree>
    <p:extLst>
      <p:ext uri="{BB962C8B-B14F-4D97-AF65-F5344CB8AC3E}">
        <p14:creationId xmlns:p14="http://schemas.microsoft.com/office/powerpoint/2010/main" val="3571889706"/>
      </p:ext>
    </p:extLst>
  </p:cSld>
  <p:clrMapOvr>
    <a:masterClrMapping/>
  </p:clrMapOvr>
  <p:transition spd="slow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Online video marketing: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Video has become the most important means of conveying marketing messaging</a:t>
            </a:r>
          </a:p>
        </p:txBody>
      </p:sp>
    </p:spTree>
    <p:extLst>
      <p:ext uri="{BB962C8B-B14F-4D97-AF65-F5344CB8AC3E}">
        <p14:creationId xmlns:p14="http://schemas.microsoft.com/office/powerpoint/2010/main" val="1211353356"/>
      </p:ext>
    </p:extLst>
  </p:cSld>
  <p:clrMapOvr>
    <a:masterClrMapping/>
  </p:clrMapOvr>
  <p:transition spd="slow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Online video marketing: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Youtube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is the world’s 2</a:t>
            </a:r>
            <a:r>
              <a:rPr lang="en-US" baseline="30000" dirty="0">
                <a:solidFill>
                  <a:schemeClr val="bg1"/>
                </a:solidFill>
                <a:latin typeface="Century Gothic"/>
              </a:rPr>
              <a:t>nd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largest search engine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Socials media platforms have prioritized video content reach</a:t>
            </a:r>
          </a:p>
        </p:txBody>
      </p:sp>
    </p:spTree>
    <p:extLst>
      <p:ext uri="{BB962C8B-B14F-4D97-AF65-F5344CB8AC3E}">
        <p14:creationId xmlns:p14="http://schemas.microsoft.com/office/powerpoint/2010/main" val="3039214331"/>
      </p:ext>
    </p:extLst>
  </p:cSld>
  <p:clrMapOvr>
    <a:masterClrMapping/>
  </p:clrMapOvr>
  <p:transition spd="slow"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SEO: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Search Engine Optimization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- The capacity to be easily located via internet search engine (Google)</a:t>
            </a:r>
          </a:p>
        </p:txBody>
      </p:sp>
    </p:spTree>
    <p:extLst>
      <p:ext uri="{BB962C8B-B14F-4D97-AF65-F5344CB8AC3E}">
        <p14:creationId xmlns:p14="http://schemas.microsoft.com/office/powerpoint/2010/main" val="1142131372"/>
      </p:ext>
    </p:extLst>
  </p:cSld>
  <p:clrMapOvr>
    <a:masterClrMapping/>
  </p:clrMapOvr>
  <p:transition spd="slow"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SEO: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SEO can be optimized by intelligent use of key words/metadata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etc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FontTx/>
              <a:buChar char="-"/>
            </a:pP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Some sectors are so competitive that its worth placing ads</a:t>
            </a:r>
          </a:p>
        </p:txBody>
      </p:sp>
    </p:spTree>
    <p:extLst>
      <p:ext uri="{BB962C8B-B14F-4D97-AF65-F5344CB8AC3E}">
        <p14:creationId xmlns:p14="http://schemas.microsoft.com/office/powerpoint/2010/main" val="1076921602"/>
      </p:ext>
    </p:extLst>
  </p:cSld>
  <p:clrMapOvr>
    <a:masterClrMapping/>
  </p:clrMapOvr>
  <p:transition spd="slow"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SEO: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1CC90B92-BEB3-FA4D-B762-4C1651CE9F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056" y="1999838"/>
            <a:ext cx="8319071" cy="3805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802734"/>
      </p:ext>
    </p:extLst>
  </p:cSld>
  <p:clrMapOvr>
    <a:masterClrMapping/>
  </p:clrMapOvr>
  <p:transition spd="slow"/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Online advertising: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- Increasingly targetable for increased efficiency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-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Utilise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‘pixels’ to track users &amp; ‘re-sell’ accordingly</a:t>
            </a:r>
          </a:p>
        </p:txBody>
      </p:sp>
    </p:spTree>
    <p:extLst>
      <p:ext uri="{BB962C8B-B14F-4D97-AF65-F5344CB8AC3E}">
        <p14:creationId xmlns:p14="http://schemas.microsoft.com/office/powerpoint/2010/main" val="1604563274"/>
      </p:ext>
    </p:extLst>
  </p:cSld>
  <p:clrMapOvr>
    <a:masterClrMapping/>
  </p:clrMapOvr>
  <p:transition spd="slow"/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Influencer marketing: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- Relying on trusted and well-followed third party public figures to amplify reach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- Increasingly social media focused</a:t>
            </a:r>
          </a:p>
        </p:txBody>
      </p:sp>
    </p:spTree>
    <p:extLst>
      <p:ext uri="{BB962C8B-B14F-4D97-AF65-F5344CB8AC3E}">
        <p14:creationId xmlns:p14="http://schemas.microsoft.com/office/powerpoint/2010/main" val="2624073255"/>
      </p:ext>
    </p:extLst>
  </p:cSld>
  <p:clrMapOvr>
    <a:masterClrMapping/>
  </p:clrMapOvr>
  <p:transition spd="slow"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The marketing funnel: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- The experience the customer passes through when making a purchasing decision…</a:t>
            </a:r>
          </a:p>
        </p:txBody>
      </p:sp>
    </p:spTree>
    <p:extLst>
      <p:ext uri="{BB962C8B-B14F-4D97-AF65-F5344CB8AC3E}">
        <p14:creationId xmlns:p14="http://schemas.microsoft.com/office/powerpoint/2010/main" val="3879861698"/>
      </p:ext>
    </p:extLst>
  </p:cSld>
  <p:clrMapOvr>
    <a:masterClrMapping/>
  </p:clrMapOvr>
  <p:transition spd="slow"/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  <a:ln>
            <a:solidFill>
              <a:schemeClr val="bg1">
                <a:alpha val="0"/>
              </a:schemeClr>
            </a:solidFill>
          </a:ln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The marketing funnel: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from discovery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to consideration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to purchase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72E1A2F-2E99-7047-86A1-FF1814A18381}"/>
              </a:ext>
            </a:extLst>
          </p:cNvPr>
          <p:cNvCxnSpPr>
            <a:cxnSpLocks/>
          </p:cNvCxnSpPr>
          <p:nvPr/>
        </p:nvCxnSpPr>
        <p:spPr>
          <a:xfrm>
            <a:off x="1043608" y="2420888"/>
            <a:ext cx="2088232" cy="208823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4AC55CB-DB24-4347-9CC1-C4315B49CBFC}"/>
              </a:ext>
            </a:extLst>
          </p:cNvPr>
          <p:cNvCxnSpPr>
            <a:cxnSpLocks/>
          </p:cNvCxnSpPr>
          <p:nvPr/>
        </p:nvCxnSpPr>
        <p:spPr>
          <a:xfrm flipH="1">
            <a:off x="5868143" y="2348880"/>
            <a:ext cx="2069875" cy="21602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7B82FF4-DBF2-524C-8132-5FE49208DDFA}"/>
              </a:ext>
            </a:extLst>
          </p:cNvPr>
          <p:cNvCxnSpPr/>
          <p:nvPr/>
        </p:nvCxnSpPr>
        <p:spPr>
          <a:xfrm>
            <a:off x="3131840" y="4509120"/>
            <a:ext cx="0" cy="129614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F54AA47-2E27-BD4D-BCBC-316BDFE52049}"/>
              </a:ext>
            </a:extLst>
          </p:cNvPr>
          <p:cNvCxnSpPr/>
          <p:nvPr/>
        </p:nvCxnSpPr>
        <p:spPr>
          <a:xfrm>
            <a:off x="5868144" y="4509120"/>
            <a:ext cx="0" cy="129614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0535795"/>
      </p:ext>
    </p:extLst>
  </p:cSld>
  <p:clrMapOvr>
    <a:masterClrMapping/>
  </p:clrMapOvr>
  <p:transition spd="slow"/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The marketing funnel: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457200" indent="-45720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As a marketeer, you are first creating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awareness of the brand</a:t>
            </a:r>
          </a:p>
          <a:p>
            <a:pPr marL="457200" indent="-45720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Then sharing what makes the brand unique/interesting</a:t>
            </a:r>
          </a:p>
          <a:p>
            <a:pPr marL="457200" indent="-45720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Then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encouraging purchase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&amp; brand loyalty</a:t>
            </a:r>
          </a:p>
        </p:txBody>
      </p:sp>
    </p:spTree>
    <p:extLst>
      <p:ext uri="{BB962C8B-B14F-4D97-AF65-F5344CB8AC3E}">
        <p14:creationId xmlns:p14="http://schemas.microsoft.com/office/powerpoint/2010/main" val="3939281637"/>
      </p:ext>
    </p:extLst>
  </p:cSld>
  <p:clrMapOvr>
    <a:masterClrMapping/>
  </p:clrMapOvr>
  <p:transition spd="slow"/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Class discussion: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457200" indent="-45720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Divide class into 2 groups</a:t>
            </a:r>
          </a:p>
          <a:p>
            <a:pPr marL="457200" indent="-45720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Create your own brand… </a:t>
            </a:r>
          </a:p>
          <a:p>
            <a:pPr marL="457200" indent="-45720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Based on the notion of the 7 P’s</a:t>
            </a:r>
          </a:p>
          <a:p>
            <a:pPr marL="457200" indent="-45720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Can be within any sector </a:t>
            </a:r>
          </a:p>
          <a:p>
            <a:pPr marL="457200" indent="-457200">
              <a:buFontTx/>
              <a:buChar char="-"/>
            </a:pPr>
            <a:r>
              <a:rPr lang="en-US">
                <a:solidFill>
                  <a:schemeClr val="bg1"/>
                </a:solidFill>
                <a:latin typeface="Century Gothic"/>
              </a:rPr>
              <a:t>A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service or product</a:t>
            </a:r>
          </a:p>
        </p:txBody>
      </p:sp>
    </p:spTree>
    <p:extLst>
      <p:ext uri="{BB962C8B-B14F-4D97-AF65-F5344CB8AC3E}">
        <p14:creationId xmlns:p14="http://schemas.microsoft.com/office/powerpoint/2010/main" val="2128944356"/>
      </p:ext>
    </p:extLst>
  </p:cSld>
  <p:clrMapOvr>
    <a:masterClrMapping/>
  </p:clrMapOvr>
  <p:transition spd="slow"/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Class discussion: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457200" indent="-45720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Present considered thoughts for each of…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457200" indent="-45720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Product, price, place, promotion, people, processes, physical evidence</a:t>
            </a:r>
          </a:p>
        </p:txBody>
      </p:sp>
    </p:spTree>
    <p:extLst>
      <p:ext uri="{BB962C8B-B14F-4D97-AF65-F5344CB8AC3E}">
        <p14:creationId xmlns:p14="http://schemas.microsoft.com/office/powerpoint/2010/main" val="3539935194"/>
      </p:ext>
    </p:extLst>
  </p:cSld>
  <p:clrMapOvr>
    <a:masterClrMapping/>
  </p:clrMapOvr>
  <p:transition spd="slow"/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Overview this week: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7 P’s (marketing mix)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Marketing terminology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marketing funnel</a:t>
            </a:r>
          </a:p>
        </p:txBody>
      </p:sp>
    </p:spTree>
    <p:extLst>
      <p:ext uri="{BB962C8B-B14F-4D97-AF65-F5344CB8AC3E}">
        <p14:creationId xmlns:p14="http://schemas.microsoft.com/office/powerpoint/2010/main" val="1168464500"/>
      </p:ext>
    </p:extLst>
  </p:cSld>
  <p:clrMapOvr>
    <a:masterClrMapping/>
  </p:clrMapOvr>
  <p:transition spd="slow"/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Next week: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Branding, target audience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&amp; using the former…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to deliver the latter</a:t>
            </a: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5286</TotalTime>
  <Words>1487</Words>
  <Application>Microsoft Macintosh PowerPoint</Application>
  <PresentationFormat>On-screen Show (4:3)</PresentationFormat>
  <Paragraphs>331</Paragraphs>
  <Slides>81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81</vt:i4>
      </vt:variant>
    </vt:vector>
  </HeadingPairs>
  <TitlesOfParts>
    <vt:vector size="85" baseType="lpstr">
      <vt:lpstr>Arial</vt:lpstr>
      <vt:lpstr>Calibri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Tee</dc:creator>
  <cp:lastModifiedBy>Microsoft Office User</cp:lastModifiedBy>
  <cp:revision>466</cp:revision>
  <dcterms:created xsi:type="dcterms:W3CDTF">2017-08-31T10:00:53Z</dcterms:created>
  <dcterms:modified xsi:type="dcterms:W3CDTF">2020-01-23T08:54:19Z</dcterms:modified>
</cp:coreProperties>
</file>