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0"/>
  </p:notesMasterIdLst>
  <p:handoutMasterIdLst>
    <p:handoutMasterId r:id="rId31"/>
  </p:handoutMasterIdLst>
  <p:sldIdLst>
    <p:sldId id="256" r:id="rId2"/>
    <p:sldId id="261" r:id="rId3"/>
    <p:sldId id="262" r:id="rId4"/>
    <p:sldId id="260" r:id="rId5"/>
    <p:sldId id="263" r:id="rId6"/>
    <p:sldId id="257" r:id="rId7"/>
    <p:sldId id="259" r:id="rId8"/>
    <p:sldId id="258" r:id="rId9"/>
    <p:sldId id="264" r:id="rId10"/>
    <p:sldId id="266" r:id="rId11"/>
    <p:sldId id="265" r:id="rId12"/>
    <p:sldId id="267" r:id="rId13"/>
    <p:sldId id="268" r:id="rId14"/>
    <p:sldId id="269" r:id="rId15"/>
    <p:sldId id="276" r:id="rId16"/>
    <p:sldId id="277" r:id="rId17"/>
    <p:sldId id="271" r:id="rId18"/>
    <p:sldId id="272" r:id="rId19"/>
    <p:sldId id="273" r:id="rId20"/>
    <p:sldId id="279" r:id="rId21"/>
    <p:sldId id="280" r:id="rId22"/>
    <p:sldId id="281" r:id="rId23"/>
    <p:sldId id="283" r:id="rId24"/>
    <p:sldId id="274" r:id="rId25"/>
    <p:sldId id="278" r:id="rId26"/>
    <p:sldId id="275" r:id="rId27"/>
    <p:sldId id="285" r:id="rId28"/>
    <p:sldId id="284" r:id="rId29"/>
  </p:sldIdLst>
  <p:sldSz cx="12192000" cy="6858000"/>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42"/>
    <p:restoredTop sz="94696"/>
  </p:normalViewPr>
  <p:slideViewPr>
    <p:cSldViewPr snapToGrid="0" snapToObjects="1">
      <p:cViewPr varScale="1">
        <p:scale>
          <a:sx n="81" d="100"/>
          <a:sy n="81" d="100"/>
        </p:scale>
        <p:origin x="96" y="6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30525"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29050" y="0"/>
            <a:ext cx="2930525" cy="498475"/>
          </a:xfrm>
          <a:prstGeom prst="rect">
            <a:avLst/>
          </a:prstGeom>
        </p:spPr>
        <p:txBody>
          <a:bodyPr vert="horz" lIns="91440" tIns="45720" rIns="91440" bIns="45720" rtlCol="0"/>
          <a:lstStyle>
            <a:lvl1pPr algn="r">
              <a:defRPr sz="1200"/>
            </a:lvl1pPr>
          </a:lstStyle>
          <a:p>
            <a:fld id="{CBC90144-1702-4496-ACD1-7560DFFE9921}" type="datetimeFigureOut">
              <a:rPr lang="en-GB" smtClean="0"/>
              <a:t>24/09/2018</a:t>
            </a:fld>
            <a:endParaRPr lang="en-GB"/>
          </a:p>
        </p:txBody>
      </p:sp>
      <p:sp>
        <p:nvSpPr>
          <p:cNvPr id="4" name="Footer Placeholder 3"/>
          <p:cNvSpPr>
            <a:spLocks noGrp="1"/>
          </p:cNvSpPr>
          <p:nvPr>
            <p:ph type="ftr" sz="quarter" idx="2"/>
          </p:nvPr>
        </p:nvSpPr>
        <p:spPr>
          <a:xfrm>
            <a:off x="0" y="9444038"/>
            <a:ext cx="2930525" cy="49847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29050" y="9444038"/>
            <a:ext cx="2930525" cy="498475"/>
          </a:xfrm>
          <a:prstGeom prst="rect">
            <a:avLst/>
          </a:prstGeom>
        </p:spPr>
        <p:txBody>
          <a:bodyPr vert="horz" lIns="91440" tIns="45720" rIns="91440" bIns="45720" rtlCol="0" anchor="b"/>
          <a:lstStyle>
            <a:lvl1pPr algn="r">
              <a:defRPr sz="1200"/>
            </a:lvl1pPr>
          </a:lstStyle>
          <a:p>
            <a:fld id="{4386F1BB-A8C1-4B7D-BF90-A21C2375FC85}" type="slidenum">
              <a:rPr lang="en-GB" smtClean="0"/>
              <a:t>‹#›</a:t>
            </a:fld>
            <a:endParaRPr lang="en-GB"/>
          </a:p>
        </p:txBody>
      </p:sp>
    </p:spTree>
    <p:extLst>
      <p:ext uri="{BB962C8B-B14F-4D97-AF65-F5344CB8AC3E}">
        <p14:creationId xmlns:p14="http://schemas.microsoft.com/office/powerpoint/2010/main" val="25536284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885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29761" y="0"/>
            <a:ext cx="2929837" cy="498852"/>
          </a:xfrm>
          <a:prstGeom prst="rect">
            <a:avLst/>
          </a:prstGeom>
        </p:spPr>
        <p:txBody>
          <a:bodyPr vert="horz" lIns="91440" tIns="45720" rIns="91440" bIns="45720" rtlCol="0"/>
          <a:lstStyle>
            <a:lvl1pPr algn="r">
              <a:defRPr sz="1200"/>
            </a:lvl1pPr>
          </a:lstStyle>
          <a:p>
            <a:fld id="{684DA4B8-2746-2E4B-817B-582482CB0C8A}" type="datetimeFigureOut">
              <a:rPr lang="en-US" smtClean="0"/>
              <a:t>9/24/2018</a:t>
            </a:fld>
            <a:endParaRPr lang="en-US"/>
          </a:p>
        </p:txBody>
      </p:sp>
      <p:sp>
        <p:nvSpPr>
          <p:cNvPr id="4" name="Slide Image Placeholder 3"/>
          <p:cNvSpPr>
            <a:spLocks noGrp="1" noRot="1" noChangeAspect="1"/>
          </p:cNvSpPr>
          <p:nvPr>
            <p:ph type="sldImg" idx="2"/>
          </p:nvPr>
        </p:nvSpPr>
        <p:spPr>
          <a:xfrm>
            <a:off x="398463" y="1243013"/>
            <a:ext cx="5964237" cy="33559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6117" y="4784835"/>
            <a:ext cx="5408930" cy="391486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43662"/>
            <a:ext cx="2929837" cy="498851"/>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29761" y="9443662"/>
            <a:ext cx="2929837" cy="498851"/>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9/24/2018</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9/24/2018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9/24/2018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9/24/2018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9/24/2018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9/24/2018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9/24/2018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9/24/2018</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9/24/2018</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uwtsd.ac.uk/media/uwtsd-website/content-assets/documents/strategies-policies/Research-Data-Management-Policy-27.01.1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smtClean="0"/>
              <a:t>PWYLLGOR YMCHWIL A MOESEG </a:t>
            </a:r>
            <a:br>
              <a:rPr lang="en-US" sz="2800" dirty="0" smtClean="0"/>
            </a:br>
            <a:r>
              <a:rPr lang="en-US" sz="2800" dirty="0" smtClean="0"/>
              <a:t>Y GYFADRAN ADDYSG A CHYMUNEDAU</a:t>
            </a:r>
            <a:endParaRPr lang="en-US" sz="6000" dirty="0"/>
          </a:p>
        </p:txBody>
      </p:sp>
      <p:sp>
        <p:nvSpPr>
          <p:cNvPr id="3" name="Subtitle 2"/>
          <p:cNvSpPr>
            <a:spLocks noGrp="1"/>
          </p:cNvSpPr>
          <p:nvPr>
            <p:ph type="subTitle" idx="1"/>
          </p:nvPr>
        </p:nvSpPr>
        <p:spPr/>
        <p:txBody>
          <a:bodyPr/>
          <a:lstStyle/>
          <a:p>
            <a:r>
              <a:rPr lang="cy-GB" dirty="0" smtClean="0"/>
              <a:t>CANLLAWIAU AR Gyfer CYFLWYNO FFURFLENNI</a:t>
            </a:r>
          </a:p>
          <a:p>
            <a:r>
              <a:rPr lang="cy-GB" altLang="en-US" dirty="0"/>
              <a:t>Rhagfyr  </a:t>
            </a:r>
            <a:r>
              <a:rPr lang="cy-GB" dirty="0"/>
              <a:t>2017</a:t>
            </a:r>
          </a:p>
        </p:txBody>
      </p:sp>
      <p:sp>
        <p:nvSpPr>
          <p:cNvPr id="5" name="Rectangle 2"/>
          <p:cNvSpPr>
            <a:spLocks noChangeArrowheads="1"/>
          </p:cNvSpPr>
          <p:nvPr/>
        </p:nvSpPr>
        <p:spPr bwMode="auto">
          <a:xfrm>
            <a:off x="0" y="9010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TROSOLWG AR Y BROSES</a:t>
            </a:r>
            <a:endParaRPr lang="en-US" dirty="0"/>
          </a:p>
        </p:txBody>
      </p:sp>
      <p:sp>
        <p:nvSpPr>
          <p:cNvPr id="3" name="Content Placeholder 2"/>
          <p:cNvSpPr>
            <a:spLocks noGrp="1"/>
          </p:cNvSpPr>
          <p:nvPr>
            <p:ph idx="1"/>
          </p:nvPr>
        </p:nvSpPr>
        <p:spPr/>
        <p:txBody>
          <a:bodyPr>
            <a:normAutofit/>
          </a:bodyPr>
          <a:lstStyle/>
          <a:p>
            <a:r>
              <a:rPr lang="cy-GB" dirty="0" smtClean="0"/>
              <a:t>Mae’r broses cymeradwyaeth foesegol yn fodd i’r Brifysgol geisio sicrhau bod yr holl ymchwilwyr yn ystyried yn ofalus oblygiadau eu gweithgarwch ymchwil. </a:t>
            </a:r>
          </a:p>
          <a:p>
            <a:r>
              <a:rPr lang="cy-GB" dirty="0" smtClean="0"/>
              <a:t>Mae disgwyliad y bydd dyluniad a methodoleg yr ymchwil wedi eu cymeradwyo ar gyfer pob cynnig prosiect ymchwil trwy brosesau’r Ysgol/Cyfadran </a:t>
            </a:r>
            <a:r>
              <a:rPr lang="cy-GB" b="1" dirty="0" smtClean="0">
                <a:solidFill>
                  <a:srgbClr val="FF0000"/>
                </a:solidFill>
              </a:rPr>
              <a:t>CYN</a:t>
            </a:r>
            <a:r>
              <a:rPr lang="cy-GB" dirty="0" smtClean="0">
                <a:solidFill>
                  <a:srgbClr val="FF0000"/>
                </a:solidFill>
              </a:rPr>
              <a:t> </a:t>
            </a:r>
            <a:r>
              <a:rPr lang="cy-GB" dirty="0" smtClean="0"/>
              <a:t>ceisio cymeradwyaeth foesegol. </a:t>
            </a:r>
          </a:p>
          <a:p>
            <a:r>
              <a:rPr lang="cy-GB" dirty="0" smtClean="0"/>
              <a:t>Dylai pob Ysgol sefydlu gweithdrefn i sicrhau y dilynir y prosesau isod. </a:t>
            </a:r>
          </a:p>
          <a:p>
            <a:r>
              <a:rPr lang="cy-GB" dirty="0" smtClean="0"/>
              <a:t>Llenwir pob cais am gymeradwyaeth foesegol ar y ffurflen </a:t>
            </a:r>
            <a:r>
              <a:rPr lang="cy-GB" b="1" dirty="0" smtClean="0">
                <a:solidFill>
                  <a:srgbClr val="FF0000"/>
                </a:solidFill>
              </a:rPr>
              <a:t>PG2-E1</a:t>
            </a:r>
            <a:r>
              <a:rPr lang="cy-GB" dirty="0" smtClean="0"/>
              <a:t>.</a:t>
            </a:r>
            <a:endParaRPr lang="cy-GB" dirty="0"/>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PWYLLGOR MOESEG Y GYFADRAN</a:t>
            </a:r>
            <a:endParaRPr lang="en-US" dirty="0"/>
          </a:p>
        </p:txBody>
      </p:sp>
      <p:sp>
        <p:nvSpPr>
          <p:cNvPr id="3" name="Content Placeholder 2"/>
          <p:cNvSpPr>
            <a:spLocks noGrp="1"/>
          </p:cNvSpPr>
          <p:nvPr>
            <p:ph idx="1"/>
          </p:nvPr>
        </p:nvSpPr>
        <p:spPr/>
        <p:txBody>
          <a:bodyPr>
            <a:normAutofit fontScale="92500" lnSpcReduction="20000"/>
          </a:bodyPr>
          <a:lstStyle/>
          <a:p>
            <a:pPr lvl="0"/>
            <a:r>
              <a:rPr lang="cy-GB" dirty="0" smtClean="0"/>
              <a:t>Dyddiadau terfynol cyflwyno </a:t>
            </a:r>
            <a:r>
              <a:rPr lang="cy-GB" dirty="0" smtClean="0"/>
              <a:t>–</a:t>
            </a:r>
            <a:r>
              <a:rPr lang="cy-GB" smtClean="0"/>
              <a:t>10.00 yb </a:t>
            </a:r>
            <a:r>
              <a:rPr lang="cy-GB" dirty="0" smtClean="0"/>
              <a:t>ar </a:t>
            </a:r>
            <a:r>
              <a:rPr lang="cy-GB" dirty="0" smtClean="0"/>
              <a:t>ddydd </a:t>
            </a:r>
            <a:r>
              <a:rPr lang="cy-GB" dirty="0" smtClean="0"/>
              <a:t>Iau </a:t>
            </a:r>
            <a:r>
              <a:rPr lang="cy-GB" dirty="0" smtClean="0"/>
              <a:t>olaf pob mis;</a:t>
            </a:r>
          </a:p>
          <a:p>
            <a:pPr lvl="0"/>
            <a:r>
              <a:rPr lang="cy-GB" dirty="0" smtClean="0"/>
              <a:t>Bydd y pwyllgor Moeseg yn cyfarfod ar brynhawn Mercher cyntaf pob mis (oni nodir yn wahanol oherwydd ymrwymiadau Bwrdd y Brifysgol), gyda 10 niwrnod ar gyfer adolygiad moesegol ac ymatebion i’w dychwelyd at yr arweinydd Modwl/goruchwyliwr trwy ysgrifennydd y pwyllgor.</a:t>
            </a:r>
          </a:p>
          <a:p>
            <a:pPr lvl="0"/>
            <a:r>
              <a:rPr lang="cy-GB" dirty="0" smtClean="0"/>
              <a:t>Cyfrifoldeb y Goruchwyliwr/arweinydd Modwl yw dosbarthu’r deilliannau i’w myfyrwyr.</a:t>
            </a:r>
          </a:p>
          <a:p>
            <a:pPr lvl="0"/>
            <a:r>
              <a:rPr lang="cy-GB" dirty="0" smtClean="0"/>
              <a:t>Ni chaiff ffurflenni anghyflawn/gwan eu hystyried, a bydd angen eu hailgyflwyno yn y cyfarfod nesaf. </a:t>
            </a:r>
          </a:p>
          <a:p>
            <a:pPr lvl="0"/>
            <a:r>
              <a:rPr lang="cy-GB" dirty="0" smtClean="0"/>
              <a:t>Cyfeirir unrhyw brosiectau arbennig o sensitif at Bwyllgor Moeseg y Brifysgol i gael cyngor.</a:t>
            </a:r>
          </a:p>
          <a:p>
            <a:endParaRPr lang="cy-GB" dirty="0"/>
          </a:p>
        </p:txBody>
      </p:sp>
    </p:spTree>
    <p:extLst>
      <p:ext uri="{BB962C8B-B14F-4D97-AF65-F5344CB8AC3E}">
        <p14:creationId xmlns:p14="http://schemas.microsoft.com/office/powerpoint/2010/main" val="1362329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Beth dylai’r pwyllgor ei wneud ac na ddylai ei wneud</a:t>
            </a:r>
            <a:endParaRPr lang="cy-GB" dirty="0"/>
          </a:p>
        </p:txBody>
      </p:sp>
      <p:sp>
        <p:nvSpPr>
          <p:cNvPr id="4" name="Content Placeholder 3"/>
          <p:cNvSpPr>
            <a:spLocks noGrp="1"/>
          </p:cNvSpPr>
          <p:nvPr>
            <p:ph sz="half" idx="1"/>
          </p:nvPr>
        </p:nvSpPr>
        <p:spPr/>
        <p:txBody>
          <a:bodyPr>
            <a:normAutofit lnSpcReduction="10000"/>
          </a:bodyPr>
          <a:lstStyle/>
          <a:p>
            <a:r>
              <a:rPr lang="cy-GB" dirty="0" smtClean="0"/>
              <a:t>Dylai…</a:t>
            </a:r>
          </a:p>
          <a:p>
            <a:pPr lvl="1"/>
            <a:r>
              <a:rPr lang="cy-GB" dirty="0" smtClean="0"/>
              <a:t>gyfarfod yn rheolaidd (bob mis)</a:t>
            </a:r>
          </a:p>
          <a:p>
            <a:pPr lvl="1"/>
            <a:r>
              <a:rPr lang="cy-GB" dirty="0" smtClean="0"/>
              <a:t>canolbwyntio ar oblygiadau moesegol pob cam yn yr ymchwil arfaethedig </a:t>
            </a:r>
          </a:p>
          <a:p>
            <a:pPr lvl="1"/>
            <a:r>
              <a:rPr lang="cy-GB" dirty="0" smtClean="0"/>
              <a:t>rhoi adborth clir, amserol a chryno ar y ffurflen a gyflwynwyd</a:t>
            </a:r>
          </a:p>
          <a:p>
            <a:pPr lvl="1"/>
            <a:r>
              <a:rPr lang="cy-GB" dirty="0" smtClean="0"/>
              <a:t>ystyried fel arfer yn unig ffurflenni </a:t>
            </a:r>
            <a:r>
              <a:rPr lang="cy-GB" dirty="0"/>
              <a:t>ôl-raddedig a addysgir ac ymchwil ac </a:t>
            </a:r>
            <a:r>
              <a:rPr lang="cy-GB" dirty="0" smtClean="0"/>
              <a:t>yn unig y ffurflenni israddedig hynny sydd â gofynion moesegol penodol</a:t>
            </a:r>
            <a:endParaRPr lang="cy-GB" dirty="0"/>
          </a:p>
        </p:txBody>
      </p:sp>
      <p:sp>
        <p:nvSpPr>
          <p:cNvPr id="5" name="Content Placeholder 4"/>
          <p:cNvSpPr>
            <a:spLocks noGrp="1"/>
          </p:cNvSpPr>
          <p:nvPr>
            <p:ph sz="half" idx="2"/>
          </p:nvPr>
        </p:nvSpPr>
        <p:spPr/>
        <p:txBody>
          <a:bodyPr>
            <a:normAutofit lnSpcReduction="10000"/>
          </a:bodyPr>
          <a:lstStyle/>
          <a:p>
            <a:r>
              <a:rPr lang="cy-GB" dirty="0" smtClean="0"/>
              <a:t>Ni ddylai…</a:t>
            </a:r>
          </a:p>
          <a:p>
            <a:pPr lvl="1"/>
            <a:r>
              <a:rPr lang="cy-GB" dirty="0" smtClean="0"/>
              <a:t>dderbyn cyflwyniadau hwyr</a:t>
            </a:r>
          </a:p>
          <a:p>
            <a:pPr lvl="1"/>
            <a:r>
              <a:rPr lang="cy-GB" dirty="0" smtClean="0"/>
              <a:t>gwneud sylwadau ar fethodoleg oni bai fod goblygiadau moesegol</a:t>
            </a:r>
          </a:p>
        </p:txBody>
      </p:sp>
    </p:spTree>
    <p:extLst>
      <p:ext uri="{BB962C8B-B14F-4D97-AF65-F5344CB8AC3E}">
        <p14:creationId xmlns:p14="http://schemas.microsoft.com/office/powerpoint/2010/main" val="893543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1582" y="58890"/>
            <a:ext cx="5324449" cy="6732679"/>
          </a:xfrm>
          <a:prstGeom prst="rect">
            <a:avLst/>
          </a:prstGeom>
        </p:spPr>
      </p:pic>
      <p:sp>
        <p:nvSpPr>
          <p:cNvPr id="2" name="Title 1"/>
          <p:cNvSpPr>
            <a:spLocks noGrp="1"/>
          </p:cNvSpPr>
          <p:nvPr>
            <p:ph type="title"/>
          </p:nvPr>
        </p:nvSpPr>
        <p:spPr>
          <a:xfrm>
            <a:off x="1451580" y="2023719"/>
            <a:ext cx="5214944" cy="1049235"/>
          </a:xfrm>
        </p:spPr>
        <p:txBody>
          <a:bodyPr>
            <a:normAutofit fontScale="90000"/>
          </a:bodyPr>
          <a:lstStyle/>
          <a:p>
            <a:r>
              <a:rPr lang="cy-GB" dirty="0" smtClean="0"/>
              <a:t>Y BROSES AR GYFER CEISIO CYMERADWYAETH FOESEGOL</a:t>
            </a:r>
            <a:br>
              <a:rPr lang="cy-GB" dirty="0" smtClean="0"/>
            </a:br>
            <a:endParaRPr lang="cy-GB" dirty="0"/>
          </a:p>
        </p:txBody>
      </p:sp>
    </p:spTree>
    <p:extLst>
      <p:ext uri="{BB962C8B-B14F-4D97-AF65-F5344CB8AC3E}">
        <p14:creationId xmlns:p14="http://schemas.microsoft.com/office/powerpoint/2010/main" val="200573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ENWI FFEILIAU</a:t>
            </a:r>
            <a:endParaRPr lang="en-US" dirty="0"/>
          </a:p>
        </p:txBody>
      </p:sp>
      <p:sp>
        <p:nvSpPr>
          <p:cNvPr id="3" name="Content Placeholder 2"/>
          <p:cNvSpPr>
            <a:spLocks noGrp="1"/>
          </p:cNvSpPr>
          <p:nvPr>
            <p:ph idx="1"/>
          </p:nvPr>
        </p:nvSpPr>
        <p:spPr/>
        <p:txBody>
          <a:bodyPr>
            <a:normAutofit/>
          </a:bodyPr>
          <a:lstStyle/>
          <a:p>
            <a:r>
              <a:rPr lang="cy-GB" dirty="0" smtClean="0"/>
              <a:t>Dylech chi fabwysiadu’r confensiwn canlynol ar gyfer enwi’r ffurflen electronig a gyflwynir:  </a:t>
            </a:r>
            <a:r>
              <a:rPr lang="cy-GB" b="1" dirty="0" smtClean="0">
                <a:solidFill>
                  <a:srgbClr val="FF0000"/>
                </a:solidFill>
              </a:rPr>
              <a:t>CYFENW_ENW_RHAGLEN_DYDDIAD</a:t>
            </a:r>
            <a:endParaRPr lang="cy-GB" dirty="0" smtClean="0">
              <a:solidFill>
                <a:srgbClr val="FF0000"/>
              </a:solidFill>
            </a:endParaRPr>
          </a:p>
          <a:p>
            <a:pPr lvl="1"/>
            <a:r>
              <a:rPr lang="cy-GB" dirty="0" smtClean="0"/>
              <a:t>SMITH TARC 4 Ebrill 2017</a:t>
            </a:r>
          </a:p>
          <a:p>
            <a:pPr lvl="1"/>
            <a:r>
              <a:rPr lang="cy-GB" dirty="0" smtClean="0"/>
              <a:t>JONES TARU 4 EBRILL 2017</a:t>
            </a:r>
          </a:p>
          <a:p>
            <a:pPr lvl="1"/>
            <a:r>
              <a:rPr lang="cy-GB" dirty="0" smtClean="0"/>
              <a:t>SMITH BA SS 17 Ebrill 2017</a:t>
            </a:r>
          </a:p>
          <a:p>
            <a:pPr lvl="1"/>
            <a:r>
              <a:rPr lang="cy-GB" dirty="0" smtClean="0"/>
              <a:t>WILLIAMS </a:t>
            </a:r>
            <a:r>
              <a:rPr lang="cy-GB" dirty="0" err="1" smtClean="0"/>
              <a:t>MSocStud</a:t>
            </a:r>
            <a:r>
              <a:rPr lang="cy-GB" dirty="0" smtClean="0"/>
              <a:t> 23 Mai 2017</a:t>
            </a:r>
          </a:p>
          <a:p>
            <a:endParaRPr lang="en-US" dirty="0"/>
          </a:p>
        </p:txBody>
      </p:sp>
    </p:spTree>
    <p:extLst>
      <p:ext uri="{BB962C8B-B14F-4D97-AF65-F5344CB8AC3E}">
        <p14:creationId xmlns:p14="http://schemas.microsoft.com/office/powerpoint/2010/main" val="1098193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ailgyflwyno</a:t>
            </a:r>
            <a:endParaRPr lang="cy-GB" dirty="0"/>
          </a:p>
        </p:txBody>
      </p:sp>
      <p:sp>
        <p:nvSpPr>
          <p:cNvPr id="3" name="Content Placeholder 2"/>
          <p:cNvSpPr>
            <a:spLocks noGrp="1"/>
          </p:cNvSpPr>
          <p:nvPr>
            <p:ph idx="1"/>
          </p:nvPr>
        </p:nvSpPr>
        <p:spPr/>
        <p:txBody>
          <a:bodyPr/>
          <a:lstStyle/>
          <a:p>
            <a:r>
              <a:rPr lang="cy-GB" dirty="0" smtClean="0"/>
              <a:t>Sicrhewch fod unrhyw newidiadau wedi eu hamlygu mewn </a:t>
            </a:r>
            <a:r>
              <a:rPr lang="cy-GB" u="sng" dirty="0" smtClean="0">
                <a:solidFill>
                  <a:srgbClr val="FF0000"/>
                </a:solidFill>
              </a:rPr>
              <a:t>COCH</a:t>
            </a:r>
            <a:r>
              <a:rPr lang="cy-GB" b="1" dirty="0" smtClean="0">
                <a:solidFill>
                  <a:srgbClr val="FF0000"/>
                </a:solidFill>
              </a:rPr>
              <a:t> </a:t>
            </a:r>
          </a:p>
          <a:p>
            <a:pPr lvl="1"/>
            <a:r>
              <a:rPr lang="cy-GB" dirty="0" smtClean="0"/>
              <a:t>Newidiwch liw y ffont yn unig</a:t>
            </a:r>
          </a:p>
          <a:p>
            <a:pPr lvl="1"/>
            <a:r>
              <a:rPr lang="cy-GB" u="sng" dirty="0" smtClean="0">
                <a:solidFill>
                  <a:srgbClr val="FF0000"/>
                </a:solidFill>
              </a:rPr>
              <a:t>PEIDIWCH</a:t>
            </a:r>
            <a:r>
              <a:rPr lang="cy-GB" dirty="0" smtClean="0">
                <a:solidFill>
                  <a:srgbClr val="FF0000"/>
                </a:solidFill>
              </a:rPr>
              <a:t> </a:t>
            </a:r>
            <a:r>
              <a:rPr lang="cy-GB" dirty="0" smtClean="0"/>
              <a:t>â defnyddio </a:t>
            </a:r>
            <a:r>
              <a:rPr lang="cy-GB" dirty="0" err="1" smtClean="0"/>
              <a:t>Track</a:t>
            </a:r>
            <a:r>
              <a:rPr lang="cy-GB" dirty="0" smtClean="0"/>
              <a:t> </a:t>
            </a:r>
            <a:r>
              <a:rPr lang="cy-GB" dirty="0" err="1" smtClean="0"/>
              <a:t>Changes</a:t>
            </a:r>
            <a:endParaRPr lang="cy-GB" dirty="0" smtClean="0"/>
          </a:p>
          <a:p>
            <a:r>
              <a:rPr lang="cy-GB" dirty="0" smtClean="0"/>
              <a:t>Bydd y Pwyllgor Moeseg yn canolbwyntio ar y newidiadau </a:t>
            </a:r>
            <a:r>
              <a:rPr lang="cy-GB" u="sng" dirty="0" smtClean="0">
                <a:solidFill>
                  <a:srgbClr val="FF0000"/>
                </a:solidFill>
              </a:rPr>
              <a:t>yn unig</a:t>
            </a:r>
            <a:endParaRPr lang="cy-GB" dirty="0"/>
          </a:p>
        </p:txBody>
      </p:sp>
    </p:spTree>
    <p:extLst>
      <p:ext uri="{BB962C8B-B14F-4D97-AF65-F5344CB8AC3E}">
        <p14:creationId xmlns:p14="http://schemas.microsoft.com/office/powerpoint/2010/main" val="1988112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DIFFYGION CYFFREDINOL</a:t>
            </a:r>
            <a:endParaRPr lang="en-US" dirty="0"/>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cy-GB" dirty="0" smtClean="0"/>
              <a:t>Adran B: </a:t>
            </a:r>
          </a:p>
          <a:p>
            <a:pPr lvl="1"/>
            <a:r>
              <a:rPr lang="cy-GB" dirty="0" smtClean="0"/>
              <a:t>Hepgor y dyddiad</a:t>
            </a:r>
          </a:p>
          <a:p>
            <a:pPr marL="457200" indent="-457200">
              <a:buFont typeface="+mj-lt"/>
              <a:buAutoNum type="arabicPeriod"/>
            </a:pPr>
            <a:r>
              <a:rPr lang="cy-GB" dirty="0" smtClean="0"/>
              <a:t>Adran B: </a:t>
            </a:r>
          </a:p>
          <a:p>
            <a:pPr lvl="1"/>
            <a:r>
              <a:rPr lang="cy-GB" dirty="0" smtClean="0"/>
              <a:t>Hepgor enw’r aelod staff a’i rôl ddynodedig</a:t>
            </a:r>
          </a:p>
          <a:p>
            <a:pPr marL="457200" indent="-457200">
              <a:buFont typeface="+mj-lt"/>
              <a:buAutoNum type="arabicPeriod"/>
            </a:pPr>
            <a:r>
              <a:rPr lang="cy-GB" dirty="0" smtClean="0"/>
              <a:t>Adran C: </a:t>
            </a:r>
          </a:p>
          <a:p>
            <a:pPr lvl="1"/>
            <a:r>
              <a:rPr lang="cy-GB" dirty="0" smtClean="0"/>
              <a:t>Hepgor Cod Moeseg y Brifysgol</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cy-GB" dirty="0" smtClean="0"/>
              <a:t>Adran D: </a:t>
            </a:r>
          </a:p>
          <a:p>
            <a:pPr lvl="1"/>
            <a:r>
              <a:rPr lang="cy-GB" dirty="0" smtClean="0"/>
              <a:t>Nodi ‘Ie’ pan y gallai </a:t>
            </a:r>
            <a:r>
              <a:rPr lang="cy-GB" dirty="0" err="1" smtClean="0"/>
              <a:t>‘Na</a:t>
            </a:r>
            <a:r>
              <a:rPr lang="cy-GB" dirty="0" smtClean="0"/>
              <a:t>’ fod yn fwy priodol. </a:t>
            </a:r>
          </a:p>
          <a:p>
            <a:pPr lvl="2"/>
            <a:r>
              <a:rPr lang="cy-GB" i="1" dirty="0" smtClean="0"/>
              <a:t>Nid yw hyn yn  berthnasol fel arfer i </a:t>
            </a:r>
            <a:r>
              <a:rPr lang="cy-GB" i="1" u="sng" dirty="0" smtClean="0">
                <a:solidFill>
                  <a:srgbClr val="FF0000"/>
                </a:solidFill>
              </a:rPr>
              <a:t>brofiadau lleoliad prifysgol </a:t>
            </a:r>
            <a:r>
              <a:rPr lang="cy-GB" i="1" dirty="0" smtClean="0"/>
              <a:t>sy’n rhan o raglen astudio myfyrwyr e.e. ysgolion, mudiadau ieuenctid, lleoliadau arsylwi</a:t>
            </a:r>
          </a:p>
          <a:p>
            <a:pPr lvl="2"/>
            <a:r>
              <a:rPr lang="cy-GB" i="1" dirty="0" smtClean="0"/>
              <a:t>Yn yr achosion hyn, byddech chi’n nodi </a:t>
            </a:r>
            <a:r>
              <a:rPr lang="cy-GB" i="1" dirty="0" smtClean="0">
                <a:solidFill>
                  <a:srgbClr val="FF0000"/>
                </a:solidFill>
              </a:rPr>
              <a:t>‘Ie’</a:t>
            </a:r>
          </a:p>
          <a:p>
            <a:endParaRPr lang="cy-GB" dirty="0"/>
          </a:p>
        </p:txBody>
      </p:sp>
    </p:spTree>
    <p:extLst>
      <p:ext uri="{BB962C8B-B14F-4D97-AF65-F5344CB8AC3E}">
        <p14:creationId xmlns:p14="http://schemas.microsoft.com/office/powerpoint/2010/main" val="1474620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DIFFYGION CYFFREDINOL</a:t>
            </a:r>
            <a:endParaRPr lang="en-US" dirty="0"/>
          </a:p>
        </p:txBody>
      </p:sp>
      <p:sp>
        <p:nvSpPr>
          <p:cNvPr id="3" name="Content Placeholder 2"/>
          <p:cNvSpPr>
            <a:spLocks noGrp="1"/>
          </p:cNvSpPr>
          <p:nvPr>
            <p:ph sz="half" idx="1"/>
          </p:nvPr>
        </p:nvSpPr>
        <p:spPr/>
        <p:txBody>
          <a:bodyPr>
            <a:normAutofit fontScale="85000" lnSpcReduction="20000"/>
          </a:bodyPr>
          <a:lstStyle/>
          <a:p>
            <a:pPr marL="457200" indent="-457200">
              <a:buFont typeface="+mj-lt"/>
              <a:buAutoNum type="arabicPeriod" startAt="5"/>
            </a:pPr>
            <a:r>
              <a:rPr lang="cy-GB" dirty="0" smtClean="0"/>
              <a:t>Adran E: </a:t>
            </a:r>
          </a:p>
          <a:p>
            <a:pPr lvl="1"/>
            <a:r>
              <a:rPr lang="cy-GB" dirty="0" smtClean="0"/>
              <a:t>Sicrhewch fod y dyddiad dechrau arfaethedig </a:t>
            </a:r>
            <a:r>
              <a:rPr lang="cy-GB" b="1" dirty="0" smtClean="0"/>
              <a:t>ar ôl</a:t>
            </a:r>
            <a:r>
              <a:rPr lang="cy-GB" dirty="0" smtClean="0"/>
              <a:t> cyfarfod y Pwyllgor Moeseg</a:t>
            </a:r>
          </a:p>
          <a:p>
            <a:pPr marL="457200" indent="-457200">
              <a:buFont typeface="+mj-lt"/>
              <a:buAutoNum type="arabicPeriod" startAt="5"/>
            </a:pPr>
            <a:r>
              <a:rPr lang="cy-GB" dirty="0" smtClean="0"/>
              <a:t>Adran F: </a:t>
            </a:r>
          </a:p>
          <a:p>
            <a:pPr lvl="1"/>
            <a:r>
              <a:rPr lang="cy-GB" dirty="0" smtClean="0"/>
              <a:t>Dylid gwneud sylwadau ar unrhyw flychau a diciwyd yn y fethodoleg (adran E)</a:t>
            </a:r>
          </a:p>
          <a:p>
            <a:pPr marL="457200" indent="-457200">
              <a:buFont typeface="+mj-lt"/>
              <a:buAutoNum type="arabicPeriod" startAt="5"/>
            </a:pPr>
            <a:r>
              <a:rPr lang="cy-GB" dirty="0" smtClean="0"/>
              <a:t>Adran G: </a:t>
            </a:r>
          </a:p>
          <a:p>
            <a:pPr lvl="1"/>
            <a:r>
              <a:rPr lang="cy-GB" dirty="0" smtClean="0"/>
              <a:t>Rhowch nifer y cyfranogwyr a dweud sut byddwch chi’n nodi cyfranogwyr</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85000" lnSpcReduction="20000"/>
          </a:bodyPr>
          <a:lstStyle/>
          <a:p>
            <a:pPr marL="457200" indent="-457200">
              <a:buFont typeface="+mj-lt"/>
              <a:buAutoNum type="arabicPeriod" startAt="8"/>
            </a:pPr>
            <a:r>
              <a:rPr lang="cy-GB" dirty="0" smtClean="0"/>
              <a:t>Adran H:  </a:t>
            </a:r>
          </a:p>
          <a:p>
            <a:pPr lvl="1"/>
            <a:r>
              <a:rPr lang="cy-GB" dirty="0" smtClean="0"/>
              <a:t>Mae risg ynghlwm wrth </a:t>
            </a:r>
            <a:r>
              <a:rPr lang="cy-GB" b="1" dirty="0" smtClean="0">
                <a:solidFill>
                  <a:srgbClr val="FF0000"/>
                </a:solidFill>
              </a:rPr>
              <a:t>bob</a:t>
            </a:r>
            <a:r>
              <a:rPr lang="cy-GB" dirty="0" smtClean="0">
                <a:solidFill>
                  <a:srgbClr val="FF0000"/>
                </a:solidFill>
              </a:rPr>
              <a:t> </a:t>
            </a:r>
            <a:r>
              <a:rPr lang="cy-GB" dirty="0" smtClean="0"/>
              <a:t>gwaith ymchwil</a:t>
            </a:r>
            <a:r>
              <a:rPr lang="cy-GB" b="1" dirty="0" smtClean="0">
                <a:solidFill>
                  <a:srgbClr val="FF0000"/>
                </a:solidFill>
              </a:rPr>
              <a:t> </a:t>
            </a:r>
            <a:endParaRPr lang="cy-GB" dirty="0" smtClean="0"/>
          </a:p>
          <a:p>
            <a:pPr lvl="2"/>
            <a:r>
              <a:rPr lang="cy-GB" dirty="0" smtClean="0"/>
              <a:t>Sicrhewch fod y risgiau wedi eu nodi </a:t>
            </a:r>
          </a:p>
          <a:p>
            <a:pPr lvl="2"/>
            <a:r>
              <a:rPr lang="cy-GB" dirty="0" smtClean="0"/>
              <a:t>Peidiwch â rhoi </a:t>
            </a:r>
            <a:r>
              <a:rPr lang="cy-GB" dirty="0" smtClean="0">
                <a:solidFill>
                  <a:srgbClr val="FF0000"/>
                </a:solidFill>
              </a:rPr>
              <a:t>‘Amherthnasol’</a:t>
            </a:r>
          </a:p>
          <a:p>
            <a:pPr marL="457200" indent="-457200">
              <a:buFont typeface="+mj-lt"/>
              <a:buAutoNum type="arabicPeriod" startAt="8"/>
            </a:pPr>
            <a:r>
              <a:rPr lang="cy-GB" dirty="0" smtClean="0"/>
              <a:t>Adran K:  </a:t>
            </a:r>
          </a:p>
          <a:p>
            <a:pPr lvl="1"/>
            <a:r>
              <a:rPr lang="cy-GB" dirty="0" smtClean="0"/>
              <a:t>Cynhwyswch lofnodion y goruchwyliwr</a:t>
            </a:r>
          </a:p>
          <a:p>
            <a:pPr lvl="1"/>
            <a:r>
              <a:rPr lang="cy-GB" dirty="0" smtClean="0"/>
              <a:t>Gall y rhain fod naill ai ar ffurf electronig neu lawysgrif</a:t>
            </a:r>
          </a:p>
          <a:p>
            <a:pPr marL="457200" indent="-457200">
              <a:buFont typeface="+mj-lt"/>
              <a:buAutoNum type="arabicPeriod" startAt="8"/>
            </a:pPr>
            <a:r>
              <a:rPr lang="cy-GB" dirty="0" smtClean="0"/>
              <a:t>Adran K: </a:t>
            </a:r>
          </a:p>
          <a:p>
            <a:pPr lvl="1"/>
            <a:r>
              <a:rPr lang="cy-GB" dirty="0" smtClean="0"/>
              <a:t>Cynhwyswch ddyddiad y llofnod a thicio’r blychau perthnasol ar y rhestr wirio.</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RHAGOR O SYLWADAU CYFFREDINOL</a:t>
            </a:r>
            <a:endParaRPr lang="en-US" dirty="0"/>
          </a:p>
        </p:txBody>
      </p:sp>
      <p:sp>
        <p:nvSpPr>
          <p:cNvPr id="3" name="Content Placeholder 2"/>
          <p:cNvSpPr>
            <a:spLocks noGrp="1"/>
          </p:cNvSpPr>
          <p:nvPr>
            <p:ph idx="1"/>
          </p:nvPr>
        </p:nvSpPr>
        <p:spPr/>
        <p:txBody>
          <a:bodyPr>
            <a:normAutofit fontScale="55000" lnSpcReduction="20000"/>
          </a:bodyPr>
          <a:lstStyle/>
          <a:p>
            <a:r>
              <a:rPr lang="cy-GB" sz="2900" dirty="0" smtClean="0"/>
              <a:t>Adran C ac E:  </a:t>
            </a:r>
          </a:p>
          <a:p>
            <a:pPr lvl="1"/>
            <a:r>
              <a:rPr lang="cy-GB" sz="2700" dirty="0" smtClean="0"/>
              <a:t>Dylid cyfeirio at ganllawiau moeseg y tu allan i’r DU os gwneir </a:t>
            </a:r>
            <a:r>
              <a:rPr lang="cy-GB" sz="2700" smtClean="0"/>
              <a:t>yr ymchwil O ALLAN Y DU</a:t>
            </a:r>
            <a:endParaRPr lang="cy-GB" sz="2700" dirty="0" smtClean="0"/>
          </a:p>
          <a:p>
            <a:r>
              <a:rPr lang="cy-GB" sz="2900" dirty="0" smtClean="0"/>
              <a:t>Adran E: </a:t>
            </a:r>
          </a:p>
          <a:p>
            <a:pPr lvl="1"/>
            <a:r>
              <a:rPr lang="cy-GB" sz="2700" dirty="0" smtClean="0"/>
              <a:t>O dan ‘leoliad y gweithgarwch ymchwil’ mater i’r </a:t>
            </a:r>
            <a:r>
              <a:rPr lang="cy-GB" sz="2700" u="sng" dirty="0" smtClean="0">
                <a:solidFill>
                  <a:srgbClr val="FF0000"/>
                </a:solidFill>
              </a:rPr>
              <a:t>goruchwyliwr yn ôl ei ddisgresiwn ei hun</a:t>
            </a:r>
            <a:r>
              <a:rPr lang="cy-GB" sz="2700" i="1" dirty="0" smtClean="0">
                <a:solidFill>
                  <a:srgbClr val="FF0000"/>
                </a:solidFill>
              </a:rPr>
              <a:t> </a:t>
            </a:r>
            <a:r>
              <a:rPr lang="cy-GB" sz="2700" dirty="0" smtClean="0"/>
              <a:t>wrth sgwrsio â’r myfyriwr yw cynnwys enw sefydliad</a:t>
            </a:r>
          </a:p>
          <a:p>
            <a:pPr lvl="1"/>
            <a:r>
              <a:rPr lang="cy-GB" sz="2900" dirty="0" smtClean="0"/>
              <a:t>Argymhellir defnydd pwyntiau bwled ar gyfer </a:t>
            </a:r>
          </a:p>
          <a:p>
            <a:pPr lvl="2"/>
            <a:r>
              <a:rPr lang="cy-GB" sz="2700" dirty="0" smtClean="0">
                <a:solidFill>
                  <a:srgbClr val="FF0000"/>
                </a:solidFill>
              </a:rPr>
              <a:t>Nodau Ymchwil</a:t>
            </a:r>
          </a:p>
          <a:p>
            <a:pPr lvl="2"/>
            <a:r>
              <a:rPr lang="cy-GB" sz="2700" dirty="0" smtClean="0">
                <a:solidFill>
                  <a:srgbClr val="FF0000"/>
                </a:solidFill>
              </a:rPr>
              <a:t>Amcanion Ymchwil </a:t>
            </a:r>
          </a:p>
          <a:p>
            <a:pPr lvl="2"/>
            <a:r>
              <a:rPr lang="cy-GB" sz="2700" dirty="0" smtClean="0">
                <a:solidFill>
                  <a:srgbClr val="FF0000"/>
                </a:solidFill>
              </a:rPr>
              <a:t>Cwestiynau Ymchwil</a:t>
            </a:r>
          </a:p>
          <a:p>
            <a:r>
              <a:rPr lang="cy-GB" sz="2900" dirty="0" smtClean="0"/>
              <a:t>Adran G:</a:t>
            </a:r>
          </a:p>
          <a:p>
            <a:pPr lvl="1"/>
            <a:r>
              <a:rPr lang="cy-GB" sz="2700" dirty="0" smtClean="0"/>
              <a:t>Sicrhewch eich bod chi’n ticio’r blychau naill ai </a:t>
            </a:r>
            <a:r>
              <a:rPr lang="cy-GB" sz="2700" b="1" dirty="0" smtClean="0">
                <a:solidFill>
                  <a:srgbClr val="FF0000"/>
                </a:solidFill>
              </a:rPr>
              <a:t>‘IE’, ‘NA’ </a:t>
            </a:r>
            <a:r>
              <a:rPr lang="cy-GB" sz="2700" dirty="0" smtClean="0"/>
              <a:t>neu </a:t>
            </a:r>
            <a:r>
              <a:rPr lang="cy-GB" sz="2700" b="1" dirty="0" smtClean="0">
                <a:solidFill>
                  <a:srgbClr val="FF0000"/>
                </a:solidFill>
              </a:rPr>
              <a:t>AMH</a:t>
            </a:r>
          </a:p>
          <a:p>
            <a:endParaRPr lang="en-US" dirty="0" smtClean="0"/>
          </a:p>
          <a:p>
            <a:endParaRPr lang="en-US" dirty="0"/>
          </a:p>
        </p:txBody>
      </p:sp>
    </p:spTree>
    <p:extLst>
      <p:ext uri="{BB962C8B-B14F-4D97-AF65-F5344CB8AC3E}">
        <p14:creationId xmlns:p14="http://schemas.microsoft.com/office/powerpoint/2010/main" val="21661508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RHAGOR O SYLWADAU CYFFREDINOL</a:t>
            </a:r>
            <a:endParaRPr lang="en-US" dirty="0"/>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cy-GB" dirty="0" smtClean="0"/>
              <a:t>Adran H:</a:t>
            </a:r>
          </a:p>
          <a:p>
            <a:pPr lvl="1"/>
            <a:r>
              <a:rPr lang="cy-GB" dirty="0" smtClean="0"/>
              <a:t>Dylai ‘canlyniadau andwyol’ gysylltu â’r risgiau yn y blychau blaenorol</a:t>
            </a:r>
          </a:p>
          <a:p>
            <a:r>
              <a:rPr lang="cy-GB" dirty="0" smtClean="0"/>
              <a:t>Adran I:</a:t>
            </a:r>
          </a:p>
          <a:p>
            <a:pPr lvl="1"/>
            <a:r>
              <a:rPr lang="cy-GB" dirty="0" smtClean="0"/>
              <a:t>Gwnewch gyfeiriad penodol, at y modd y sicrheir cysyniad gwybodus, cyfrinachedd ac anhysbysrwydd </a:t>
            </a:r>
          </a:p>
          <a:p>
            <a:r>
              <a:rPr lang="cy-GB" dirty="0" smtClean="0"/>
              <a:t>Adran J:</a:t>
            </a:r>
          </a:p>
          <a:p>
            <a:pPr lvl="1"/>
            <a:r>
              <a:rPr lang="cy-GB" dirty="0" smtClean="0"/>
              <a:t>Golyga trosglwyddiad electronig data gyfleu data rhwng dyfeisiau electronig e.e. o’r naill gronfa ddata i’r llall. Nid yw hyn yn golygu cadw gwaith ar </a:t>
            </a:r>
            <a:r>
              <a:rPr lang="cy-GB" dirty="0" err="1" smtClean="0"/>
              <a:t>gofbin</a:t>
            </a:r>
            <a:r>
              <a:rPr lang="cy-GB" dirty="0" smtClean="0"/>
              <a:t> USB.</a:t>
            </a:r>
          </a:p>
          <a:p>
            <a:pPr lvl="1"/>
            <a:r>
              <a:rPr lang="cy-GB" dirty="0" smtClean="0"/>
              <a:t>O dan ‘rhestrwch bawb sydd â mynediad i’r data a gynhyrchir gan y gweithgarwch ymchwil..’ mae hyn yn berthnasol i ddata crai a dylech chi ystyried yn ofalus pwy a ddylai gael eu defnyddio. Fel arfer yr ymchwilydd a’r goruchwyliwr fyddai’r rhain ac mewn cyd-destunau lleoliad, arweinydd neu berson dynodedig.</a:t>
            </a:r>
          </a:p>
          <a:p>
            <a:pPr lvl="1"/>
            <a:r>
              <a:rPr lang="cy-GB" dirty="0" smtClean="0"/>
              <a:t>Sicrhewch eich bod chi’n darparu manylion os bydd bylchau wedi eu ticio</a:t>
            </a:r>
          </a:p>
          <a:p>
            <a:r>
              <a:rPr lang="cy-GB" dirty="0" smtClean="0"/>
              <a:t>Ar ddiwedd y ffurflen, peidiwch â chynnwys y Broses Ymgeisio nac unrhyw atodiadau</a:t>
            </a:r>
          </a:p>
          <a:p>
            <a:endParaRPr lang="en-US" dirty="0"/>
          </a:p>
        </p:txBody>
      </p:sp>
    </p:spTree>
    <p:extLst>
      <p:ext uri="{BB962C8B-B14F-4D97-AF65-F5344CB8AC3E}">
        <p14:creationId xmlns:p14="http://schemas.microsoft.com/office/powerpoint/2010/main" val="1255564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ADRAn</a:t>
            </a:r>
            <a:r>
              <a:rPr lang="cy-GB" dirty="0" smtClean="0"/>
              <a:t> </a:t>
            </a:r>
            <a:r>
              <a:rPr lang="en-GB" dirty="0" smtClean="0"/>
              <a:t>b</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485047" y="2015732"/>
            <a:ext cx="5991468" cy="1938671"/>
          </a:xfrm>
          <a:prstGeom prst="rect">
            <a:avLst/>
          </a:prstGeom>
        </p:spPr>
      </p:pic>
      <p:sp>
        <p:nvSpPr>
          <p:cNvPr id="5" name="Left Arrow Callout 4"/>
          <p:cNvSpPr/>
          <p:nvPr/>
        </p:nvSpPr>
        <p:spPr>
          <a:xfrm>
            <a:off x="10357022" y="3246201"/>
            <a:ext cx="1577679"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Rhowch y Dyddiad</a:t>
            </a:r>
            <a:endParaRPr lang="cy-GB" dirty="0"/>
          </a:p>
        </p:txBody>
      </p:sp>
      <p:sp>
        <p:nvSpPr>
          <p:cNvPr id="6" name="Left Arrow Callout 5"/>
          <p:cNvSpPr/>
          <p:nvPr/>
        </p:nvSpPr>
        <p:spPr>
          <a:xfrm flipH="1">
            <a:off x="3906708" y="3227835"/>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Cynhwyswch Enw’r Aelod Staff a’i Rôl Ddynodedig</a:t>
            </a:r>
            <a:endParaRPr lang="cy-GB" dirty="0"/>
          </a:p>
        </p:txBody>
      </p:sp>
    </p:spTree>
    <p:extLst>
      <p:ext uri="{BB962C8B-B14F-4D97-AF65-F5344CB8AC3E}">
        <p14:creationId xmlns:p14="http://schemas.microsoft.com/office/powerpoint/2010/main" val="1510760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c</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81231" y="2017096"/>
            <a:ext cx="6873623" cy="1705606"/>
          </a:xfrm>
          <a:prstGeom prst="rect">
            <a:avLst/>
          </a:prstGeom>
        </p:spPr>
      </p:pic>
      <p:sp>
        <p:nvSpPr>
          <p:cNvPr id="6" name="Right Arrow Callout 5"/>
          <p:cNvSpPr/>
          <p:nvPr/>
        </p:nvSpPr>
        <p:spPr>
          <a:xfrm>
            <a:off x="237507" y="2926118"/>
            <a:ext cx="4090572" cy="1075866"/>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Cynhwyswch </a:t>
            </a:r>
            <a:r>
              <a:rPr lang="cy-GB" dirty="0" err="1" smtClean="0"/>
              <a:t>God</a:t>
            </a:r>
            <a:r>
              <a:rPr lang="cy-GB" dirty="0" smtClean="0"/>
              <a:t> Moeseg Y Drindod Dewi Sant ynghyd â Chodau Ymchwil Moesegol sy’n Benodol i’r Ddisgyblaeth</a:t>
            </a:r>
            <a:endParaRPr lang="cy-GB" dirty="0"/>
          </a:p>
        </p:txBody>
      </p:sp>
      <p:sp>
        <p:nvSpPr>
          <p:cNvPr id="7" name="Up Arrow Callout 6"/>
          <p:cNvSpPr/>
          <p:nvPr/>
        </p:nvSpPr>
        <p:spPr>
          <a:xfrm>
            <a:off x="5077219" y="3550960"/>
            <a:ext cx="5228494" cy="1322877"/>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Os ydych chi’n cyflawni eich gwaith y tu allan i’r DU cynhwyswch y Canllawiau Moesegol perthnasol</a:t>
            </a:r>
            <a:endParaRPr lang="cy-GB" dirty="0"/>
          </a:p>
        </p:txBody>
      </p:sp>
    </p:spTree>
    <p:extLst>
      <p:ext uri="{BB962C8B-B14F-4D97-AF65-F5344CB8AC3E}">
        <p14:creationId xmlns:p14="http://schemas.microsoft.com/office/powerpoint/2010/main" val="3805905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d</a:t>
            </a:r>
            <a:endParaRPr lang="en-GB" dirty="0"/>
          </a:p>
        </p:txBody>
      </p:sp>
      <p:pic>
        <p:nvPicPr>
          <p:cNvPr id="4" name="Content Placeholder 3"/>
          <p:cNvPicPr>
            <a:picLocks noGrp="1" noChangeAspect="1"/>
          </p:cNvPicPr>
          <p:nvPr>
            <p:ph idx="1"/>
          </p:nvPr>
        </p:nvPicPr>
        <p:blipFill>
          <a:blip r:embed="rId2"/>
          <a:stretch>
            <a:fillRect/>
          </a:stretch>
        </p:blipFill>
        <p:spPr>
          <a:xfrm>
            <a:off x="4027141" y="2039815"/>
            <a:ext cx="7027713" cy="2685908"/>
          </a:xfrm>
          <a:prstGeom prst="rect">
            <a:avLst/>
          </a:prstGeo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200" dirty="0" smtClean="0"/>
              <a:t>Ticio ‘Ie’ pan allai </a:t>
            </a:r>
            <a:r>
              <a:rPr lang="cy-GB" sz="1200" dirty="0" err="1" smtClean="0"/>
              <a:t>‘Na</a:t>
            </a:r>
            <a:r>
              <a:rPr lang="cy-GB" sz="1200" dirty="0" smtClean="0"/>
              <a:t>’ fod yn fwy priodol. Nid yw hyn fel arfer yn berthnasol i brofiadau lleoliadau prifysgol sy’n rhan o raglen astudio’r myfyrwyr e.e. ysgolion, mudiadau ieuenctid, lleoliadau arsylwi. </a:t>
            </a:r>
          </a:p>
          <a:p>
            <a:pPr algn="ctr"/>
            <a:r>
              <a:rPr lang="cy-GB" sz="1200" dirty="0" smtClean="0"/>
              <a:t>Yn yr achosion hyn byddech chi’n ticio </a:t>
            </a:r>
            <a:r>
              <a:rPr lang="cy-GB" sz="1200" b="1" dirty="0" err="1" smtClean="0">
                <a:solidFill>
                  <a:srgbClr val="FFFF00"/>
                </a:solidFill>
              </a:rPr>
              <a:t>‘Na</a:t>
            </a:r>
            <a:r>
              <a:rPr lang="cy-GB" sz="1200" b="1" dirty="0" smtClean="0">
                <a:solidFill>
                  <a:srgbClr val="FFFF00"/>
                </a:solidFill>
              </a:rPr>
              <a:t>’.</a:t>
            </a:r>
            <a:endParaRPr lang="cy-GB" sz="1200" b="1" dirty="0">
              <a:solidFill>
                <a:srgbClr val="FFFF00"/>
              </a:solidFill>
            </a:endParaRPr>
          </a:p>
        </p:txBody>
      </p:sp>
    </p:spTree>
    <p:extLst>
      <p:ext uri="{BB962C8B-B14F-4D97-AF65-F5344CB8AC3E}">
        <p14:creationId xmlns:p14="http://schemas.microsoft.com/office/powerpoint/2010/main" val="265037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E</a:t>
            </a:r>
            <a:endParaRPr lang="en-GB" dirty="0"/>
          </a:p>
        </p:txBody>
      </p:sp>
      <p:sp>
        <p:nvSpPr>
          <p:cNvPr id="3" name="Content Placeholder 2"/>
          <p:cNvSpPr>
            <a:spLocks noGrp="1"/>
          </p:cNvSpPr>
          <p:nvPr>
            <p:ph idx="1"/>
          </p:nvPr>
        </p:nvSpPr>
        <p:spPr/>
        <p:txBody>
          <a:bodyPr/>
          <a:lstStyle/>
          <a:p>
            <a:endParaRPr lang="en-GB" dirty="0"/>
          </a:p>
        </p:txBody>
      </p:sp>
      <p:pic>
        <p:nvPicPr>
          <p:cNvPr id="9" name="Picture 8"/>
          <p:cNvPicPr>
            <a:picLocks noChangeAspect="1"/>
          </p:cNvPicPr>
          <p:nvPr/>
        </p:nvPicPr>
        <p:blipFill>
          <a:blip r:embed="rId2"/>
          <a:stretch>
            <a:fillRect/>
          </a:stretch>
        </p:blipFill>
        <p:spPr>
          <a:xfrm>
            <a:off x="5947508" y="2032170"/>
            <a:ext cx="5107346" cy="3507959"/>
          </a:xfrm>
          <a:prstGeom prst="rect">
            <a:avLst/>
          </a:prstGeom>
        </p:spPr>
      </p:pic>
      <p:sp>
        <p:nvSpPr>
          <p:cNvPr id="10" name="Down Arrow Callout 9"/>
          <p:cNvSpPr/>
          <p:nvPr/>
        </p:nvSpPr>
        <p:spPr>
          <a:xfrm>
            <a:off x="7049476" y="703385"/>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smtClean="0"/>
              <a:t>Sicrhewch fod y dyddiad arfaethedig </a:t>
            </a:r>
            <a:r>
              <a:rPr lang="cy-GB" sz="1400" b="1" dirty="0" smtClean="0">
                <a:solidFill>
                  <a:srgbClr val="FFFF00"/>
                </a:solidFill>
              </a:rPr>
              <a:t>AR ÔL </a:t>
            </a:r>
            <a:r>
              <a:rPr lang="cy-GB" sz="1400" dirty="0" smtClean="0">
                <a:solidFill>
                  <a:srgbClr val="FFFF00"/>
                </a:solidFill>
              </a:rPr>
              <a:t> </a:t>
            </a:r>
          </a:p>
          <a:p>
            <a:pPr algn="ctr"/>
            <a:r>
              <a:rPr lang="cy-GB" sz="1400" dirty="0" smtClean="0"/>
              <a:t>cyfarfod y Pwyllgor Moeseg</a:t>
            </a:r>
            <a:endParaRPr lang="cy-GB" sz="1400" dirty="0"/>
          </a:p>
        </p:txBody>
      </p:sp>
      <p:sp>
        <p:nvSpPr>
          <p:cNvPr id="11" name="Right Arrow Callout 10"/>
          <p:cNvSpPr/>
          <p:nvPr/>
        </p:nvSpPr>
        <p:spPr>
          <a:xfrm>
            <a:off x="2217487" y="3124299"/>
            <a:ext cx="3837354" cy="1096009"/>
          </a:xfrm>
          <a:prstGeom prst="rightArrowCallout">
            <a:avLst>
              <a:gd name="adj1" fmla="val 25000"/>
              <a:gd name="adj2" fmla="val 25000"/>
              <a:gd name="adj3" fmla="val 25000"/>
              <a:gd name="adj4" fmla="val 78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Byddai’n syniad da defnyddio</a:t>
            </a:r>
          </a:p>
          <a:p>
            <a:pPr algn="ctr"/>
            <a:r>
              <a:rPr lang="cy-GB" b="1" dirty="0" smtClean="0">
                <a:solidFill>
                  <a:srgbClr val="FFFF00"/>
                </a:solidFill>
              </a:rPr>
              <a:t>Pwyntiau Bwled </a:t>
            </a:r>
            <a:r>
              <a:rPr lang="cy-GB" dirty="0" smtClean="0"/>
              <a:t>ar gyfer nodau, amcanion a chwestiynau ymchwil</a:t>
            </a:r>
            <a:endParaRPr lang="cy-GB" dirty="0"/>
          </a:p>
        </p:txBody>
      </p:sp>
    </p:spTree>
    <p:extLst>
      <p:ext uri="{BB962C8B-B14F-4D97-AF65-F5344CB8AC3E}">
        <p14:creationId xmlns:p14="http://schemas.microsoft.com/office/powerpoint/2010/main" val="1820457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731758" y="2007916"/>
            <a:ext cx="5323095" cy="3050754"/>
          </a:xfrm>
          <a:prstGeom prst="rect">
            <a:avLst/>
          </a:prstGeom>
        </p:spPr>
      </p:pic>
      <p:sp>
        <p:nvSpPr>
          <p:cNvPr id="5" name="Right Arrow Callout 4"/>
          <p:cNvSpPr/>
          <p:nvPr/>
        </p:nvSpPr>
        <p:spPr>
          <a:xfrm>
            <a:off x="1516184" y="2094625"/>
            <a:ext cx="4353169" cy="1406769"/>
          </a:xfrm>
          <a:prstGeom prst="rightArrowCallout">
            <a:avLst>
              <a:gd name="adj1" fmla="val 25000"/>
              <a:gd name="adj2" fmla="val 25000"/>
              <a:gd name="adj3" fmla="val 25000"/>
              <a:gd name="adj4" fmla="val 855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Mater i’r </a:t>
            </a:r>
            <a:r>
              <a:rPr lang="cy-GB" b="1" dirty="0" smtClean="0">
                <a:solidFill>
                  <a:srgbClr val="FFFF00"/>
                </a:solidFill>
              </a:rPr>
              <a:t>Goruchwyliwr</a:t>
            </a:r>
            <a:r>
              <a:rPr lang="cy-GB" dirty="0" smtClean="0"/>
              <a:t> yn ôl ei ddisgresiwn ei hun wrth sgwrsio â’r myfyriwr yw cynnwys enw sefydliad</a:t>
            </a:r>
            <a:r>
              <a:rPr lang="en-US" dirty="0" smtClean="0"/>
              <a:t>.</a:t>
            </a:r>
            <a:endParaRPr lang="en-GB" dirty="0"/>
          </a:p>
        </p:txBody>
      </p:sp>
    </p:spTree>
    <p:extLst>
      <p:ext uri="{BB962C8B-B14F-4D97-AF65-F5344CB8AC3E}">
        <p14:creationId xmlns:p14="http://schemas.microsoft.com/office/powerpoint/2010/main" val="30553431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f</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539007" y="1989967"/>
            <a:ext cx="5515847" cy="4238257"/>
          </a:xfrm>
          <a:prstGeom prst="rect">
            <a:avLst/>
          </a:prstGeom>
        </p:spPr>
      </p:pic>
      <p:sp>
        <p:nvSpPr>
          <p:cNvPr id="5" name="Down Arrow Callout 4"/>
          <p:cNvSpPr/>
          <p:nvPr/>
        </p:nvSpPr>
        <p:spPr>
          <a:xfrm>
            <a:off x="8979877" y="500185"/>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Dylid gwneud sylwadau ar unrhyw flychau y ticiwyd  </a:t>
            </a:r>
            <a:r>
              <a:rPr lang="cy-GB" b="1" dirty="0" smtClean="0">
                <a:solidFill>
                  <a:srgbClr val="FFFF00"/>
                </a:solidFill>
              </a:rPr>
              <a:t>IE</a:t>
            </a:r>
            <a:r>
              <a:rPr lang="cy-GB" dirty="0" smtClean="0">
                <a:solidFill>
                  <a:srgbClr val="FFFF00"/>
                </a:solidFill>
              </a:rPr>
              <a:t> </a:t>
            </a:r>
            <a:r>
              <a:rPr lang="cy-GB" dirty="0" smtClean="0"/>
              <a:t>ar eu cyfer yn y Fethodoleg (Adran E)</a:t>
            </a:r>
            <a:endParaRPr lang="cy-GB" dirty="0"/>
          </a:p>
        </p:txBody>
      </p:sp>
    </p:spTree>
    <p:extLst>
      <p:ext uri="{BB962C8B-B14F-4D97-AF65-F5344CB8AC3E}">
        <p14:creationId xmlns:p14="http://schemas.microsoft.com/office/powerpoint/2010/main" val="688008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g</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60" t="13339"/>
          <a:stretch/>
        </p:blipFill>
        <p:spPr>
          <a:xfrm>
            <a:off x="4314091" y="2153923"/>
            <a:ext cx="6746946" cy="323556"/>
          </a:xfrm>
          <a:prstGeom prst="rect">
            <a:avLst/>
          </a:prstGeom>
        </p:spPr>
      </p:pic>
      <p:pic>
        <p:nvPicPr>
          <p:cNvPr id="5" name="Picture 4"/>
          <p:cNvPicPr>
            <a:picLocks noChangeAspect="1"/>
          </p:cNvPicPr>
          <p:nvPr/>
        </p:nvPicPr>
        <p:blipFill>
          <a:blip r:embed="rId3"/>
          <a:stretch>
            <a:fillRect/>
          </a:stretch>
        </p:blipFill>
        <p:spPr>
          <a:xfrm>
            <a:off x="4314091" y="2642869"/>
            <a:ext cx="6766561" cy="1098169"/>
          </a:xfrm>
          <a:prstGeom prst="rect">
            <a:avLst/>
          </a:prstGeom>
        </p:spPr>
      </p:pic>
      <p:sp>
        <p:nvSpPr>
          <p:cNvPr id="6" name="Up Arrow Callout 5"/>
          <p:cNvSpPr/>
          <p:nvPr/>
        </p:nvSpPr>
        <p:spPr>
          <a:xfrm>
            <a:off x="5621346" y="3530025"/>
            <a:ext cx="4290647" cy="151871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Rhowch nifer y cyfranogwyr a dywedwch </a:t>
            </a:r>
            <a:r>
              <a:rPr lang="cy-GB" b="1" dirty="0" smtClean="0">
                <a:solidFill>
                  <a:srgbClr val="FFFF00"/>
                </a:solidFill>
              </a:rPr>
              <a:t>SUT</a:t>
            </a:r>
            <a:r>
              <a:rPr lang="cy-GB" dirty="0" smtClean="0"/>
              <a:t> byddwch chi’n nodi cyfranogwyr</a:t>
            </a:r>
            <a:endParaRPr lang="cy-GB" dirty="0"/>
          </a:p>
        </p:txBody>
      </p:sp>
    </p:spTree>
    <p:extLst>
      <p:ext uri="{BB962C8B-B14F-4D97-AF65-F5344CB8AC3E}">
        <p14:creationId xmlns:p14="http://schemas.microsoft.com/office/powerpoint/2010/main" val="1778940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h</a:t>
            </a:r>
            <a:endParaRPr lang="en-GB" dirty="0"/>
          </a:p>
        </p:txBody>
      </p:sp>
      <p:sp>
        <p:nvSpPr>
          <p:cNvPr id="3" name="Content Placeholder 2"/>
          <p:cNvSpPr>
            <a:spLocks noGrp="1"/>
          </p:cNvSpPr>
          <p:nvPr>
            <p:ph idx="1"/>
          </p:nvPr>
        </p:nvSpPr>
        <p:spPr/>
        <p:txBody>
          <a:bodyPr/>
          <a:lstStyle/>
          <a:p>
            <a:endParaRPr lang="en-GB" dirty="0"/>
          </a:p>
        </p:txBody>
      </p:sp>
      <p:pic>
        <p:nvPicPr>
          <p:cNvPr id="11" name="Picture 10"/>
          <p:cNvPicPr>
            <a:picLocks noChangeAspect="1"/>
          </p:cNvPicPr>
          <p:nvPr/>
        </p:nvPicPr>
        <p:blipFill>
          <a:blip r:embed="rId2"/>
          <a:stretch>
            <a:fillRect/>
          </a:stretch>
        </p:blipFill>
        <p:spPr>
          <a:xfrm>
            <a:off x="5901591" y="0"/>
            <a:ext cx="6290409" cy="6858000"/>
          </a:xfrm>
          <a:prstGeom prst="rect">
            <a:avLst/>
          </a:prstGeom>
        </p:spPr>
      </p:pic>
      <p:sp>
        <p:nvSpPr>
          <p:cNvPr id="8" name="Right Arrow Callout 7"/>
          <p:cNvSpPr/>
          <p:nvPr/>
        </p:nvSpPr>
        <p:spPr>
          <a:xfrm>
            <a:off x="1451579" y="2102992"/>
            <a:ext cx="4942072" cy="873042"/>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smtClean="0"/>
              <a:t>Mae risg ynghlwm wrth </a:t>
            </a:r>
            <a:r>
              <a:rPr lang="cy-GB" sz="1400" b="1" dirty="0" smtClean="0">
                <a:solidFill>
                  <a:srgbClr val="FFFF00"/>
                </a:solidFill>
              </a:rPr>
              <a:t>bob </a:t>
            </a:r>
            <a:r>
              <a:rPr lang="cy-GB" sz="1400" dirty="0" smtClean="0"/>
              <a:t>gwaith ymchwil os yw’n cynnwys cyfranogwyr</a:t>
            </a:r>
          </a:p>
          <a:p>
            <a:pPr algn="ctr"/>
            <a:r>
              <a:rPr lang="cy-GB" sz="1400" dirty="0" smtClean="0"/>
              <a:t> sicrhewch y nodir y risgiau</a:t>
            </a:r>
          </a:p>
          <a:p>
            <a:pPr algn="ctr"/>
            <a:r>
              <a:rPr lang="cy-GB" sz="1400" dirty="0" smtClean="0"/>
              <a:t>Peidiwch â rhoi </a:t>
            </a:r>
            <a:r>
              <a:rPr lang="cy-GB" sz="1400" b="1" dirty="0" smtClean="0">
                <a:solidFill>
                  <a:srgbClr val="FFFF00"/>
                </a:solidFill>
              </a:rPr>
              <a:t>‘Amherthnasol’</a:t>
            </a:r>
            <a:endParaRPr lang="cy-GB" sz="1400" b="1" dirty="0">
              <a:solidFill>
                <a:srgbClr val="FFFF00"/>
              </a:solidFill>
            </a:endParaRPr>
          </a:p>
        </p:txBody>
      </p:sp>
      <p:sp>
        <p:nvSpPr>
          <p:cNvPr id="10" name="Right Arrow Callout 9"/>
          <p:cNvSpPr/>
          <p:nvPr/>
        </p:nvSpPr>
        <p:spPr>
          <a:xfrm>
            <a:off x="1311145" y="4485862"/>
            <a:ext cx="4942072" cy="622279"/>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smtClean="0"/>
              <a:t>Mae risg ynghlwm wrth </a:t>
            </a:r>
            <a:r>
              <a:rPr lang="cy-GB" sz="1400" b="1" dirty="0" smtClean="0">
                <a:solidFill>
                  <a:srgbClr val="FFFF00"/>
                </a:solidFill>
              </a:rPr>
              <a:t>bob </a:t>
            </a:r>
            <a:r>
              <a:rPr lang="cy-GB" sz="1400" dirty="0" smtClean="0"/>
              <a:t>gwaith ymchwil sicrhewch y nodir y risgiau</a:t>
            </a:r>
          </a:p>
          <a:p>
            <a:pPr algn="ctr"/>
            <a:r>
              <a:rPr lang="cy-GB" sz="1400" dirty="0" smtClean="0"/>
              <a:t>Peidiwch â rhoi </a:t>
            </a:r>
            <a:r>
              <a:rPr lang="cy-GB" sz="1400" b="1" dirty="0" smtClean="0">
                <a:solidFill>
                  <a:srgbClr val="FFFF00"/>
                </a:solidFill>
              </a:rPr>
              <a:t>‘Amherthnasol’</a:t>
            </a:r>
            <a:endParaRPr lang="cy-GB" sz="1400" b="1" dirty="0">
              <a:solidFill>
                <a:srgbClr val="FFFF00"/>
              </a:solidFill>
            </a:endParaRPr>
          </a:p>
        </p:txBody>
      </p:sp>
      <p:sp>
        <p:nvSpPr>
          <p:cNvPr id="7" name="Right Arrow Callout 6"/>
          <p:cNvSpPr/>
          <p:nvPr/>
        </p:nvSpPr>
        <p:spPr>
          <a:xfrm>
            <a:off x="1311145" y="6194684"/>
            <a:ext cx="4942071" cy="525845"/>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b="1" dirty="0" smtClean="0">
                <a:solidFill>
                  <a:srgbClr val="FFFF00"/>
                </a:solidFill>
              </a:rPr>
              <a:t>Ar gyfer unrhyw risg</a:t>
            </a:r>
            <a:r>
              <a:rPr lang="cy-GB" sz="1400" dirty="0" smtClean="0">
                <a:solidFill>
                  <a:schemeClr val="bg1"/>
                </a:solidFill>
              </a:rPr>
              <a:t> a nodir yn yr adran uchod, mae angen esbonio’r mesurau lleddfu yma</a:t>
            </a:r>
            <a:endParaRPr lang="cy-GB" sz="1400" dirty="0">
              <a:solidFill>
                <a:schemeClr val="bg1"/>
              </a:solidFill>
            </a:endParaRPr>
          </a:p>
        </p:txBody>
      </p:sp>
      <p:sp>
        <p:nvSpPr>
          <p:cNvPr id="9" name="Right Arrow Callout 8"/>
          <p:cNvSpPr/>
          <p:nvPr/>
        </p:nvSpPr>
        <p:spPr>
          <a:xfrm>
            <a:off x="1311144" y="5245612"/>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smtClean="0"/>
              <a:t>Mae risg ynghlwm wrth </a:t>
            </a:r>
            <a:r>
              <a:rPr lang="cy-GB" sz="1400" b="1" dirty="0" smtClean="0">
                <a:solidFill>
                  <a:srgbClr val="FFFF00"/>
                </a:solidFill>
              </a:rPr>
              <a:t>bob </a:t>
            </a:r>
            <a:r>
              <a:rPr lang="cy-GB" sz="1400" dirty="0" smtClean="0"/>
              <a:t>gwaith ymchwil sicrhewch y nodir y risgiau</a:t>
            </a:r>
          </a:p>
          <a:p>
            <a:pPr algn="ctr"/>
            <a:r>
              <a:rPr lang="cy-GB" sz="1400" dirty="0" smtClean="0"/>
              <a:t>Peidiwch â rhoi </a:t>
            </a:r>
            <a:r>
              <a:rPr lang="cy-GB" sz="1400" b="1" dirty="0" smtClean="0">
                <a:solidFill>
                  <a:srgbClr val="FFFF00"/>
                </a:solidFill>
              </a:rPr>
              <a:t>‘Amherthnasol</a:t>
            </a:r>
            <a:r>
              <a:rPr lang="en-US" sz="1400" b="1" dirty="0" smtClean="0">
                <a:solidFill>
                  <a:srgbClr val="FFFF00"/>
                </a:solidFill>
              </a:rPr>
              <a:t>’</a:t>
            </a:r>
            <a:endParaRPr lang="en-GB" sz="1400" b="1" dirty="0">
              <a:solidFill>
                <a:srgbClr val="FFFF00"/>
              </a:solidFill>
            </a:endParaRPr>
          </a:p>
        </p:txBody>
      </p:sp>
    </p:spTree>
    <p:extLst>
      <p:ext uri="{BB962C8B-B14F-4D97-AF65-F5344CB8AC3E}">
        <p14:creationId xmlns:p14="http://schemas.microsoft.com/office/powerpoint/2010/main" val="261054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i</a:t>
            </a:r>
            <a:endParaRPr lang="en-GB" dirty="0"/>
          </a:p>
        </p:txBody>
      </p:sp>
      <p:sp>
        <p:nvSpPr>
          <p:cNvPr id="3" name="Content Placeholder 2"/>
          <p:cNvSpPr>
            <a:spLocks noGrp="1"/>
          </p:cNvSpPr>
          <p:nvPr>
            <p:ph idx="1"/>
          </p:nvPr>
        </p:nvSpPr>
        <p:spPr/>
        <p:txBody>
          <a:bodyPr/>
          <a:lstStyle/>
          <a:p>
            <a:endParaRPr lang="en-GB"/>
          </a:p>
        </p:txBody>
      </p:sp>
      <p:pic>
        <p:nvPicPr>
          <p:cNvPr id="6" name="Picture 5"/>
          <p:cNvPicPr>
            <a:picLocks noChangeAspect="1"/>
          </p:cNvPicPr>
          <p:nvPr/>
        </p:nvPicPr>
        <p:blipFill>
          <a:blip r:embed="rId2"/>
          <a:stretch>
            <a:fillRect/>
          </a:stretch>
        </p:blipFill>
        <p:spPr>
          <a:xfrm>
            <a:off x="5447323" y="2002313"/>
            <a:ext cx="5607531" cy="3423603"/>
          </a:xfrm>
          <a:prstGeom prst="rect">
            <a:avLst/>
          </a:prstGeom>
        </p:spPr>
      </p:pic>
      <p:sp>
        <p:nvSpPr>
          <p:cNvPr id="7" name="Right Arrow Callout 6"/>
          <p:cNvSpPr/>
          <p:nvPr/>
        </p:nvSpPr>
        <p:spPr>
          <a:xfrm>
            <a:off x="1707662" y="36280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600" dirty="0" smtClean="0"/>
              <a:t>Gwnewch gyfeiriad penodol at </a:t>
            </a:r>
            <a:r>
              <a:rPr lang="cy-GB" sz="1600" dirty="0" smtClean="0">
                <a:solidFill>
                  <a:srgbClr val="FFFF00"/>
                </a:solidFill>
              </a:rPr>
              <a:t>SUT</a:t>
            </a:r>
            <a:r>
              <a:rPr lang="cy-GB" sz="1600" dirty="0" smtClean="0"/>
              <a:t> y sicrheir cysyniad gwybodus, cyfrinachedd a chyfranogi dienw</a:t>
            </a:r>
            <a:endParaRPr lang="cy-GB" sz="1600" dirty="0"/>
          </a:p>
        </p:txBody>
      </p:sp>
      <p:sp>
        <p:nvSpPr>
          <p:cNvPr id="8" name="Right Arrow Callout 7"/>
          <p:cNvSpPr/>
          <p:nvPr/>
        </p:nvSpPr>
        <p:spPr>
          <a:xfrm>
            <a:off x="1707662" y="4650816"/>
            <a:ext cx="3840520" cy="1749984"/>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600" dirty="0" smtClean="0"/>
              <a:t>Gwnewch gyfeiriad penodol at </a:t>
            </a:r>
            <a:r>
              <a:rPr lang="cy-GB" sz="1600" dirty="0" smtClean="0">
                <a:solidFill>
                  <a:srgbClr val="FFFF00"/>
                </a:solidFill>
              </a:rPr>
              <a:t>SUT</a:t>
            </a:r>
            <a:r>
              <a:rPr lang="cy-GB" sz="1600" dirty="0" smtClean="0"/>
              <a:t> y sicrheir cysyniad gwybodus, cyfrinachedd a chyfranogi dienw</a:t>
            </a:r>
          </a:p>
          <a:p>
            <a:pPr algn="ctr"/>
            <a:r>
              <a:rPr lang="en-GB" sz="1600" dirty="0" err="1"/>
              <a:t>Dangos</a:t>
            </a:r>
            <a:r>
              <a:rPr lang="en-GB" sz="1600" dirty="0"/>
              <a:t> y </a:t>
            </a:r>
            <a:r>
              <a:rPr lang="en-GB" sz="1600" dirty="0" err="1"/>
              <a:t>gwahaniaeth</a:t>
            </a:r>
            <a:r>
              <a:rPr lang="en-GB" sz="1600" dirty="0"/>
              <a:t> rhwng </a:t>
            </a:r>
            <a:r>
              <a:rPr lang="en-GB" sz="1600" dirty="0" err="1"/>
              <a:t>anhysbysrwydd</a:t>
            </a:r>
            <a:r>
              <a:rPr lang="en-GB" sz="1600" dirty="0"/>
              <a:t> a </a:t>
            </a:r>
            <a:r>
              <a:rPr lang="en-GB" sz="1600" dirty="0" err="1" smtClean="0"/>
              <a:t>chyfrinachedd</a:t>
            </a:r>
            <a:endParaRPr lang="en-GB" sz="1600" dirty="0" smtClean="0"/>
          </a:p>
          <a:p>
            <a:pPr algn="ctr"/>
            <a:r>
              <a:rPr lang="en-GB" sz="1600" dirty="0" err="1"/>
              <a:t>Sut</a:t>
            </a:r>
            <a:r>
              <a:rPr lang="en-GB" sz="1600" dirty="0"/>
              <a:t> </a:t>
            </a:r>
            <a:r>
              <a:rPr lang="en-GB" sz="1600" dirty="0" err="1"/>
              <a:t>bydd</a:t>
            </a:r>
            <a:r>
              <a:rPr lang="en-GB" sz="1600" dirty="0"/>
              <a:t> </a:t>
            </a:r>
            <a:r>
              <a:rPr lang="en-GB" sz="1600" dirty="0" err="1"/>
              <a:t>cyfranogwyr</a:t>
            </a:r>
            <a:r>
              <a:rPr lang="en-GB" sz="1600" dirty="0"/>
              <a:t> yn </a:t>
            </a:r>
            <a:r>
              <a:rPr lang="en-GB" sz="1600" dirty="0" err="1"/>
              <a:t>tynnu'n</a:t>
            </a:r>
            <a:r>
              <a:rPr lang="en-GB" sz="1600" dirty="0"/>
              <a:t> </a:t>
            </a:r>
            <a:r>
              <a:rPr lang="en-GB" sz="1600" dirty="0" err="1"/>
              <a:t>ôl</a:t>
            </a:r>
            <a:r>
              <a:rPr lang="en-GB" sz="1600" dirty="0"/>
              <a:t> o </a:t>
            </a:r>
            <a:r>
              <a:rPr lang="en-GB" sz="1600" dirty="0" err="1"/>
              <a:t>ymchwil</a:t>
            </a:r>
            <a:r>
              <a:rPr lang="en-GB" sz="1600" dirty="0"/>
              <a:t>?</a:t>
            </a:r>
            <a:endParaRPr lang="cy-GB" sz="1600" dirty="0"/>
          </a:p>
        </p:txBody>
      </p:sp>
      <p:sp>
        <p:nvSpPr>
          <p:cNvPr id="9" name="Content Placeholder 2"/>
          <p:cNvSpPr txBox="1">
            <a:spLocks/>
          </p:cNvSpPr>
          <p:nvPr/>
        </p:nvSpPr>
        <p:spPr>
          <a:xfrm>
            <a:off x="1707661" y="2144817"/>
            <a:ext cx="3303725" cy="1299027"/>
          </a:xfrm>
          <a:prstGeom prst="rect">
            <a:avLst/>
          </a:prstGeom>
          <a:solidFill>
            <a:schemeClr val="accent1"/>
          </a:solidFill>
        </p:spPr>
        <p:txBody>
          <a:bodyPr vert="horz" lIns="91440" tIns="45720" rIns="91440" bIns="45720" rtlCol="0" anchor="t">
            <a:normAutofit fontScale="550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r>
              <a:rPr lang="en-US" i="1" smtClean="0">
                <a:solidFill>
                  <a:schemeClr val="bg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dirty="0">
              <a:solidFill>
                <a:schemeClr val="bg1"/>
              </a:solidFill>
            </a:endParaRPr>
          </a:p>
        </p:txBody>
      </p:sp>
    </p:spTree>
    <p:extLst>
      <p:ext uri="{BB962C8B-B14F-4D97-AF65-F5344CB8AC3E}">
        <p14:creationId xmlns:p14="http://schemas.microsoft.com/office/powerpoint/2010/main" val="4546013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J</a:t>
            </a:r>
            <a:endParaRPr lang="en-GB" dirty="0"/>
          </a:p>
        </p:txBody>
      </p:sp>
      <p:sp>
        <p:nvSpPr>
          <p:cNvPr id="3" name="Content Placeholder 2"/>
          <p:cNvSpPr>
            <a:spLocks noGrp="1"/>
          </p:cNvSpPr>
          <p:nvPr>
            <p:ph idx="1"/>
          </p:nvPr>
        </p:nvSpPr>
        <p:spPr/>
        <p:txBody>
          <a:bodyPr/>
          <a:lstStyle/>
          <a:p>
            <a:endParaRPr lang="en-GB" dirty="0"/>
          </a:p>
        </p:txBody>
      </p:sp>
      <p:pic>
        <p:nvPicPr>
          <p:cNvPr id="8" name="Picture 7"/>
          <p:cNvPicPr>
            <a:picLocks noChangeAspect="1"/>
          </p:cNvPicPr>
          <p:nvPr/>
        </p:nvPicPr>
        <p:blipFill>
          <a:blip r:embed="rId2"/>
          <a:stretch>
            <a:fillRect/>
          </a:stretch>
        </p:blipFill>
        <p:spPr>
          <a:xfrm>
            <a:off x="5443822" y="0"/>
            <a:ext cx="6600751" cy="5842001"/>
          </a:xfrm>
          <a:prstGeom prst="rect">
            <a:avLst/>
          </a:prstGeom>
        </p:spPr>
      </p:pic>
      <p:sp>
        <p:nvSpPr>
          <p:cNvPr id="5" name="Right Arrow Callout 4"/>
          <p:cNvSpPr/>
          <p:nvPr/>
        </p:nvSpPr>
        <p:spPr>
          <a:xfrm>
            <a:off x="131114" y="1457279"/>
            <a:ext cx="5494212" cy="1219181"/>
          </a:xfrm>
          <a:prstGeom prst="rightArrowCallout">
            <a:avLst>
              <a:gd name="adj1" fmla="val 18764"/>
              <a:gd name="adj2" fmla="val 25000"/>
              <a:gd name="adj3" fmla="val 25000"/>
              <a:gd name="adj4" fmla="val 866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200" b="1" dirty="0" smtClean="0">
                <a:solidFill>
                  <a:srgbClr val="FFFF00"/>
                </a:solidFill>
              </a:rPr>
              <a:t>Data personol </a:t>
            </a:r>
            <a:r>
              <a:rPr lang="cy-GB" sz="1200" dirty="0" smtClean="0"/>
              <a:t>yw’r data sy’n ymwneud ag unigolyn byw y gellir ei adnabod ar sail y data hynny neu ar sail y data hynny a gwybodaeth arall sydd ym meddiant,  neu sy’n debygol o ddod i feddiant y rheolwr data ac sy’n cynnwys mynegi unrhyw farn am yr unigolyn ac unrhyw arwydd o fwriadau’r rheolwr data.  Mae hyn yn cynnwys unrhyw berson arall sy’n gysylltiedig â’r unigolyn (Deddf Diogelu Data 1998). </a:t>
            </a:r>
            <a:endParaRPr lang="cy-GB" sz="1200" dirty="0"/>
          </a:p>
        </p:txBody>
      </p:sp>
      <p:sp>
        <p:nvSpPr>
          <p:cNvPr id="7" name="Right Arrow Callout 6"/>
          <p:cNvSpPr/>
          <p:nvPr/>
        </p:nvSpPr>
        <p:spPr>
          <a:xfrm>
            <a:off x="131114" y="3640733"/>
            <a:ext cx="5494212" cy="1311031"/>
          </a:xfrm>
          <a:prstGeom prst="rightArrowCallout">
            <a:avLst>
              <a:gd name="adj1" fmla="val 21926"/>
              <a:gd name="adj2" fmla="val 25000"/>
              <a:gd name="adj3" fmla="val 25000"/>
              <a:gd name="adj4" fmla="val 873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200" b="1" dirty="0" smtClean="0">
                <a:solidFill>
                  <a:srgbClr val="FFFF00"/>
                </a:solidFill>
              </a:rPr>
              <a:t>Data Personol Sensitif </a:t>
            </a:r>
            <a:r>
              <a:rPr lang="cy-GB" sz="1200" dirty="0" smtClean="0"/>
              <a:t>yn ôl </a:t>
            </a:r>
            <a:r>
              <a:rPr lang="cy-GB" sz="1200" dirty="0" err="1" smtClean="0"/>
              <a:t>dioffiffinad</a:t>
            </a:r>
            <a:r>
              <a:rPr lang="cy-GB" sz="1200" dirty="0" smtClean="0"/>
              <a:t> Deddf Diogelu Data 1998, yw’r data sy’n ymwneud â hil, tarddiad ethnig, barn wleidyddol person, ei gredoau crefyddol neu rai tebyg, aelodaeth undeb llafur, iechyd neu gyflwr corfforol ac iechyd a chyflwr meddwl, bywyd rhywiol, trosedd a gyflawnwyd neu drosedd honedig a gyflawnwyd, penderfyniad trafodion ar gyfer trosedd a gyflawnwyd (honnwyd) neu ddedfryd unrhyw lys mewn trafodion o’r fath. </a:t>
            </a:r>
            <a:endParaRPr lang="cy-GB" sz="1200" dirty="0"/>
          </a:p>
        </p:txBody>
      </p:sp>
    </p:spTree>
    <p:extLst>
      <p:ext uri="{BB962C8B-B14F-4D97-AF65-F5344CB8AC3E}">
        <p14:creationId xmlns:p14="http://schemas.microsoft.com/office/powerpoint/2010/main" val="16462828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a:t>
            </a:r>
            <a:r>
              <a:rPr lang="en-GB" dirty="0"/>
              <a:t>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606428" y="2015732"/>
            <a:ext cx="6448426" cy="317500"/>
          </a:xfrm>
          <a:prstGeom prst="rect">
            <a:avLst/>
          </a:prstGeom>
        </p:spPr>
      </p:pic>
      <p:pic>
        <p:nvPicPr>
          <p:cNvPr id="5" name="Picture 4"/>
          <p:cNvPicPr>
            <a:picLocks noChangeAspect="1"/>
          </p:cNvPicPr>
          <p:nvPr/>
        </p:nvPicPr>
        <p:blipFill>
          <a:blip r:embed="rId3"/>
          <a:stretch>
            <a:fillRect/>
          </a:stretch>
        </p:blipFill>
        <p:spPr>
          <a:xfrm>
            <a:off x="4606428" y="2428631"/>
            <a:ext cx="6448426" cy="4064000"/>
          </a:xfrm>
          <a:prstGeom prst="rect">
            <a:avLst/>
          </a:prstGeom>
        </p:spPr>
      </p:pic>
      <p:sp>
        <p:nvSpPr>
          <p:cNvPr id="6" name="Right Arrow Callout 5"/>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400" dirty="0" smtClean="0"/>
              <a:t>Ystyr trosglwyddo data ar ffurf electronig yw cyfleu data rhwng dyfeisiau electronig e.e. o’r naill gronfa ddata i’r llall. </a:t>
            </a:r>
          </a:p>
          <a:p>
            <a:r>
              <a:rPr lang="cy-GB" sz="1400" b="1" dirty="0" smtClean="0">
                <a:solidFill>
                  <a:srgbClr val="FFFF00"/>
                </a:solidFill>
              </a:rPr>
              <a:t>NID</a:t>
            </a:r>
            <a:r>
              <a:rPr lang="cy-GB" sz="1400" dirty="0" smtClean="0"/>
              <a:t> yw hyn yn golygu cadw gwaith ar </a:t>
            </a:r>
            <a:r>
              <a:rPr lang="cy-GB" sz="1400" dirty="0" err="1" smtClean="0"/>
              <a:t>gofbin</a:t>
            </a:r>
            <a:r>
              <a:rPr lang="cy-GB" sz="1400" dirty="0" smtClean="0"/>
              <a:t> USB</a:t>
            </a:r>
            <a:endParaRPr lang="cy-GB" sz="1400" dirty="0"/>
          </a:p>
        </p:txBody>
      </p:sp>
    </p:spTree>
    <p:extLst>
      <p:ext uri="{BB962C8B-B14F-4D97-AF65-F5344CB8AC3E}">
        <p14:creationId xmlns:p14="http://schemas.microsoft.com/office/powerpoint/2010/main" val="36113194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a:t>
            </a:r>
            <a:r>
              <a:rPr lang="en-GB" dirty="0"/>
              <a:t>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555653" y="2498480"/>
            <a:ext cx="6499201" cy="2882900"/>
          </a:xfrm>
          <a:prstGeom prst="rect">
            <a:avLst/>
          </a:prstGeom>
        </p:spPr>
      </p:pic>
      <p:pic>
        <p:nvPicPr>
          <p:cNvPr id="5" name="Picture 4"/>
          <p:cNvPicPr>
            <a:picLocks noChangeAspect="1"/>
          </p:cNvPicPr>
          <p:nvPr/>
        </p:nvPicPr>
        <p:blipFill>
          <a:blip r:embed="rId3"/>
          <a:stretch>
            <a:fillRect/>
          </a:stretch>
        </p:blipFill>
        <p:spPr>
          <a:xfrm>
            <a:off x="4555653" y="2017685"/>
            <a:ext cx="6499201" cy="318817"/>
          </a:xfrm>
          <a:prstGeom prst="rect">
            <a:avLst/>
          </a:prstGeom>
        </p:spPr>
      </p:pic>
      <p:sp>
        <p:nvSpPr>
          <p:cNvPr id="6" name="Right Arrow Callout 5"/>
          <p:cNvSpPr/>
          <p:nvPr/>
        </p:nvSpPr>
        <p:spPr>
          <a:xfrm>
            <a:off x="375139" y="2413515"/>
            <a:ext cx="4325074" cy="1445846"/>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400" b="1" dirty="0" smtClean="0">
                <a:solidFill>
                  <a:srgbClr val="FFFF00"/>
                </a:solidFill>
              </a:rPr>
              <a:t>DIM OND</a:t>
            </a:r>
            <a:r>
              <a:rPr lang="cy-GB" sz="1400" dirty="0" smtClean="0">
                <a:solidFill>
                  <a:srgbClr val="FFFF00"/>
                </a:solidFill>
              </a:rPr>
              <a:t> </a:t>
            </a:r>
            <a:r>
              <a:rPr lang="cy-GB" sz="1400" dirty="0" smtClean="0"/>
              <a:t>ar gyfer </a:t>
            </a:r>
            <a:r>
              <a:rPr lang="cy-GB" sz="1400" b="1" dirty="0" smtClean="0">
                <a:solidFill>
                  <a:srgbClr val="FFFF00"/>
                </a:solidFill>
              </a:rPr>
              <a:t>DATA CRAI </a:t>
            </a:r>
            <a:r>
              <a:rPr lang="cy-GB" sz="1400" dirty="0" smtClean="0"/>
              <a:t>y mae hyn yn berthnasol a dylech chi ystyried yn ofalus pwy a ddylai gael manteisio arnyn nhw</a:t>
            </a:r>
          </a:p>
          <a:p>
            <a:r>
              <a:rPr lang="cy-GB" sz="1400" b="1" dirty="0" smtClean="0">
                <a:solidFill>
                  <a:srgbClr val="FFFF00"/>
                </a:solidFill>
              </a:rPr>
              <a:t>Fel arfer</a:t>
            </a:r>
            <a:r>
              <a:rPr lang="cy-GB" sz="1400" dirty="0" smtClean="0"/>
              <a:t> yr ymchwilydd a’r goruchwyliwr fyddai’r rhain ond yng nghyd-destunau lleoliad, gallai hyn fod yn arweinydd neu’n berson dynodedig</a:t>
            </a:r>
            <a:endParaRPr lang="cy-GB" sz="1400" dirty="0"/>
          </a:p>
        </p:txBody>
      </p:sp>
      <p:sp>
        <p:nvSpPr>
          <p:cNvPr id="7" name="Content Placeholder 2"/>
          <p:cNvSpPr txBox="1">
            <a:spLocks/>
          </p:cNvSpPr>
          <p:nvPr/>
        </p:nvSpPr>
        <p:spPr>
          <a:xfrm>
            <a:off x="375139" y="3961832"/>
            <a:ext cx="3757474" cy="1322687"/>
          </a:xfrm>
          <a:prstGeom prst="rect">
            <a:avLst/>
          </a:prstGeom>
          <a:solidFill>
            <a:schemeClr val="accent1"/>
          </a:solidFill>
        </p:spPr>
        <p:txBody>
          <a:bodyPr vert="horz" lIns="91440" tIns="45720" rIns="91440" bIns="45720" rtlCol="0" anchor="t">
            <a:normAutofit fontScale="550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i="1" dirty="0" smtClean="0">
                <a:solidFill>
                  <a:schemeClr val="bg1"/>
                </a:solidFill>
              </a:rPr>
              <a:t>Under normal circumstances, raw data should be destroyed at the first opportunity e.g. after transcription. Exceptions might include circumstances where raw data is needed in the preparation of publications or re-submission of assignments. Researchers should seek advice from supervisors if in any doubt. The key principle for researchers to consider is protecting the anonymity of participants.</a:t>
            </a:r>
            <a:endParaRPr lang="en-GB" dirty="0">
              <a:solidFill>
                <a:schemeClr val="bg1"/>
              </a:solidFill>
            </a:endParaRPr>
          </a:p>
        </p:txBody>
      </p:sp>
    </p:spTree>
    <p:extLst>
      <p:ext uri="{BB962C8B-B14F-4D97-AF65-F5344CB8AC3E}">
        <p14:creationId xmlns:p14="http://schemas.microsoft.com/office/powerpoint/2010/main" val="2176364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ADRAn</a:t>
            </a:r>
            <a:r>
              <a:rPr lang="en-GB" dirty="0" smtClean="0"/>
              <a:t> K</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282831" y="923693"/>
            <a:ext cx="6772023" cy="4548025"/>
          </a:xfrm>
          <a:prstGeom prst="rect">
            <a:avLst/>
          </a:prstGeom>
        </p:spPr>
      </p:pic>
      <p:sp>
        <p:nvSpPr>
          <p:cNvPr id="5" name="Left Arrow Callout 4"/>
          <p:cNvSpPr/>
          <p:nvPr/>
        </p:nvSpPr>
        <p:spPr>
          <a:xfrm>
            <a:off x="9075608" y="3217188"/>
            <a:ext cx="2977661" cy="1130755"/>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smtClean="0"/>
              <a:t>Cynhwyswch lofnod eich goruchwyliwr</a:t>
            </a:r>
          </a:p>
          <a:p>
            <a:pPr algn="ctr"/>
            <a:r>
              <a:rPr lang="cy-GB" sz="1400" dirty="0" smtClean="0"/>
              <a:t>Gall hwn fod naill  ai ar ffurf electronig neu lawysgrif</a:t>
            </a:r>
            <a:endParaRPr lang="cy-GB" sz="1400" dirty="0"/>
          </a:p>
        </p:txBody>
      </p:sp>
      <p:sp>
        <p:nvSpPr>
          <p:cNvPr id="7" name="Right Arrow Callout 6"/>
          <p:cNvSpPr/>
          <p:nvPr/>
        </p:nvSpPr>
        <p:spPr>
          <a:xfrm>
            <a:off x="2438400" y="3639274"/>
            <a:ext cx="1953846"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smtClean="0"/>
              <a:t>Cofiwch gynnwys y Dyddiad</a:t>
            </a:r>
            <a:endParaRPr lang="cy-GB" sz="1400" dirty="0"/>
          </a:p>
        </p:txBody>
      </p:sp>
      <p:sp>
        <p:nvSpPr>
          <p:cNvPr id="9" name="Right Arrow Callout 8"/>
          <p:cNvSpPr/>
          <p:nvPr/>
        </p:nvSpPr>
        <p:spPr>
          <a:xfrm flipH="1">
            <a:off x="10056439" y="2342689"/>
            <a:ext cx="1996830"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smtClean="0"/>
              <a:t>Cofiwch gynnwys y Dyddiad</a:t>
            </a:r>
            <a:endParaRPr lang="cy-GB" sz="1400" dirty="0"/>
          </a:p>
        </p:txBody>
      </p:sp>
    </p:spTree>
    <p:extLst>
      <p:ext uri="{BB962C8B-B14F-4D97-AF65-F5344CB8AC3E}">
        <p14:creationId xmlns:p14="http://schemas.microsoft.com/office/powerpoint/2010/main" val="11627525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255" y="804519"/>
            <a:ext cx="10223581" cy="1049235"/>
          </a:xfrm>
        </p:spPr>
        <p:txBody>
          <a:bodyPr>
            <a:normAutofit/>
          </a:bodyPr>
          <a:lstStyle/>
          <a:p>
            <a:r>
              <a:rPr lang="en-GB" dirty="0" smtClean="0"/>
              <a:t>MATERION CYFFREDINOL</a:t>
            </a:r>
            <a:br>
              <a:rPr lang="en-GB" dirty="0" smtClean="0"/>
            </a:br>
            <a:r>
              <a:rPr lang="en-GB" dirty="0" smtClean="0"/>
              <a:t>COFIWCH . . . </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Sicrhewch eich bod yn nodi naill ai</a:t>
            </a:r>
          </a:p>
          <a:p>
            <a:pPr algn="ctr"/>
            <a:r>
              <a:rPr lang="cy-GB" dirty="0" smtClean="0"/>
              <a:t> </a:t>
            </a:r>
            <a:r>
              <a:rPr lang="cy-GB" b="1" dirty="0" smtClean="0">
                <a:solidFill>
                  <a:srgbClr val="FFFF00"/>
                </a:solidFill>
              </a:rPr>
              <a:t>‘IE’, ‘NA’ </a:t>
            </a:r>
            <a:r>
              <a:rPr lang="cy-GB" dirty="0" smtClean="0"/>
              <a:t>neu </a:t>
            </a:r>
            <a:r>
              <a:rPr lang="cy-GB" b="1" dirty="0" err="1" smtClean="0">
                <a:solidFill>
                  <a:srgbClr val="FFFF00"/>
                </a:solidFill>
              </a:rPr>
              <a:t>Amh</a:t>
            </a:r>
            <a:endParaRPr lang="cy-GB" b="1" dirty="0" smtClean="0">
              <a:solidFill>
                <a:srgbClr val="FFFF00"/>
              </a:solidFill>
            </a:endParaRPr>
          </a:p>
          <a:p>
            <a:pPr algn="ctr"/>
            <a:r>
              <a:rPr lang="cy-GB" dirty="0" smtClean="0">
                <a:solidFill>
                  <a:schemeClr val="bg1"/>
                </a:solidFill>
              </a:rPr>
              <a:t>Ar gyfer pob un lle mae angen croes</a:t>
            </a:r>
            <a:endParaRPr lang="cy-GB" dirty="0">
              <a:solidFill>
                <a:schemeClr val="bg1"/>
              </a:solidFill>
            </a:endParaRPr>
          </a:p>
        </p:txBody>
      </p:sp>
    </p:spTree>
    <p:extLst>
      <p:ext uri="{BB962C8B-B14F-4D97-AF65-F5344CB8AC3E}">
        <p14:creationId xmlns:p14="http://schemas.microsoft.com/office/powerpoint/2010/main" val="1981077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 GLOI . . . </a:t>
            </a:r>
            <a:endParaRPr lang="en-GB" dirty="0"/>
          </a:p>
        </p:txBody>
      </p:sp>
      <p:sp>
        <p:nvSpPr>
          <p:cNvPr id="3" name="Content Placeholder 2"/>
          <p:cNvSpPr>
            <a:spLocks noGrp="1"/>
          </p:cNvSpPr>
          <p:nvPr>
            <p:ph idx="1"/>
          </p:nvPr>
        </p:nvSpPr>
        <p:spPr>
          <a:xfrm>
            <a:off x="1451579" y="1853754"/>
            <a:ext cx="9603275" cy="4281323"/>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lgn="ctr">
              <a:buNone/>
            </a:pPr>
            <a:endParaRPr lang="en-GB" dirty="0" smtClean="0">
              <a:solidFill>
                <a:srgbClr val="FF0000"/>
              </a:solidFill>
              <a:latin typeface="Arial" panose="020B0604020202020204" pitchFamily="34" charset="0"/>
            </a:endParaRPr>
          </a:p>
        </p:txBody>
      </p:sp>
      <p:sp>
        <p:nvSpPr>
          <p:cNvPr id="5" name="Right Arrow Callout 4"/>
          <p:cNvSpPr/>
          <p:nvPr/>
        </p:nvSpPr>
        <p:spPr>
          <a:xfrm>
            <a:off x="1641230" y="2902989"/>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Yn aml marciwyd y blwch hwn trwy gamsyniad</a:t>
            </a:r>
            <a:endParaRPr lang="cy-GB" dirty="0"/>
          </a:p>
        </p:txBody>
      </p:sp>
      <p:pic>
        <p:nvPicPr>
          <p:cNvPr id="6" name="Picture 5"/>
          <p:cNvPicPr>
            <a:picLocks noChangeAspect="1"/>
          </p:cNvPicPr>
          <p:nvPr/>
        </p:nvPicPr>
        <p:blipFill>
          <a:blip r:embed="rId2"/>
          <a:stretch>
            <a:fillRect/>
          </a:stretch>
        </p:blipFill>
        <p:spPr>
          <a:xfrm>
            <a:off x="4001477" y="1381091"/>
            <a:ext cx="6803851" cy="3429000"/>
          </a:xfrm>
          <a:prstGeom prst="rect">
            <a:avLst/>
          </a:prstGeom>
        </p:spPr>
      </p:pic>
    </p:spTree>
    <p:extLst>
      <p:ext uri="{BB962C8B-B14F-4D97-AF65-F5344CB8AC3E}">
        <p14:creationId xmlns:p14="http://schemas.microsoft.com/office/powerpoint/2010/main" val="10619538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5400" dirty="0">
                <a:solidFill>
                  <a:srgbClr val="FF0000"/>
                </a:solidFill>
              </a:rPr>
              <a:t>Cofiwch!</a:t>
            </a:r>
            <a:endParaRPr lang="en-GB" sz="5400" dirty="0">
              <a:solidFill>
                <a:srgbClr val="FF0000"/>
              </a:solidFill>
            </a:endParaRPr>
          </a:p>
        </p:txBody>
      </p:sp>
      <p:sp>
        <p:nvSpPr>
          <p:cNvPr id="3" name="Content Placeholder 2"/>
          <p:cNvSpPr>
            <a:spLocks noGrp="1"/>
          </p:cNvSpPr>
          <p:nvPr>
            <p:ph idx="1"/>
          </p:nvPr>
        </p:nvSpPr>
        <p:spPr/>
        <p:txBody>
          <a:bodyPr>
            <a:normAutofit/>
          </a:bodyPr>
          <a:lstStyle/>
          <a:p>
            <a:pPr marL="0" indent="0" algn="ctr">
              <a:buNone/>
            </a:pPr>
            <a:r>
              <a:rPr lang="cy-GB" sz="3200" dirty="0">
                <a:solidFill>
                  <a:srgbClr val="FF0000"/>
                </a:solidFill>
              </a:rPr>
              <a:t>ddileu’r cyfarwyddiadau </a:t>
            </a:r>
          </a:p>
          <a:p>
            <a:pPr marL="0" indent="0" algn="ctr">
              <a:buNone/>
            </a:pPr>
            <a:r>
              <a:rPr lang="cy-GB" sz="3200" dirty="0">
                <a:solidFill>
                  <a:srgbClr val="FF0000"/>
                </a:solidFill>
              </a:rPr>
              <a:t>o waelod y ffurflen</a:t>
            </a:r>
          </a:p>
          <a:p>
            <a:pPr marL="0" indent="0" algn="ctr">
              <a:buNone/>
            </a:pPr>
            <a:r>
              <a:rPr lang="cy-GB" sz="3200" dirty="0">
                <a:solidFill>
                  <a:srgbClr val="FF0000"/>
                </a:solidFill>
              </a:rPr>
              <a:t> cyn ei hanfon at eich goruchwyliwr</a:t>
            </a:r>
          </a:p>
        </p:txBody>
      </p:sp>
    </p:spTree>
    <p:extLst>
      <p:ext uri="{BB962C8B-B14F-4D97-AF65-F5344CB8AC3E}">
        <p14:creationId xmlns:p14="http://schemas.microsoft.com/office/powerpoint/2010/main" val="376000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POLISI RHEOLI DATA YMCHWIL 27/01/2016</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www.uwtsd.ac.uk/media/uwtsd-website/content-assets/documents/strategies-policies/Research-Data-Management-Policy-27.01.16.pdf</a:t>
            </a:r>
            <a:r>
              <a:rPr lang="en-GB" dirty="0" smtClean="0"/>
              <a:t> </a:t>
            </a:r>
            <a:endParaRPr lang="en-GB" dirty="0"/>
          </a:p>
        </p:txBody>
      </p:sp>
    </p:spTree>
    <p:extLst>
      <p:ext uri="{BB962C8B-B14F-4D97-AF65-F5344CB8AC3E}">
        <p14:creationId xmlns:p14="http://schemas.microsoft.com/office/powerpoint/2010/main" val="27539293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576</TotalTime>
  <Words>1500</Words>
  <Application>Microsoft Office PowerPoint</Application>
  <PresentationFormat>Widescreen</PresentationFormat>
  <Paragraphs>150</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Gill Sans MT</vt:lpstr>
      <vt:lpstr>Gallery</vt:lpstr>
      <vt:lpstr>PWYLLGOR YMCHWIL A MOESEG  Y GYFADRAN ADDYSG A CHYMUNEDAU</vt:lpstr>
      <vt:lpstr>TROSOLWG AR Y BROSES</vt:lpstr>
      <vt:lpstr>PWYLLGOR MOESEG Y GYFADRAN</vt:lpstr>
      <vt:lpstr>Beth dylai’r pwyllgor ei wneud ac na ddylai ei wneud</vt:lpstr>
      <vt:lpstr>Y BROSES AR GYFER CEISIO CYMERADWYAETH FOESEGOL </vt:lpstr>
      <vt:lpstr>ENWI FFEILIAU</vt:lpstr>
      <vt:lpstr>ailgyflwyno</vt:lpstr>
      <vt:lpstr>10 DIFFYGION CYFFREDINOL</vt:lpstr>
      <vt:lpstr>10 DIFFYGION CYFFREDINOL</vt:lpstr>
      <vt:lpstr>RHAGOR O SYLWADAU CYFFREDINOL</vt:lpstr>
      <vt:lpstr>RHAGOR O SYLWADAU CYFFREDINOL</vt:lpstr>
      <vt:lpstr>ADRAn b</vt:lpstr>
      <vt:lpstr>ADRAn c</vt:lpstr>
      <vt:lpstr>ADRAn d</vt:lpstr>
      <vt:lpstr>ADRAn E</vt:lpstr>
      <vt:lpstr>ADRAn e</vt:lpstr>
      <vt:lpstr>ADRAn f</vt:lpstr>
      <vt:lpstr>ADRAn g</vt:lpstr>
      <vt:lpstr>ADRAn h</vt:lpstr>
      <vt:lpstr>adran i</vt:lpstr>
      <vt:lpstr>adran J</vt:lpstr>
      <vt:lpstr>ADRAn J</vt:lpstr>
      <vt:lpstr>ADRAn J</vt:lpstr>
      <vt:lpstr>ADRAn K</vt:lpstr>
      <vt:lpstr>MATERION CYFFREDINOL COFIWCH . . . </vt:lpstr>
      <vt:lpstr>I GLOI . . . </vt:lpstr>
      <vt:lpstr>Cofiwch!</vt:lpstr>
      <vt:lpstr>POLISI RHEOLI DATA YMCHWIL 27/01/2016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Caroline Lohmann-Hancock</cp:lastModifiedBy>
  <cp:revision>26</cp:revision>
  <cp:lastPrinted>2017-04-12T14:14:17Z</cp:lastPrinted>
  <dcterms:created xsi:type="dcterms:W3CDTF">2017-04-06T08:10:30Z</dcterms:created>
  <dcterms:modified xsi:type="dcterms:W3CDTF">2018-09-24T15:41:27Z</dcterms:modified>
</cp:coreProperties>
</file>