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4"/>
  </p:notesMasterIdLst>
  <p:sldIdLst>
    <p:sldId id="256" r:id="rId2"/>
    <p:sldId id="257" r:id="rId3"/>
    <p:sldId id="258" r:id="rId4"/>
    <p:sldId id="272" r:id="rId5"/>
    <p:sldId id="273" r:id="rId6"/>
    <p:sldId id="259" r:id="rId7"/>
    <p:sldId id="260" r:id="rId8"/>
    <p:sldId id="263" r:id="rId9"/>
    <p:sldId id="264" r:id="rId10"/>
    <p:sldId id="261" r:id="rId11"/>
    <p:sldId id="262" r:id="rId12"/>
    <p:sldId id="265" r:id="rId13"/>
    <p:sldId id="266" r:id="rId14"/>
    <p:sldId id="267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94" r:id="rId25"/>
    <p:sldId id="296" r:id="rId26"/>
    <p:sldId id="299" r:id="rId27"/>
    <p:sldId id="300" r:id="rId28"/>
    <p:sldId id="301" r:id="rId29"/>
    <p:sldId id="304" r:id="rId30"/>
    <p:sldId id="305" r:id="rId31"/>
    <p:sldId id="308" r:id="rId32"/>
    <p:sldId id="309" r:id="rId33"/>
    <p:sldId id="310" r:id="rId34"/>
    <p:sldId id="311" r:id="rId35"/>
    <p:sldId id="312" r:id="rId36"/>
    <p:sldId id="313" r:id="rId37"/>
    <p:sldId id="314" r:id="rId38"/>
    <p:sldId id="315" r:id="rId39"/>
    <p:sldId id="317" r:id="rId40"/>
    <p:sldId id="318" r:id="rId41"/>
    <p:sldId id="319" r:id="rId42"/>
    <p:sldId id="276" r:id="rId43"/>
    <p:sldId id="277" r:id="rId44"/>
    <p:sldId id="278" r:id="rId45"/>
    <p:sldId id="279" r:id="rId46"/>
    <p:sldId id="332" r:id="rId47"/>
    <p:sldId id="280" r:id="rId48"/>
    <p:sldId id="281" r:id="rId49"/>
    <p:sldId id="282" r:id="rId50"/>
    <p:sldId id="335" r:id="rId51"/>
    <p:sldId id="336" r:id="rId52"/>
    <p:sldId id="337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2A75B5-5373-46D3-9A57-4F48A7B6986E}" v="3" dt="2026-05-14T10:56:45.1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1" autoAdjust="0"/>
    <p:restoredTop sz="94660"/>
  </p:normalViewPr>
  <p:slideViewPr>
    <p:cSldViewPr snapToGrid="0" showGuides="1">
      <p:cViewPr varScale="1">
        <p:scale>
          <a:sx n="97" d="100"/>
          <a:sy n="97" d="100"/>
        </p:scale>
        <p:origin x="84" y="3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microsoft.com/office/2015/10/relationships/revisionInfo" Target="revisionInfo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ulia Chifari" userId="f3c002c7-aee8-45d7-8422-713b64dde0c5" providerId="ADAL" clId="{6DFE72D4-9213-423A-8942-47774840242C}"/>
    <pc:docChg chg="custSel delSld modSld">
      <pc:chgData name="Giulia Chifari" userId="f3c002c7-aee8-45d7-8422-713b64dde0c5" providerId="ADAL" clId="{6DFE72D4-9213-423A-8942-47774840242C}" dt="2026-05-14T11:47:46.333" v="104" actId="20577"/>
      <pc:docMkLst>
        <pc:docMk/>
      </pc:docMkLst>
      <pc:sldChg chg="modSp mod">
        <pc:chgData name="Giulia Chifari" userId="f3c002c7-aee8-45d7-8422-713b64dde0c5" providerId="ADAL" clId="{6DFE72D4-9213-423A-8942-47774840242C}" dt="2026-05-14T10:51:30.448" v="44" actId="27636"/>
        <pc:sldMkLst>
          <pc:docMk/>
          <pc:sldMk cId="0" sldId="257"/>
        </pc:sldMkLst>
        <pc:spChg chg="mod">
          <ac:chgData name="Giulia Chifari" userId="f3c002c7-aee8-45d7-8422-713b64dde0c5" providerId="ADAL" clId="{6DFE72D4-9213-423A-8942-47774840242C}" dt="2026-05-14T10:51:30.448" v="44" actId="27636"/>
          <ac:spMkLst>
            <pc:docMk/>
            <pc:sldMk cId="0" sldId="257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468" v="45" actId="27636"/>
        <pc:sldMkLst>
          <pc:docMk/>
          <pc:sldMk cId="0" sldId="258"/>
        </pc:sldMkLst>
        <pc:spChg chg="mod">
          <ac:chgData name="Giulia Chifari" userId="f3c002c7-aee8-45d7-8422-713b64dde0c5" providerId="ADAL" clId="{6DFE72D4-9213-423A-8942-47774840242C}" dt="2026-05-14T10:51:30.468" v="45" actId="27636"/>
          <ac:spMkLst>
            <pc:docMk/>
            <pc:sldMk cId="0" sldId="258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559" v="50" actId="27636"/>
        <pc:sldMkLst>
          <pc:docMk/>
          <pc:sldMk cId="0" sldId="259"/>
        </pc:sldMkLst>
        <pc:spChg chg="mod">
          <ac:chgData name="Giulia Chifari" userId="f3c002c7-aee8-45d7-8422-713b64dde0c5" providerId="ADAL" clId="{6DFE72D4-9213-423A-8942-47774840242C}" dt="2026-05-14T10:51:30.559" v="50" actId="27636"/>
          <ac:spMkLst>
            <pc:docMk/>
            <pc:sldMk cId="0" sldId="259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607" v="53" actId="27636"/>
        <pc:sldMkLst>
          <pc:docMk/>
          <pc:sldMk cId="0" sldId="260"/>
        </pc:sldMkLst>
        <pc:spChg chg="mod">
          <ac:chgData name="Giulia Chifari" userId="f3c002c7-aee8-45d7-8422-713b64dde0c5" providerId="ADAL" clId="{6DFE72D4-9213-423A-8942-47774840242C}" dt="2026-05-14T10:51:30.591" v="52" actId="27636"/>
          <ac:spMkLst>
            <pc:docMk/>
            <pc:sldMk cId="0" sldId="260"/>
            <ac:spMk id="3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607" v="53" actId="27636"/>
          <ac:spMkLst>
            <pc:docMk/>
            <pc:sldMk cId="0" sldId="260"/>
            <ac:spMk id="4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591" v="51" actId="27636"/>
          <ac:spMkLst>
            <pc:docMk/>
            <pc:sldMk cId="0" sldId="260"/>
            <ac:spMk id="7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654" v="56" actId="27636"/>
        <pc:sldMkLst>
          <pc:docMk/>
          <pc:sldMk cId="0" sldId="261"/>
        </pc:sldMkLst>
        <pc:spChg chg="mod">
          <ac:chgData name="Giulia Chifari" userId="f3c002c7-aee8-45d7-8422-713b64dde0c5" providerId="ADAL" clId="{6DFE72D4-9213-423A-8942-47774840242C}" dt="2026-05-14T10:51:30.654" v="56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670" v="57" actId="27636"/>
        <pc:sldMkLst>
          <pc:docMk/>
          <pc:sldMk cId="0" sldId="262"/>
        </pc:sldMkLst>
        <pc:spChg chg="mod">
          <ac:chgData name="Giulia Chifari" userId="f3c002c7-aee8-45d7-8422-713b64dde0c5" providerId="ADAL" clId="{6DFE72D4-9213-423A-8942-47774840242C}" dt="2026-05-14T10:51:30.670" v="57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622" v="55" actId="27636"/>
        <pc:sldMkLst>
          <pc:docMk/>
          <pc:sldMk cId="0" sldId="264"/>
        </pc:sldMkLst>
        <pc:spChg chg="mod">
          <ac:chgData name="Giulia Chifari" userId="f3c002c7-aee8-45d7-8422-713b64dde0c5" providerId="ADAL" clId="{6DFE72D4-9213-423A-8942-47774840242C}" dt="2026-05-14T10:51:30.622" v="54" actId="27636"/>
          <ac:spMkLst>
            <pc:docMk/>
            <pc:sldMk cId="0" sldId="264"/>
            <ac:spMk id="7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622" v="55" actId="27636"/>
          <ac:spMkLst>
            <pc:docMk/>
            <pc:sldMk cId="0" sldId="264"/>
            <ac:spMk id="8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702" v="58" actId="27636"/>
        <pc:sldMkLst>
          <pc:docMk/>
          <pc:sldMk cId="0" sldId="265"/>
        </pc:sldMkLst>
        <pc:spChg chg="mod">
          <ac:chgData name="Giulia Chifari" userId="f3c002c7-aee8-45d7-8422-713b64dde0c5" providerId="ADAL" clId="{6DFE72D4-9213-423A-8942-47774840242C}" dt="2026-05-14T10:51:30.702" v="58" actId="27636"/>
          <ac:spMkLst>
            <pc:docMk/>
            <pc:sldMk cId="0" sldId="265"/>
            <ac:spMk id="4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721" v="59" actId="27636"/>
        <pc:sldMkLst>
          <pc:docMk/>
          <pc:sldMk cId="0" sldId="266"/>
        </pc:sldMkLst>
        <pc:spChg chg="mod">
          <ac:chgData name="Giulia Chifari" userId="f3c002c7-aee8-45d7-8422-713b64dde0c5" providerId="ADAL" clId="{6DFE72D4-9213-423A-8942-47774840242C}" dt="2026-05-14T10:51:30.721" v="59" actId="27636"/>
          <ac:spMkLst>
            <pc:docMk/>
            <pc:sldMk cId="0" sldId="266"/>
            <ac:spMk id="5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750" v="61" actId="27636"/>
        <pc:sldMkLst>
          <pc:docMk/>
          <pc:sldMk cId="0" sldId="267"/>
        </pc:sldMkLst>
        <pc:spChg chg="mod">
          <ac:chgData name="Giulia Chifari" userId="f3c002c7-aee8-45d7-8422-713b64dde0c5" providerId="ADAL" clId="{6DFE72D4-9213-423A-8942-47774840242C}" dt="2026-05-14T10:51:30.750" v="61" actId="27636"/>
          <ac:spMkLst>
            <pc:docMk/>
            <pc:sldMk cId="0" sldId="267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750" v="60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495" v="47" actId="27636"/>
        <pc:sldMkLst>
          <pc:docMk/>
          <pc:sldMk cId="0" sldId="272"/>
        </pc:sldMkLst>
        <pc:spChg chg="mod">
          <ac:chgData name="Giulia Chifari" userId="f3c002c7-aee8-45d7-8422-713b64dde0c5" providerId="ADAL" clId="{6DFE72D4-9213-423A-8942-47774840242C}" dt="2026-05-14T10:51:30.495" v="46" actId="27636"/>
          <ac:spMkLst>
            <pc:docMk/>
            <pc:sldMk cId="0" sldId="272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495" v="47" actId="27636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533" v="49" actId="27636"/>
        <pc:sldMkLst>
          <pc:docMk/>
          <pc:sldMk cId="0" sldId="273"/>
        </pc:sldMkLst>
        <pc:spChg chg="mod">
          <ac:chgData name="Giulia Chifari" userId="f3c002c7-aee8-45d7-8422-713b64dde0c5" providerId="ADAL" clId="{6DFE72D4-9213-423A-8942-47774840242C}" dt="2026-05-14T10:51:30.533" v="49" actId="27636"/>
          <ac:spMkLst>
            <pc:docMk/>
            <pc:sldMk cId="0" sldId="273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527" v="48" actId="27636"/>
          <ac:spMkLst>
            <pc:docMk/>
            <pc:sldMk cId="0" sldId="273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289" v="37" actId="27636"/>
        <pc:sldMkLst>
          <pc:docMk/>
          <pc:sldMk cId="0" sldId="276"/>
        </pc:sldMkLst>
        <pc:spChg chg="mod">
          <ac:chgData name="Giulia Chifari" userId="f3c002c7-aee8-45d7-8422-713b64dde0c5" providerId="ADAL" clId="{6DFE72D4-9213-423A-8942-47774840242C}" dt="2026-05-14T10:51:30.289" v="37" actId="27636"/>
          <ac:spMkLst>
            <pc:docMk/>
            <pc:sldMk cId="0" sldId="276"/>
            <ac:spMk id="2" creationId="{00000000-0000-0000-0000-000000000000}"/>
          </ac:spMkLst>
        </pc:spChg>
      </pc:sldChg>
      <pc:sldChg chg="modSp mod modNotesTx">
        <pc:chgData name="Giulia Chifari" userId="f3c002c7-aee8-45d7-8422-713b64dde0c5" providerId="ADAL" clId="{6DFE72D4-9213-423A-8942-47774840242C}" dt="2026-05-14T10:54:31.039" v="103" actId="20577"/>
        <pc:sldMkLst>
          <pc:docMk/>
          <pc:sldMk cId="0" sldId="277"/>
        </pc:sldMkLst>
        <pc:spChg chg="mod">
          <ac:chgData name="Giulia Chifari" userId="f3c002c7-aee8-45d7-8422-713b64dde0c5" providerId="ADAL" clId="{6DFE72D4-9213-423A-8942-47774840242C}" dt="2026-05-14T10:51:30.320" v="38" actId="27636"/>
          <ac:spMkLst>
            <pc:docMk/>
            <pc:sldMk cId="0" sldId="277"/>
            <ac:spMk id="2" creationId="{00000000-0000-0000-0000-000000000000}"/>
          </ac:spMkLst>
        </pc:spChg>
      </pc:sldChg>
      <pc:sldChg chg="modSp mod modNotesTx">
        <pc:chgData name="Giulia Chifari" userId="f3c002c7-aee8-45d7-8422-713b64dde0c5" providerId="ADAL" clId="{6DFE72D4-9213-423A-8942-47774840242C}" dt="2026-05-14T11:47:46.333" v="104" actId="20577"/>
        <pc:sldMkLst>
          <pc:docMk/>
          <pc:sldMk cId="0" sldId="278"/>
        </pc:sldMkLst>
        <pc:spChg chg="mod">
          <ac:chgData name="Giulia Chifari" userId="f3c002c7-aee8-45d7-8422-713b64dde0c5" providerId="ADAL" clId="{6DFE72D4-9213-423A-8942-47774840242C}" dt="2026-05-14T10:51:30.352" v="39" actId="27636"/>
          <ac:spMkLst>
            <pc:docMk/>
            <pc:sldMk cId="0" sldId="278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368" v="40" actId="27636"/>
        <pc:sldMkLst>
          <pc:docMk/>
          <pc:sldMk cId="0" sldId="279"/>
        </pc:sldMkLst>
        <pc:spChg chg="mod">
          <ac:chgData name="Giulia Chifari" userId="f3c002c7-aee8-45d7-8422-713b64dde0c5" providerId="ADAL" clId="{6DFE72D4-9213-423A-8942-47774840242C}" dt="2026-05-14T10:51:30.368" v="40" actId="27636"/>
          <ac:spMkLst>
            <pc:docMk/>
            <pc:sldMk cId="0" sldId="279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400" v="42" actId="27636"/>
        <pc:sldMkLst>
          <pc:docMk/>
          <pc:sldMk cId="0" sldId="281"/>
        </pc:sldMkLst>
        <pc:spChg chg="mod">
          <ac:chgData name="Giulia Chifari" userId="f3c002c7-aee8-45d7-8422-713b64dde0c5" providerId="ADAL" clId="{6DFE72D4-9213-423A-8942-47774840242C}" dt="2026-05-14T10:51:30.400" v="42" actId="27636"/>
          <ac:spMkLst>
            <pc:docMk/>
            <pc:sldMk cId="0" sldId="281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384" v="41" actId="27636"/>
          <ac:spMkLst>
            <pc:docMk/>
            <pc:sldMk cId="0" sldId="281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781" v="62" actId="27636"/>
        <pc:sldMkLst>
          <pc:docMk/>
          <pc:sldMk cId="0" sldId="285"/>
        </pc:sldMkLst>
        <pc:spChg chg="mod">
          <ac:chgData name="Giulia Chifari" userId="f3c002c7-aee8-45d7-8422-713b64dde0c5" providerId="ADAL" clId="{6DFE72D4-9213-423A-8942-47774840242C}" dt="2026-05-14T10:51:30.781" v="62" actId="27636"/>
          <ac:spMkLst>
            <pc:docMk/>
            <pc:sldMk cId="0" sldId="285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797" v="64" actId="27636"/>
        <pc:sldMkLst>
          <pc:docMk/>
          <pc:sldMk cId="0" sldId="286"/>
        </pc:sldMkLst>
        <pc:spChg chg="mod">
          <ac:chgData name="Giulia Chifari" userId="f3c002c7-aee8-45d7-8422-713b64dde0c5" providerId="ADAL" clId="{6DFE72D4-9213-423A-8942-47774840242C}" dt="2026-05-14T10:51:30.797" v="64" actId="27636"/>
          <ac:spMkLst>
            <pc:docMk/>
            <pc:sldMk cId="0" sldId="286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781" v="63" actId="27636"/>
          <ac:spMkLst>
            <pc:docMk/>
            <pc:sldMk cId="0" sldId="286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845" v="65" actId="27636"/>
        <pc:sldMkLst>
          <pc:docMk/>
          <pc:sldMk cId="0" sldId="287"/>
        </pc:sldMkLst>
        <pc:spChg chg="mod">
          <ac:chgData name="Giulia Chifari" userId="f3c002c7-aee8-45d7-8422-713b64dde0c5" providerId="ADAL" clId="{6DFE72D4-9213-423A-8942-47774840242C}" dt="2026-05-14T10:51:30.845" v="65" actId="27636"/>
          <ac:spMkLst>
            <pc:docMk/>
            <pc:sldMk cId="0" sldId="287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876" v="67" actId="27636"/>
        <pc:sldMkLst>
          <pc:docMk/>
          <pc:sldMk cId="0" sldId="288"/>
        </pc:sldMkLst>
        <pc:spChg chg="mod">
          <ac:chgData name="Giulia Chifari" userId="f3c002c7-aee8-45d7-8422-713b64dde0c5" providerId="ADAL" clId="{6DFE72D4-9213-423A-8942-47774840242C}" dt="2026-05-14T10:51:30.876" v="67" actId="27636"/>
          <ac:spMkLst>
            <pc:docMk/>
            <pc:sldMk cId="0" sldId="288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876" v="66" actId="27636"/>
          <ac:spMkLst>
            <pc:docMk/>
            <pc:sldMk cId="0" sldId="288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908" v="69" actId="27636"/>
        <pc:sldMkLst>
          <pc:docMk/>
          <pc:sldMk cId="0" sldId="289"/>
        </pc:sldMkLst>
        <pc:spChg chg="mod">
          <ac:chgData name="Giulia Chifari" userId="f3c002c7-aee8-45d7-8422-713b64dde0c5" providerId="ADAL" clId="{6DFE72D4-9213-423A-8942-47774840242C}" dt="2026-05-14T10:51:30.908" v="69" actId="27636"/>
          <ac:spMkLst>
            <pc:docMk/>
            <pc:sldMk cId="0" sldId="289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892" v="68" actId="27636"/>
          <ac:spMkLst>
            <pc:docMk/>
            <pc:sldMk cId="0" sldId="289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924" v="71" actId="27636"/>
        <pc:sldMkLst>
          <pc:docMk/>
          <pc:sldMk cId="0" sldId="290"/>
        </pc:sldMkLst>
        <pc:spChg chg="mod">
          <ac:chgData name="Giulia Chifari" userId="f3c002c7-aee8-45d7-8422-713b64dde0c5" providerId="ADAL" clId="{6DFE72D4-9213-423A-8942-47774840242C}" dt="2026-05-14T10:51:30.924" v="70" actId="27636"/>
          <ac:spMkLst>
            <pc:docMk/>
            <pc:sldMk cId="0" sldId="290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924" v="71" actId="27636"/>
          <ac:spMkLst>
            <pc:docMk/>
            <pc:sldMk cId="0" sldId="290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956" v="73" actId="27636"/>
        <pc:sldMkLst>
          <pc:docMk/>
          <pc:sldMk cId="0" sldId="291"/>
        </pc:sldMkLst>
        <pc:spChg chg="mod">
          <ac:chgData name="Giulia Chifari" userId="f3c002c7-aee8-45d7-8422-713b64dde0c5" providerId="ADAL" clId="{6DFE72D4-9213-423A-8942-47774840242C}" dt="2026-05-14T10:51:30.956" v="73" actId="27636"/>
          <ac:spMkLst>
            <pc:docMk/>
            <pc:sldMk cId="0" sldId="291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944" v="72" actId="27636"/>
          <ac:spMkLst>
            <pc:docMk/>
            <pc:sldMk cId="0" sldId="291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987" v="75" actId="27636"/>
        <pc:sldMkLst>
          <pc:docMk/>
          <pc:sldMk cId="0" sldId="292"/>
        </pc:sldMkLst>
        <pc:spChg chg="mod">
          <ac:chgData name="Giulia Chifari" userId="f3c002c7-aee8-45d7-8422-713b64dde0c5" providerId="ADAL" clId="{6DFE72D4-9213-423A-8942-47774840242C}" dt="2026-05-14T10:51:30.972" v="74" actId="27636"/>
          <ac:spMkLst>
            <pc:docMk/>
            <pc:sldMk cId="0" sldId="292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0.987" v="75" actId="27636"/>
          <ac:spMkLst>
            <pc:docMk/>
            <pc:sldMk cId="0" sldId="292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019" v="78" actId="27636"/>
        <pc:sldMkLst>
          <pc:docMk/>
          <pc:sldMk cId="0" sldId="293"/>
        </pc:sldMkLst>
        <pc:spChg chg="mod">
          <ac:chgData name="Giulia Chifari" userId="f3c002c7-aee8-45d7-8422-713b64dde0c5" providerId="ADAL" clId="{6DFE72D4-9213-423A-8942-47774840242C}" dt="2026-05-14T10:51:30.987" v="76" actId="27636"/>
          <ac:spMkLst>
            <pc:docMk/>
            <pc:sldMk cId="0" sldId="293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019" v="77" actId="27636"/>
          <ac:spMkLst>
            <pc:docMk/>
            <pc:sldMk cId="0" sldId="293"/>
            <ac:spMk id="3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019" v="78" actId="27636"/>
          <ac:spMkLst>
            <pc:docMk/>
            <pc:sldMk cId="0" sldId="293"/>
            <ac:spMk id="4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051" v="80" actId="27636"/>
        <pc:sldMkLst>
          <pc:docMk/>
          <pc:sldMk cId="0" sldId="296"/>
        </pc:sldMkLst>
        <pc:spChg chg="mod">
          <ac:chgData name="Giulia Chifari" userId="f3c002c7-aee8-45d7-8422-713b64dde0c5" providerId="ADAL" clId="{6DFE72D4-9213-423A-8942-47774840242C}" dt="2026-05-14T10:51:31.051" v="80" actId="27636"/>
          <ac:spMkLst>
            <pc:docMk/>
            <pc:sldMk cId="0" sldId="296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051" v="79" actId="27636"/>
          <ac:spMkLst>
            <pc:docMk/>
            <pc:sldMk cId="0" sldId="296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079" v="81" actId="27636"/>
        <pc:sldMkLst>
          <pc:docMk/>
          <pc:sldMk cId="0" sldId="299"/>
        </pc:sldMkLst>
        <pc:spChg chg="mod">
          <ac:chgData name="Giulia Chifari" userId="f3c002c7-aee8-45d7-8422-713b64dde0c5" providerId="ADAL" clId="{6DFE72D4-9213-423A-8942-47774840242C}" dt="2026-05-14T10:51:31.079" v="81" actId="27636"/>
          <ac:spMkLst>
            <pc:docMk/>
            <pc:sldMk cId="0" sldId="299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100" v="83" actId="27636"/>
        <pc:sldMkLst>
          <pc:docMk/>
          <pc:sldMk cId="0" sldId="300"/>
        </pc:sldMkLst>
        <pc:spChg chg="mod">
          <ac:chgData name="Giulia Chifari" userId="f3c002c7-aee8-45d7-8422-713b64dde0c5" providerId="ADAL" clId="{6DFE72D4-9213-423A-8942-47774840242C}" dt="2026-05-14T10:51:31.083" v="82" actId="27636"/>
          <ac:spMkLst>
            <pc:docMk/>
            <pc:sldMk cId="0" sldId="300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100" v="83" actId="27636"/>
          <ac:spMkLst>
            <pc:docMk/>
            <pc:sldMk cId="0" sldId="300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130" v="84" actId="27636"/>
        <pc:sldMkLst>
          <pc:docMk/>
          <pc:sldMk cId="0" sldId="305"/>
        </pc:sldMkLst>
        <pc:spChg chg="mod">
          <ac:chgData name="Giulia Chifari" userId="f3c002c7-aee8-45d7-8422-713b64dde0c5" providerId="ADAL" clId="{6DFE72D4-9213-423A-8942-47774840242C}" dt="2026-05-14T10:51:31.130" v="84" actId="27636"/>
          <ac:spMkLst>
            <pc:docMk/>
            <pc:sldMk cId="0" sldId="305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130" v="85" actId="27636"/>
        <pc:sldMkLst>
          <pc:docMk/>
          <pc:sldMk cId="0" sldId="308"/>
        </pc:sldMkLst>
        <pc:spChg chg="mod">
          <ac:chgData name="Giulia Chifari" userId="f3c002c7-aee8-45d7-8422-713b64dde0c5" providerId="ADAL" clId="{6DFE72D4-9213-423A-8942-47774840242C}" dt="2026-05-14T10:51:31.130" v="85" actId="27636"/>
          <ac:spMkLst>
            <pc:docMk/>
            <pc:sldMk cId="0" sldId="308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153" v="86" actId="27636"/>
        <pc:sldMkLst>
          <pc:docMk/>
          <pc:sldMk cId="0" sldId="309"/>
        </pc:sldMkLst>
        <pc:spChg chg="mod">
          <ac:chgData name="Giulia Chifari" userId="f3c002c7-aee8-45d7-8422-713b64dde0c5" providerId="ADAL" clId="{6DFE72D4-9213-423A-8942-47774840242C}" dt="2026-05-14T10:51:31.153" v="86" actId="27636"/>
          <ac:spMkLst>
            <pc:docMk/>
            <pc:sldMk cId="0" sldId="309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162" v="87" actId="27636"/>
        <pc:sldMkLst>
          <pc:docMk/>
          <pc:sldMk cId="0" sldId="310"/>
        </pc:sldMkLst>
        <pc:spChg chg="mod">
          <ac:chgData name="Giulia Chifari" userId="f3c002c7-aee8-45d7-8422-713b64dde0c5" providerId="ADAL" clId="{6DFE72D4-9213-423A-8942-47774840242C}" dt="2026-05-14T10:51:31.162" v="87" actId="27636"/>
          <ac:spMkLst>
            <pc:docMk/>
            <pc:sldMk cId="0" sldId="310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196" v="88" actId="27636"/>
        <pc:sldMkLst>
          <pc:docMk/>
          <pc:sldMk cId="0" sldId="311"/>
        </pc:sldMkLst>
        <pc:spChg chg="mod">
          <ac:chgData name="Giulia Chifari" userId="f3c002c7-aee8-45d7-8422-713b64dde0c5" providerId="ADAL" clId="{6DFE72D4-9213-423A-8942-47774840242C}" dt="2026-05-14T10:51:31.196" v="88" actId="27636"/>
          <ac:spMkLst>
            <pc:docMk/>
            <pc:sldMk cId="0" sldId="311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209" v="89" actId="27636"/>
        <pc:sldMkLst>
          <pc:docMk/>
          <pc:sldMk cId="0" sldId="312"/>
        </pc:sldMkLst>
        <pc:spChg chg="mod">
          <ac:chgData name="Giulia Chifari" userId="f3c002c7-aee8-45d7-8422-713b64dde0c5" providerId="ADAL" clId="{6DFE72D4-9213-423A-8942-47774840242C}" dt="2026-05-14T10:51:31.209" v="89" actId="27636"/>
          <ac:spMkLst>
            <pc:docMk/>
            <pc:sldMk cId="0" sldId="312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229" v="91" actId="27636"/>
        <pc:sldMkLst>
          <pc:docMk/>
          <pc:sldMk cId="0" sldId="313"/>
        </pc:sldMkLst>
        <pc:spChg chg="mod">
          <ac:chgData name="Giulia Chifari" userId="f3c002c7-aee8-45d7-8422-713b64dde0c5" providerId="ADAL" clId="{6DFE72D4-9213-423A-8942-47774840242C}" dt="2026-05-14T10:51:31.221" v="90" actId="27636"/>
          <ac:spMkLst>
            <pc:docMk/>
            <pc:sldMk cId="0" sldId="313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229" v="91" actId="27636"/>
          <ac:spMkLst>
            <pc:docMk/>
            <pc:sldMk cId="0" sldId="313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253" v="93" actId="27636"/>
        <pc:sldMkLst>
          <pc:docMk/>
          <pc:sldMk cId="0" sldId="314"/>
        </pc:sldMkLst>
        <pc:spChg chg="mod">
          <ac:chgData name="Giulia Chifari" userId="f3c002c7-aee8-45d7-8422-713b64dde0c5" providerId="ADAL" clId="{6DFE72D4-9213-423A-8942-47774840242C}" dt="2026-05-14T10:51:31.241" v="92" actId="27636"/>
          <ac:spMkLst>
            <pc:docMk/>
            <pc:sldMk cId="0" sldId="314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253" v="93" actId="27636"/>
          <ac:spMkLst>
            <pc:docMk/>
            <pc:sldMk cId="0" sldId="314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273" v="95" actId="27636"/>
        <pc:sldMkLst>
          <pc:docMk/>
          <pc:sldMk cId="0" sldId="315"/>
        </pc:sldMkLst>
        <pc:spChg chg="mod">
          <ac:chgData name="Giulia Chifari" userId="f3c002c7-aee8-45d7-8422-713b64dde0c5" providerId="ADAL" clId="{6DFE72D4-9213-423A-8942-47774840242C}" dt="2026-05-14T10:51:31.273" v="95" actId="27636"/>
          <ac:spMkLst>
            <pc:docMk/>
            <pc:sldMk cId="0" sldId="315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273" v="94" actId="27636"/>
          <ac:spMkLst>
            <pc:docMk/>
            <pc:sldMk cId="0" sldId="315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311" v="97" actId="27636"/>
        <pc:sldMkLst>
          <pc:docMk/>
          <pc:sldMk cId="0" sldId="317"/>
        </pc:sldMkLst>
        <pc:spChg chg="mod">
          <ac:chgData name="Giulia Chifari" userId="f3c002c7-aee8-45d7-8422-713b64dde0c5" providerId="ADAL" clId="{6DFE72D4-9213-423A-8942-47774840242C}" dt="2026-05-14T10:51:31.297" v="96" actId="27636"/>
          <ac:spMkLst>
            <pc:docMk/>
            <pc:sldMk cId="0" sldId="317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311" v="97" actId="27636"/>
          <ac:spMkLst>
            <pc:docMk/>
            <pc:sldMk cId="0" sldId="317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321" v="99" actId="27636"/>
        <pc:sldMkLst>
          <pc:docMk/>
          <pc:sldMk cId="0" sldId="318"/>
        </pc:sldMkLst>
        <pc:spChg chg="mod">
          <ac:chgData name="Giulia Chifari" userId="f3c002c7-aee8-45d7-8422-713b64dde0c5" providerId="ADAL" clId="{6DFE72D4-9213-423A-8942-47774840242C}" dt="2026-05-14T10:51:31.321" v="98" actId="27636"/>
          <ac:spMkLst>
            <pc:docMk/>
            <pc:sldMk cId="0" sldId="318"/>
            <ac:spMk id="2" creationId="{00000000-0000-0000-0000-000000000000}"/>
          </ac:spMkLst>
        </pc:spChg>
        <pc:spChg chg="mod">
          <ac:chgData name="Giulia Chifari" userId="f3c002c7-aee8-45d7-8422-713b64dde0c5" providerId="ADAL" clId="{6DFE72D4-9213-423A-8942-47774840242C}" dt="2026-05-14T10:51:31.321" v="99" actId="27636"/>
          <ac:spMkLst>
            <pc:docMk/>
            <pc:sldMk cId="0" sldId="318"/>
            <ac:spMk id="3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1.344" v="100" actId="27636"/>
        <pc:sldMkLst>
          <pc:docMk/>
          <pc:sldMk cId="0" sldId="319"/>
        </pc:sldMkLst>
        <pc:spChg chg="mod">
          <ac:chgData name="Giulia Chifari" userId="f3c002c7-aee8-45d7-8422-713b64dde0c5" providerId="ADAL" clId="{6DFE72D4-9213-423A-8942-47774840242C}" dt="2026-05-14T10:51:31.344" v="100" actId="27636"/>
          <ac:spMkLst>
            <pc:docMk/>
            <pc:sldMk cId="0" sldId="319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4T10:51:30.426" v="43" actId="27636"/>
        <pc:sldMkLst>
          <pc:docMk/>
          <pc:sldMk cId="0" sldId="335"/>
        </pc:sldMkLst>
        <pc:spChg chg="mod">
          <ac:chgData name="Giulia Chifari" userId="f3c002c7-aee8-45d7-8422-713b64dde0c5" providerId="ADAL" clId="{6DFE72D4-9213-423A-8942-47774840242C}" dt="2026-05-14T10:51:30.426" v="43" actId="27636"/>
          <ac:spMkLst>
            <pc:docMk/>
            <pc:sldMk cId="0" sldId="335"/>
            <ac:spMk id="2" creationId="{00000000-0000-0000-0000-000000000000}"/>
          </ac:spMkLst>
        </pc:spChg>
      </pc:sldChg>
      <pc:sldChg chg="modSp mod">
        <pc:chgData name="Giulia Chifari" userId="f3c002c7-aee8-45d7-8422-713b64dde0c5" providerId="ADAL" clId="{6DFE72D4-9213-423A-8942-47774840242C}" dt="2026-05-12T13:47:28.560" v="36" actId="20577"/>
        <pc:sldMkLst>
          <pc:docMk/>
          <pc:sldMk cId="0" sldId="337"/>
        </pc:sldMkLst>
        <pc:spChg chg="mod">
          <ac:chgData name="Giulia Chifari" userId="f3c002c7-aee8-45d7-8422-713b64dde0c5" providerId="ADAL" clId="{6DFE72D4-9213-423A-8942-47774840242C}" dt="2026-05-12T13:47:28.560" v="36" actId="20577"/>
          <ac:spMkLst>
            <pc:docMk/>
            <pc:sldMk cId="0" sldId="33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Iron Triangle (or Triple Constraint) in project management, developed by Dr. Martin Barnes in 1969, states that project success is limited by three interdependent constraints: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Scope (what), Time (when), and Cost (how much)</a:t>
            </a:r>
            <a:r>
              <a:rPr lang="en-GB" dirty="0"/>
              <a:t>. A change to one constraint necessitates a change to at least one other to maintain the project's overall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2AA4F-B828-4D7C-AFD3-893933DAFCB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617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Scope (What):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specific goals, deliverables, and features to be </a:t>
            </a:r>
            <a:r>
              <a:rPr lang="en-GB" sz="1200" b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produced.</a:t>
            </a:r>
            <a:r>
              <a:rPr lang="en-GB" sz="1200" b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(When):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project schedule, deadline, and </a:t>
            </a:r>
            <a:r>
              <a:rPr lang="en-GB" sz="1200" b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milestones.</a:t>
            </a:r>
            <a:r>
              <a:rPr lang="en-GB" sz="1200" b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Cost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(How Much):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budget, resources, and expenses </a:t>
            </a:r>
            <a:r>
              <a:rPr lang="en-GB" sz="1200" b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needed.</a:t>
            </a:r>
            <a:r>
              <a:rPr lang="en-GB" sz="1200" b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Quality:</a:t>
            </a:r>
            <a:r>
              <a:rPr lang="en-GB" sz="1200" b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quality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affected by how effectively the other three are balanced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2AA4F-B828-4D7C-AFD3-893933DAFCB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9514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project management triangle is a valuable tool for many reasons, it helps with: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Balancing constraints: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 triangle visually illustrates the link between time, cost and scope, helping project managers make informed decisions when changes occur to one or more of these elements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Setting realistic expectations: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When communicating with stakeholders, making use of the project management triangle can help to set realistic expectations by highlighting that a change in scope will likely lead to a change in budget or timeline, if not both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Risk management: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By taking the triple constraints into consideration, project managers can proactively identify the risk to these elements and develop contingency plans to mitigate their impact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Decision-making: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 triangle provides a structured framework for decision-making, and always keeps these core elements front of mind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Performance measurement: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Tracking a project against these three constraints allows project managers to compare actual progress to the planned targets for time, cost and scope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2AA4F-B828-4D7C-AFD3-893933DAFCB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242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2AA4F-B828-4D7C-AFD3-893933DAFCB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835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ChatGPT Image May 7, 2026, 06_28_25 A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80" y="15875"/>
            <a:ext cx="11980545" cy="6842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Contents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Project initiation</a:t>
            </a:r>
          </a:p>
          <a:p>
            <a:r>
              <a:rPr lang="en-US" altLang="en-US">
                <a:sym typeface="+mn-ea"/>
              </a:rPr>
              <a:t>Aims and objectives</a:t>
            </a:r>
          </a:p>
          <a:p>
            <a:r>
              <a:rPr lang="en-US" altLang="en-US">
                <a:sym typeface="+mn-ea"/>
              </a:rPr>
              <a:t>Deliverables</a:t>
            </a:r>
          </a:p>
          <a:p>
            <a:r>
              <a:rPr lang="en-US" altLang="en-US">
                <a:sym typeface="+mn-ea"/>
              </a:rPr>
              <a:t>Define the scope</a:t>
            </a:r>
          </a:p>
          <a:p>
            <a:r>
              <a:rPr lang="en-US" altLang="zh-CN"/>
              <a:t>t</a:t>
            </a:r>
            <a:r>
              <a:rPr lang="en-US" altLang="en-US"/>
              <a:t>he iron triangle</a:t>
            </a:r>
          </a:p>
          <a:p>
            <a:r>
              <a:rPr lang="en-US" altLang="en-US"/>
              <a:t>Group project development</a:t>
            </a:r>
          </a:p>
          <a:p>
            <a:r>
              <a:rPr lang="en-US" altLang="en-US"/>
              <a:t>Blog 2 guidance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Recap of Week 1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9675"/>
            <a:ext cx="10515600" cy="4967605"/>
          </a:xfrm>
        </p:spPr>
        <p:txBody>
          <a:bodyPr>
            <a:normAutofit fontScale="65000" lnSpcReduction="20000"/>
          </a:bodyPr>
          <a:lstStyle/>
          <a:p>
            <a:endParaRPr lang="en-US" altLang="en-US" sz="3100" b="1" dirty="0"/>
          </a:p>
          <a:p>
            <a:r>
              <a:rPr lang="en-US" altLang="en-US" sz="3100" b="1" dirty="0"/>
              <a:t>Last week, we covered:</a:t>
            </a:r>
          </a:p>
          <a:p>
            <a:r>
              <a:rPr lang="en-US" altLang="en-US" sz="3100" b="1" i="1" dirty="0"/>
              <a:t>module overview</a:t>
            </a:r>
          </a:p>
          <a:p>
            <a:r>
              <a:rPr lang="en-US" altLang="en-US" sz="3100" b="1" i="1" dirty="0"/>
              <a:t>assessment overview</a:t>
            </a:r>
          </a:p>
          <a:p>
            <a:r>
              <a:rPr lang="en-US" altLang="en-US" sz="3100" b="1" i="1" dirty="0"/>
              <a:t>what a project is</a:t>
            </a:r>
          </a:p>
          <a:p>
            <a:r>
              <a:rPr lang="en-US" altLang="en-US" sz="3100" b="1" i="1" dirty="0"/>
              <a:t>the project cycle</a:t>
            </a:r>
          </a:p>
          <a:p>
            <a:r>
              <a:rPr lang="en-US" altLang="en-US" sz="3100" b="1" i="1" dirty="0"/>
              <a:t>group formation and project set-up</a:t>
            </a:r>
          </a:p>
          <a:p>
            <a:r>
              <a:rPr lang="en-US" altLang="en-US" sz="3100" b="1" i="1" dirty="0"/>
              <a:t>Blog 1 guidance</a:t>
            </a:r>
          </a:p>
          <a:p>
            <a:endParaRPr lang="en-US" altLang="en-US" sz="3100" b="1" dirty="0"/>
          </a:p>
          <a:p>
            <a:r>
              <a:rPr lang="en-US" altLang="en-US" sz="3100" b="1" dirty="0"/>
              <a:t>By now, each group should have:</a:t>
            </a:r>
          </a:p>
          <a:p>
            <a:endParaRPr lang="en-US" altLang="en-US" sz="3100" b="1" dirty="0"/>
          </a:p>
          <a:p>
            <a:r>
              <a:rPr lang="en-US" altLang="en-US" sz="3100" b="1" i="1" dirty="0"/>
              <a:t>one shared project idea</a:t>
            </a:r>
          </a:p>
          <a:p>
            <a:r>
              <a:rPr lang="en-US" altLang="en-US" sz="3100" b="1" i="1" dirty="0"/>
              <a:t>a possible sponsor</a:t>
            </a:r>
          </a:p>
          <a:p>
            <a:r>
              <a:rPr lang="en-US" altLang="en-US" sz="3100" b="1" i="1" dirty="0"/>
              <a:t>a draft project aim and some initial objectives</a:t>
            </a:r>
            <a:r>
              <a:rPr lang="en-US" altLang="en-US" i="1"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What is project initiation?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altLang="en-US"/>
          </a:p>
          <a:p>
            <a:r>
              <a:rPr lang="en-US" altLang="en-US"/>
              <a:t>Project initiation is the starting point of a project.</a:t>
            </a:r>
          </a:p>
          <a:p>
            <a:endParaRPr lang="en-US" altLang="en-US"/>
          </a:p>
          <a:p>
            <a:r>
              <a:rPr lang="en-US" altLang="en-US"/>
              <a:t>At this stage, the team begins to clarify:</a:t>
            </a:r>
          </a:p>
          <a:p>
            <a:endParaRPr lang="en-US" altLang="en-US"/>
          </a:p>
          <a:p>
            <a:r>
              <a:rPr lang="en-US" altLang="en-US" i="1"/>
              <a:t>why the project is needed</a:t>
            </a:r>
          </a:p>
          <a:p>
            <a:r>
              <a:rPr lang="en-US" altLang="en-US" i="1"/>
              <a:t>what the project is trying to achieve</a:t>
            </a:r>
          </a:p>
          <a:p>
            <a:r>
              <a:rPr lang="en-US" altLang="en-US" i="1"/>
              <a:t>who it is for</a:t>
            </a:r>
          </a:p>
          <a:p>
            <a:r>
              <a:rPr lang="en-US" altLang="en-US" i="1"/>
              <a:t>whether it is realistic and worthwhile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Why is project initiation important?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7500" lnSpcReduction="10000"/>
          </a:bodyPr>
          <a:lstStyle/>
          <a:p>
            <a:endParaRPr lang="en-US" altLang="en-US"/>
          </a:p>
          <a:p>
            <a:r>
              <a:rPr lang="en-US" altLang="en-US"/>
              <a:t>Project initiation is important because it helps the team:</a:t>
            </a:r>
          </a:p>
          <a:p>
            <a:endParaRPr lang="en-US" altLang="en-US"/>
          </a:p>
          <a:p>
            <a:r>
              <a:rPr lang="en-US" altLang="en-US" i="1"/>
              <a:t>define the purpose of the project</a:t>
            </a:r>
          </a:p>
          <a:p>
            <a:r>
              <a:rPr lang="en-US" altLang="en-US" i="1"/>
              <a:t>clarify the expected outcome</a:t>
            </a:r>
          </a:p>
          <a:p>
            <a:r>
              <a:rPr lang="en-US" altLang="en-US" i="1"/>
              <a:t>identify the sponsor and key stakeholders</a:t>
            </a:r>
          </a:p>
          <a:p>
            <a:r>
              <a:rPr lang="en-US" altLang="en-US" i="1"/>
              <a:t>avoid confusion later</a:t>
            </a:r>
          </a:p>
          <a:p>
            <a:r>
              <a:rPr lang="en-US" altLang="en-US" i="1"/>
              <a:t>build a strong foundation for planning</a:t>
            </a:r>
          </a:p>
          <a:p>
            <a:endParaRPr lang="en-US" altLang="en-US"/>
          </a:p>
          <a:p>
            <a:r>
              <a:rPr lang="en-US" altLang="en-US"/>
              <a:t>Without a clear start, a project can become</a:t>
            </a:r>
            <a:r>
              <a:rPr lang="en-US" altLang="en-US">
                <a:solidFill>
                  <a:srgbClr val="FF0000"/>
                </a:solidFill>
              </a:rPr>
              <a:t> vague, unrealistic or too broad.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1"/>
              <a:t>Aim and Objectives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 Projects need: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one clear aim</a:t>
            </a:r>
          </a:p>
          <a:p>
            <a:r>
              <a:rPr lang="en-US" altLang="en-US" i="1"/>
              <a:t>two to four clear objectives</a:t>
            </a:r>
          </a:p>
          <a:p>
            <a:endParaRPr lang="en-US" altLang="en-US"/>
          </a:p>
          <a:p>
            <a:r>
              <a:rPr lang="en-US" altLang="en-US"/>
              <a:t>They are connected, but they are not the same.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Aim vs Objectives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What is the main purpose of this project?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7500"/>
          </a:bodyPr>
          <a:lstStyle/>
          <a:p>
            <a:r>
              <a:rPr lang="en-US" altLang="en-US"/>
              <a:t>An aim is the</a:t>
            </a:r>
            <a:r>
              <a:rPr lang="en-US" altLang="en-US">
                <a:solidFill>
                  <a:srgbClr val="FF0000"/>
                </a:solidFill>
              </a:rPr>
              <a:t> overall purpose</a:t>
            </a:r>
            <a:r>
              <a:rPr lang="en-US" altLang="en-US"/>
              <a:t> of the project.</a:t>
            </a:r>
          </a:p>
          <a:p>
            <a:r>
              <a:rPr lang="en-US" altLang="en-US"/>
              <a:t>It explains:</a:t>
            </a:r>
          </a:p>
          <a:p>
            <a:r>
              <a:rPr lang="en-US" altLang="en-US" i="1"/>
              <a:t>what the project is trying to achieve</a:t>
            </a:r>
          </a:p>
          <a:p>
            <a:r>
              <a:rPr lang="en-US" altLang="en-US" i="1"/>
              <a:t>the main direction of the project</a:t>
            </a:r>
          </a:p>
          <a:p>
            <a:r>
              <a:rPr lang="en-US" altLang="en-US" i="1"/>
              <a:t>the final intention behind the work</a:t>
            </a: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What exactly do we need to do to achieve the aim?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505" cy="4173220"/>
          </a:xfrm>
        </p:spPr>
        <p:txBody>
          <a:bodyPr>
            <a:normAutofit fontScale="97500"/>
          </a:bodyPr>
          <a:lstStyle/>
          <a:p>
            <a:pPr algn="l">
              <a:buClrTx/>
              <a:buSzTx/>
            </a:pPr>
            <a:r>
              <a:rPr lang="en-US" altLang="en-US"/>
              <a:t>Objectives are </a:t>
            </a:r>
            <a:r>
              <a:rPr lang="en-US" altLang="en-US">
                <a:solidFill>
                  <a:srgbClr val="FF0000"/>
                </a:solidFill>
              </a:rPr>
              <a:t>the specific steps or targets</a:t>
            </a:r>
            <a:r>
              <a:rPr lang="en-US" altLang="en-US"/>
              <a:t> that help the team achieve the aim.</a:t>
            </a:r>
          </a:p>
          <a:p>
            <a:pPr algn="l">
              <a:buClrTx/>
              <a:buSzTx/>
            </a:pPr>
            <a:r>
              <a:rPr lang="en-US" altLang="en-US"/>
              <a:t>They explain:</a:t>
            </a:r>
          </a:p>
          <a:p>
            <a:pPr algn="l">
              <a:buClrTx/>
              <a:buSzTx/>
            </a:pPr>
            <a:r>
              <a:rPr lang="en-US" altLang="en-US" i="1"/>
              <a:t>what the team needs to do</a:t>
            </a:r>
          </a:p>
          <a:p>
            <a:pPr algn="l">
              <a:buClrTx/>
              <a:buSzTx/>
            </a:pPr>
            <a:r>
              <a:rPr lang="en-US" altLang="en-US" i="1"/>
              <a:t>what must happen to achieve the aim</a:t>
            </a:r>
          </a:p>
          <a:p>
            <a:pPr algn="l">
              <a:buClrTx/>
              <a:buSzTx/>
            </a:pPr>
            <a:r>
              <a:rPr lang="en-US" altLang="en-US" i="1"/>
              <a:t>how progress can be broken into manageable parts</a:t>
            </a:r>
          </a:p>
          <a:p>
            <a:pPr algn="l">
              <a:buClrTx/>
              <a:buSzTx/>
            </a:pP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Aim vs Objectives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297546"/>
              </p:ext>
            </p:extLst>
          </p:nvPr>
        </p:nvGraphicFramePr>
        <p:xfrm>
          <a:off x="838200" y="1497330"/>
          <a:ext cx="10515600" cy="3927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7355">
                <a:tc>
                  <a:txBody>
                    <a:bodyPr/>
                    <a:lstStyle/>
                    <a:p>
                      <a:r>
                        <a:rPr sz="2000" b="1"/>
                        <a:t>Aim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Objectives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5795">
                <a:tc>
                  <a:txBody>
                    <a:bodyPr/>
                    <a:lstStyle/>
                    <a:p>
                      <a:r>
                        <a:rPr sz="2000" b="1"/>
                        <a:t>The overall purpose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The specific steps or targets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sz="2000" b="1"/>
                        <a:t>Broad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More specific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8330">
                <a:tc>
                  <a:txBody>
                    <a:bodyPr/>
                    <a:lstStyle/>
                    <a:p>
                      <a:r>
                        <a:rPr sz="2000" b="1"/>
                        <a:t>Usually one main statement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Usually two to four points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2610">
                <a:tc>
                  <a:txBody>
                    <a:bodyPr/>
                    <a:lstStyle/>
                    <a:p>
                      <a:r>
                        <a:rPr sz="2000" b="1"/>
                        <a:t>Explains why the project exists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/>
                        <a:t>Explains what the team will do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78535">
                <a:tc>
                  <a:txBody>
                    <a:bodyPr/>
                    <a:lstStyle/>
                    <a:p>
                      <a:r>
                        <a:rPr sz="2000" b="1"/>
                        <a:t>Gives direction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b="1" dirty="0"/>
                        <a:t>Gives action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" name="Text Box 12"/>
          <p:cNvSpPr txBox="1"/>
          <p:nvPr/>
        </p:nvSpPr>
        <p:spPr>
          <a:xfrm>
            <a:off x="935355" y="5567045"/>
            <a:ext cx="10349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i="1">
                <a:solidFill>
                  <a:srgbClr val="FF0000"/>
                </a:solidFill>
              </a:rPr>
              <a:t>Aim = destination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Objectives = the steps to get there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A practical step-by-step method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endParaRPr lang="en-US" altLang="en-US"/>
          </a:p>
          <a:p>
            <a:r>
              <a:rPr lang="en-US" altLang="en-US"/>
              <a:t>Use this sequence:</a:t>
            </a:r>
          </a:p>
          <a:p>
            <a:endParaRPr lang="en-US" altLang="en-US"/>
          </a:p>
          <a:p>
            <a:r>
              <a:rPr lang="en-US" altLang="en-US"/>
              <a:t>Choose the project idea</a:t>
            </a:r>
          </a:p>
          <a:p>
            <a:r>
              <a:rPr lang="en-US" altLang="en-US"/>
              <a:t>Decide the main purpose</a:t>
            </a:r>
          </a:p>
          <a:p>
            <a:r>
              <a:rPr lang="en-US" altLang="en-US"/>
              <a:t>Write one clear aim</a:t>
            </a:r>
          </a:p>
          <a:p>
            <a:r>
              <a:rPr lang="en-US" altLang="en-US"/>
              <a:t>Break the aim into smaller actions</a:t>
            </a:r>
          </a:p>
          <a:p>
            <a:r>
              <a:rPr lang="en-US" altLang="en-US"/>
              <a:t>Turn those actions into objectives</a:t>
            </a:r>
          </a:p>
          <a:p>
            <a:r>
              <a:rPr lang="en-US" altLang="en-US"/>
              <a:t>Check that every objective supports the aim</a:t>
            </a:r>
          </a:p>
          <a:p>
            <a:r>
              <a:rPr lang="en-US" altLang="en-US"/>
              <a:t>Final check: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an objective does not help achieve the aim, it should be changed or removed.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8860"/>
          </a:xfrm>
        </p:spPr>
        <p:txBody>
          <a:bodyPr>
            <a:normAutofit fontScale="67500" lnSpcReduction="10000"/>
          </a:bodyPr>
          <a:lstStyle/>
          <a:p>
            <a:r>
              <a:rPr lang="en-US" altLang="en-US"/>
              <a:t>Project idea: A student-led fundraising event for a local charity</a:t>
            </a:r>
          </a:p>
          <a:p>
            <a:endParaRPr lang="en-US" altLang="en-US"/>
          </a:p>
          <a:p>
            <a:r>
              <a:rPr lang="en-US" altLang="en-US"/>
              <a:t>Aim: to raise funds for a local charity through a student-organised fundraising event.</a:t>
            </a:r>
          </a:p>
          <a:p>
            <a:endParaRPr lang="en-US" altLang="en-US"/>
          </a:p>
          <a:p>
            <a:r>
              <a:rPr lang="en-US" altLang="en-US"/>
              <a:t>Objectives:</a:t>
            </a:r>
          </a:p>
          <a:p>
            <a:r>
              <a:rPr lang="en-US" altLang="en-US" i="1"/>
              <a:t>To plan and organise the event within the available time and budget</a:t>
            </a:r>
          </a:p>
          <a:p>
            <a:r>
              <a:rPr lang="en-US" altLang="en-US" i="1"/>
              <a:t>To promote the event to students and the local community</a:t>
            </a:r>
          </a:p>
          <a:p>
            <a:r>
              <a:rPr lang="en-US" altLang="en-US" i="1"/>
              <a:t>To encourage attendance and participation</a:t>
            </a:r>
          </a:p>
          <a:p>
            <a:r>
              <a:rPr lang="en-US" altLang="en-US" i="1"/>
              <a:t>To evaluate the success of the event after it has taken place</a:t>
            </a:r>
          </a:p>
          <a:p>
            <a:endParaRPr lang="en-US" altLang="en-US"/>
          </a:p>
          <a:p>
            <a:r>
              <a:rPr lang="en-US" altLang="en-US"/>
              <a:t>Why this works</a:t>
            </a:r>
          </a:p>
          <a:p>
            <a:r>
              <a:rPr lang="en-US" altLang="en-US"/>
              <a:t>the aim gives the overall purpose</a:t>
            </a:r>
          </a:p>
          <a:p>
            <a:r>
              <a:rPr lang="en-US" altLang="en-US"/>
              <a:t>the objectives show the main steps needed to achieve it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0605"/>
          </a:xfrm>
        </p:spPr>
        <p:txBody>
          <a:bodyPr>
            <a:normAutofit fontScale="97500"/>
          </a:bodyPr>
          <a:lstStyle/>
          <a:p>
            <a:r>
              <a:rPr lang="en-US" altLang="en-US"/>
              <a:t>Project idea: a university awareness campaign</a:t>
            </a:r>
          </a:p>
          <a:p>
            <a:endParaRPr lang="en-US" altLang="en-US"/>
          </a:p>
          <a:p>
            <a:r>
              <a:rPr lang="en-US" altLang="en-US"/>
              <a:t>Aim: to raise awareness of student mental health support services within the university community.</a:t>
            </a:r>
          </a:p>
          <a:p>
            <a:endParaRPr lang="en-US" altLang="en-US"/>
          </a:p>
          <a:p>
            <a:r>
              <a:rPr lang="en-US" altLang="en-US"/>
              <a:t>Objectives:</a:t>
            </a:r>
          </a:p>
          <a:p>
            <a:r>
              <a:rPr lang="en-US" altLang="en-US" i="1"/>
              <a:t>To identify the main support services available</a:t>
            </a:r>
          </a:p>
          <a:p>
            <a:r>
              <a:rPr lang="en-US" altLang="en-US" i="1"/>
              <a:t>To design clear awareness materials for students</a:t>
            </a:r>
          </a:p>
          <a:p>
            <a:r>
              <a:rPr lang="en-US" altLang="en-US" i="1"/>
              <a:t>To share the campaign through suitable communication channels</a:t>
            </a:r>
          </a:p>
          <a:p>
            <a:r>
              <a:rPr lang="en-US" altLang="en-US" i="1"/>
              <a:t>To gather feedback on the campaign’s usefulness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Weak vs strong examples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en-US"/>
              <a:t>Weak aim</a:t>
            </a:r>
          </a:p>
          <a:p>
            <a:endParaRPr lang="en-US" altLang="en-US" i="1"/>
          </a:p>
          <a:p>
            <a:r>
              <a:rPr lang="en-US" altLang="en-US" i="1"/>
              <a:t>To do a project about social media</a:t>
            </a:r>
          </a:p>
          <a:p>
            <a:endParaRPr lang="en-US" altLang="en-US"/>
          </a:p>
          <a:p>
            <a:r>
              <a:rPr lang="en-US" altLang="en-US"/>
              <a:t>Why weak?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too vague</a:t>
            </a:r>
          </a:p>
          <a:p>
            <a:r>
              <a:rPr lang="en-US" altLang="en-US">
                <a:solidFill>
                  <a:srgbClr val="FF0000"/>
                </a:solidFill>
              </a:rPr>
              <a:t>unclear purpose</a:t>
            </a:r>
          </a:p>
          <a:p>
            <a:r>
              <a:rPr lang="en-US" altLang="en-US">
                <a:solidFill>
                  <a:srgbClr val="FF0000"/>
                </a:solidFill>
              </a:rPr>
              <a:t>no clear outcome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en-US"/>
              <a:t>Strong aim</a:t>
            </a:r>
          </a:p>
          <a:p>
            <a:endParaRPr lang="en-US" altLang="en-US"/>
          </a:p>
          <a:p>
            <a:r>
              <a:rPr lang="en-US" altLang="en-US" i="1"/>
              <a:t>To increase awareness of a local organisation through a short social media campaign</a:t>
            </a:r>
          </a:p>
          <a:p>
            <a:endParaRPr lang="en-US" altLang="en-US"/>
          </a:p>
          <a:p>
            <a:r>
              <a:rPr lang="en-US" altLang="en-US"/>
              <a:t>Why stronger?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clear purpose</a:t>
            </a:r>
          </a:p>
          <a:p>
            <a:r>
              <a:rPr lang="en-US" altLang="en-US">
                <a:solidFill>
                  <a:srgbClr val="FF0000"/>
                </a:solidFill>
              </a:rPr>
              <a:t>realistic</a:t>
            </a:r>
          </a:p>
          <a:p>
            <a:r>
              <a:rPr lang="en-US" altLang="en-US">
                <a:solidFill>
                  <a:srgbClr val="FF0000"/>
                </a:solidFill>
              </a:rPr>
              <a:t>linked to a specific outcome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en-US" b="1"/>
              <a:t>Weak objective</a:t>
            </a:r>
          </a:p>
          <a:p>
            <a:endParaRPr lang="en-US" altLang="en-US"/>
          </a:p>
          <a:p>
            <a:r>
              <a:rPr lang="en-US" altLang="en-US"/>
              <a:t>To make the project good</a:t>
            </a:r>
          </a:p>
          <a:p>
            <a:endParaRPr lang="en-US" altLang="en-US"/>
          </a:p>
          <a:p>
            <a:r>
              <a:rPr lang="en-US" altLang="en-US"/>
              <a:t>Why weak?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unclear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not measurable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not specific</a:t>
            </a: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en-US" b="1"/>
              <a:t>Strong objective</a:t>
            </a:r>
          </a:p>
          <a:p>
            <a:endParaRPr lang="en-US" altLang="en-US"/>
          </a:p>
          <a:p>
            <a:r>
              <a:rPr lang="en-US" altLang="en-US"/>
              <a:t>To create and publish a series of social media posts for the target audience</a:t>
            </a:r>
          </a:p>
          <a:p>
            <a:endParaRPr lang="en-US" altLang="en-US"/>
          </a:p>
          <a:p>
            <a:r>
              <a:rPr lang="en-US" altLang="en-US"/>
              <a:t>Why stronger?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clear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action-focused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linked to the aim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A quick classroom check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5855"/>
          </a:xfrm>
        </p:spPr>
        <p:txBody>
          <a:bodyPr>
            <a:normAutofit fontScale="87500" lnSpcReduction="10000"/>
          </a:bodyPr>
          <a:lstStyle/>
          <a:p>
            <a:r>
              <a:rPr lang="en-US" altLang="en-US"/>
              <a:t>For the aim:</a:t>
            </a:r>
          </a:p>
          <a:p>
            <a:r>
              <a:rPr lang="en-US" altLang="en-US" i="1"/>
              <a:t>Is it clear?</a:t>
            </a:r>
          </a:p>
          <a:p>
            <a:r>
              <a:rPr lang="en-US" altLang="en-US" i="1"/>
              <a:t>Is it realistic?</a:t>
            </a:r>
          </a:p>
          <a:p>
            <a:r>
              <a:rPr lang="en-US" altLang="en-US" i="1"/>
              <a:t>Does it explain the overall purpose?</a:t>
            </a:r>
          </a:p>
          <a:p>
            <a:endParaRPr lang="en-US" altLang="en-US" i="1"/>
          </a:p>
          <a:p>
            <a:r>
              <a:rPr lang="en-US" altLang="en-US"/>
              <a:t>For the objectives:</a:t>
            </a:r>
          </a:p>
          <a:p>
            <a:endParaRPr lang="en-US" altLang="en-US"/>
          </a:p>
          <a:p>
            <a:r>
              <a:rPr lang="en-US" altLang="en-US" i="1"/>
              <a:t>Are they specific?</a:t>
            </a:r>
          </a:p>
          <a:p>
            <a:r>
              <a:rPr lang="en-US" altLang="en-US" i="1"/>
              <a:t>Are they action-focused?</a:t>
            </a:r>
          </a:p>
          <a:p>
            <a:r>
              <a:rPr lang="en-US" altLang="en-US" i="1"/>
              <a:t>Do they help achieve the aim?</a:t>
            </a:r>
          </a:p>
          <a:p>
            <a:r>
              <a:rPr lang="en-US" altLang="en-US" i="1"/>
              <a:t>Are they realistic for this project?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Deliverables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What are deliverables?</a:t>
            </a:r>
          </a:p>
          <a:p>
            <a:endParaRPr lang="en-US" altLang="en-US"/>
          </a:p>
          <a:p>
            <a:r>
              <a:rPr lang="en-US" altLang="en-US" i="1"/>
              <a:t>Deliverables are the</a:t>
            </a:r>
            <a:r>
              <a:rPr lang="en-US" altLang="en-US" i="1">
                <a:solidFill>
                  <a:srgbClr val="FF0000"/>
                </a:solidFill>
              </a:rPr>
              <a:t> main outputs</a:t>
            </a:r>
            <a:r>
              <a:rPr lang="en-US" altLang="en-US" i="1"/>
              <a:t> a project is expected to produce. They are</a:t>
            </a:r>
            <a:r>
              <a:rPr lang="en-US" altLang="en-US" i="1">
                <a:solidFill>
                  <a:srgbClr val="FF0000"/>
                </a:solidFill>
              </a:rPr>
              <a:t> the things </a:t>
            </a:r>
            <a:r>
              <a:rPr lang="en-US" altLang="en-US" i="1"/>
              <a:t>the project will actually create, organise, produce or deliver by the end.</a:t>
            </a:r>
          </a:p>
          <a:p>
            <a:endParaRPr lang="en-US" altLang="en-US"/>
          </a:p>
          <a:p>
            <a:r>
              <a:rPr lang="en-US" altLang="en-US"/>
              <a:t>Simple question: </a:t>
            </a:r>
            <a:r>
              <a:rPr lang="en-US" altLang="en-US">
                <a:solidFill>
                  <a:srgbClr val="FF0000"/>
                </a:solidFill>
              </a:rPr>
              <a:t>w</a:t>
            </a:r>
            <a:r>
              <a:rPr lang="en-US" altLang="en-US" i="1">
                <a:solidFill>
                  <a:srgbClr val="FF0000"/>
                </a:solidFill>
              </a:rPr>
              <a:t>hat will exist at the end of this project?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Why are deliverables important?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10000"/>
          </a:bodyPr>
          <a:lstStyle/>
          <a:p>
            <a:endParaRPr lang="en-US" altLang="en-US"/>
          </a:p>
          <a:p>
            <a:r>
              <a:rPr lang="en-US" altLang="en-US"/>
              <a:t>Deliverables are important because they help the team:</a:t>
            </a:r>
          </a:p>
          <a:p>
            <a:endParaRPr lang="en-US" altLang="en-US"/>
          </a:p>
          <a:p>
            <a:r>
              <a:rPr lang="en-US" altLang="en-US" i="1"/>
              <a:t>make the project more concrete</a:t>
            </a:r>
          </a:p>
          <a:p>
            <a:r>
              <a:rPr lang="en-US" altLang="en-US" i="1"/>
              <a:t>turn ideas into visible outputs</a:t>
            </a:r>
          </a:p>
          <a:p>
            <a:r>
              <a:rPr lang="en-US" altLang="en-US" i="1"/>
              <a:t>clarify</a:t>
            </a:r>
            <a:r>
              <a:rPr lang="en-US" altLang="en-US" i="1">
                <a:solidFill>
                  <a:srgbClr val="FF0000"/>
                </a:solidFill>
              </a:rPr>
              <a:t> what the project is actually going to produce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avoid vague or unrealistic project plans</a:t>
            </a:r>
          </a:p>
          <a:p>
            <a:r>
              <a:rPr lang="en-US" altLang="en-US" i="1"/>
              <a:t>prepare for later</a:t>
            </a:r>
            <a:r>
              <a:rPr lang="en-US" altLang="en-US" i="1">
                <a:solidFill>
                  <a:srgbClr val="FF0000"/>
                </a:solidFill>
              </a:rPr>
              <a:t> planning tools such as WBS and Gantt charts</a:t>
            </a:r>
          </a:p>
          <a:p>
            <a:endParaRPr lang="en-US" altLang="en-US"/>
          </a:p>
          <a:p>
            <a:r>
              <a:rPr lang="en-US" altLang="en-US"/>
              <a:t>Without clear deliverables, </a:t>
            </a:r>
            <a:r>
              <a:rPr lang="en-US" altLang="en-US">
                <a:solidFill>
                  <a:srgbClr val="FF0000"/>
                </a:solidFill>
              </a:rPr>
              <a:t>a project may sound interesting, but still be difficult to manage.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 &amp; Objectives &amp; Deliverables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7500" lnSpcReduction="10000"/>
          </a:bodyPr>
          <a:lstStyle/>
          <a:p>
            <a:r>
              <a:rPr lang="en-US" altLang="en-US"/>
              <a:t>Aim: the overall purpose of the project</a:t>
            </a:r>
          </a:p>
          <a:p>
            <a:endParaRPr lang="en-US" altLang="en-US"/>
          </a:p>
          <a:p>
            <a:r>
              <a:rPr lang="en-US" altLang="en-US"/>
              <a:t>Objectives: the key steps or targets that help achieve the aim</a:t>
            </a:r>
          </a:p>
          <a:p>
            <a:endParaRPr lang="en-US" altLang="en-US"/>
          </a:p>
          <a:p>
            <a:r>
              <a:rPr lang="en-US" altLang="en-US"/>
              <a:t>Deliverables: the outputs that the project will actually produce</a:t>
            </a:r>
          </a:p>
          <a:p>
            <a:endParaRPr lang="en-US" altLang="en-US"/>
          </a:p>
          <a:p>
            <a:r>
              <a:rPr lang="en-US" altLang="en-US"/>
              <a:t>In simple terms: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Aim = why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Objectives = what needs to be done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Deliverables = what the project will produce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What do deliverables look like?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55040"/>
            <a:ext cx="10515600" cy="6026150"/>
          </a:xfrm>
        </p:spPr>
        <p:txBody>
          <a:bodyPr>
            <a:normAutofit fontScale="77500" lnSpcReduction="10000"/>
          </a:bodyPr>
          <a:lstStyle/>
          <a:p>
            <a:r>
              <a:rPr lang="en-US" altLang="en-US"/>
              <a:t>Deliverables can be things such as:</a:t>
            </a:r>
          </a:p>
          <a:p>
            <a:endParaRPr lang="en-US" altLang="en-US"/>
          </a:p>
          <a:p>
            <a:r>
              <a:rPr lang="en-US" altLang="en-US" i="1"/>
              <a:t>an event</a:t>
            </a:r>
          </a:p>
          <a:p>
            <a:r>
              <a:rPr lang="en-US" altLang="en-US" i="1"/>
              <a:t>a campaign plan</a:t>
            </a:r>
          </a:p>
          <a:p>
            <a:r>
              <a:rPr lang="en-US" altLang="en-US" i="1"/>
              <a:t>a poster or leaflet</a:t>
            </a:r>
          </a:p>
          <a:p>
            <a:r>
              <a:rPr lang="en-US" altLang="en-US" i="1"/>
              <a:t>a social media schedule</a:t>
            </a:r>
          </a:p>
          <a:p>
            <a:r>
              <a:rPr lang="en-US" altLang="en-US" i="1"/>
              <a:t>a workshop</a:t>
            </a:r>
          </a:p>
          <a:p>
            <a:r>
              <a:rPr lang="en-US" altLang="en-US" i="1"/>
              <a:t>a report</a:t>
            </a:r>
          </a:p>
          <a:p>
            <a:r>
              <a:rPr lang="en-US" altLang="en-US" i="1"/>
              <a:t>a feedback summary</a:t>
            </a:r>
          </a:p>
          <a:p>
            <a:r>
              <a:rPr lang="en-US" altLang="en-US" i="1"/>
              <a:t>a survey questionnaire</a:t>
            </a:r>
          </a:p>
          <a:p>
            <a:r>
              <a:rPr lang="en-US" altLang="en-US" i="1"/>
              <a:t>a training session</a:t>
            </a:r>
          </a:p>
          <a:p>
            <a:r>
              <a:rPr lang="en-US" altLang="en-US" i="1"/>
              <a:t>a project timetable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A deliverable is usually something that can be seen, shared, used, presented or handed over.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What is not a deliverable?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3960"/>
            <a:ext cx="10515600" cy="5586730"/>
          </a:xfrm>
        </p:spPr>
        <p:txBody>
          <a:bodyPr>
            <a:normAutofit fontScale="75000" lnSpcReduction="10000"/>
          </a:bodyPr>
          <a:lstStyle/>
          <a:p>
            <a:endParaRPr lang="en-US" altLang="en-US"/>
          </a:p>
          <a:p>
            <a:r>
              <a:rPr lang="en-US" altLang="en-US"/>
              <a:t>These are usually not deliverables by themselves: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“working hard”</a:t>
            </a:r>
          </a:p>
          <a:p>
            <a:r>
              <a:rPr lang="en-US" altLang="en-US"/>
              <a:t>“having ideas”</a:t>
            </a:r>
          </a:p>
          <a:p>
            <a:r>
              <a:rPr lang="en-US" altLang="en-US"/>
              <a:t>“meeting people”</a:t>
            </a:r>
          </a:p>
          <a:p>
            <a:r>
              <a:rPr lang="en-US" altLang="en-US"/>
              <a:t>“doing research”</a:t>
            </a:r>
          </a:p>
          <a:p>
            <a:r>
              <a:rPr lang="en-US" altLang="en-US"/>
              <a:t>“discussing the project”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These may be activities, but not final outputs.</a:t>
            </a:r>
          </a:p>
          <a:p>
            <a:endParaRPr lang="en-US" altLang="en-US"/>
          </a:p>
          <a:p>
            <a:r>
              <a:rPr lang="en-US" altLang="en-US" b="1"/>
              <a:t>Example:</a:t>
            </a:r>
          </a:p>
          <a:p>
            <a:r>
              <a:rPr lang="en-US" altLang="en-US"/>
              <a:t>Deliverable: a completed event plan</a:t>
            </a:r>
          </a:p>
          <a:p>
            <a:r>
              <a:rPr lang="en-US" altLang="en-US"/>
              <a:t>Not a deliverable: talking about event ideas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A practical way to identify deliverables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99845"/>
            <a:ext cx="10515600" cy="5317490"/>
          </a:xfrm>
        </p:spPr>
        <p:txBody>
          <a:bodyPr>
            <a:normAutofit fontScale="97500" lnSpcReduction="10000"/>
          </a:bodyPr>
          <a:lstStyle/>
          <a:p>
            <a:endParaRPr lang="en-US" altLang="en-US"/>
          </a:p>
          <a:p>
            <a:r>
              <a:rPr lang="en-US" altLang="en-US"/>
              <a:t>Use these questions: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What will we actually create?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we organise?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we produce?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we present or hand over?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the sponsor or audience receive?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will show that the project has happened successfully?</a:t>
            </a:r>
          </a:p>
          <a:p>
            <a:endParaRPr lang="en-US" altLang="en-US"/>
          </a:p>
          <a:p>
            <a:r>
              <a:rPr lang="en-US" altLang="en-US"/>
              <a:t>These questions help you move from vague ideas to real outputs.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Example 1: Charity fundraising event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6490"/>
            <a:ext cx="10515600" cy="5481955"/>
          </a:xfrm>
        </p:spPr>
        <p:txBody>
          <a:bodyPr>
            <a:normAutofit fontScale="67500" lnSpcReduction="10000"/>
          </a:bodyPr>
          <a:lstStyle/>
          <a:p>
            <a:endParaRPr lang="en-US" altLang="en-US"/>
          </a:p>
          <a:p>
            <a:r>
              <a:rPr lang="en-US" altLang="en-US" b="1"/>
              <a:t>Aim</a:t>
            </a:r>
            <a:r>
              <a:rPr lang="zh-CN" altLang="en-US" b="1"/>
              <a:t>：</a:t>
            </a:r>
            <a:r>
              <a:rPr lang="en-US" altLang="zh-CN"/>
              <a:t> t</a:t>
            </a:r>
            <a:r>
              <a:rPr lang="en-US" altLang="en-US"/>
              <a:t>o raise funds for a local charity through a student-led event.</a:t>
            </a:r>
          </a:p>
          <a:p>
            <a:endParaRPr lang="en-US" altLang="en-US"/>
          </a:p>
          <a:p>
            <a:r>
              <a:rPr lang="en-US" altLang="en-US" b="1"/>
              <a:t>Objectives:</a:t>
            </a:r>
          </a:p>
          <a:p>
            <a:r>
              <a:rPr lang="en-US" altLang="en-US" i="1"/>
              <a:t>To organise the event</a:t>
            </a:r>
          </a:p>
          <a:p>
            <a:r>
              <a:rPr lang="en-US" altLang="en-US" i="1"/>
              <a:t>To promote it to the target audience</a:t>
            </a:r>
          </a:p>
          <a:p>
            <a:r>
              <a:rPr lang="en-US" altLang="en-US" i="1"/>
              <a:t>To encourage participation</a:t>
            </a:r>
          </a:p>
          <a:p>
            <a:r>
              <a:rPr lang="en-US" altLang="en-US" i="1"/>
              <a:t>To evaluate the event afterwards</a:t>
            </a:r>
          </a:p>
          <a:p>
            <a:r>
              <a:rPr lang="en-US" altLang="en-US" b="1"/>
              <a:t>Possible deliverables</a:t>
            </a:r>
          </a:p>
          <a:p>
            <a:r>
              <a:rPr lang="en-US" altLang="en-US" i="1"/>
              <a:t>event plan</a:t>
            </a:r>
          </a:p>
          <a:p>
            <a:r>
              <a:rPr lang="en-US" altLang="en-US" i="1"/>
              <a:t>promotional materials</a:t>
            </a:r>
          </a:p>
          <a:p>
            <a:r>
              <a:rPr lang="en-US" altLang="en-US" i="1"/>
              <a:t>event schedule</a:t>
            </a:r>
          </a:p>
          <a:p>
            <a:r>
              <a:rPr lang="en-US" altLang="en-US" i="1"/>
              <a:t>fundraising activity</a:t>
            </a:r>
          </a:p>
          <a:p>
            <a:r>
              <a:rPr lang="en-US" altLang="en-US" i="1"/>
              <a:t>feedback summary</a:t>
            </a:r>
          </a:p>
          <a:p>
            <a:r>
              <a:rPr lang="en-US" altLang="en-US" i="1"/>
              <a:t>final fundraising result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Example 2: </a:t>
            </a:r>
            <a:r>
              <a:rPr lang="en-US" altLang="en-US"/>
              <a:t>Networking event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3010"/>
            <a:ext cx="10515600" cy="5394325"/>
          </a:xfrm>
        </p:spPr>
        <p:txBody>
          <a:bodyPr>
            <a:normAutofit fontScale="67500" lnSpcReduction="10000"/>
          </a:bodyPr>
          <a:lstStyle/>
          <a:p>
            <a:endParaRPr lang="en-US" altLang="en-US"/>
          </a:p>
          <a:p>
            <a:r>
              <a:rPr lang="en-US" altLang="en-US" b="1"/>
              <a:t>Aim: </a:t>
            </a:r>
            <a:r>
              <a:rPr lang="en-US" altLang="en-US"/>
              <a:t>to organise a networking event that connects students with local employers.</a:t>
            </a:r>
          </a:p>
          <a:p>
            <a:endParaRPr lang="en-US" altLang="en-US"/>
          </a:p>
          <a:p>
            <a:r>
              <a:rPr lang="en-US" altLang="en-US" b="1"/>
              <a:t>Objectives</a:t>
            </a:r>
          </a:p>
          <a:p>
            <a:r>
              <a:rPr lang="en-US" altLang="en-US" i="1"/>
              <a:t>To identify and invite suitable participants</a:t>
            </a:r>
          </a:p>
          <a:p>
            <a:r>
              <a:rPr lang="en-US" altLang="en-US" i="1"/>
              <a:t>To plan the event structure</a:t>
            </a:r>
          </a:p>
          <a:p>
            <a:r>
              <a:rPr lang="en-US" altLang="en-US" i="1"/>
              <a:t>To promote the event</a:t>
            </a:r>
          </a:p>
          <a:p>
            <a:r>
              <a:rPr lang="en-US" altLang="en-US" i="1"/>
              <a:t>To collect feedback</a:t>
            </a:r>
          </a:p>
          <a:p>
            <a:endParaRPr lang="en-US" altLang="en-US" i="1"/>
          </a:p>
          <a:p>
            <a:r>
              <a:rPr lang="en-US" altLang="en-US" b="1"/>
              <a:t>Possible deliverables</a:t>
            </a:r>
          </a:p>
          <a:p>
            <a:r>
              <a:rPr lang="en-US" altLang="en-US" i="1"/>
              <a:t>guest list / invitation list</a:t>
            </a:r>
          </a:p>
          <a:p>
            <a:r>
              <a:rPr lang="en-US" altLang="en-US" i="1"/>
              <a:t>event programme</a:t>
            </a:r>
          </a:p>
          <a:p>
            <a:r>
              <a:rPr lang="en-US" altLang="en-US" i="1"/>
              <a:t>promotional poster or email</a:t>
            </a:r>
          </a:p>
          <a:p>
            <a:r>
              <a:rPr lang="en-US" altLang="en-US" i="1"/>
              <a:t>feedback form</a:t>
            </a:r>
          </a:p>
          <a:p>
            <a:r>
              <a:rPr lang="en-US" altLang="en-US" i="1"/>
              <a:t>event evaluation summary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en-US"/>
              <a:t>A weak vs strong example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92555"/>
            <a:ext cx="5181600" cy="5465445"/>
          </a:xfrm>
        </p:spPr>
        <p:txBody>
          <a:bodyPr>
            <a:normAutofit fontScale="87500" lnSpcReduction="10000"/>
          </a:bodyPr>
          <a:lstStyle/>
          <a:p>
            <a:r>
              <a:rPr lang="en-US" altLang="en-US" b="1"/>
              <a:t>Weak deliverable</a:t>
            </a:r>
          </a:p>
          <a:p>
            <a:r>
              <a:rPr lang="en-US" altLang="en-US" i="1"/>
              <a:t>“better communication”</a:t>
            </a:r>
          </a:p>
          <a:p>
            <a:r>
              <a:rPr lang="en-US" altLang="en-US" i="1"/>
              <a:t>“a successful project”</a:t>
            </a:r>
          </a:p>
          <a:p>
            <a:r>
              <a:rPr lang="en-US" altLang="en-US" i="1"/>
              <a:t>“helping students”</a:t>
            </a:r>
          </a:p>
          <a:p>
            <a:endParaRPr lang="en-US" altLang="en-US"/>
          </a:p>
          <a:p>
            <a:r>
              <a:rPr lang="en-US" altLang="en-US" b="1"/>
              <a:t>Why weak?</a:t>
            </a:r>
          </a:p>
          <a:p>
            <a:endParaRPr lang="en-US" altLang="en-US"/>
          </a:p>
          <a:p>
            <a:r>
              <a:rPr lang="en-US" altLang="en-US" i="1"/>
              <a:t>too vague</a:t>
            </a:r>
          </a:p>
          <a:p>
            <a:r>
              <a:rPr lang="en-US" altLang="en-US" i="1"/>
              <a:t>not specific</a:t>
            </a:r>
          </a:p>
          <a:p>
            <a:r>
              <a:rPr lang="en-US" altLang="en-US" i="1"/>
              <a:t>difficult to plan</a:t>
            </a:r>
          </a:p>
          <a:p>
            <a:r>
              <a:rPr lang="en-US" altLang="en-US" i="1"/>
              <a:t>difficult to evaluate</a:t>
            </a:r>
          </a:p>
          <a:p>
            <a:endParaRPr lang="en-US" altLang="en-US" i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17625"/>
            <a:ext cx="5181600" cy="5204460"/>
          </a:xfrm>
        </p:spPr>
        <p:txBody>
          <a:bodyPr>
            <a:normAutofit fontScale="87500" lnSpcReduction="10000"/>
          </a:bodyPr>
          <a:lstStyle/>
          <a:p>
            <a:r>
              <a:rPr lang="en-US" altLang="en-US" b="1"/>
              <a:t>Stronger deliverable</a:t>
            </a:r>
          </a:p>
          <a:p>
            <a:r>
              <a:rPr lang="en-US" altLang="en-US" i="1"/>
              <a:t>a student information leaflet</a:t>
            </a:r>
          </a:p>
          <a:p>
            <a:r>
              <a:rPr lang="en-US" altLang="en-US" i="1"/>
              <a:t>a one-day networking event</a:t>
            </a:r>
          </a:p>
          <a:p>
            <a:r>
              <a:rPr lang="en-US" altLang="en-US" i="1"/>
              <a:t>a social media campaign plan</a:t>
            </a:r>
          </a:p>
          <a:p>
            <a:r>
              <a:rPr lang="en-US" altLang="en-US" i="1"/>
              <a:t>a feedback report</a:t>
            </a:r>
          </a:p>
          <a:p>
            <a:endParaRPr lang="en-US" altLang="en-US"/>
          </a:p>
          <a:p>
            <a:r>
              <a:rPr lang="en-US" altLang="en-US" b="1"/>
              <a:t>Why stronger?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clearer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more visible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easier to organise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easier to evaluate</a:t>
            </a: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A good rule: c</a:t>
            </a:r>
            <a:r>
              <a:rPr lang="en-US" altLang="en-US" i="1"/>
              <a:t>hoose a small number of deliverables that are:</a:t>
            </a:r>
          </a:p>
          <a:p>
            <a:endParaRPr lang="en-US" altLang="en-US" i="1"/>
          </a:p>
          <a:p>
            <a:r>
              <a:rPr lang="en-US" altLang="en-US" i="1"/>
              <a:t>clear</a:t>
            </a:r>
          </a:p>
          <a:p>
            <a:r>
              <a:rPr lang="en-US" altLang="en-US" i="1"/>
              <a:t>realistic</a:t>
            </a:r>
          </a:p>
          <a:p>
            <a:r>
              <a:rPr lang="en-US" altLang="en-US" i="1"/>
              <a:t>achievable within the available time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Deliverables checklist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60475"/>
            <a:ext cx="10515600" cy="4916805"/>
          </a:xfrm>
        </p:spPr>
        <p:txBody>
          <a:bodyPr>
            <a:normAutofit fontScale="87500" lnSpcReduction="10000"/>
          </a:bodyPr>
          <a:lstStyle/>
          <a:p>
            <a:endParaRPr lang="en-US" altLang="en-US"/>
          </a:p>
          <a:p>
            <a:r>
              <a:rPr lang="en-US" altLang="en-US"/>
              <a:t>A good deliverable should be:</a:t>
            </a:r>
          </a:p>
          <a:p>
            <a:endParaRPr lang="en-US" altLang="en-US"/>
          </a:p>
          <a:p>
            <a:r>
              <a:rPr lang="en-US" altLang="en-US" i="1"/>
              <a:t>clear</a:t>
            </a:r>
          </a:p>
          <a:p>
            <a:r>
              <a:rPr lang="en-US" altLang="en-US" i="1"/>
              <a:t>relevant to the aim</a:t>
            </a:r>
          </a:p>
          <a:p>
            <a:r>
              <a:rPr lang="en-US" altLang="en-US" i="1"/>
              <a:t>realistic</a:t>
            </a:r>
          </a:p>
          <a:p>
            <a:r>
              <a:rPr lang="en-US" altLang="en-US" i="1"/>
              <a:t>practical</a:t>
            </a:r>
          </a:p>
          <a:p>
            <a:r>
              <a:rPr lang="en-US" altLang="en-US" i="1"/>
              <a:t>visible or usable</a:t>
            </a:r>
          </a:p>
          <a:p>
            <a:r>
              <a:rPr lang="en-US" altLang="en-US" i="1"/>
              <a:t>achievable within the available time and resources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a deliverable is too vague or too ambitious, it should be changed.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Project Scope?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7500" lnSpcReduction="10000"/>
          </a:bodyPr>
          <a:lstStyle/>
          <a:p>
            <a:r>
              <a:rPr lang="en-US" altLang="en-US"/>
              <a:t>Project scope means:</a:t>
            </a:r>
          </a:p>
          <a:p>
            <a:endParaRPr lang="en-US" altLang="en-US"/>
          </a:p>
          <a:p>
            <a:r>
              <a:rPr lang="en-US" altLang="en-US" i="1"/>
              <a:t>what the project includes</a:t>
            </a:r>
          </a:p>
          <a:p>
            <a:r>
              <a:rPr lang="en-US" altLang="en-US" i="1"/>
              <a:t>what the project does not include</a:t>
            </a:r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helps the team set boundaries.</a:t>
            </a:r>
            <a:endParaRPr lang="en-US" altLang="en-US"/>
          </a:p>
          <a:p>
            <a:r>
              <a:rPr lang="en-US" altLang="en-US" i="1"/>
              <a:t>what work needs to be done</a:t>
            </a:r>
          </a:p>
          <a:p>
            <a:r>
              <a:rPr lang="en-US" altLang="en-US" i="1"/>
              <a:t>what the deliverables are</a:t>
            </a:r>
          </a:p>
          <a:p>
            <a:r>
              <a:rPr lang="en-US" altLang="en-US" i="1"/>
              <a:t>what is outside the responsibility of the team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Why does scope matter?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 lnSpcReduction="10000"/>
          </a:bodyPr>
          <a:lstStyle/>
          <a:p>
            <a:endParaRPr lang="en-US" altLang="en-US"/>
          </a:p>
          <a:p>
            <a:r>
              <a:rPr lang="en-US" altLang="en-US"/>
              <a:t>Scope matters because it helps to:</a:t>
            </a:r>
          </a:p>
          <a:p>
            <a:endParaRPr lang="en-US" altLang="en-US"/>
          </a:p>
          <a:p>
            <a:r>
              <a:rPr lang="en-US" altLang="en-US" i="1"/>
              <a:t>keep the project focused</a:t>
            </a:r>
          </a:p>
          <a:p>
            <a:r>
              <a:rPr lang="en-US" altLang="en-US" i="1"/>
              <a:t>avoid unnecessary work</a:t>
            </a:r>
          </a:p>
          <a:p>
            <a:r>
              <a:rPr lang="en-US" altLang="en-US" i="1"/>
              <a:t>manage expectations</a:t>
            </a:r>
          </a:p>
          <a:p>
            <a:r>
              <a:rPr lang="en-US" altLang="en-US" i="1"/>
              <a:t>support planning and scheduling</a:t>
            </a:r>
          </a:p>
          <a:p>
            <a:r>
              <a:rPr lang="en-US" altLang="en-US" i="1"/>
              <a:t>reduce confusion and</a:t>
            </a:r>
            <a:r>
              <a:rPr lang="en-US" altLang="en-US" i="1">
                <a:solidFill>
                  <a:srgbClr val="FF0000"/>
                </a:solidFill>
              </a:rPr>
              <a:t> scope creep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the scope is unclear, the project can become too large, too vague or difficult to manage.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What is the project trying to achieve? - </a:t>
            </a:r>
            <a:r>
              <a:rPr lang="en-US" altLang="en-US">
                <a:solidFill>
                  <a:srgbClr val="FF0000"/>
                </a:solidFill>
              </a:rPr>
              <a:t>the aim</a:t>
            </a:r>
          </a:p>
          <a:p>
            <a:r>
              <a:rPr lang="en-US" altLang="en-US"/>
              <a:t>What is included in the project? - </a:t>
            </a:r>
            <a:r>
              <a:rPr lang="en-US" altLang="en-US">
                <a:solidFill>
                  <a:srgbClr val="FF0000"/>
                </a:solidFill>
              </a:rPr>
              <a:t>the objectives</a:t>
            </a:r>
          </a:p>
          <a:p>
            <a:r>
              <a:rPr lang="en-US" altLang="en-US"/>
              <a:t>What are the main deliverables? - </a:t>
            </a:r>
            <a:r>
              <a:rPr lang="en-US" altLang="en-US">
                <a:solidFill>
                  <a:srgbClr val="FF0000"/>
                </a:solidFill>
              </a:rPr>
              <a:t>the expected deliverables</a:t>
            </a:r>
          </a:p>
          <a:p>
            <a:r>
              <a:rPr lang="en-US" altLang="en-US">
                <a:sym typeface="+mn-ea"/>
              </a:rPr>
              <a:t>What is not included in the project? - </a:t>
            </a:r>
            <a:r>
              <a:rPr lang="en-US" altLang="en-US">
                <a:solidFill>
                  <a:srgbClr val="FF0000"/>
                </a:solidFill>
                <a:sym typeface="+mn-ea"/>
              </a:rPr>
              <a:t>define the scope</a:t>
            </a:r>
            <a:endParaRPr lang="en-US" altLang="en-US"/>
          </a:p>
          <a:p>
            <a:r>
              <a:rPr lang="en-US" altLang="en-US"/>
              <a:t>Is the project realistic in terms of time, resources and quality? - </a:t>
            </a:r>
            <a:r>
              <a:rPr lang="en-US" altLang="en-US">
                <a:solidFill>
                  <a:srgbClr val="FF0000"/>
                </a:solidFill>
              </a:rPr>
              <a:t>the stakeholders / sponsor; the resources available; the time available</a:t>
            </a:r>
            <a:r>
              <a:rPr lang="en-US" altLang="en-US"/>
              <a:t>.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Project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Clarify the aim</a:t>
            </a:r>
          </a:p>
          <a:p>
            <a:r>
              <a:rPr lang="en-US" altLang="en-US"/>
              <a:t>Write the objectives</a:t>
            </a:r>
          </a:p>
          <a:p>
            <a:r>
              <a:rPr lang="en-US" altLang="en-US"/>
              <a:t>Identify the deliverables</a:t>
            </a:r>
          </a:p>
          <a:p>
            <a:r>
              <a:rPr lang="en-US" altLang="en-US"/>
              <a:t>Define the scope</a:t>
            </a:r>
          </a:p>
          <a:p>
            <a:r>
              <a:rPr lang="en-US" altLang="en-US"/>
              <a:t>Use the Iron Triangle to test whether the project is workable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Define the scope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4305"/>
            <a:ext cx="10515600" cy="5260340"/>
          </a:xfrm>
        </p:spPr>
        <p:txBody>
          <a:bodyPr>
            <a:normAutofit fontScale="67500" lnSpcReduction="10000"/>
          </a:bodyPr>
          <a:lstStyle/>
          <a:p>
            <a:r>
              <a:rPr lang="en-US" altLang="en-US"/>
              <a:t>A simple way to understand scope: you already have:</a:t>
            </a:r>
          </a:p>
          <a:p>
            <a:endParaRPr lang="en-US" altLang="en-US"/>
          </a:p>
          <a:p>
            <a:r>
              <a:rPr lang="en-US" altLang="en-US"/>
              <a:t>Aim = the overall purpose</a:t>
            </a:r>
          </a:p>
          <a:p>
            <a:r>
              <a:rPr lang="en-US" altLang="en-US"/>
              <a:t>Objectives = the steps or targets</a:t>
            </a:r>
          </a:p>
          <a:p>
            <a:r>
              <a:rPr lang="en-US" altLang="en-US"/>
              <a:t>Deliverables = the outputs</a:t>
            </a:r>
          </a:p>
          <a:p>
            <a:endParaRPr lang="en-US" altLang="en-US"/>
          </a:p>
          <a:p>
            <a:r>
              <a:rPr lang="en-US" altLang="en-US"/>
              <a:t>Now you need:</a:t>
            </a:r>
          </a:p>
          <a:p>
            <a:r>
              <a:rPr lang="en-US" altLang="en-US">
                <a:solidFill>
                  <a:srgbClr val="FF0000"/>
                </a:solidFill>
              </a:rPr>
              <a:t>Scope = the boundaries of the project</a:t>
            </a: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Scope tells us:</a:t>
            </a:r>
          </a:p>
          <a:p>
            <a:endParaRPr lang="en-US" altLang="en-US"/>
          </a:p>
          <a:p>
            <a:r>
              <a:rPr lang="en-US" altLang="en-US" i="1"/>
              <a:t>what work belongs inside the project</a:t>
            </a:r>
          </a:p>
          <a:p>
            <a:r>
              <a:rPr lang="en-US" altLang="en-US" i="1"/>
              <a:t>what work stays outside the project</a:t>
            </a:r>
          </a:p>
          <a:p>
            <a:r>
              <a:rPr lang="en-US" altLang="en-US" i="1"/>
              <a:t>how big or small the project should be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How to define scope: step by step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1615"/>
            <a:ext cx="10515600" cy="5299075"/>
          </a:xfrm>
        </p:spPr>
        <p:txBody>
          <a:bodyPr>
            <a:noAutofit/>
          </a:bodyPr>
          <a:lstStyle/>
          <a:p>
            <a:endParaRPr lang="en-US" altLang="en-US" sz="1500"/>
          </a:p>
          <a:p>
            <a:r>
              <a:rPr lang="en-US" altLang="en-US" sz="1500"/>
              <a:t>Step 1: Start with the aim</a:t>
            </a:r>
          </a:p>
          <a:p>
            <a:r>
              <a:rPr lang="en-US" altLang="en-US" sz="1500"/>
              <a:t>Step 2: Look at the objectives</a:t>
            </a:r>
          </a:p>
          <a:p>
            <a:r>
              <a:rPr lang="en-US" altLang="en-US" sz="1500"/>
              <a:t>Step 3: List the main deliverables</a:t>
            </a:r>
          </a:p>
          <a:p>
            <a:r>
              <a:rPr lang="en-US" altLang="en-US" sz="1500"/>
              <a:t>Step 4 Ask:</a:t>
            </a:r>
          </a:p>
          <a:p>
            <a:endParaRPr lang="en-US" altLang="en-US" sz="1500"/>
          </a:p>
          <a:p>
            <a:r>
              <a:rPr lang="en-US" altLang="en-US" sz="1500" i="1">
                <a:solidFill>
                  <a:srgbClr val="FF0000"/>
                </a:solidFill>
              </a:rPr>
              <a:t>What must we include to achieve this project?</a:t>
            </a:r>
          </a:p>
          <a:p>
            <a:r>
              <a:rPr lang="en-US" altLang="en-US" sz="1500" i="1">
                <a:solidFill>
                  <a:srgbClr val="FF0000"/>
                </a:solidFill>
              </a:rPr>
              <a:t>What is not necessary?</a:t>
            </a:r>
          </a:p>
          <a:p>
            <a:r>
              <a:rPr lang="en-US" altLang="en-US" sz="1500" i="1">
                <a:solidFill>
                  <a:srgbClr val="FF0000"/>
                </a:solidFill>
              </a:rPr>
              <a:t>What is unrealistic for this module?</a:t>
            </a:r>
          </a:p>
          <a:p>
            <a:endParaRPr lang="en-US" altLang="en-US" sz="1500"/>
          </a:p>
          <a:p>
            <a:r>
              <a:rPr lang="en-US" altLang="en-US" sz="1500"/>
              <a:t>Step 5: Write a short</a:t>
            </a:r>
            <a:r>
              <a:rPr lang="en-US" altLang="en-US" sz="1500">
                <a:solidFill>
                  <a:srgbClr val="FF0000"/>
                </a:solidFill>
              </a:rPr>
              <a:t> scope statement</a:t>
            </a:r>
          </a:p>
          <a:p>
            <a:endParaRPr lang="en-US" altLang="en-US" sz="1500"/>
          </a:p>
          <a:p>
            <a:r>
              <a:rPr lang="en-US" altLang="en-US" sz="1500"/>
              <a:t>Step 6: Create an</a:t>
            </a:r>
            <a:r>
              <a:rPr lang="en-US" altLang="en-US" sz="1500">
                <a:solidFill>
                  <a:srgbClr val="FF0000"/>
                </a:solidFill>
              </a:rPr>
              <a:t> In Scope / Out of Scope table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Tool 1: Scope Statement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A scope statement is a short paragraph that explains:</a:t>
            </a:r>
          </a:p>
          <a:p>
            <a:r>
              <a:rPr lang="en-US" altLang="en-US" i="1"/>
              <a:t>what the project will do</a:t>
            </a:r>
          </a:p>
          <a:p>
            <a:r>
              <a:rPr lang="en-US" altLang="en-US" i="1"/>
              <a:t>who it is for</a:t>
            </a:r>
          </a:p>
          <a:p>
            <a:r>
              <a:rPr lang="en-US" altLang="en-US" i="1"/>
              <a:t>what the main deliverables are</a:t>
            </a:r>
          </a:p>
          <a:p>
            <a:r>
              <a:rPr lang="en-US" altLang="en-US" i="1"/>
              <a:t>what the project is limited to</a:t>
            </a:r>
          </a:p>
          <a:p>
            <a:endParaRPr lang="en-US" altLang="en-US" i="1"/>
          </a:p>
          <a:p>
            <a:r>
              <a:rPr lang="en-US" altLang="en-US" b="1">
                <a:solidFill>
                  <a:srgbClr val="FF0000"/>
                </a:solidFill>
              </a:rPr>
              <a:t>A simple sentence frame: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This project will focus on… for… by producing… within…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Example of a scope statement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Project: student networking event</a:t>
            </a:r>
          </a:p>
          <a:p>
            <a:endParaRPr lang="en-US" altLang="en-US"/>
          </a:p>
          <a:p>
            <a:r>
              <a:rPr lang="en-US" altLang="en-US"/>
              <a:t>Scope statement: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This project will focus on</a:t>
            </a:r>
            <a:r>
              <a:rPr lang="en-US" altLang="en-US" b="1" i="1">
                <a:solidFill>
                  <a:srgbClr val="FF0000"/>
                </a:solidFill>
              </a:rPr>
              <a:t> organising a small networking event</a:t>
            </a:r>
            <a:r>
              <a:rPr lang="en-US" altLang="en-US" i="1">
                <a:solidFill>
                  <a:srgbClr val="FF0000"/>
                </a:solidFill>
              </a:rPr>
              <a:t> for </a:t>
            </a:r>
            <a:r>
              <a:rPr lang="en-US" altLang="en-US" b="1" i="1">
                <a:solidFill>
                  <a:srgbClr val="FF0000"/>
                </a:solidFill>
              </a:rPr>
              <a:t>students and local employers</a:t>
            </a:r>
            <a:r>
              <a:rPr lang="en-US" altLang="en-US" i="1">
                <a:solidFill>
                  <a:srgbClr val="FF0000"/>
                </a:solidFill>
              </a:rPr>
              <a:t>. The project will include </a:t>
            </a:r>
            <a:r>
              <a:rPr lang="en-US" altLang="en-US" b="1" i="1">
                <a:solidFill>
                  <a:srgbClr val="FF0000"/>
                </a:solidFill>
              </a:rPr>
              <a:t>planning the event, promoting it, coordinating invitations, and collecting feedback afterwards.</a:t>
            </a:r>
            <a:r>
              <a:rPr lang="en-US" altLang="en-US" i="1">
                <a:solidFill>
                  <a:srgbClr val="FF0000"/>
                </a:solidFill>
              </a:rPr>
              <a:t> It will</a:t>
            </a:r>
            <a:r>
              <a:rPr lang="en-US" altLang="en-US" b="1" i="1">
                <a:solidFill>
                  <a:srgbClr val="FF0000"/>
                </a:solidFill>
              </a:rPr>
              <a:t> not include</a:t>
            </a:r>
            <a:r>
              <a:rPr lang="en-US" altLang="en-US" i="1">
                <a:solidFill>
                  <a:srgbClr val="FF0000"/>
                </a:solidFill>
              </a:rPr>
              <a:t> long-term employability services or wider institutional policy changes.</a:t>
            </a:r>
          </a:p>
          <a:p>
            <a:endParaRPr lang="en-US" altLang="en-US"/>
          </a:p>
          <a:p>
            <a:r>
              <a:rPr lang="en-US" altLang="en-US" i="1"/>
              <a:t>This is short, clear, and realistic.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Tool 2: In Scope / Out of Scope Table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/>
              <a:t>One of the easiest and best tools for Week 2 is this:</a:t>
            </a:r>
          </a:p>
        </p:txBody>
      </p:sp>
      <p:graphicFrame>
        <p:nvGraphicFramePr>
          <p:cNvPr id="4" name="Table 3"/>
          <p:cNvGraphicFramePr/>
          <p:nvPr/>
        </p:nvGraphicFramePr>
        <p:xfrm>
          <a:off x="1223645" y="3061335"/>
          <a:ext cx="8945880" cy="237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29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2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55065">
                <a:tc>
                  <a:txBody>
                    <a:bodyPr/>
                    <a:lstStyle/>
                    <a:p>
                      <a:r>
                        <a:rPr sz="1100"/>
                        <a:t>In Scope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100"/>
                        <a:t>Out of Scope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7295">
                <a:tc>
                  <a:txBody>
                    <a:bodyPr/>
                    <a:lstStyle/>
                    <a:p>
                      <a:r>
                        <a:rPr sz="1100"/>
                        <a:t>What the project will cover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100"/>
                        <a:t>What the project will not cover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Example: In Scope / Out of Scope Table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0635"/>
            <a:ext cx="10515600" cy="4906645"/>
          </a:xfrm>
        </p:spPr>
        <p:txBody>
          <a:bodyPr/>
          <a:lstStyle/>
          <a:p>
            <a:r>
              <a:rPr lang="en-US" altLang="en-US"/>
              <a:t>Project: Charity fundraising event</a:t>
            </a:r>
          </a:p>
          <a:p>
            <a:pPr marL="0" indent="0">
              <a:buNone/>
            </a:pPr>
            <a:endParaRPr lang="en-US" altLang="en-US"/>
          </a:p>
        </p:txBody>
      </p:sp>
      <p:graphicFrame>
        <p:nvGraphicFramePr>
          <p:cNvPr id="4" name="Table 3"/>
          <p:cNvGraphicFramePr/>
          <p:nvPr/>
        </p:nvGraphicFramePr>
        <p:xfrm>
          <a:off x="1457325" y="1968500"/>
          <a:ext cx="8534400" cy="4415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In Scope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Out of Scope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Choosing the event format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Managing the charity’s long-term finances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Promoting the event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Running future annual campaigns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Organising group roles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Redesigning the charity’s website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Collecting donations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Recruiting permanent staff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r>
                        <a:rPr sz="1600" b="1"/>
                        <a:t>Evaluating the event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/>
                        <a:t>Creating a national fundraising strategy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Tool 3: Scope Questions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5000" lnSpcReduction="10000"/>
          </a:bodyPr>
          <a:lstStyle/>
          <a:p>
            <a:endParaRPr lang="en-US" altLang="en-US"/>
          </a:p>
          <a:p>
            <a:r>
              <a:rPr lang="en-US" altLang="en-US"/>
              <a:t>Students can use these questions to define scope:</a:t>
            </a: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What are </a:t>
            </a:r>
            <a:r>
              <a:rPr lang="en-US" altLang="en-US" b="1" i="1">
                <a:solidFill>
                  <a:srgbClr val="FF0000"/>
                </a:solidFill>
              </a:rPr>
              <a:t>we definitely doing?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are </a:t>
            </a:r>
            <a:r>
              <a:rPr lang="en-US" altLang="en-US" b="1" i="1">
                <a:solidFill>
                  <a:srgbClr val="FF0000"/>
                </a:solidFill>
              </a:rPr>
              <a:t>we definitely not doing?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is realistic in this module?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What is too large or too ambitious?</a:t>
            </a:r>
          </a:p>
          <a:p>
            <a:r>
              <a:rPr lang="en-US" altLang="en-US" b="1" i="1">
                <a:solidFill>
                  <a:srgbClr val="FF0000"/>
                </a:solidFill>
              </a:rPr>
              <a:t>What outputs must we produce?</a:t>
            </a:r>
          </a:p>
          <a:p>
            <a:r>
              <a:rPr lang="en-US" altLang="en-US" b="1" i="1">
                <a:solidFill>
                  <a:srgbClr val="FF0000"/>
                </a:solidFill>
              </a:rPr>
              <a:t>What can we leave out without damaging the project aim?</a:t>
            </a:r>
          </a:p>
          <a:p>
            <a:endParaRPr lang="en-US" altLang="en-US"/>
          </a:p>
          <a:p>
            <a:r>
              <a:rPr lang="en-US" altLang="en-US"/>
              <a:t>This helps groups have a more focused discussion.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A practical warning: scope creep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10000"/>
          </a:bodyPr>
          <a:lstStyle/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creep means the project slowly becomes bigger and bigger.</a:t>
            </a:r>
          </a:p>
          <a:p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extra tasks</a:t>
            </a:r>
          </a:p>
          <a:p>
            <a:r>
              <a:rPr lang="en-US" altLang="en-US"/>
              <a:t>extra targets</a:t>
            </a:r>
          </a:p>
          <a:p>
            <a:r>
              <a:rPr lang="en-US" altLang="en-US"/>
              <a:t>extra outputs</a:t>
            </a:r>
          </a:p>
          <a:p>
            <a:r>
              <a:rPr lang="en-US" altLang="en-US"/>
              <a:t>extra audiences</a:t>
            </a:r>
          </a:p>
          <a:p>
            <a:endParaRPr lang="en-US" altLang="en-US"/>
          </a:p>
          <a:p>
            <a:r>
              <a:rPr lang="en-US" altLang="en-US"/>
              <a:t>Why is this a problem?</a:t>
            </a:r>
          </a:p>
          <a:p>
            <a:r>
              <a:rPr lang="en-US" altLang="en-US"/>
              <a:t>unrealistic</a:t>
            </a:r>
          </a:p>
          <a:p>
            <a:r>
              <a:rPr lang="en-US" altLang="en-US"/>
              <a:t>harder to manage</a:t>
            </a:r>
          </a:p>
          <a:p>
            <a:r>
              <a:rPr lang="en-US" altLang="en-US"/>
              <a:t>weaker in quality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How to avoid scope creep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1425"/>
            <a:ext cx="10515600" cy="4935855"/>
          </a:xfrm>
        </p:spPr>
        <p:txBody>
          <a:bodyPr>
            <a:normAutofit fontScale="87500" lnSpcReduction="10000"/>
          </a:bodyPr>
          <a:lstStyle/>
          <a:p>
            <a:endParaRPr lang="en-US" altLang="en-US"/>
          </a:p>
          <a:p>
            <a:r>
              <a:rPr lang="en-US" altLang="en-US"/>
              <a:t>To control scope, students should:</a:t>
            </a:r>
          </a:p>
          <a:p>
            <a:endParaRPr lang="en-US" altLang="en-US"/>
          </a:p>
          <a:p>
            <a:r>
              <a:rPr lang="en-US" altLang="en-US" i="1"/>
              <a:t>keep </a:t>
            </a:r>
            <a:r>
              <a:rPr lang="en-US" altLang="en-US" i="1">
                <a:solidFill>
                  <a:srgbClr val="FF0000"/>
                </a:solidFill>
              </a:rPr>
              <a:t>returning to the aim</a:t>
            </a:r>
          </a:p>
          <a:p>
            <a:r>
              <a:rPr lang="en-US" altLang="en-US" i="1"/>
              <a:t>check whether</a:t>
            </a:r>
            <a:r>
              <a:rPr lang="en-US" altLang="en-US" i="1">
                <a:solidFill>
                  <a:srgbClr val="FF0000"/>
                </a:solidFill>
              </a:rPr>
              <a:t> each task supports the objectives</a:t>
            </a:r>
            <a:endParaRPr lang="en-US" altLang="en-US" i="1"/>
          </a:p>
          <a:p>
            <a:r>
              <a:rPr lang="en-US" altLang="en-US" i="1">
                <a:solidFill>
                  <a:srgbClr val="FF0000"/>
                </a:solidFill>
              </a:rPr>
              <a:t>focus on the main deliverables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remove anything unnecessary</a:t>
            </a:r>
          </a:p>
          <a:p>
            <a:r>
              <a:rPr lang="en-US" altLang="en-US" i="1"/>
              <a:t>keep the project</a:t>
            </a:r>
            <a:r>
              <a:rPr lang="en-US" altLang="en-US" i="1">
                <a:solidFill>
                  <a:srgbClr val="FF0000"/>
                </a:solidFill>
              </a:rPr>
              <a:t> small and manageable</a:t>
            </a:r>
          </a:p>
          <a:p>
            <a:endParaRPr lang="en-US" altLang="en-US"/>
          </a:p>
          <a:p>
            <a:r>
              <a:rPr lang="en-US" altLang="en-US"/>
              <a:t>A useful rule: </a:t>
            </a:r>
            <a:r>
              <a:rPr lang="en-US" altLang="en-US">
                <a:solidFill>
                  <a:srgbClr val="FF0000"/>
                </a:solidFill>
              </a:rPr>
              <a:t>just because something is a good idea does not mean it belongs in the project.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Example 1: Social media campaign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10000"/>
          </a:bodyPr>
          <a:lstStyle/>
          <a:p>
            <a:endParaRPr lang="en-US" altLang="en-US"/>
          </a:p>
          <a:p>
            <a:r>
              <a:rPr lang="en-US" altLang="en-US" b="1"/>
              <a:t>Aim:</a:t>
            </a:r>
            <a:r>
              <a:rPr lang="en-US" altLang="en-US"/>
              <a:t> To raise awareness of a small organisation through a short social media campaign.</a:t>
            </a:r>
          </a:p>
          <a:p>
            <a:endParaRPr lang="en-US" altLang="en-US"/>
          </a:p>
          <a:p>
            <a:r>
              <a:rPr lang="en-US" altLang="en-US" b="1"/>
              <a:t>Deliverables:</a:t>
            </a:r>
          </a:p>
          <a:p>
            <a:r>
              <a:rPr lang="en-US" altLang="en-US" i="1"/>
              <a:t>content plan</a:t>
            </a:r>
          </a:p>
          <a:p>
            <a:r>
              <a:rPr lang="en-US" altLang="en-US" i="1"/>
              <a:t>set of posts</a:t>
            </a:r>
          </a:p>
          <a:p>
            <a:r>
              <a:rPr lang="en-US" altLang="en-US" i="1"/>
              <a:t>posting schedule</a:t>
            </a:r>
          </a:p>
          <a:p>
            <a:r>
              <a:rPr lang="en-US" altLang="en-US" i="1"/>
              <a:t>engagement summary</a:t>
            </a:r>
          </a:p>
          <a:p>
            <a:r>
              <a:rPr lang="en-US" altLang="en-US" b="1"/>
              <a:t>Scope Statement: </a:t>
            </a:r>
          </a:p>
          <a:p>
            <a:r>
              <a:rPr lang="en-US" altLang="en-US" i="1"/>
              <a:t>The</a:t>
            </a:r>
            <a:r>
              <a:rPr lang="en-US" altLang="en-US" i="1">
                <a:solidFill>
                  <a:srgbClr val="FF0000"/>
                </a:solidFill>
              </a:rPr>
              <a:t> project includes designing </a:t>
            </a:r>
            <a:r>
              <a:rPr lang="en-US" altLang="en-US" i="1"/>
              <a:t>and publishing a short campaign on one social media platform.</a:t>
            </a:r>
            <a:r>
              <a:rPr lang="en-US" altLang="en-US" i="1">
                <a:solidFill>
                  <a:srgbClr val="FF0000"/>
                </a:solidFill>
              </a:rPr>
              <a:t> It does not include </a:t>
            </a:r>
            <a:r>
              <a:rPr lang="en-US" altLang="en-US" i="1"/>
              <a:t>redesigning the organisation’s full marketing strategy, building a website, or running paid advertising.</a:t>
            </a:r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Example 2: Student wellbeing campaign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3010"/>
            <a:ext cx="10515600" cy="5577205"/>
          </a:xfrm>
        </p:spPr>
        <p:txBody>
          <a:bodyPr>
            <a:normAutofit fontScale="77500" lnSpcReduction="10000"/>
          </a:bodyPr>
          <a:lstStyle/>
          <a:p>
            <a:endParaRPr lang="en-US" altLang="en-US"/>
          </a:p>
          <a:p>
            <a:r>
              <a:rPr lang="en-US" altLang="en-US" b="1"/>
              <a:t>Aim: </a:t>
            </a:r>
            <a:r>
              <a:rPr lang="en-US" altLang="en-US"/>
              <a:t>To raise awareness of university support services for student wellbeing.</a:t>
            </a:r>
          </a:p>
          <a:p>
            <a:endParaRPr lang="en-US" altLang="en-US"/>
          </a:p>
          <a:p>
            <a:r>
              <a:rPr lang="en-US" altLang="en-US" b="1"/>
              <a:t>Deliverables</a:t>
            </a:r>
          </a:p>
          <a:p>
            <a:r>
              <a:rPr lang="en-US" altLang="en-US" i="1"/>
              <a:t>awareness materials</a:t>
            </a:r>
          </a:p>
          <a:p>
            <a:r>
              <a:rPr lang="en-US" altLang="en-US" i="1"/>
              <a:t>communication plan</a:t>
            </a:r>
          </a:p>
          <a:p>
            <a:r>
              <a:rPr lang="en-US" altLang="en-US" i="1"/>
              <a:t>short campaign activity</a:t>
            </a:r>
          </a:p>
          <a:p>
            <a:r>
              <a:rPr lang="en-US" altLang="en-US" i="1"/>
              <a:t>feedback summary</a:t>
            </a:r>
          </a:p>
          <a:p>
            <a:r>
              <a:rPr lang="en-US" altLang="en-US" b="1"/>
              <a:t>Scope Statement: </a:t>
            </a:r>
            <a:endParaRPr lang="en-US" altLang="en-US"/>
          </a:p>
          <a:p>
            <a:r>
              <a:rPr lang="en-US" altLang="en-US" i="1"/>
              <a:t>The project includes promoting existing support services through a short awareness campaign. It does not include creating new counselling services, changing university policy, or running a year-long support programme.</a:t>
            </a:r>
          </a:p>
          <a:p>
            <a:endParaRPr lang="en-US" altLang="en-US"/>
          </a:p>
          <a:p>
            <a:r>
              <a:rPr lang="en-US" altLang="en-US"/>
              <a:t>This helps students see how to keep projects realistic.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What a good scope should be like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52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clear</a:t>
            </a:r>
          </a:p>
          <a:p>
            <a:r>
              <a:rPr lang="en-US" altLang="en-US" i="1"/>
              <a:t>realistic</a:t>
            </a:r>
          </a:p>
          <a:p>
            <a:r>
              <a:rPr lang="en-US" altLang="en-US" i="1"/>
              <a:t>limited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linked to the aim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supported by the objectives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based on the deliverables</a:t>
            </a:r>
          </a:p>
          <a:p>
            <a:r>
              <a:rPr lang="en-US" altLang="en-US" i="1">
                <a:solidFill>
                  <a:srgbClr val="FF0000"/>
                </a:solidFill>
              </a:rPr>
              <a:t>suitable</a:t>
            </a:r>
            <a:r>
              <a:rPr lang="en-US" altLang="en-US" i="1"/>
              <a:t> for the time and resources available</a:t>
            </a:r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What does the Iron Triangle mean?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US" altLang="en-US" sz="1800" dirty="0"/>
          </a:p>
          <a:p>
            <a:r>
              <a:rPr lang="en-US" altLang="en-US" sz="1800" dirty="0"/>
              <a:t>The Iron Triangle helps us understand </a:t>
            </a:r>
            <a:r>
              <a:rPr lang="en-US" altLang="en-US" sz="1800" dirty="0">
                <a:solidFill>
                  <a:srgbClr val="FF0000"/>
                </a:solidFill>
              </a:rPr>
              <a:t>that projects cannot usually have:</a:t>
            </a:r>
          </a:p>
          <a:p>
            <a:endParaRPr lang="en-US" altLang="en-US" sz="1800" dirty="0"/>
          </a:p>
          <a:p>
            <a:r>
              <a:rPr lang="en-US" altLang="en-US" sz="1800" i="1" dirty="0">
                <a:solidFill>
                  <a:srgbClr val="FF0000"/>
                </a:solidFill>
              </a:rPr>
              <a:t>the highest quality</a:t>
            </a:r>
          </a:p>
          <a:p>
            <a:r>
              <a:rPr lang="en-US" altLang="en-US" sz="1800" i="1" dirty="0">
                <a:solidFill>
                  <a:srgbClr val="FF0000"/>
                </a:solidFill>
              </a:rPr>
              <a:t>in the shortest time</a:t>
            </a:r>
          </a:p>
          <a:p>
            <a:r>
              <a:rPr lang="en-US" altLang="en-US" sz="1800" i="1" dirty="0">
                <a:solidFill>
                  <a:srgbClr val="FF0000"/>
                </a:solidFill>
              </a:rPr>
              <a:t>for the lowest cost</a:t>
            </a:r>
          </a:p>
          <a:p>
            <a:endParaRPr lang="en-US" altLang="en-US" sz="1800" dirty="0"/>
          </a:p>
          <a:p>
            <a:r>
              <a:rPr lang="en-US" altLang="en-US" sz="1800" dirty="0"/>
              <a:t>at the same time: project teams therefore need to make choices and</a:t>
            </a:r>
            <a:r>
              <a:rPr lang="en-US" altLang="en-US" sz="1800" dirty="0">
                <a:solidFill>
                  <a:srgbClr val="FF0000"/>
                </a:solidFill>
              </a:rPr>
              <a:t> manage trade-offs.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A project must be:</a:t>
            </a:r>
          </a:p>
          <a:p>
            <a:r>
              <a:rPr lang="en-US" altLang="en-US" sz="1800" i="1" dirty="0"/>
              <a:t>completed on time</a:t>
            </a:r>
          </a:p>
          <a:p>
            <a:r>
              <a:rPr lang="en-US" altLang="en-US" sz="1800" i="1" dirty="0"/>
              <a:t>within budget</a:t>
            </a:r>
          </a:p>
          <a:p>
            <a:r>
              <a:rPr lang="en-US" altLang="en-US" sz="1800" i="1" dirty="0"/>
              <a:t>to the required quality standard.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What do the three parts mean?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84275"/>
            <a:ext cx="10515600" cy="5567045"/>
          </a:xfrm>
        </p:spPr>
        <p:txBody>
          <a:bodyPr>
            <a:normAutofit fontScale="82500" lnSpcReduction="20000"/>
          </a:bodyPr>
          <a:lstStyle/>
          <a:p>
            <a:r>
              <a:rPr lang="en-US" altLang="en-US" b="1" dirty="0">
                <a:solidFill>
                  <a:srgbClr val="FF0000"/>
                </a:solidFill>
              </a:rPr>
              <a:t>Time</a:t>
            </a:r>
          </a:p>
          <a:p>
            <a:r>
              <a:rPr lang="en-US" altLang="en-US" b="1" i="1" dirty="0"/>
              <a:t>deadlines</a:t>
            </a:r>
          </a:p>
          <a:p>
            <a:r>
              <a:rPr lang="en-US" altLang="en-US" b="1" i="1" dirty="0"/>
              <a:t>schedule</a:t>
            </a:r>
          </a:p>
          <a:p>
            <a:r>
              <a:rPr lang="en-US" altLang="en-US" b="1" i="1" dirty="0"/>
              <a:t>milestones</a:t>
            </a:r>
          </a:p>
          <a:p>
            <a:r>
              <a:rPr lang="en-US" altLang="en-US" b="1" i="1" dirty="0"/>
              <a:t>how long the project will take</a:t>
            </a:r>
          </a:p>
          <a:p>
            <a:r>
              <a:rPr lang="en-US" altLang="en-US" b="1" dirty="0">
                <a:solidFill>
                  <a:srgbClr val="FF0000"/>
                </a:solidFill>
              </a:rPr>
              <a:t>Cost</a:t>
            </a:r>
          </a:p>
          <a:p>
            <a:r>
              <a:rPr lang="en-US" altLang="en-US" b="1" i="1" dirty="0"/>
              <a:t>money</a:t>
            </a:r>
          </a:p>
          <a:p>
            <a:r>
              <a:rPr lang="en-US" altLang="en-US" b="1" i="1" dirty="0"/>
              <a:t>resources</a:t>
            </a:r>
          </a:p>
          <a:p>
            <a:r>
              <a:rPr lang="en-US" altLang="en-US" b="1" i="1" dirty="0"/>
              <a:t>staff time</a:t>
            </a:r>
          </a:p>
          <a:p>
            <a:r>
              <a:rPr lang="en-US" altLang="en-US" b="1" i="1" dirty="0"/>
              <a:t>materials / equipment</a:t>
            </a:r>
          </a:p>
          <a:p>
            <a:r>
              <a:rPr lang="en-US" altLang="en-US" b="1" dirty="0">
                <a:solidFill>
                  <a:srgbClr val="FF0000"/>
                </a:solidFill>
              </a:rPr>
              <a:t>Quality</a:t>
            </a:r>
          </a:p>
          <a:p>
            <a:r>
              <a:rPr lang="en-US" altLang="en-US" b="1" i="1" dirty="0"/>
              <a:t>how good the final result must be</a:t>
            </a:r>
          </a:p>
          <a:p>
            <a:r>
              <a:rPr lang="en-US" altLang="en-US" b="1" i="1" dirty="0"/>
              <a:t>whether the output is fit for purpose</a:t>
            </a:r>
          </a:p>
          <a:p>
            <a:r>
              <a:rPr lang="en-US" altLang="en-US" b="1" i="1" dirty="0"/>
              <a:t>whether it meets expectations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Why is it called a “triangle”?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altLang="en-US" dirty="0"/>
          </a:p>
          <a:p>
            <a:r>
              <a:rPr lang="en-US" altLang="en-US" sz="3300" dirty="0"/>
              <a:t>If you want to finish the project faster:</a:t>
            </a:r>
          </a:p>
          <a:p>
            <a:r>
              <a:rPr lang="en-US" altLang="en-US" sz="3300" i="1" dirty="0"/>
              <a:t>you may need more staff or more money</a:t>
            </a:r>
          </a:p>
          <a:p>
            <a:r>
              <a:rPr lang="en-US" altLang="en-US" sz="3300" i="1" dirty="0"/>
              <a:t>or you may need to reduce the quality or scale of the project</a:t>
            </a:r>
          </a:p>
          <a:p>
            <a:endParaRPr lang="en-US" altLang="en-US" sz="3300" dirty="0"/>
          </a:p>
          <a:p>
            <a:r>
              <a:rPr lang="en-US" altLang="en-US" sz="3300" dirty="0"/>
              <a:t>If you reduce the budget:</a:t>
            </a:r>
          </a:p>
          <a:p>
            <a:r>
              <a:rPr lang="en-US" altLang="en-US" sz="3300" i="1" dirty="0"/>
              <a:t>you may need more time</a:t>
            </a:r>
          </a:p>
          <a:p>
            <a:r>
              <a:rPr lang="en-US" altLang="en-US" sz="3300" i="1" dirty="0"/>
              <a:t>or you may need to produce a simpler outcome</a:t>
            </a:r>
          </a:p>
          <a:p>
            <a:endParaRPr lang="en-US" altLang="en-US" sz="3300" b="1" dirty="0">
              <a:solidFill>
                <a:srgbClr val="FF0000"/>
              </a:solidFill>
            </a:endParaRPr>
          </a:p>
          <a:p>
            <a:r>
              <a:rPr lang="en-US" altLang="en-US" sz="3300" b="1" dirty="0">
                <a:solidFill>
                  <a:srgbClr val="FF0000"/>
                </a:solidFill>
              </a:rPr>
              <a:t>So the triangle shows that projects involve balancing competing demands.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/>
              <a:t>The Iron Triangle does not define scope by itself but</a:t>
            </a:r>
          </a:p>
          <a:p>
            <a:endParaRPr lang="en-US" altLang="en-US"/>
          </a:p>
          <a:p>
            <a:r>
              <a:rPr lang="en-US" altLang="en-US" i="1"/>
              <a:t>decide the aim</a:t>
            </a:r>
          </a:p>
          <a:p>
            <a:r>
              <a:rPr lang="en-US" altLang="en-US" i="1"/>
              <a:t>write the objectives</a:t>
            </a:r>
          </a:p>
          <a:p>
            <a:r>
              <a:rPr lang="en-US" altLang="en-US" i="1"/>
              <a:t>identify the main deliverables</a:t>
            </a:r>
          </a:p>
          <a:p>
            <a:r>
              <a:rPr lang="en-US" altLang="en-US" i="1"/>
              <a:t>define scope</a:t>
            </a:r>
          </a:p>
          <a:p>
            <a:r>
              <a:rPr lang="en-US" altLang="en-US" i="1"/>
              <a:t>then use the Iron Triangle to </a:t>
            </a:r>
            <a:r>
              <a:rPr lang="en-US" altLang="en-US" i="1">
                <a:solidFill>
                  <a:srgbClr val="FF0000"/>
                </a:solidFill>
              </a:rPr>
              <a:t>test whether the scope is realistic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So the triangle is a checking and balancing tool, not the only scope tool.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105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21055">
                <a:tc>
                  <a:txBody>
                    <a:bodyPr/>
                    <a:lstStyle/>
                    <a:p>
                      <a:r>
                        <a:rPr sz="1600" b="1"/>
                        <a:t>Area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400" b="1"/>
                        <a:t>Questions to ask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400" b="1"/>
                        <a:t>Our project answer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Time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Can we complete the project in the available time? Are we trying to do too much?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Cost / Resources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Do we have enough people, effort, tools, materials or budget?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Quality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Can we still produce a good and useful result? Are our expectations realistic?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1055">
                <a:tc>
                  <a:txBody>
                    <a:bodyPr/>
                    <a:lstStyle/>
                    <a:p>
                      <a:r>
                        <a:rPr sz="1600" b="1" i="1"/>
                        <a:t>Overall judgement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600" b="1" i="1"/>
                        <a:t>Is the project realistic and manageable? Do we need to reduce the scope?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endParaRPr sz="1100"/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 Dicussion Output of Week 2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84466"/>
              </p:ext>
            </p:extLst>
          </p:nvPr>
        </p:nvGraphicFramePr>
        <p:xfrm>
          <a:off x="838200" y="1430655"/>
          <a:ext cx="10515600" cy="4742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7045">
                <a:tc>
                  <a:txBody>
                    <a:bodyPr/>
                    <a:lstStyle/>
                    <a:p>
                      <a:r>
                        <a:rPr sz="1800"/>
                        <a:t>Output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1800"/>
                        <a:t>What your group needs to produce today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1. Project Aim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Write one clear aim for your shared project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2. Project Objectives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Write 2–4 objectives that help achieve the aim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3390">
                <a:tc>
                  <a:txBody>
                    <a:bodyPr/>
                    <a:lstStyle/>
                    <a:p>
                      <a:r>
                        <a:rPr sz="2000" dirty="0"/>
                        <a:t>3. Main Deliverables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Identify 2–4 main deliverables your project will produce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4. Scope Statement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Write one short scope statement explaining what the project will focus 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5. In Scope / Out of Scope Table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List what is included in the project and what is excluded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sz="2000"/>
                        <a:t>6. Iron Triangle Check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/>
                        <a:t>Identify the main time, cost/resources and quality constraints affecting your project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41265">
                <a:tc>
                  <a:txBody>
                    <a:bodyPr/>
                    <a:lstStyle/>
                    <a:p>
                      <a:r>
                        <a:rPr sz="2000"/>
                        <a:t>7. Shared Project Brief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sz="2000" dirty="0"/>
                        <a:t>Put the above points together into one short shared project brief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 Box 5"/>
          <p:cNvSpPr txBox="1"/>
          <p:nvPr/>
        </p:nvSpPr>
        <p:spPr>
          <a:xfrm>
            <a:off x="838200" y="6212840"/>
            <a:ext cx="95904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i="1" dirty="0"/>
              <a:t>By the end of today’s session, each group should have a clearer, more realistic and more manageable version of their project.</a:t>
            </a:r>
            <a:endParaRPr lang="en-US" i="1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Blog 2 Guidance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10000"/>
          </a:bodyPr>
          <a:lstStyle/>
          <a:p>
            <a:pPr marL="0" indent="0">
              <a:buNone/>
            </a:pP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The purpose of Blog 2 </a:t>
            </a:r>
            <a:r>
              <a:rPr lang="en-US" altLang="en-US"/>
              <a:t>is to show how your group began to develop the project in a more structured way.</a:t>
            </a:r>
          </a:p>
          <a:p>
            <a:endParaRPr lang="en-US" altLang="en-US"/>
          </a:p>
          <a:p>
            <a:r>
              <a:rPr lang="en-US" altLang="en-US"/>
              <a:t>In this blog, you should explain:</a:t>
            </a:r>
          </a:p>
          <a:p>
            <a:endParaRPr lang="en-US" altLang="en-US"/>
          </a:p>
          <a:p>
            <a:r>
              <a:rPr lang="en-US" altLang="en-US" i="1"/>
              <a:t>what your project is trying to achieve</a:t>
            </a:r>
          </a:p>
          <a:p>
            <a:r>
              <a:rPr lang="en-US" altLang="en-US" i="1"/>
              <a:t>how your group developed the project aim and objectives</a:t>
            </a:r>
          </a:p>
          <a:p>
            <a:r>
              <a:rPr lang="en-US" altLang="en-US" i="1"/>
              <a:t>what the main deliverables are</a:t>
            </a:r>
          </a:p>
          <a:p>
            <a:r>
              <a:rPr lang="en-US" altLang="en-US" i="1"/>
              <a:t>how your group defined the project scope</a:t>
            </a:r>
          </a:p>
          <a:p>
            <a:r>
              <a:rPr lang="en-US" altLang="en-US" i="1"/>
              <a:t>how the Iron Triangle helped you think about whether the project is realistic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b="1" dirty="0"/>
              <a:t>Add some reflection</a:t>
            </a:r>
          </a:p>
          <a:p>
            <a:endParaRPr lang="en-US" altLang="en-US" dirty="0"/>
          </a:p>
          <a:p>
            <a:r>
              <a:rPr lang="en-US" altLang="en-US" dirty="0"/>
              <a:t>This blog </a:t>
            </a:r>
            <a:r>
              <a:rPr lang="en-US" altLang="en-US" dirty="0">
                <a:solidFill>
                  <a:srgbClr val="FF0000"/>
                </a:solidFill>
              </a:rPr>
              <a:t>should not be only descriptive. </a:t>
            </a:r>
            <a:r>
              <a:rPr lang="en-US" altLang="en-US" dirty="0"/>
              <a:t>You should also </a:t>
            </a:r>
            <a:r>
              <a:rPr lang="en-US" altLang="en-US" dirty="0">
                <a:solidFill>
                  <a:srgbClr val="FF0000"/>
                </a:solidFill>
              </a:rPr>
              <a:t>reflect briefly</a:t>
            </a:r>
            <a:r>
              <a:rPr lang="en-US" altLang="en-US" dirty="0"/>
              <a:t> on questions such as:</a:t>
            </a:r>
          </a:p>
          <a:p>
            <a:pPr marL="0" indent="0">
              <a:buNone/>
            </a:pPr>
            <a:endParaRPr lang="en-US" altLang="en-US" dirty="0"/>
          </a:p>
          <a:p>
            <a:r>
              <a:rPr lang="en-US" altLang="en-US" i="1" dirty="0"/>
              <a:t>Was your first project idea too broad?</a:t>
            </a:r>
          </a:p>
          <a:p>
            <a:r>
              <a:rPr lang="en-US" altLang="en-US" i="1" dirty="0"/>
              <a:t>Did you need to reduce the scope?</a:t>
            </a:r>
          </a:p>
          <a:p>
            <a:r>
              <a:rPr lang="en-US" altLang="en-US" i="1" dirty="0"/>
              <a:t>Was it difficult to agree on the project direction?</a:t>
            </a:r>
          </a:p>
          <a:p>
            <a:r>
              <a:rPr lang="en-US" altLang="en-US" i="1" dirty="0"/>
              <a:t>Did your group have to make choices because of time or resources?</a:t>
            </a:r>
          </a:p>
          <a:p>
            <a:endParaRPr lang="en-US" altLang="en-US" dirty="0"/>
          </a:p>
          <a:p>
            <a:r>
              <a:rPr lang="en-US" altLang="en-US" dirty="0">
                <a:solidFill>
                  <a:srgbClr val="FF0000"/>
                </a:solidFill>
              </a:rPr>
              <a:t>This helps make the blog more analytical.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Recap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Project initiation</a:t>
            </a:r>
          </a:p>
          <a:p>
            <a:r>
              <a:rPr lang="en-US" altLang="en-US">
                <a:sym typeface="+mn-ea"/>
              </a:rPr>
              <a:t>Aims and objectives</a:t>
            </a:r>
          </a:p>
          <a:p>
            <a:r>
              <a:rPr lang="en-US" altLang="en-US">
                <a:sym typeface="+mn-ea"/>
              </a:rPr>
              <a:t>Deliverables</a:t>
            </a:r>
          </a:p>
          <a:p>
            <a:r>
              <a:rPr lang="en-US" altLang="en-US">
                <a:sym typeface="+mn-ea"/>
              </a:rPr>
              <a:t>Define the scope</a:t>
            </a:r>
          </a:p>
          <a:p>
            <a:r>
              <a:rPr lang="en-US" altLang="zh-CN"/>
              <a:t>t</a:t>
            </a:r>
            <a:r>
              <a:rPr lang="en-US" altLang="en-US"/>
              <a:t>he iron triangle</a:t>
            </a:r>
          </a:p>
          <a:p>
            <a:r>
              <a:rPr lang="en-US" altLang="en-US"/>
              <a:t>Group project development</a:t>
            </a:r>
          </a:p>
          <a:p>
            <a:r>
              <a:rPr lang="en-US" altLang="en-US"/>
              <a:t>Blog 2 guidance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62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890" y="1914208"/>
            <a:ext cx="8229600" cy="1143000"/>
          </a:xfrm>
        </p:spPr>
        <p:txBody>
          <a:bodyPr/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8890" y="1339850"/>
            <a:ext cx="8931910" cy="3989070"/>
          </a:xfrm>
        </p:spPr>
        <p:txBody>
          <a:bodyPr/>
          <a:lstStyle/>
          <a:p>
            <a:pPr marL="0" indent="0">
              <a:buNone/>
            </a:pP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dirty="0"/>
              <a:t>                                                  </a:t>
            </a:r>
          </a:p>
          <a:p>
            <a:pPr marL="0" indent="0">
              <a:buNone/>
            </a:pPr>
            <a:r>
              <a:rPr lang="en-US" dirty="0"/>
              <a:t>         </a:t>
            </a:r>
            <a:endParaRPr 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dirty="0">
                <a:latin typeface="Calibri Light" panose="020F0302020204030204" charset="0"/>
                <a:cs typeface="Calibri Light" panose="020F0302020204030204" charset="0"/>
              </a:rPr>
              <a:t>                 Giulia: </a:t>
            </a:r>
            <a:r>
              <a:rPr lang="en-US" dirty="0"/>
              <a:t> </a:t>
            </a:r>
            <a:r>
              <a:rPr lang="en-US" dirty="0" err="1">
                <a:latin typeface="Calibri Light" panose="020F0302020204030204" charset="0"/>
                <a:cs typeface="Calibri Light" panose="020F0302020204030204" charset="0"/>
                <a:sym typeface="+mn-ea"/>
              </a:rPr>
              <a:t>g</a:t>
            </a:r>
            <a:r>
              <a:rPr lang="en-US" altLang="en-GB" dirty="0" err="1">
                <a:latin typeface="Calibri Light" panose="020F0302020204030204" charset="0"/>
                <a:cs typeface="Calibri Light" panose="020F0302020204030204" charset="0"/>
                <a:sym typeface="+mn-ea"/>
              </a:rPr>
              <a:t>.chifari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@uwtsd.ac.uk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3119</Words>
  <Application>Microsoft Office PowerPoint</Application>
  <PresentationFormat>Widescreen</PresentationFormat>
  <Paragraphs>604</Paragraphs>
  <Slides>52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Arial</vt:lpstr>
      <vt:lpstr>Calibri</vt:lpstr>
      <vt:lpstr>Calibri Light</vt:lpstr>
      <vt:lpstr>Office Theme</vt:lpstr>
      <vt:lpstr>PowerPoint Presentation</vt:lpstr>
      <vt:lpstr>Contents of Week 2 </vt:lpstr>
      <vt:lpstr>Recap of Week 1 </vt:lpstr>
      <vt:lpstr>What is project initiation? </vt:lpstr>
      <vt:lpstr>Why is project initiation important? </vt:lpstr>
      <vt:lpstr>Aim and Objectives </vt:lpstr>
      <vt:lpstr>Aim vs Objectives </vt:lpstr>
      <vt:lpstr>Aim vs Objectives</vt:lpstr>
      <vt:lpstr>A practical step-by-step method </vt:lpstr>
      <vt:lpstr>Example</vt:lpstr>
      <vt:lpstr>Example 2</vt:lpstr>
      <vt:lpstr>Weak vs strong examples</vt:lpstr>
      <vt:lpstr>PowerPoint Presentation</vt:lpstr>
      <vt:lpstr>A quick classroom check </vt:lpstr>
      <vt:lpstr>Deliverables</vt:lpstr>
      <vt:lpstr>Why are deliverables important? </vt:lpstr>
      <vt:lpstr>Aim &amp; Objectives &amp; Deliverables</vt:lpstr>
      <vt:lpstr>What do deliverables look like? </vt:lpstr>
      <vt:lpstr>What is not a deliverable? </vt:lpstr>
      <vt:lpstr>A practical way to identify deliverables </vt:lpstr>
      <vt:lpstr>Example 1: Charity fundraising event </vt:lpstr>
      <vt:lpstr>Example 2: Networking event </vt:lpstr>
      <vt:lpstr>A weak vs strong example </vt:lpstr>
      <vt:lpstr>PowerPoint Presentation</vt:lpstr>
      <vt:lpstr>Deliverables checklist </vt:lpstr>
      <vt:lpstr>Project Scope?</vt:lpstr>
      <vt:lpstr>Why does scope matter? </vt:lpstr>
      <vt:lpstr>PowerPoint Presentation</vt:lpstr>
      <vt:lpstr>Project Scope</vt:lpstr>
      <vt:lpstr>Define the scope</vt:lpstr>
      <vt:lpstr>How to define scope: step by step </vt:lpstr>
      <vt:lpstr>Tool 1: Scope Statement </vt:lpstr>
      <vt:lpstr>Example of a scope statement </vt:lpstr>
      <vt:lpstr>Tool 2: In Scope / Out of Scope Table </vt:lpstr>
      <vt:lpstr>Example: In Scope / Out of Scope Table </vt:lpstr>
      <vt:lpstr>Tool 3: Scope Questions </vt:lpstr>
      <vt:lpstr>A practical warning: scope creep </vt:lpstr>
      <vt:lpstr>How to avoid scope creep </vt:lpstr>
      <vt:lpstr>Example 1: Social media campaign </vt:lpstr>
      <vt:lpstr>Example 2: Student wellbeing campaign </vt:lpstr>
      <vt:lpstr>What a good scope should be like </vt:lpstr>
      <vt:lpstr>What does the Iron Triangle mean? </vt:lpstr>
      <vt:lpstr>What do the three parts mean? </vt:lpstr>
      <vt:lpstr>Why is it called a “triangle”? </vt:lpstr>
      <vt:lpstr>PowerPoint Presentation</vt:lpstr>
      <vt:lpstr>PowerPoint Presentation</vt:lpstr>
      <vt:lpstr>Group Dicussion Output of Week 2</vt:lpstr>
      <vt:lpstr>Blog 2 Guidance </vt:lpstr>
      <vt:lpstr>PowerPoint Presentation</vt:lpstr>
      <vt:lpstr>Recap of Week 2 </vt:lpstr>
      <vt:lpstr>Cwestyniau/Questions?</vt:lpstr>
      <vt:lpstr>Many Thanks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lan80</dc:creator>
  <cp:lastModifiedBy>Giulia Chifari</cp:lastModifiedBy>
  <cp:revision>30</cp:revision>
  <dcterms:created xsi:type="dcterms:W3CDTF">2025-07-23T00:59:00Z</dcterms:created>
  <dcterms:modified xsi:type="dcterms:W3CDTF">2026-05-14T11:47:55Z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52D33752BF4C479E84F982B0F34CAF4B_11</vt:lpwstr>
  </property>
  <property fmtid="{D5CDD505-2E9C-101B-9397-08002B2CF9AE}" pid="3" name="KSOProductBuildVer">
    <vt:lpwstr>1033-12.1.0.25862</vt:lpwstr>
  </property>
</Properties>
</file>