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1" r:id="rId5"/>
    <p:sldId id="260" r:id="rId6"/>
    <p:sldId id="259" r:id="rId7"/>
    <p:sldId id="263" r:id="rId8"/>
    <p:sldId id="264" r:id="rId9"/>
    <p:sldId id="262" r:id="rId10"/>
    <p:sldId id="265" r:id="rId11"/>
    <p:sldId id="266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google.co.uk/url?sa=i&amp;rct=j&amp;q=&amp;esrc=s&amp;source=images&amp;cd=&amp;cad=rja&amp;uact=8&amp;ved=0ahUKEwjDp-vJgpfZAhWIUlAKHUszBOEQjRwIBw&amp;url=https://sjf92.wordpress.com/strategies/&amp;psig=AOvVaw3WPQT3Q8lVvOxUfHuAw_P_&amp;ust=151820335008493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s.sagepub.com/doi/abs/10.1177/003172170408600105" TargetMode="External"/><Relationship Id="rId2" Type="http://schemas.openxmlformats.org/officeDocument/2006/relationships/hyperlink" Target="http://www.bbc.co.uk/news/education-359073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s.com/news/tes-archive/tes-publication/questioning" TargetMode="External"/><Relationship Id="rId5" Type="http://schemas.openxmlformats.org/officeDocument/2006/relationships/hyperlink" Target="https://www.google.co.uk/amp/s/amp.theguardian.com/teacher-network/teacher-blog/2013/aug/29/assessment-for-learning-effective-classroom" TargetMode="External"/><Relationship Id="rId4" Type="http://schemas.openxmlformats.org/officeDocument/2006/relationships/hyperlink" Target="https://www.google.co.uk/search?biw=1366&amp;bih=612&amp;tbm=isch&amp;sa=1&amp;ei=TaB8WqWQH4TewALWyQg&amp;q=traffic+light+system+self+assessment&amp;oq=traffic+light+system+self+assessment&amp;gs_l=psy-ab.3...2897.5024.0.5214.16.9.0.0.0.0.414.1318.1j6j4-1.8.0....0...1c.1.64.psy-ab..8.1.190...0j0i67k1.0.irVajfJ6JrQ#imgrc=felRTkWMHw13JM:&amp;spf=151811694962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dgewayprimaryschool.org.uk/about_our_school/contexts_for_learning/assessment_for_learning" TargetMode="External"/><Relationship Id="rId2" Type="http://schemas.openxmlformats.org/officeDocument/2006/relationships/hyperlink" Target="http://learning.gov.wales/resources/browse-all/nlnf/framework?component=literacy&amp;year=6938350_2&amp;selectedYear=col_9&amp;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earning.gov.wales/docs/learningwales/publications/130429how-to-develop-thinking-en.pdf" TargetMode="External"/><Relationship Id="rId4" Type="http://schemas.openxmlformats.org/officeDocument/2006/relationships/hyperlink" Target="https://www.theguardian.com/teacher-network/2015/dec/26/secret-teacher-awash-with-useless-acrony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760871" cy="3199153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 smtClean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GB" sz="5400" u="sng" dirty="0" smtClean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5400" u="sng" dirty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GB" sz="5400" u="sng" dirty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5400" u="sng" dirty="0" smtClean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Assessments within our Primary School Classrooms</a:t>
            </a:r>
            <a:br>
              <a:rPr lang="en-GB" sz="5400" u="sng" dirty="0" smtClean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GB" sz="5400" u="sng" dirty="0">
              <a:solidFill>
                <a:schemeClr val="accent3">
                  <a:lumMod val="75000"/>
                </a:schemeClr>
              </a:solidFill>
              <a:latin typeface="Berlin Sans FB Demi" panose="020E0802020502020306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9" name="Picture 5" descr="C:\Users\Stones\AppData\Local\Microsoft\Windows\Temporary Internet Files\Content.IE5\UYXZZV96\schoo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545" y="2636912"/>
            <a:ext cx="3230975" cy="2324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462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2132856"/>
            <a:ext cx="8517632" cy="4525963"/>
          </a:xfrm>
        </p:spPr>
        <p:txBody>
          <a:bodyPr/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is a tool used within primary schools across the UK, which currently allows the teacher and school to decipher what pupils know, what they understand and what they are able to do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(Faragher, 2014).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ssessment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‘gathers, interprets and records information’ to then be used for future learning progression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pupils by teachers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(Harlen </a:t>
            </a:r>
            <a:r>
              <a:rPr lang="en-GB" sz="1200" i="1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 al.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2014, P320).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are different forms of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One form is summative assessment and the other form is formative assessment.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pPr algn="ct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for </a:t>
            </a:r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(AfL) </a:t>
            </a:r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Philosophy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1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135" y="1165431"/>
            <a:ext cx="8712968" cy="45259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Summative assessment consists of using different strategies to find an overall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view. It is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accumulation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information to come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a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end result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Summative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is a form of assessment used to ‘summarize performance’ to see where a child is in regards to a certain frame of time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(Overall and Sangster, 2003, P170).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is currently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being used within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primary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schools as pupils do the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national reading and numeracy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tests starting from year 2 through to year 6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(BBC,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2016, para.34).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Summative assessment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 descr="C:\Users\Stones\AppData\Local\Microsoft\Windows\Temporary Internet Files\Content.IE5\09I8C949\balanced_literacy_(2)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193221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ones\AppData\Local\Microsoft\Windows\Temporary Internet Files\Content.IE5\UYXZZV96\numeracy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653136"/>
            <a:ext cx="165618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724128" y="4604645"/>
            <a:ext cx="43204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</a:t>
            </a:r>
          </a:p>
          <a:p>
            <a:r>
              <a:rPr lang="en-GB" sz="17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48001" y="4653136"/>
            <a:ext cx="45178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</a:t>
            </a:r>
          </a:p>
          <a:p>
            <a:r>
              <a:rPr lang="en-GB" sz="17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2388740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481328"/>
            <a:ext cx="8856984" cy="45259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Formative assessment is a way of gaining information which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then be used to give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pupils feedback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which can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improve and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enhance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their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opportunities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 err="1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2011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).</a:t>
            </a: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 should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implementing a range of different formative strategies which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should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embedded within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teaching and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classrooms.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Themes of formative assessment which can be used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our classrooms are questioning, peer-assessment, self-assessment, feedback in the form of teacher marking and the use of formative assessments to aid summative assessments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(Welsh Assembly Government, 2010).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55576" y="19650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Formative assessment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904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556792"/>
            <a:ext cx="8856984" cy="45259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ask approximately 2 questions every minute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which is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around 400 questions in just one day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(Hasting, 2003).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theme of assessment can be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improved upon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through the strategy of allowing children more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 to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answer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questions.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Having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longer question waiting times means that pupils can develop and explore their answers before they feedback.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should develop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open-ended questions which encourage pupils to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spend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greater amount of time and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thought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into answering 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questions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Conklin, 2012).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Questioning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074" name="Picture 2" descr="C:\Users\Stones\AppData\Local\Microsoft\Windows\Temporary Internet Files\Content.IE5\09I8C949\depositphotos_4439888-Question-Marks-Around-Word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7" t="17980" r="2122" b="16768"/>
          <a:stretch/>
        </p:blipFill>
        <p:spPr bwMode="auto">
          <a:xfrm>
            <a:off x="3851920" y="188640"/>
            <a:ext cx="1771359" cy="121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78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772816"/>
            <a:ext cx="9036496" cy="45259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Self-assessment is when pupils actively set targets and then work towards these targets with 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 being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supportive bystander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(Ridgeway Primary School,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n.d).</a:t>
            </a:r>
          </a:p>
          <a:p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Benefits: </a:t>
            </a: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 primary age pupils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feel more confident to say what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support they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need.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have a gain 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self-esteem.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out what their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strengths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hey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set targets for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themselves.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discuss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aspects of their work which they think they need to improve upon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(Clarke, 2001).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65071" y="192313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Self-assessment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380312" y="2185088"/>
            <a:ext cx="1330816" cy="26389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39553" y="2448979"/>
            <a:ext cx="55852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194" name="Picture 2" descr="C:\Users\Stones\AppData\Local\Microsoft\Windows\Temporary Internet Files\Content.IE5\09I8C949\boy-1443458_960_72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686" y="188640"/>
            <a:ext cx="1311424" cy="1443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tones\AppData\Local\Microsoft\Windows\Temporary Internet Files\Content.IE5\5NTUMK5W\smiling-face-of-a-child-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072" y="226279"/>
            <a:ext cx="1553002" cy="155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1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6104" y="77804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Traffic lights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100" name="Picture 4" descr="Image result for traffic light system self assessment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" t="2713" r="1840" b="3035"/>
          <a:stretch/>
        </p:blipFill>
        <p:spPr bwMode="auto">
          <a:xfrm>
            <a:off x="107504" y="1412776"/>
            <a:ext cx="532859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436096" y="188640"/>
            <a:ext cx="36004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Each pupil has their own set of traffic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pupil will then use these to decide what stage they are at with their understanding of a topic or piece of work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Green means I understand and feel confident with my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mber means that the pupil understood some aspects but still felt unsure with other aspects 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 means that they didn’t understand the topic or work and need help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(Webb, 2006 ).</a:t>
            </a: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5661248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Google image (2010).</a:t>
            </a: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88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Mr Men and Little Miss cards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179512" y="1215870"/>
            <a:ext cx="5040560" cy="432047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Used within the foundation phase:-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6" t="19048" r="9754" b="29356"/>
          <a:stretch/>
        </p:blipFill>
        <p:spPr bwMode="auto">
          <a:xfrm>
            <a:off x="9097" y="1988840"/>
            <a:ext cx="8999983" cy="3124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080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4525963"/>
          </a:xfrm>
        </p:spPr>
        <p:txBody>
          <a:bodyPr>
            <a:normAutofit/>
          </a:bodyPr>
          <a:lstStyle/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Peer-assessment is the process in which pupils will look at the quality of their peers work and then will comment upon it accordingly and appropriately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(McDonald. 2016).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Benefits: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feedback they receive will be in a language in which they understand and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therefore they can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relate to this more.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Children learn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through role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play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in this aspect they take on the teachers role.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Additionally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pupils have the opportunity to learn what is expected from them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their own work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(Black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</a:t>
            </a:r>
            <a:r>
              <a:rPr lang="en-GB" sz="1200" dirty="0" err="1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2012).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3568" y="4633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Peer-assessment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7170" name="Picture 2" descr="C:\Users\Stones\AppData\Local\Microsoft\Windows\Temporary Internet Files\Content.IE5\5NTUMK5W\circle_of_frien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28852"/>
            <a:ext cx="1812032" cy="181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77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1368152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stage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 classroom.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sheet can be adapted to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any age,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topic or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subject.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Allows for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self-assessment and peer-assessment. 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valuation/Assessment slips 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29" t="18652" r="23029" b="12499"/>
          <a:stretch/>
        </p:blipFill>
        <p:spPr bwMode="auto">
          <a:xfrm>
            <a:off x="3203848" y="2348880"/>
            <a:ext cx="5741815" cy="4008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283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700808"/>
            <a:ext cx="9036496" cy="4525963"/>
          </a:xfrm>
        </p:spPr>
        <p:txBody>
          <a:bodyPr/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Feedback can be adapted by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writing comments instead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grades:</a:t>
            </a:r>
          </a:p>
          <a:p>
            <a:pPr marL="109728" indent="0">
              <a:buNone/>
            </a:pP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946404" lvl="2" indent="-342900"/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can be done by using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marking system involving, WWW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which stands for What Went Well and EBI which stands for Even Better If.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603504" lvl="2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946404" lvl="2" indent="-342900"/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system allows for feedback in the form of praise by telling pupils their strengths and then advice on how to improve next time allowing for learning to become more meaningful 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Guardian, 2015).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603504" lvl="2" indent="0">
              <a:buNone/>
            </a:pP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can display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their pupils work which gives children a boost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confidence, increase in self-esteem and motivation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 err="1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Szarkowicz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2006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Additional </a:t>
            </a:r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AfL strategies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52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327" y="1340768"/>
            <a:ext cx="9134673" cy="4525963"/>
          </a:xfrm>
        </p:spPr>
        <p:txBody>
          <a:bodyPr/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time consuming for the teacher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not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every strategy will go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plan within 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classroom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instantly.</a:t>
            </a: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costs of these strategies are low as they are all in house strategies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 err="1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Drolet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and Turner, 2010).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have to change their perception and pedagogy style within their classroom for the assessment for learning strategies to be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fully effective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(Harrison, 2013).</a:t>
            </a: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However by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undertaking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changes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implementing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strategies it will have overall benefits to the way we assess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our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pupils within the school. </a:t>
            </a:r>
          </a:p>
          <a:p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Implication of strategies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92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12776"/>
            <a:ext cx="9036496" cy="45259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hese assessment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 learning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strategies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simple to implement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allow teachers and therefore the school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see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progress in which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their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pupils are making.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many strategies and there is no limit to what can be implemented or who can implement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them,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 strategies can differentiate from age and different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year groups.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Thank you all for listening and giving your time. Does anyone have any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questions,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additional ideas or strategies they would like to share? 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13855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Overall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94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108520" y="764704"/>
            <a:ext cx="9396536" cy="5458611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BBC (2016). ‘Primary tests: What are the changes?.’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BBC.co.uk.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http://www.bbc.co.uk/news/education-35907385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7th February 2018].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Black, P., Harrison, C., Lee, C., Marshall, B. and 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(2004). ‘Working Inside the Black Box: Assessment for Learning in the Classroom.’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Phi Delta </a:t>
            </a:r>
            <a:r>
              <a:rPr lang="en-GB" sz="4800" i="1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Kappan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86(1). PP.9-21.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http://journals.sagepub.com/doi/abs/10.1177/003172170408600105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3rd February 2018].</a:t>
            </a:r>
          </a:p>
          <a:p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Black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P. and 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(2006). ‘Assessment for Learning in the Classroom.’ In Gardner, J. (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 (2006).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and Learning.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1st edn. London: Sage. PP.9-28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Black, P. and 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(2012). ‘Assessment for Learning in the Classroom.’ In Gardner, J. (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)(2012).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and Learning.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2nd edn. London: Sage. PP.11-31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Boyle, B. &amp; Charles, C. (2014)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Formative Assessment for Teaching &amp; Learning.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London: Sage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Clarke, S. (2001).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Unlocking formative assessment.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Oxon: Hodder and Stoughton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Conklin, W. (2012).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Strategies for Developing Higher Order Thinking Skills Level K-2.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USA: Shell Education. </a:t>
            </a:r>
          </a:p>
          <a:p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Drolet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B.M. and Turner, D. (2010).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Building a Bridge to Success: From Program Improvement to Excellence.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United Kingdom: Rowman &amp; Littlefield Education.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Faragher, S. (2014).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Understanding Assessment in Primary Education.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London: SAGE Publications.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Fisher, D. and Frey, N. (2014).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Checking for Understanding: Formative Assessment Techniques for Your Classroom.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2nd edn. USA: ASCD.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Google (2010). ‘Strategies | Effective Assessment in the Primary School.’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Google.co.uk.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[Image]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https://www.google.co.uk/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search?biw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=1366&amp;bih=612&amp;tbm=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isch&amp;sa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=1&amp;ei=TaB8WqWQH4TewALWyQg&amp;q=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traffic+light+system+self+assessment&amp;oq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traffic+light+system+self+assessment&amp;gs_l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=psy-ab.3...2897.5024.0.5214.16.9.0.0.0.0.414.1318.1j6j4-1.8.0....0...1c.1.64.psy-ab..8.1.190...0j0i67k1.0.irVajfJ6JrQ#imgrc=felRTkWMHw13JM:&amp;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spf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=1518116949624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7th February 2018].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Harlen, W., Gipps, C., 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Broadfoot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P and Nuttall, D. (2014) ‘Assessment: How can assessment enhance learning? Assessment purposes and principles.’ In Pollard, A. (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)(2014).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Readings for Reflective teaching in Schools.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London: Bloomsbury publishing. PP.320-342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Harrison, C. (2013). ‘Assessment for learning: are you using it effectively in your classroom.’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https://www.google.co.uk/amp/s/amp.theguardian.com/teacher-network/teacher-blog/2013/aug/29/assessment-for-learning-effective-classroom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7th February 2018].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Hasting, S. (2003). ‘Questioning.’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Times Educational Supplement.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https://www.tes.com/news/tes-archive/tes-publication/questioning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3rd February 2018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].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-31"/>
            <a:ext cx="8229600" cy="709139"/>
          </a:xfrm>
        </p:spPr>
        <p:txBody>
          <a:bodyPr>
            <a:normAutofit/>
          </a:bodyPr>
          <a:lstStyle/>
          <a:p>
            <a:r>
              <a:rPr lang="en-GB" sz="3200" b="0" u="sng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 list</a:t>
            </a:r>
            <a:endParaRPr lang="en-GB" sz="3200" b="0" u="sng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853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108520" y="836712"/>
            <a:ext cx="9145016" cy="5170579"/>
          </a:xfrm>
        </p:spPr>
        <p:txBody>
          <a:bodyPr>
            <a:normAutofit/>
          </a:bodyPr>
          <a:lstStyle/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Wales (2014). ‘National Literacy and Numeracy Framework.’ </a:t>
            </a:r>
            <a:r>
              <a:rPr lang="en-GB" sz="1200" i="1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Learning.gov.wales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1200" u="sng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http://learning.gov.wales/resources/browse-all/nlnf/framework?component=literacy&amp;year=6938350_2&amp;selectedYear=col_9&amp;lang=en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7th February 2018].</a:t>
            </a: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McDonald, B. (2016).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Peer Assessment that Works: A Guide for Teachers.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London: Rowman &amp; Littlefield. </a:t>
            </a: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Overall, L. and Sangster, M. (2003).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Primary Teacher’s Handbook.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London: Continuum. </a:t>
            </a: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Race, P. and Packard, N. (2013).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2000 Tips for Teachers.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Oxon: 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Routledge.</a:t>
            </a:r>
          </a:p>
          <a:p>
            <a:pPr lvl="0">
              <a:buClr>
                <a:srgbClr val="2DA2BF"/>
              </a:buClr>
            </a:pPr>
            <a:r>
              <a:rPr lang="en-GB" sz="1200" strike="sngStrike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Ridgeway Primary School 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(n.d). ‘Assessment for Learning.’ </a:t>
            </a:r>
            <a:r>
              <a:rPr lang="en-GB" sz="1200" i="1" strike="sngStrike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ridgewaypriamryschool.org.uk. 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[Online] Available from: </a:t>
            </a:r>
            <a:r>
              <a:rPr lang="en-GB" sz="1200" u="sng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http://www.</a:t>
            </a:r>
            <a:r>
              <a:rPr lang="en-GB" sz="1200" u="sng" strike="sngStrike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ridgewayprimaryschool</a:t>
            </a:r>
            <a:r>
              <a:rPr lang="en-GB" sz="1200" u="sng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.org.uk/about_our_school/contexts_for_learning/assessment_for_learning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3rd February 2018]. </a:t>
            </a:r>
          </a:p>
          <a:p>
            <a:pPr lvl="0">
              <a:buClr>
                <a:srgbClr val="2DA2BF"/>
              </a:buClr>
            </a:pPr>
            <a:r>
              <a:rPr lang="en-GB" sz="1200" dirty="0" err="1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Szarkowicz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L. (2006).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Observations and Reflections in Childhood. 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Australia :Social Science Press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 (2015). ‘Secret Teacher: WALT, WILF, EBI – we're awash with useless acronyms.’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1200" u="sng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https://www.theguardian.com/teacher-network/2015/dec/26/secret-teacher-awash-with-useless-acronyms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5th February 2018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].</a:t>
            </a:r>
            <a:endParaRPr lang="en-GB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Welsh Assembly Government (2010). ‘How to develop thinking and assessment for learning in the classroom.’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Welsh Assembly Government.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[PDF] Available from: </a:t>
            </a:r>
            <a:r>
              <a:rPr lang="en-GB" sz="1200" u="sng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http://learning.gov.wales/docs/learningwales/publications/130429how-to-develop-thinking-en.pdf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6th February 2018]. </a:t>
            </a: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Webb, R. (2006).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Changing teaching and learning in primary school. 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London: Open University Press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>
              <a:buClr>
                <a:srgbClr val="2DA2BF"/>
              </a:buClr>
            </a:pPr>
            <a:r>
              <a:rPr lang="en-GB" sz="12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(2011).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Embedded: formative assessment.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Bloomington: Solution Tree Press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>
              <a:buClr>
                <a:srgbClr val="2DA2BF"/>
              </a:buClr>
            </a:pPr>
            <a:r>
              <a:rPr lang="en-GB" sz="12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(2006). ‘Assessment for Learning: why, what and how.’ In </a:t>
            </a:r>
            <a:r>
              <a:rPr lang="en-GB" sz="12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Oldroyd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R. (</a:t>
            </a:r>
            <a:r>
              <a:rPr lang="en-GB" sz="12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)(2006)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Excellence in Assessment: Assessment for Learning.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Cambridge: University of Cambridge. PP.2-16. </a:t>
            </a:r>
          </a:p>
          <a:p>
            <a:pPr lvl="0">
              <a:buClr>
                <a:srgbClr val="2DA2BF"/>
              </a:buClr>
            </a:pPr>
            <a:endParaRPr lang="en-GB" sz="3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-171400"/>
            <a:ext cx="8229600" cy="1043608"/>
          </a:xfrm>
        </p:spPr>
        <p:txBody>
          <a:bodyPr>
            <a:normAutofit/>
          </a:bodyPr>
          <a:lstStyle/>
          <a:p>
            <a:r>
              <a:rPr lang="en-GB" sz="3200" b="0" u="sng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 list</a:t>
            </a:r>
            <a:endParaRPr lang="en-GB" sz="3200" b="0" u="sng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3528" y="2161454"/>
            <a:ext cx="1728192" cy="19261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283968" y="2223200"/>
            <a:ext cx="2088232" cy="1308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01122" y="2426860"/>
            <a:ext cx="2088232" cy="9630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93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4196</TotalTime>
  <Words>1784</Words>
  <Application>Microsoft Office PowerPoint</Application>
  <PresentationFormat>On-screen Show (4:3)</PresentationFormat>
  <Paragraphs>135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Concourse</vt:lpstr>
      <vt:lpstr>  Assessments within our Primary School Classrooms </vt:lpstr>
      <vt:lpstr>Assessment for Learning (AfL) Philosophy</vt:lpstr>
      <vt:lpstr>Summative assessment</vt:lpstr>
      <vt:lpstr>Formative assessment</vt:lpstr>
      <vt:lpstr>Questioning</vt:lpstr>
      <vt:lpstr>Self-assessment</vt:lpstr>
      <vt:lpstr>Traffic lights</vt:lpstr>
      <vt:lpstr>Mr Men and Little Miss cards</vt:lpstr>
      <vt:lpstr>Peer-assessment</vt:lpstr>
      <vt:lpstr>Evaluation/Assessment slips </vt:lpstr>
      <vt:lpstr>Additional AfL strategies</vt:lpstr>
      <vt:lpstr>Implication of strategies</vt:lpstr>
      <vt:lpstr>Overall</vt:lpstr>
      <vt:lpstr>Reference list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Assessments within our Primary School Classrooms</dc:title>
  <dc:creator>Stones</dc:creator>
  <cp:lastModifiedBy>Stones</cp:lastModifiedBy>
  <cp:revision>34</cp:revision>
  <dcterms:created xsi:type="dcterms:W3CDTF">2018-02-08T17:37:46Z</dcterms:created>
  <dcterms:modified xsi:type="dcterms:W3CDTF">2018-02-15T17:11:40Z</dcterms:modified>
</cp:coreProperties>
</file>