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3" r:id="rId4"/>
  </p:sldMasterIdLst>
  <p:notesMasterIdLst>
    <p:notesMasterId r:id="rId24"/>
  </p:notesMasterIdLst>
  <p:sldIdLst>
    <p:sldId id="257" r:id="rId5"/>
    <p:sldId id="261" r:id="rId6"/>
    <p:sldId id="262" r:id="rId7"/>
    <p:sldId id="263" r:id="rId8"/>
    <p:sldId id="264" r:id="rId9"/>
    <p:sldId id="265" r:id="rId10"/>
    <p:sldId id="266" r:id="rId11"/>
    <p:sldId id="270" r:id="rId12"/>
    <p:sldId id="268" r:id="rId13"/>
    <p:sldId id="269" r:id="rId14"/>
    <p:sldId id="273" r:id="rId15"/>
    <p:sldId id="274" r:id="rId16"/>
    <p:sldId id="275" r:id="rId17"/>
    <p:sldId id="276" r:id="rId18"/>
    <p:sldId id="277" r:id="rId19"/>
    <p:sldId id="278" r:id="rId20"/>
    <p:sldId id="280" r:id="rId21"/>
    <p:sldId id="284" r:id="rId22"/>
    <p:sldId id="279"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44529"/>
    <a:srgbClr val="2B3922"/>
    <a:srgbClr val="2E3722"/>
    <a:srgbClr val="FCF7F1"/>
    <a:srgbClr val="B8D233"/>
    <a:srgbClr val="5CC6D6"/>
    <a:srgbClr val="F8D22F"/>
    <a:srgbClr val="F03F2B"/>
    <a:srgbClr val="3488A0"/>
    <a:srgbClr val="57903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481" autoAdjust="0"/>
    <p:restoredTop sz="77654" autoAdjust="0"/>
  </p:normalViewPr>
  <p:slideViewPr>
    <p:cSldViewPr snapToGrid="0">
      <p:cViewPr varScale="1">
        <p:scale>
          <a:sx n="88" d="100"/>
          <a:sy n="88" d="100"/>
        </p:scale>
        <p:origin x="1560"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F32FBB7-D076-4332-9D83-EBFACFF1A9B4}" type="doc">
      <dgm:prSet loTypeId="urn:microsoft.com/office/officeart/2008/layout/VerticalCurvedList" loCatId="list" qsTypeId="urn:microsoft.com/office/officeart/2005/8/quickstyle/simple1" qsCatId="simple" csTypeId="urn:microsoft.com/office/officeart/2005/8/colors/colorful2" csCatId="colorful" phldr="1"/>
      <dgm:spPr/>
      <dgm:t>
        <a:bodyPr/>
        <a:lstStyle/>
        <a:p>
          <a:endParaRPr lang="en-GB"/>
        </a:p>
      </dgm:t>
    </dgm:pt>
    <dgm:pt modelId="{4EEE0620-75AE-411F-B1BB-828AC361040F}">
      <dgm:prSet phldrT="[Text]" custT="1"/>
      <dgm:spPr/>
      <dgm:t>
        <a:bodyPr/>
        <a:lstStyle/>
        <a:p>
          <a:r>
            <a:rPr lang="en-GB" sz="1800" b="0" i="0" u="none" strike="noStrike" baseline="0" dirty="0">
              <a:latin typeface="Arial" panose="020B0604020202020204" pitchFamily="34" charset="0"/>
              <a:cs typeface="Arial" panose="020B0604020202020204" pitchFamily="34" charset="0"/>
            </a:rPr>
            <a:t>Within the womb, the unborn child begins to develop a range of skills, including touch, taste, smell and sight. Sound, however, is a particularly honed skill at this stage of life, with active listening beginning at 24 weeks, and the mother's voice is given special attention by the unborn child. </a:t>
          </a:r>
          <a:endParaRPr lang="en-GB" sz="1800" dirty="0"/>
        </a:p>
      </dgm:t>
    </dgm:pt>
    <dgm:pt modelId="{A56A7B18-8173-4350-99BD-B76355A3E014}" type="parTrans" cxnId="{CF8C1FAF-1041-4374-8B1D-0A55912107E5}">
      <dgm:prSet/>
      <dgm:spPr/>
      <dgm:t>
        <a:bodyPr/>
        <a:lstStyle/>
        <a:p>
          <a:endParaRPr lang="en-GB"/>
        </a:p>
      </dgm:t>
    </dgm:pt>
    <dgm:pt modelId="{B1EC0FB9-4239-4F57-A626-D2CD0ECCBADD}" type="sibTrans" cxnId="{CF8C1FAF-1041-4374-8B1D-0A55912107E5}">
      <dgm:prSet/>
      <dgm:spPr/>
      <dgm:t>
        <a:bodyPr/>
        <a:lstStyle/>
        <a:p>
          <a:endParaRPr lang="en-GB"/>
        </a:p>
      </dgm:t>
    </dgm:pt>
    <dgm:pt modelId="{99D87A12-54FC-49F7-A1B1-A1FEC00AEECA}">
      <dgm:prSet phldrT="[Text]" custT="1"/>
      <dgm:spPr/>
      <dgm:t>
        <a:bodyPr/>
        <a:lstStyle/>
        <a:p>
          <a:pPr>
            <a:buNone/>
          </a:pPr>
          <a:r>
            <a:rPr lang="en-GB" sz="1800" b="0" i="0" u="none" strike="noStrike" baseline="0" dirty="0">
              <a:latin typeface="Arial" panose="020B0604020202020204" pitchFamily="34" charset="0"/>
              <a:cs typeface="Arial" panose="020B0604020202020204" pitchFamily="34" charset="0"/>
            </a:rPr>
            <a:t>Prenatal sounds form an important developmental component in prenatal life because they provide a foundation for later learning and behaviour, for example the first communication and bonding between parent and infant.</a:t>
          </a:r>
          <a:endParaRPr lang="en-GB" sz="1800" dirty="0"/>
        </a:p>
      </dgm:t>
    </dgm:pt>
    <dgm:pt modelId="{DEAE36E3-1248-451D-85F4-1DCF703AD8FC}" type="parTrans" cxnId="{34E69E9A-29C8-40A2-BDF4-FF9B37EEC532}">
      <dgm:prSet/>
      <dgm:spPr/>
      <dgm:t>
        <a:bodyPr/>
        <a:lstStyle/>
        <a:p>
          <a:endParaRPr lang="en-GB"/>
        </a:p>
      </dgm:t>
    </dgm:pt>
    <dgm:pt modelId="{E3F0D5D5-9748-4D13-B330-8FF4A28B4E32}" type="sibTrans" cxnId="{34E69E9A-29C8-40A2-BDF4-FF9B37EEC532}">
      <dgm:prSet/>
      <dgm:spPr/>
      <dgm:t>
        <a:bodyPr/>
        <a:lstStyle/>
        <a:p>
          <a:endParaRPr lang="en-GB"/>
        </a:p>
      </dgm:t>
    </dgm:pt>
    <dgm:pt modelId="{4BA14D4A-ED33-40D6-8E3F-D750C832A290}">
      <dgm:prSet phldrT="[Text]"/>
      <dgm:spPr/>
      <dgm:t>
        <a:bodyPr/>
        <a:lstStyle/>
        <a:p>
          <a:r>
            <a:rPr lang="en-GB" b="0" i="0" u="none" strike="noStrike" baseline="0" dirty="0">
              <a:latin typeface="Arial" panose="020B0604020202020204" pitchFamily="34" charset="0"/>
              <a:cs typeface="Arial" panose="020B0604020202020204" pitchFamily="34" charset="0"/>
            </a:rPr>
            <a:t>The powerful connections between sound/music and prenatal memory/learning have been revealed in a range of research. For example, Peter Hepper (1991) discovered that prenatal</a:t>
          </a:r>
          <a:r>
            <a:rPr lang="en-GB" dirty="0">
              <a:latin typeface="Arial" panose="020B0604020202020204" pitchFamily="34" charset="0"/>
              <a:cs typeface="Arial" panose="020B0604020202020204" pitchFamily="34" charset="0"/>
            </a:rPr>
            <a:t> </a:t>
          </a:r>
          <a:r>
            <a:rPr lang="en-GB" b="0" i="0" u="none" strike="noStrike" baseline="0" dirty="0">
              <a:latin typeface="Arial" panose="020B0604020202020204" pitchFamily="34" charset="0"/>
              <a:cs typeface="Arial" panose="020B0604020202020204" pitchFamily="34" charset="0"/>
            </a:rPr>
            <a:t>exposed to TV soap opera music during pregnancy responded with focused attention to this music after birth, evidencing long-term memory. So, you could be creating the next Coronation Street fans without even realising!</a:t>
          </a:r>
          <a:endParaRPr lang="en-GB" dirty="0"/>
        </a:p>
      </dgm:t>
    </dgm:pt>
    <dgm:pt modelId="{FEE1A2A1-9D2A-4226-B863-84DFF36474E1}" type="parTrans" cxnId="{2E909116-C955-4539-A4F7-CE9E2088CA67}">
      <dgm:prSet/>
      <dgm:spPr/>
      <dgm:t>
        <a:bodyPr/>
        <a:lstStyle/>
        <a:p>
          <a:endParaRPr lang="en-GB"/>
        </a:p>
      </dgm:t>
    </dgm:pt>
    <dgm:pt modelId="{1A864174-6C1B-412E-91E6-1DA91E8A6545}" type="sibTrans" cxnId="{2E909116-C955-4539-A4F7-CE9E2088CA67}">
      <dgm:prSet/>
      <dgm:spPr/>
      <dgm:t>
        <a:bodyPr/>
        <a:lstStyle/>
        <a:p>
          <a:endParaRPr lang="en-GB"/>
        </a:p>
      </dgm:t>
    </dgm:pt>
    <dgm:pt modelId="{AA9650DE-EC7D-4F59-8CD3-D5F58C3166CE}" type="pres">
      <dgm:prSet presAssocID="{4F32FBB7-D076-4332-9D83-EBFACFF1A9B4}" presName="Name0" presStyleCnt="0">
        <dgm:presLayoutVars>
          <dgm:chMax val="7"/>
          <dgm:chPref val="7"/>
          <dgm:dir/>
        </dgm:presLayoutVars>
      </dgm:prSet>
      <dgm:spPr/>
    </dgm:pt>
    <dgm:pt modelId="{0EB8F92F-C94D-42D3-B1A2-70865D0DEAD9}" type="pres">
      <dgm:prSet presAssocID="{4F32FBB7-D076-4332-9D83-EBFACFF1A9B4}" presName="Name1" presStyleCnt="0"/>
      <dgm:spPr/>
    </dgm:pt>
    <dgm:pt modelId="{3DB9522E-FD42-4991-870A-BD0CF0EB8699}" type="pres">
      <dgm:prSet presAssocID="{4F32FBB7-D076-4332-9D83-EBFACFF1A9B4}" presName="cycle" presStyleCnt="0"/>
      <dgm:spPr/>
    </dgm:pt>
    <dgm:pt modelId="{B508679B-3C34-4B95-BAAB-9C7987AD2379}" type="pres">
      <dgm:prSet presAssocID="{4F32FBB7-D076-4332-9D83-EBFACFF1A9B4}" presName="srcNode" presStyleLbl="node1" presStyleIdx="0" presStyleCnt="3"/>
      <dgm:spPr/>
    </dgm:pt>
    <dgm:pt modelId="{BFDD9363-C7DE-44C8-AF37-F402D6F7BCDC}" type="pres">
      <dgm:prSet presAssocID="{4F32FBB7-D076-4332-9D83-EBFACFF1A9B4}" presName="conn" presStyleLbl="parChTrans1D2" presStyleIdx="0" presStyleCnt="1"/>
      <dgm:spPr/>
    </dgm:pt>
    <dgm:pt modelId="{5F55E995-A259-45AB-A997-B2D7C98D842E}" type="pres">
      <dgm:prSet presAssocID="{4F32FBB7-D076-4332-9D83-EBFACFF1A9B4}" presName="extraNode" presStyleLbl="node1" presStyleIdx="0" presStyleCnt="3"/>
      <dgm:spPr/>
    </dgm:pt>
    <dgm:pt modelId="{699510DA-658F-4836-9CD0-AE8BA94685D7}" type="pres">
      <dgm:prSet presAssocID="{4F32FBB7-D076-4332-9D83-EBFACFF1A9B4}" presName="dstNode" presStyleLbl="node1" presStyleIdx="0" presStyleCnt="3"/>
      <dgm:spPr/>
    </dgm:pt>
    <dgm:pt modelId="{1DC2236A-47BA-4BCD-8944-1A9BCE3F31E0}" type="pres">
      <dgm:prSet presAssocID="{4EEE0620-75AE-411F-B1BB-828AC361040F}" presName="text_1" presStyleLbl="node1" presStyleIdx="0" presStyleCnt="3">
        <dgm:presLayoutVars>
          <dgm:bulletEnabled val="1"/>
        </dgm:presLayoutVars>
      </dgm:prSet>
      <dgm:spPr/>
    </dgm:pt>
    <dgm:pt modelId="{C3590C52-2994-4A9A-B315-C4A7317BE9A6}" type="pres">
      <dgm:prSet presAssocID="{4EEE0620-75AE-411F-B1BB-828AC361040F}" presName="accent_1" presStyleCnt="0"/>
      <dgm:spPr/>
    </dgm:pt>
    <dgm:pt modelId="{C0CF8DEF-948C-4A31-8E76-B1E28CE4F37F}" type="pres">
      <dgm:prSet presAssocID="{4EEE0620-75AE-411F-B1BB-828AC361040F}" presName="accentRepeatNode" presStyleLbl="solidFgAcc1" presStyleIdx="0" presStyleCnt="3"/>
      <dgm:spPr/>
    </dgm:pt>
    <dgm:pt modelId="{D1064DDA-4079-42D3-B286-82EB1CE7EC01}" type="pres">
      <dgm:prSet presAssocID="{99D87A12-54FC-49F7-A1B1-A1FEC00AEECA}" presName="text_2" presStyleLbl="node1" presStyleIdx="1" presStyleCnt="3">
        <dgm:presLayoutVars>
          <dgm:bulletEnabled val="1"/>
        </dgm:presLayoutVars>
      </dgm:prSet>
      <dgm:spPr/>
    </dgm:pt>
    <dgm:pt modelId="{434E2592-CEFC-499E-A37E-54DD792F2084}" type="pres">
      <dgm:prSet presAssocID="{99D87A12-54FC-49F7-A1B1-A1FEC00AEECA}" presName="accent_2" presStyleCnt="0"/>
      <dgm:spPr/>
    </dgm:pt>
    <dgm:pt modelId="{117B0BDF-E202-48CA-9F3B-BDE99B75D72C}" type="pres">
      <dgm:prSet presAssocID="{99D87A12-54FC-49F7-A1B1-A1FEC00AEECA}" presName="accentRepeatNode" presStyleLbl="solidFgAcc1" presStyleIdx="1" presStyleCnt="3"/>
      <dgm:spPr/>
    </dgm:pt>
    <dgm:pt modelId="{247B9614-C04F-4219-AC03-6BB17E053778}" type="pres">
      <dgm:prSet presAssocID="{4BA14D4A-ED33-40D6-8E3F-D750C832A290}" presName="text_3" presStyleLbl="node1" presStyleIdx="2" presStyleCnt="3" custScaleY="124791">
        <dgm:presLayoutVars>
          <dgm:bulletEnabled val="1"/>
        </dgm:presLayoutVars>
      </dgm:prSet>
      <dgm:spPr/>
    </dgm:pt>
    <dgm:pt modelId="{58B0EEF6-E721-47EF-8849-1F020359E3EA}" type="pres">
      <dgm:prSet presAssocID="{4BA14D4A-ED33-40D6-8E3F-D750C832A290}" presName="accent_3" presStyleCnt="0"/>
      <dgm:spPr/>
    </dgm:pt>
    <dgm:pt modelId="{1830FF93-945E-45EE-ACAA-5CE86D26BE1F}" type="pres">
      <dgm:prSet presAssocID="{4BA14D4A-ED33-40D6-8E3F-D750C832A290}" presName="accentRepeatNode" presStyleLbl="solidFgAcc1" presStyleIdx="2" presStyleCnt="3"/>
      <dgm:spPr/>
    </dgm:pt>
  </dgm:ptLst>
  <dgm:cxnLst>
    <dgm:cxn modelId="{2E909116-C955-4539-A4F7-CE9E2088CA67}" srcId="{4F32FBB7-D076-4332-9D83-EBFACFF1A9B4}" destId="{4BA14D4A-ED33-40D6-8E3F-D750C832A290}" srcOrd="2" destOrd="0" parTransId="{FEE1A2A1-9D2A-4226-B863-84DFF36474E1}" sibTransId="{1A864174-6C1B-412E-91E6-1DA91E8A6545}"/>
    <dgm:cxn modelId="{C99B0A25-5ACB-4888-BC5C-81BCD6CE9ACE}" type="presOf" srcId="{4F32FBB7-D076-4332-9D83-EBFACFF1A9B4}" destId="{AA9650DE-EC7D-4F59-8CD3-D5F58C3166CE}" srcOrd="0" destOrd="0" presId="urn:microsoft.com/office/officeart/2008/layout/VerticalCurvedList"/>
    <dgm:cxn modelId="{EC5E9F49-1498-491F-A344-B05B8EBA08B8}" type="presOf" srcId="{4BA14D4A-ED33-40D6-8E3F-D750C832A290}" destId="{247B9614-C04F-4219-AC03-6BB17E053778}" srcOrd="0" destOrd="0" presId="urn:microsoft.com/office/officeart/2008/layout/VerticalCurvedList"/>
    <dgm:cxn modelId="{AFA61C7B-7685-4DA9-82C7-2F32BAEF28BF}" type="presOf" srcId="{99D87A12-54FC-49F7-A1B1-A1FEC00AEECA}" destId="{D1064DDA-4079-42D3-B286-82EB1CE7EC01}" srcOrd="0" destOrd="0" presId="urn:microsoft.com/office/officeart/2008/layout/VerticalCurvedList"/>
    <dgm:cxn modelId="{BA9AA094-E727-4D1E-8BEC-4AFCE8C49AF9}" type="presOf" srcId="{B1EC0FB9-4239-4F57-A626-D2CD0ECCBADD}" destId="{BFDD9363-C7DE-44C8-AF37-F402D6F7BCDC}" srcOrd="0" destOrd="0" presId="urn:microsoft.com/office/officeart/2008/layout/VerticalCurvedList"/>
    <dgm:cxn modelId="{34E69E9A-29C8-40A2-BDF4-FF9B37EEC532}" srcId="{4F32FBB7-D076-4332-9D83-EBFACFF1A9B4}" destId="{99D87A12-54FC-49F7-A1B1-A1FEC00AEECA}" srcOrd="1" destOrd="0" parTransId="{DEAE36E3-1248-451D-85F4-1DCF703AD8FC}" sibTransId="{E3F0D5D5-9748-4D13-B330-8FF4A28B4E32}"/>
    <dgm:cxn modelId="{CF8C1FAF-1041-4374-8B1D-0A55912107E5}" srcId="{4F32FBB7-D076-4332-9D83-EBFACFF1A9B4}" destId="{4EEE0620-75AE-411F-B1BB-828AC361040F}" srcOrd="0" destOrd="0" parTransId="{A56A7B18-8173-4350-99BD-B76355A3E014}" sibTransId="{B1EC0FB9-4239-4F57-A626-D2CD0ECCBADD}"/>
    <dgm:cxn modelId="{E5A5C5BE-4E3D-4DEF-BA79-379064F1CC7C}" type="presOf" srcId="{4EEE0620-75AE-411F-B1BB-828AC361040F}" destId="{1DC2236A-47BA-4BCD-8944-1A9BCE3F31E0}" srcOrd="0" destOrd="0" presId="urn:microsoft.com/office/officeart/2008/layout/VerticalCurvedList"/>
    <dgm:cxn modelId="{1120E253-6587-4760-AABF-924074C1B2D4}" type="presParOf" srcId="{AA9650DE-EC7D-4F59-8CD3-D5F58C3166CE}" destId="{0EB8F92F-C94D-42D3-B1A2-70865D0DEAD9}" srcOrd="0" destOrd="0" presId="urn:microsoft.com/office/officeart/2008/layout/VerticalCurvedList"/>
    <dgm:cxn modelId="{CF1B7939-4D0A-46AB-87B5-D0003F9FB8BC}" type="presParOf" srcId="{0EB8F92F-C94D-42D3-B1A2-70865D0DEAD9}" destId="{3DB9522E-FD42-4991-870A-BD0CF0EB8699}" srcOrd="0" destOrd="0" presId="urn:microsoft.com/office/officeart/2008/layout/VerticalCurvedList"/>
    <dgm:cxn modelId="{DB07DF26-3A51-41A6-A104-0902DBE25A3C}" type="presParOf" srcId="{3DB9522E-FD42-4991-870A-BD0CF0EB8699}" destId="{B508679B-3C34-4B95-BAAB-9C7987AD2379}" srcOrd="0" destOrd="0" presId="urn:microsoft.com/office/officeart/2008/layout/VerticalCurvedList"/>
    <dgm:cxn modelId="{8DE6F5F5-6720-4FE5-AB18-E07FF8F3265C}" type="presParOf" srcId="{3DB9522E-FD42-4991-870A-BD0CF0EB8699}" destId="{BFDD9363-C7DE-44C8-AF37-F402D6F7BCDC}" srcOrd="1" destOrd="0" presId="urn:microsoft.com/office/officeart/2008/layout/VerticalCurvedList"/>
    <dgm:cxn modelId="{BC4318DA-7E86-4E09-B538-2DD0F23EE2EE}" type="presParOf" srcId="{3DB9522E-FD42-4991-870A-BD0CF0EB8699}" destId="{5F55E995-A259-45AB-A997-B2D7C98D842E}" srcOrd="2" destOrd="0" presId="urn:microsoft.com/office/officeart/2008/layout/VerticalCurvedList"/>
    <dgm:cxn modelId="{5CA5118E-A859-4010-ACA4-4581019861AE}" type="presParOf" srcId="{3DB9522E-FD42-4991-870A-BD0CF0EB8699}" destId="{699510DA-658F-4836-9CD0-AE8BA94685D7}" srcOrd="3" destOrd="0" presId="urn:microsoft.com/office/officeart/2008/layout/VerticalCurvedList"/>
    <dgm:cxn modelId="{CD991FE9-1F1C-4181-9788-29F717299841}" type="presParOf" srcId="{0EB8F92F-C94D-42D3-B1A2-70865D0DEAD9}" destId="{1DC2236A-47BA-4BCD-8944-1A9BCE3F31E0}" srcOrd="1" destOrd="0" presId="urn:microsoft.com/office/officeart/2008/layout/VerticalCurvedList"/>
    <dgm:cxn modelId="{0D4BD1EA-DBD9-47C4-9B23-BFCE1DFEA5D9}" type="presParOf" srcId="{0EB8F92F-C94D-42D3-B1A2-70865D0DEAD9}" destId="{C3590C52-2994-4A9A-B315-C4A7317BE9A6}" srcOrd="2" destOrd="0" presId="urn:microsoft.com/office/officeart/2008/layout/VerticalCurvedList"/>
    <dgm:cxn modelId="{1FC04D00-4DA9-4573-AFE0-98A6615BC887}" type="presParOf" srcId="{C3590C52-2994-4A9A-B315-C4A7317BE9A6}" destId="{C0CF8DEF-948C-4A31-8E76-B1E28CE4F37F}" srcOrd="0" destOrd="0" presId="urn:microsoft.com/office/officeart/2008/layout/VerticalCurvedList"/>
    <dgm:cxn modelId="{4B426179-AEA1-4806-B932-DB716ADABC34}" type="presParOf" srcId="{0EB8F92F-C94D-42D3-B1A2-70865D0DEAD9}" destId="{D1064DDA-4079-42D3-B286-82EB1CE7EC01}" srcOrd="3" destOrd="0" presId="urn:microsoft.com/office/officeart/2008/layout/VerticalCurvedList"/>
    <dgm:cxn modelId="{7142DDC8-8B1B-4C18-8073-AB4411D5C935}" type="presParOf" srcId="{0EB8F92F-C94D-42D3-B1A2-70865D0DEAD9}" destId="{434E2592-CEFC-499E-A37E-54DD792F2084}" srcOrd="4" destOrd="0" presId="urn:microsoft.com/office/officeart/2008/layout/VerticalCurvedList"/>
    <dgm:cxn modelId="{97CBD5A6-441C-4204-9BAB-FD6EFCF35620}" type="presParOf" srcId="{434E2592-CEFC-499E-A37E-54DD792F2084}" destId="{117B0BDF-E202-48CA-9F3B-BDE99B75D72C}" srcOrd="0" destOrd="0" presId="urn:microsoft.com/office/officeart/2008/layout/VerticalCurvedList"/>
    <dgm:cxn modelId="{CE8D0B4A-8078-454D-8D03-B7F11BA3C676}" type="presParOf" srcId="{0EB8F92F-C94D-42D3-B1A2-70865D0DEAD9}" destId="{247B9614-C04F-4219-AC03-6BB17E053778}" srcOrd="5" destOrd="0" presId="urn:microsoft.com/office/officeart/2008/layout/VerticalCurvedList"/>
    <dgm:cxn modelId="{E72D9B20-5BE2-4E52-BDD5-8AEEB3F216A3}" type="presParOf" srcId="{0EB8F92F-C94D-42D3-B1A2-70865D0DEAD9}" destId="{58B0EEF6-E721-47EF-8849-1F020359E3EA}" srcOrd="6" destOrd="0" presId="urn:microsoft.com/office/officeart/2008/layout/VerticalCurvedList"/>
    <dgm:cxn modelId="{83201594-CE04-4B71-969F-F0DB401B8227}" type="presParOf" srcId="{58B0EEF6-E721-47EF-8849-1F020359E3EA}" destId="{1830FF93-945E-45EE-ACAA-5CE86D26BE1F}"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DD9363-C7DE-44C8-AF37-F402D6F7BCDC}">
      <dsp:nvSpPr>
        <dsp:cNvPr id="0" name=""/>
        <dsp:cNvSpPr/>
      </dsp:nvSpPr>
      <dsp:spPr>
        <a:xfrm>
          <a:off x="-5890221" y="-901628"/>
          <a:ext cx="7013885" cy="7013885"/>
        </a:xfrm>
        <a:prstGeom prst="blockArc">
          <a:avLst>
            <a:gd name="adj1" fmla="val 18900000"/>
            <a:gd name="adj2" fmla="val 2700000"/>
            <a:gd name="adj3" fmla="val 308"/>
          </a:avLst>
        </a:prstGeom>
        <a:noFill/>
        <a:ln w="127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DC2236A-47BA-4BCD-8944-1A9BCE3F31E0}">
      <dsp:nvSpPr>
        <dsp:cNvPr id="0" name=""/>
        <dsp:cNvSpPr/>
      </dsp:nvSpPr>
      <dsp:spPr>
        <a:xfrm>
          <a:off x="723235" y="521062"/>
          <a:ext cx="10264743" cy="1042125"/>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7187" tIns="45720" rIns="45720" bIns="45720" numCol="1" spcCol="1270" anchor="ctr" anchorCtr="0">
          <a:noAutofit/>
        </a:bodyPr>
        <a:lstStyle/>
        <a:p>
          <a:pPr marL="0" lvl="0" indent="0" algn="l" defTabSz="800100">
            <a:lnSpc>
              <a:spcPct val="90000"/>
            </a:lnSpc>
            <a:spcBef>
              <a:spcPct val="0"/>
            </a:spcBef>
            <a:spcAft>
              <a:spcPct val="35000"/>
            </a:spcAft>
            <a:buNone/>
          </a:pPr>
          <a:r>
            <a:rPr lang="en-GB" sz="1800" b="0" i="0" u="none" strike="noStrike" kern="1200" baseline="0" dirty="0">
              <a:latin typeface="Arial" panose="020B0604020202020204" pitchFamily="34" charset="0"/>
              <a:cs typeface="Arial" panose="020B0604020202020204" pitchFamily="34" charset="0"/>
            </a:rPr>
            <a:t>Within the womb, the unborn child begins to develop a range of skills, including touch, taste, smell and sight. Sound, however, is a particularly honed skill at this stage of life, with active listening beginning at 24 weeks, and the mother's voice is given special attention by the unborn child. </a:t>
          </a:r>
          <a:endParaRPr lang="en-GB" sz="1800" kern="1200" dirty="0"/>
        </a:p>
      </dsp:txBody>
      <dsp:txXfrm>
        <a:off x="723235" y="521062"/>
        <a:ext cx="10264743" cy="1042125"/>
      </dsp:txXfrm>
    </dsp:sp>
    <dsp:sp modelId="{C0CF8DEF-948C-4A31-8E76-B1E28CE4F37F}">
      <dsp:nvSpPr>
        <dsp:cNvPr id="0" name=""/>
        <dsp:cNvSpPr/>
      </dsp:nvSpPr>
      <dsp:spPr>
        <a:xfrm>
          <a:off x="71906" y="390797"/>
          <a:ext cx="1302657" cy="1302657"/>
        </a:xfrm>
        <a:prstGeom prst="ellipse">
          <a:avLst/>
        </a:prstGeom>
        <a:solidFill>
          <a:schemeClr val="lt1">
            <a:hueOff val="0"/>
            <a:satOff val="0"/>
            <a:lumOff val="0"/>
            <a:alphaOff val="0"/>
          </a:schemeClr>
        </a:solidFill>
        <a:ln w="127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1064DDA-4079-42D3-B286-82EB1CE7EC01}">
      <dsp:nvSpPr>
        <dsp:cNvPr id="0" name=""/>
        <dsp:cNvSpPr/>
      </dsp:nvSpPr>
      <dsp:spPr>
        <a:xfrm>
          <a:off x="1102048" y="2084251"/>
          <a:ext cx="9885930" cy="1042125"/>
        </a:xfrm>
        <a:prstGeom prst="rect">
          <a:avLst/>
        </a:prstGeom>
        <a:solidFill>
          <a:schemeClr val="accent2">
            <a:hueOff val="5617257"/>
            <a:satOff val="-17921"/>
            <a:lumOff val="-6961"/>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7187" tIns="45720" rIns="45720" bIns="45720" numCol="1" spcCol="1270" anchor="ctr" anchorCtr="0">
          <a:noAutofit/>
        </a:bodyPr>
        <a:lstStyle/>
        <a:p>
          <a:pPr marL="0" lvl="0" indent="0" algn="l" defTabSz="800100">
            <a:lnSpc>
              <a:spcPct val="90000"/>
            </a:lnSpc>
            <a:spcBef>
              <a:spcPct val="0"/>
            </a:spcBef>
            <a:spcAft>
              <a:spcPct val="35000"/>
            </a:spcAft>
            <a:buNone/>
          </a:pPr>
          <a:r>
            <a:rPr lang="en-GB" sz="1800" b="0" i="0" u="none" strike="noStrike" kern="1200" baseline="0" dirty="0">
              <a:latin typeface="Arial" panose="020B0604020202020204" pitchFamily="34" charset="0"/>
              <a:cs typeface="Arial" panose="020B0604020202020204" pitchFamily="34" charset="0"/>
            </a:rPr>
            <a:t>Prenatal sounds form an important developmental component in prenatal life because they provide a foundation for later learning and behaviour, for example the first communication and bonding between parent and infant.</a:t>
          </a:r>
          <a:endParaRPr lang="en-GB" sz="1800" kern="1200" dirty="0"/>
        </a:p>
      </dsp:txBody>
      <dsp:txXfrm>
        <a:off x="1102048" y="2084251"/>
        <a:ext cx="9885930" cy="1042125"/>
      </dsp:txXfrm>
    </dsp:sp>
    <dsp:sp modelId="{117B0BDF-E202-48CA-9F3B-BDE99B75D72C}">
      <dsp:nvSpPr>
        <dsp:cNvPr id="0" name=""/>
        <dsp:cNvSpPr/>
      </dsp:nvSpPr>
      <dsp:spPr>
        <a:xfrm>
          <a:off x="450719" y="1953985"/>
          <a:ext cx="1302657" cy="1302657"/>
        </a:xfrm>
        <a:prstGeom prst="ellipse">
          <a:avLst/>
        </a:prstGeom>
        <a:solidFill>
          <a:schemeClr val="lt1">
            <a:hueOff val="0"/>
            <a:satOff val="0"/>
            <a:lumOff val="0"/>
            <a:alphaOff val="0"/>
          </a:schemeClr>
        </a:solidFill>
        <a:ln w="12700" cap="flat" cmpd="sng" algn="ctr">
          <a:solidFill>
            <a:schemeClr val="accent2">
              <a:hueOff val="5617257"/>
              <a:satOff val="-17921"/>
              <a:lumOff val="-6961"/>
              <a:alphaOff val="0"/>
            </a:schemeClr>
          </a:solidFill>
          <a:prstDash val="solid"/>
        </a:ln>
        <a:effectLst/>
      </dsp:spPr>
      <dsp:style>
        <a:lnRef idx="2">
          <a:scrgbClr r="0" g="0" b="0"/>
        </a:lnRef>
        <a:fillRef idx="1">
          <a:scrgbClr r="0" g="0" b="0"/>
        </a:fillRef>
        <a:effectRef idx="0">
          <a:scrgbClr r="0" g="0" b="0"/>
        </a:effectRef>
        <a:fontRef idx="minor"/>
      </dsp:style>
    </dsp:sp>
    <dsp:sp modelId="{247B9614-C04F-4219-AC03-6BB17E053778}">
      <dsp:nvSpPr>
        <dsp:cNvPr id="0" name=""/>
        <dsp:cNvSpPr/>
      </dsp:nvSpPr>
      <dsp:spPr>
        <a:xfrm>
          <a:off x="723235" y="3518263"/>
          <a:ext cx="10264743" cy="1300479"/>
        </a:xfrm>
        <a:prstGeom prst="rect">
          <a:avLst/>
        </a:prstGeom>
        <a:solidFill>
          <a:schemeClr val="accent2">
            <a:hueOff val="11234514"/>
            <a:satOff val="-35841"/>
            <a:lumOff val="-13922"/>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7187" tIns="45720" rIns="45720" bIns="45720" numCol="1" spcCol="1270" anchor="ctr" anchorCtr="0">
          <a:noAutofit/>
        </a:bodyPr>
        <a:lstStyle/>
        <a:p>
          <a:pPr marL="0" lvl="0" indent="0" algn="l" defTabSz="800100">
            <a:lnSpc>
              <a:spcPct val="90000"/>
            </a:lnSpc>
            <a:spcBef>
              <a:spcPct val="0"/>
            </a:spcBef>
            <a:spcAft>
              <a:spcPct val="35000"/>
            </a:spcAft>
            <a:buNone/>
          </a:pPr>
          <a:r>
            <a:rPr lang="en-GB" sz="1800" b="0" i="0" u="none" strike="noStrike" kern="1200" baseline="0" dirty="0">
              <a:latin typeface="Arial" panose="020B0604020202020204" pitchFamily="34" charset="0"/>
              <a:cs typeface="Arial" panose="020B0604020202020204" pitchFamily="34" charset="0"/>
            </a:rPr>
            <a:t>The powerful connections between sound/music and prenatal memory/learning have been revealed in a range of research. For example, Peter Hepper (1991) discovered that prenatal</a:t>
          </a:r>
          <a:r>
            <a:rPr lang="en-GB" sz="1800" kern="1200" dirty="0">
              <a:latin typeface="Arial" panose="020B0604020202020204" pitchFamily="34" charset="0"/>
              <a:cs typeface="Arial" panose="020B0604020202020204" pitchFamily="34" charset="0"/>
            </a:rPr>
            <a:t> </a:t>
          </a:r>
          <a:r>
            <a:rPr lang="en-GB" sz="1800" b="0" i="0" u="none" strike="noStrike" kern="1200" baseline="0" dirty="0">
              <a:latin typeface="Arial" panose="020B0604020202020204" pitchFamily="34" charset="0"/>
              <a:cs typeface="Arial" panose="020B0604020202020204" pitchFamily="34" charset="0"/>
            </a:rPr>
            <a:t>exposed to TV soap opera music during pregnancy responded with focused attention to this music after birth, evidencing long-term memory. So, you could be creating the next Coronation Street fans without even realising!</a:t>
          </a:r>
          <a:endParaRPr lang="en-GB" sz="1800" kern="1200" dirty="0"/>
        </a:p>
      </dsp:txBody>
      <dsp:txXfrm>
        <a:off x="723235" y="3518263"/>
        <a:ext cx="10264743" cy="1300479"/>
      </dsp:txXfrm>
    </dsp:sp>
    <dsp:sp modelId="{1830FF93-945E-45EE-ACAA-5CE86D26BE1F}">
      <dsp:nvSpPr>
        <dsp:cNvPr id="0" name=""/>
        <dsp:cNvSpPr/>
      </dsp:nvSpPr>
      <dsp:spPr>
        <a:xfrm>
          <a:off x="71906" y="3517174"/>
          <a:ext cx="1302657" cy="1302657"/>
        </a:xfrm>
        <a:prstGeom prst="ellipse">
          <a:avLst/>
        </a:prstGeom>
        <a:solidFill>
          <a:schemeClr val="lt1">
            <a:hueOff val="0"/>
            <a:satOff val="0"/>
            <a:lumOff val="0"/>
            <a:alphaOff val="0"/>
          </a:schemeClr>
        </a:solidFill>
        <a:ln w="12700" cap="flat" cmpd="sng" algn="ctr">
          <a:solidFill>
            <a:schemeClr val="accent2">
              <a:hueOff val="11234514"/>
              <a:satOff val="-35841"/>
              <a:lumOff val="-13922"/>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56A9E5E-30F8-448D-AA22-ADDF4F24CB23}" type="datetimeFigureOut">
              <a:rPr lang="en-GB" smtClean="0"/>
              <a:t>01/06/2021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88C5341-335F-4777-9F03-97CEE28A3205}" type="slidenum">
              <a:rPr lang="en-GB" smtClean="0"/>
              <a:t>‹#›</a:t>
            </a:fld>
            <a:endParaRPr lang="en-GB"/>
          </a:p>
        </p:txBody>
      </p:sp>
    </p:spTree>
    <p:extLst>
      <p:ext uri="{BB962C8B-B14F-4D97-AF65-F5344CB8AC3E}">
        <p14:creationId xmlns:p14="http://schemas.microsoft.com/office/powerpoint/2010/main" val="189034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diagram is purely to attempt to demonstrate to the students how the cerebral cortex and brain stem of the adult brains begins its development very early in gestation. </a:t>
            </a:r>
            <a:r>
              <a:rPr lang="en-GB" b="1" dirty="0"/>
              <a:t>Please avoid any debate regarding terminations of pregnancies and ethics – it does not have relevance here.</a:t>
            </a:r>
          </a:p>
        </p:txBody>
      </p:sp>
      <p:sp>
        <p:nvSpPr>
          <p:cNvPr id="4" name="Slide Number Placeholder 3"/>
          <p:cNvSpPr>
            <a:spLocks noGrp="1"/>
          </p:cNvSpPr>
          <p:nvPr>
            <p:ph type="sldNum" sz="quarter" idx="5"/>
          </p:nvPr>
        </p:nvSpPr>
        <p:spPr/>
        <p:txBody>
          <a:bodyPr/>
          <a:lstStyle/>
          <a:p>
            <a:fld id="{6BA786AE-B69F-44F7-8FDE-3947E0068F62}" type="slidenum">
              <a:rPr lang="en-GB" smtClean="0"/>
              <a:t>8</a:t>
            </a:fld>
            <a:endParaRPr lang="en-GB"/>
          </a:p>
        </p:txBody>
      </p:sp>
    </p:spTree>
    <p:extLst>
      <p:ext uri="{BB962C8B-B14F-4D97-AF65-F5344CB8AC3E}">
        <p14:creationId xmlns:p14="http://schemas.microsoft.com/office/powerpoint/2010/main" val="29385673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88C5341-335F-4777-9F03-97CEE28A3205}" type="slidenum">
              <a:rPr lang="en-GB" smtClean="0"/>
              <a:t>10</a:t>
            </a:fld>
            <a:endParaRPr lang="en-GB"/>
          </a:p>
        </p:txBody>
      </p:sp>
    </p:spTree>
    <p:extLst>
      <p:ext uri="{BB962C8B-B14F-4D97-AF65-F5344CB8AC3E}">
        <p14:creationId xmlns:p14="http://schemas.microsoft.com/office/powerpoint/2010/main" val="33407895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88C5341-335F-4777-9F03-97CEE28A3205}" type="slidenum">
              <a:rPr lang="en-GB" smtClean="0"/>
              <a:t>14</a:t>
            </a:fld>
            <a:endParaRPr lang="en-GB"/>
          </a:p>
        </p:txBody>
      </p:sp>
    </p:spTree>
    <p:extLst>
      <p:ext uri="{BB962C8B-B14F-4D97-AF65-F5344CB8AC3E}">
        <p14:creationId xmlns:p14="http://schemas.microsoft.com/office/powerpoint/2010/main" val="28905361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sz="1800" b="1" i="0" u="none" strike="noStrike" baseline="0" dirty="0">
                <a:latin typeface="60iif,Bold"/>
              </a:rPr>
              <a:t>Why Do We Need Theories</a:t>
            </a:r>
          </a:p>
          <a:p>
            <a:pPr algn="l"/>
            <a:r>
              <a:rPr lang="en-GB" sz="1800" b="0" i="0" u="none" strike="noStrike" baseline="0" dirty="0">
                <a:latin typeface="68hod"/>
              </a:rPr>
              <a:t>Without theories, there would be no way to make sense of the data that researchers collect.</a:t>
            </a:r>
          </a:p>
          <a:p>
            <a:pPr algn="l"/>
            <a:r>
              <a:rPr lang="en-GB" sz="1800" b="0" i="0" u="none" strike="noStrike" baseline="0" dirty="0">
                <a:latin typeface="68hod"/>
              </a:rPr>
              <a:t>For example, Piaget found that if you hide a teddy under a piece of cloth, infants younger than</a:t>
            </a:r>
          </a:p>
          <a:p>
            <a:pPr algn="l"/>
            <a:r>
              <a:rPr lang="en-GB" sz="1800" b="0" i="0" u="none" strike="noStrike" baseline="0" dirty="0">
                <a:latin typeface="64mst"/>
              </a:rPr>
              <a:t>eight months will not look for the teddy. This could mean anything! But when we start applying</a:t>
            </a:r>
          </a:p>
          <a:p>
            <a:pPr algn="l"/>
            <a:r>
              <a:rPr lang="en-GB" sz="1800" b="0" i="0" u="none" strike="noStrike" baseline="0" dirty="0">
                <a:latin typeface="64mst"/>
              </a:rPr>
              <a:t>theory, meaning comes in: Piaget suggested that this meant that infants under eight months</a:t>
            </a:r>
          </a:p>
          <a:p>
            <a:pPr algn="l"/>
            <a:r>
              <a:rPr lang="en-GB" sz="1800" b="0" i="0" u="none" strike="noStrike" baseline="0" dirty="0">
                <a:latin typeface="64mst"/>
              </a:rPr>
              <a:t>have no understanding of object permanence - the infants do not know that objects exist when</a:t>
            </a:r>
          </a:p>
          <a:p>
            <a:pPr algn="l"/>
            <a:r>
              <a:rPr lang="en-GB" sz="1800" b="0" i="0" u="none" strike="noStrike" baseline="0" dirty="0">
                <a:latin typeface="64mst"/>
              </a:rPr>
              <a:t>they can't see or touch them. Suddenly, the behaviour has meaning.</a:t>
            </a:r>
          </a:p>
          <a:p>
            <a:pPr algn="l"/>
            <a:endParaRPr lang="en-GB" sz="1800" b="0" i="0" u="none" strike="noStrike" baseline="0" dirty="0">
              <a:latin typeface="64mst"/>
            </a:endParaRPr>
          </a:p>
          <a:p>
            <a:pPr algn="l"/>
            <a:r>
              <a:rPr lang="en-GB" sz="1800" b="0" i="0" u="none" strike="noStrike" baseline="0" dirty="0">
                <a:latin typeface="64mst"/>
              </a:rPr>
              <a:t>Theories can also tell us what new research to conduct in order to investigate the behaviour</a:t>
            </a:r>
          </a:p>
          <a:p>
            <a:pPr algn="l"/>
            <a:r>
              <a:rPr lang="en-GB" sz="1800" b="0" i="0" u="none" strike="noStrike" baseline="0" dirty="0">
                <a:latin typeface="64mst"/>
              </a:rPr>
              <a:t>further. If this behaviour suggests that object permanence is not present, we would predict the</a:t>
            </a:r>
          </a:p>
          <a:p>
            <a:pPr algn="l"/>
            <a:r>
              <a:rPr lang="en-GB" sz="1800" b="0" i="0" u="none" strike="noStrike" baseline="0" dirty="0">
                <a:latin typeface="64mst"/>
              </a:rPr>
              <a:t>infant to show other behaviours as well. Baillargeon (1987) tested this and found that infants</a:t>
            </a:r>
          </a:p>
          <a:p>
            <a:pPr algn="l"/>
            <a:r>
              <a:rPr lang="en-GB" sz="1800" b="0" i="0" u="none" strike="noStrike" baseline="0" dirty="0">
                <a:latin typeface="64mst"/>
              </a:rPr>
              <a:t>do have a concept of object permanence and failed Piaget's task as they cannot coordinate</a:t>
            </a:r>
          </a:p>
          <a:p>
            <a:pPr algn="l"/>
            <a:r>
              <a:rPr lang="en-GB" sz="1800" b="0" i="0" u="none" strike="noStrike" baseline="0" dirty="0">
                <a:latin typeface="64mst"/>
              </a:rPr>
              <a:t>remembering, reaching and grasping. This is new knowledge that wouldn't have been</a:t>
            </a:r>
          </a:p>
          <a:p>
            <a:pPr algn="l"/>
            <a:r>
              <a:rPr lang="en-GB" sz="1800" b="0" i="0" u="none" strike="noStrike" baseline="0" dirty="0">
                <a:latin typeface="64mst"/>
              </a:rPr>
              <a:t>investigated if Piaget's theory had not been formulated.</a:t>
            </a:r>
          </a:p>
          <a:p>
            <a:pPr algn="l"/>
            <a:endParaRPr lang="en-GB" dirty="0"/>
          </a:p>
        </p:txBody>
      </p:sp>
      <p:sp>
        <p:nvSpPr>
          <p:cNvPr id="4" name="Slide Number Placeholder 3"/>
          <p:cNvSpPr>
            <a:spLocks noGrp="1"/>
          </p:cNvSpPr>
          <p:nvPr>
            <p:ph type="sldNum" sz="quarter" idx="5"/>
          </p:nvPr>
        </p:nvSpPr>
        <p:spPr/>
        <p:txBody>
          <a:bodyPr/>
          <a:lstStyle/>
          <a:p>
            <a:fld id="{B88C5341-335F-4777-9F03-97CEE28A3205}" type="slidenum">
              <a:rPr lang="en-GB" smtClean="0"/>
              <a:t>17</a:t>
            </a:fld>
            <a:endParaRPr lang="en-GB"/>
          </a:p>
        </p:txBody>
      </p:sp>
    </p:spTree>
    <p:extLst>
      <p:ext uri="{BB962C8B-B14F-4D97-AF65-F5344CB8AC3E}">
        <p14:creationId xmlns:p14="http://schemas.microsoft.com/office/powerpoint/2010/main" val="36327442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04DB13E-F722-4ED6-BB00-556651E95281}"/>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0" name="Rectangle 9"/>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7" name="Group 6">
            <a:extLst>
              <a:ext uri="{FF2B5EF4-FFF2-40B4-BE49-F238E27FC236}">
                <a16:creationId xmlns:a16="http://schemas.microsoft.com/office/drawing/2014/main" id="{E26428D7-C6F3-473D-A360-A3F5C3E8728C}"/>
              </a:ext>
            </a:extLst>
          </p:cNvPr>
          <p:cNvGrpSpPr/>
          <p:nvPr/>
        </p:nvGrpSpPr>
        <p:grpSpPr>
          <a:xfrm>
            <a:off x="5250180" y="1267730"/>
            <a:ext cx="1691640" cy="615934"/>
            <a:chOff x="5250180" y="1267730"/>
            <a:chExt cx="1691640" cy="615934"/>
          </a:xfrm>
        </p:grpSpPr>
        <p:cxnSp>
          <p:nvCxnSpPr>
            <p:cNvPr id="17" name="Straight Connector 16"/>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629103" y="2244830"/>
            <a:ext cx="8933796" cy="2437232"/>
          </a:xfrm>
        </p:spPr>
        <p:txBody>
          <a:bodyPr tIns="45720" bIns="45720" anchor="ctr">
            <a:normAutofit/>
          </a:bodyPr>
          <a:lstStyle>
            <a:lvl1pPr algn="ctr">
              <a:lnSpc>
                <a:spcPct val="83000"/>
              </a:lnSpc>
              <a:defRPr lang="en-US" sz="68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629101" y="4682062"/>
            <a:ext cx="8936846" cy="457201"/>
          </a:xfrm>
        </p:spPr>
        <p:txBody>
          <a:bodyPr>
            <a:normAutofit/>
          </a:bodyPr>
          <a:lstStyle>
            <a:lvl1pPr marL="0" indent="0" algn="ctr">
              <a:spcBef>
                <a:spcPts val="0"/>
              </a:spcBef>
              <a:buNone/>
              <a:defRPr sz="1800" spc="80" baseline="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6"/>
            <a:ext cx="1554480" cy="485546"/>
          </a:xfrm>
        </p:spPr>
        <p:txBody>
          <a:bodyPr/>
          <a:lstStyle>
            <a:lvl1pPr algn="ctr">
              <a:defRPr sz="1300" spc="0" baseline="0">
                <a:solidFill>
                  <a:srgbClr val="FFFFFF"/>
                </a:solidFill>
                <a:latin typeface="+mn-lt"/>
              </a:defRPr>
            </a:lvl1pPr>
          </a:lstStyle>
          <a:p>
            <a:fld id="{EA0C0817-A112-4847-8014-A94B7D2A4EA3}" type="datetime1">
              <a:rPr lang="en-US" smtClean="0"/>
              <a:t>6/1/2021</a:t>
            </a:fld>
            <a:endParaRPr lang="en-US" dirty="0"/>
          </a:p>
        </p:txBody>
      </p:sp>
      <p:sp>
        <p:nvSpPr>
          <p:cNvPr id="21" name="Footer Placeholder 20"/>
          <p:cNvSpPr>
            <a:spLocks noGrp="1"/>
          </p:cNvSpPr>
          <p:nvPr>
            <p:ph type="ftr" sz="quarter" idx="11"/>
          </p:nvPr>
        </p:nvSpPr>
        <p:spPr>
          <a:xfrm>
            <a:off x="1629100" y="5177408"/>
            <a:ext cx="5730295" cy="228600"/>
          </a:xfrm>
        </p:spPr>
        <p:txBody>
          <a:bodyPr/>
          <a:lstStyle>
            <a:lvl1pPr algn="l">
              <a:defRPr>
                <a:solidFill>
                  <a:schemeClr val="tx1">
                    <a:lumMod val="85000"/>
                    <a:lumOff val="15000"/>
                  </a:schemeClr>
                </a:solidFill>
              </a:defRPr>
            </a:lvl1pPr>
          </a:lstStyle>
          <a:p>
            <a:endParaRPr lang="en-US" dirty="0"/>
          </a:p>
        </p:txBody>
      </p:sp>
      <p:sp>
        <p:nvSpPr>
          <p:cNvPr id="22" name="Slide Number Placeholder 21"/>
          <p:cNvSpPr>
            <a:spLocks noGrp="1"/>
          </p:cNvSpPr>
          <p:nvPr>
            <p:ph type="sldNum" sz="quarter" idx="12"/>
          </p:nvPr>
        </p:nvSpPr>
        <p:spPr>
          <a:xfrm>
            <a:off x="8606920" y="5177408"/>
            <a:ext cx="1955980"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41477701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32B432-ACDA-4023-A761-2BAB76577B62}" type="datetime1">
              <a:rPr lang="en-US" smtClean="0"/>
              <a:t>6/1/2021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1537087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0A4A1889-E37C-4EC3-9E41-9DAD221CF389}"/>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23" name="Rectangle 22"/>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29156" y="2275165"/>
            <a:ext cx="8933688" cy="2406895"/>
          </a:xfrm>
        </p:spPr>
        <p:txBody>
          <a:bodyPr anchor="ctr">
            <a:normAutofit/>
          </a:bodyPr>
          <a:lstStyle>
            <a:lvl1pPr algn="ctr">
              <a:lnSpc>
                <a:spcPct val="83000"/>
              </a:lnSpc>
              <a:defRPr lang="en-US" sz="68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grpSp>
        <p:nvGrpSpPr>
          <p:cNvPr id="16" name="Group 15">
            <a:extLst>
              <a:ext uri="{FF2B5EF4-FFF2-40B4-BE49-F238E27FC236}">
                <a16:creationId xmlns:a16="http://schemas.microsoft.com/office/drawing/2014/main" id="{1683EB04-C23E-490C-A1A6-030CF79D23C8}"/>
              </a:ext>
            </a:extLst>
          </p:cNvPr>
          <p:cNvGrpSpPr/>
          <p:nvPr/>
        </p:nvGrpSpPr>
        <p:grpSpPr>
          <a:xfrm>
            <a:off x="5250180" y="1267730"/>
            <a:ext cx="1691640" cy="615934"/>
            <a:chOff x="5250180" y="1267730"/>
            <a:chExt cx="1691640" cy="615934"/>
          </a:xfrm>
        </p:grpSpPr>
        <p:cxnSp>
          <p:nvCxnSpPr>
            <p:cNvPr id="17" name="Straight Connector 16">
              <a:extLst>
                <a:ext uri="{FF2B5EF4-FFF2-40B4-BE49-F238E27FC236}">
                  <a16:creationId xmlns:a16="http://schemas.microsoft.com/office/drawing/2014/main" id="{F8A84C03-E1CA-4A4E-81D6-9BB0C335B7A0}"/>
                </a:ext>
              </a:extLst>
            </p:cNvPr>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4A26FB5A-D5D1-4DAB-AC43-7F51A7F2D197}"/>
                </a:ext>
              </a:extLst>
            </p:cNvPr>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9303F14-E560-4C02-94F4-B4695FE26813}"/>
                </a:ext>
              </a:extLst>
            </p:cNvPr>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3" name="Text Placeholder 2"/>
          <p:cNvSpPr>
            <a:spLocks noGrp="1"/>
          </p:cNvSpPr>
          <p:nvPr>
            <p:ph type="body" idx="1"/>
          </p:nvPr>
        </p:nvSpPr>
        <p:spPr>
          <a:xfrm>
            <a:off x="1629156" y="4682062"/>
            <a:ext cx="8939784" cy="457200"/>
          </a:xfrm>
        </p:spPr>
        <p:txBody>
          <a:bodyPr anchor="t">
            <a:normAutofit/>
          </a:bodyPr>
          <a:lstStyle>
            <a:lvl1pPr marL="0" indent="0" algn="ctr">
              <a:buNone/>
              <a:tabLst>
                <a:tab pos="2633663" algn="l"/>
              </a:tabLst>
              <a:defRPr sz="1800">
                <a:solidFill>
                  <a:schemeClr val="tx1">
                    <a:lumMod val="95000"/>
                    <a:lumOff val="5000"/>
                  </a:schemeClr>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18760" y="1344502"/>
            <a:ext cx="1554480" cy="498781"/>
          </a:xfrm>
        </p:spPr>
        <p:txBody>
          <a:bodyPr/>
          <a:lstStyle>
            <a:lvl1pPr algn="ctr">
              <a:defRPr lang="en-US" sz="1300" kern="1200" spc="0" baseline="0">
                <a:solidFill>
                  <a:srgbClr val="FFFFFF"/>
                </a:solidFill>
                <a:latin typeface="+mn-lt"/>
                <a:ea typeface="+mn-ea"/>
                <a:cs typeface="+mn-cs"/>
              </a:defRPr>
            </a:lvl1pPr>
          </a:lstStyle>
          <a:p>
            <a:fld id="{D9C646AA-F36E-4540-911D-FFFC0A0EF24A}" type="datetime1">
              <a:rPr lang="en-US" smtClean="0"/>
              <a:t>6/1/2021</a:t>
            </a:fld>
            <a:endParaRPr lang="en-US" dirty="0"/>
          </a:p>
        </p:txBody>
      </p:sp>
      <p:sp>
        <p:nvSpPr>
          <p:cNvPr id="5" name="Footer Placeholder 4"/>
          <p:cNvSpPr>
            <a:spLocks noGrp="1"/>
          </p:cNvSpPr>
          <p:nvPr>
            <p:ph type="ftr" sz="quarter" idx="11"/>
          </p:nvPr>
        </p:nvSpPr>
        <p:spPr>
          <a:xfrm>
            <a:off x="1629157" y="5177408"/>
            <a:ext cx="5660134" cy="228600"/>
          </a:xfrm>
        </p:spPr>
        <p:txBody>
          <a:bodyPr/>
          <a:lstStyle>
            <a:lvl1pPr algn="l">
              <a:defRPr>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12"/>
          </p:nvPr>
        </p:nvSpPr>
        <p:spPr>
          <a:xfrm>
            <a:off x="8604504" y="5177408"/>
            <a:ext cx="1958339"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6060714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6176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9186D26-FA5F-4637-B602-B7C2DC34CFD4}" type="datetime1">
              <a:rPr lang="en-US" smtClean="0"/>
              <a:t>6/1/2021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7446721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663440" cy="640080"/>
          </a:xfrm>
        </p:spPr>
        <p:txBody>
          <a:bodyPr anchor="ctr">
            <a:normAutofit/>
          </a:bodyPr>
          <a:lstStyle>
            <a:lvl1pPr marL="0" indent="0" algn="l">
              <a:spcBef>
                <a:spcPts val="0"/>
              </a:spcBef>
              <a:buNone/>
              <a:defRPr sz="1900" b="1" i="0">
                <a:solidFill>
                  <a:schemeClr val="tx1"/>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92472"/>
            <a:ext cx="4663440" cy="3163825"/>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58712" y="2074334"/>
            <a:ext cx="4663440" cy="640080"/>
          </a:xfrm>
        </p:spPr>
        <p:txBody>
          <a:bodyPr anchor="ctr">
            <a:normAutofit/>
          </a:bodyPr>
          <a:lstStyle>
            <a:lvl1pPr marL="0" indent="0" algn="l">
              <a:spcBef>
                <a:spcPts val="0"/>
              </a:spcBef>
              <a:buNone/>
              <a:defRPr sz="1900" b="1">
                <a:solidFill>
                  <a:schemeClr val="tx1"/>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58712" y="2792471"/>
            <a:ext cx="4663440" cy="3164509"/>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A7F15D8-96D1-4781-BC50-CA8A088B2FE4}" type="datetime1">
              <a:rPr lang="en-US" smtClean="0"/>
              <a:t>6/1/2021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9299607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A96C99-B8F8-4528-BD05-0E16E943DC09}" type="datetime1">
              <a:rPr lang="en-US" smtClean="0"/>
              <a:t>6/1/2021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6674131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636942-C211-4B28-8DBD-C953E00AF71B}" type="datetime1">
              <a:rPr lang="en-US" smtClean="0"/>
              <a:t>6/1/2021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9072471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5E1BBF9-8BEF-4353-BA68-30AAF9EBD8D8}"/>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id="{5B941C21-2A5D-4912-AB06-1BB0C0EB6AE1}"/>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58200" y="607392"/>
            <a:ext cx="3161963" cy="1645920"/>
          </a:xfrm>
        </p:spPr>
        <p:txBody>
          <a:bodyPr anchor="b">
            <a:normAutofit/>
          </a:bodyPr>
          <a:lstStyle>
            <a:lvl1pPr algn="l" defTabSz="914400" rtl="0" eaLnBrk="1" latinLnBrk="0" hangingPunct="1">
              <a:lnSpc>
                <a:spcPct val="100000"/>
              </a:lnSpc>
              <a:spcBef>
                <a:spcPct val="0"/>
              </a:spcBef>
              <a:buNone/>
              <a:defRPr lang="en-US" sz="32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68580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58200" y="2336800"/>
            <a:ext cx="3161963" cy="3606800"/>
          </a:xfrm>
        </p:spPr>
        <p:txBody>
          <a:bodyPr>
            <a:normAutofit/>
          </a:bodyPr>
          <a:lstStyle>
            <a:lvl1pPr marL="0" indent="0">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fld id="{7E8D12A6-918A-48BD-8CB9-CA713993B0EA}" type="datetime1">
              <a:rPr lang="en-US" smtClean="0"/>
              <a:t>6/1/2021</a:t>
            </a:fld>
            <a:endParaRPr lang="en-US" dirty="0"/>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dirty="0"/>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24886021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687CA98-D9C7-497F-A1DA-7D22F8753BCE}"/>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228599" y="237744"/>
            <a:ext cx="7696201"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5" name="Date Placeholder 4"/>
          <p:cNvSpPr>
            <a:spLocks noGrp="1"/>
          </p:cNvSpPr>
          <p:nvPr>
            <p:ph type="dt" sz="half" idx="10"/>
          </p:nvPr>
        </p:nvSpPr>
        <p:spPr>
          <a:xfrm>
            <a:off x="5662337" y="6035040"/>
            <a:ext cx="2071963" cy="365760"/>
          </a:xfrm>
        </p:spPr>
        <p:txBody>
          <a:bodyPr/>
          <a:lstStyle>
            <a:lvl1pPr>
              <a:defRPr b="1">
                <a:solidFill>
                  <a:srgbClr val="FFFFFF"/>
                </a:solidFill>
                <a:effectLst>
                  <a:outerShdw blurRad="19050" dist="6350" dir="2700000" algn="tl" rotWithShape="0">
                    <a:prstClr val="black">
                      <a:alpha val="40000"/>
                    </a:prstClr>
                  </a:outerShdw>
                </a:effectLst>
              </a:defRPr>
            </a:lvl1pPr>
          </a:lstStyle>
          <a:p>
            <a:fld id="{E778CE86-875F-4587-BCF6-FA054AFC0D53}" type="datetime1">
              <a:rPr lang="en-US" smtClean="0"/>
              <a:pPr/>
              <a:t>6/1/2021</a:t>
            </a:fld>
            <a:endParaRPr lang="en-US" dirty="0"/>
          </a:p>
        </p:txBody>
      </p:sp>
      <p:sp>
        <p:nvSpPr>
          <p:cNvPr id="6" name="Footer Placeholder 5"/>
          <p:cNvSpPr>
            <a:spLocks noGrp="1"/>
          </p:cNvSpPr>
          <p:nvPr>
            <p:ph type="ftr" sz="quarter" idx="11"/>
          </p:nvPr>
        </p:nvSpPr>
        <p:spPr>
          <a:xfrm>
            <a:off x="612648" y="6035040"/>
            <a:ext cx="4588002" cy="365760"/>
          </a:xfrm>
        </p:spPr>
        <p:txBody>
          <a:bodyPr/>
          <a:lstStyle>
            <a:lvl1pPr marL="0" algn="r" defTabSz="914400" rtl="0" eaLnBrk="1" latinLnBrk="0" hangingPunct="1">
              <a:defRPr lang="en-US" sz="1000" b="1"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pPr algn="l"/>
            <a:endParaRPr lang="en-US" dirty="0"/>
          </a:p>
        </p:txBody>
      </p:sp>
      <p:sp>
        <p:nvSpPr>
          <p:cNvPr id="7" name="Slide Number Placeholder 6"/>
          <p:cNvSpPr>
            <a:spLocks noGrp="1"/>
          </p:cNvSpPr>
          <p:nvPr>
            <p:ph type="sldNum" sz="quarter" idx="12"/>
          </p:nvPr>
        </p:nvSpPr>
        <p:spPr>
          <a:xfrm>
            <a:off x="10396728" y="6035040"/>
            <a:ext cx="1225296" cy="365760"/>
          </a:xfrm>
        </p:spPr>
        <p:txBody>
          <a:bodyPr/>
          <a:lstStyle/>
          <a:p>
            <a:fld id="{34B7E4EF-A1BD-40F4-AB7B-04F084DD991D}" type="slidenum">
              <a:rPr lang="en-US" smtClean="0"/>
              <a:t>‹#›</a:t>
            </a:fld>
            <a:endParaRPr lang="en-US" dirty="0"/>
          </a:p>
        </p:txBody>
      </p:sp>
      <p:sp>
        <p:nvSpPr>
          <p:cNvPr id="12" name="Rectangle 11">
            <a:extLst>
              <a:ext uri="{FF2B5EF4-FFF2-40B4-BE49-F238E27FC236}">
                <a16:creationId xmlns:a16="http://schemas.microsoft.com/office/drawing/2014/main" id="{F8B3D8CC-BB13-41A5-8F34-B8E84A4F9534}"/>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77250" y="603504"/>
            <a:ext cx="3144774" cy="1645920"/>
          </a:xfrm>
        </p:spPr>
        <p:txBody>
          <a:bodyPr anchor="b">
            <a:noAutofit/>
          </a:bodyPr>
          <a:lstStyle>
            <a:lvl1pPr algn="l">
              <a:lnSpc>
                <a:spcPct val="100000"/>
              </a:lnSpc>
              <a:defRPr sz="3200" b="0">
                <a:solidFill>
                  <a:schemeClr val="tx1"/>
                </a:solidFill>
                <a:latin typeface="+mj-lt"/>
              </a:defRPr>
            </a:lvl1pPr>
          </a:lstStyle>
          <a:p>
            <a:r>
              <a:rPr lang="en-US"/>
              <a:t>Click to edit Master title style</a:t>
            </a:r>
            <a:endParaRPr lang="en-US" dirty="0"/>
          </a:p>
        </p:txBody>
      </p:sp>
      <p:sp>
        <p:nvSpPr>
          <p:cNvPr id="4" name="Text Placeholder 3"/>
          <p:cNvSpPr>
            <a:spLocks noGrp="1"/>
          </p:cNvSpPr>
          <p:nvPr>
            <p:ph type="body" sz="half" idx="2"/>
          </p:nvPr>
        </p:nvSpPr>
        <p:spPr>
          <a:xfrm>
            <a:off x="8477250" y="2386584"/>
            <a:ext cx="3144774" cy="3511296"/>
          </a:xfrm>
        </p:spPr>
        <p:txBody>
          <a:bodyPr>
            <a:normAutofit/>
          </a:bodyPr>
          <a:lstStyle>
            <a:lvl1pPr marL="0" indent="0" algn="l">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6782230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E94681D-2A4C-4A8D-B9B5-31D440D0328D}"/>
              </a:ext>
            </a:extLst>
          </p:cNvPr>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8" name="Rectangle 7"/>
          <p:cNvSpPr/>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84962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56794" y="6035040"/>
            <a:ext cx="2893045"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F6FA2B21-3FCD-4721-B95C-427943F61125}" type="datetime1">
              <a:rPr lang="en-US" smtClean="0"/>
              <a:t>6/1/2021</a:t>
            </a:fld>
            <a:endParaRPr lang="en-US" dirty="0"/>
          </a:p>
        </p:txBody>
      </p:sp>
      <p:sp>
        <p:nvSpPr>
          <p:cNvPr id="5" name="Footer Placeholder 4"/>
          <p:cNvSpPr>
            <a:spLocks noGrp="1"/>
          </p:cNvSpPr>
          <p:nvPr>
            <p:ph type="ftr" sz="quarter" idx="3"/>
          </p:nvPr>
        </p:nvSpPr>
        <p:spPr>
          <a:xfrm>
            <a:off x="1066800" y="6035040"/>
            <a:ext cx="5816600" cy="365760"/>
          </a:xfrm>
          <a:prstGeom prst="rect">
            <a:avLst/>
          </a:prstGeom>
        </p:spPr>
        <p:txBody>
          <a:bodyPr vert="horz" lIns="91440" tIns="45720" rIns="91440" bIns="45720" rtlCol="0" anchor="b"/>
          <a:lstStyle>
            <a:lvl1pPr algn="l">
              <a:defRPr sz="800">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4"/>
          </p:nvPr>
        </p:nvSpPr>
        <p:spPr>
          <a:xfrm>
            <a:off x="10287000" y="6035040"/>
            <a:ext cx="838200"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3811577630"/>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65" r:id="rId5"/>
    <p:sldLayoutId id="2147483671" r:id="rId6"/>
    <p:sldLayoutId id="2147483672" r:id="rId7"/>
    <p:sldLayoutId id="2147483662" r:id="rId8"/>
    <p:sldLayoutId id="2147483663" r:id="rId9"/>
  </p:sldLayoutIdLst>
  <p:hf sldNum="0" hdr="0" ftr="0" dt="0"/>
  <p:txStyles>
    <p:titleStyle>
      <a:lvl1pPr algn="l" defTabSz="914400" rtl="0" eaLnBrk="1" latinLnBrk="0" hangingPunct="1">
        <a:lnSpc>
          <a:spcPct val="90000"/>
        </a:lnSpc>
        <a:spcBef>
          <a:spcPct val="0"/>
        </a:spcBef>
        <a:buNone/>
        <a:defRPr lang="en-US" sz="4000" i="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10000"/>
        </a:lnSpc>
        <a:spcBef>
          <a:spcPts val="900"/>
        </a:spcBef>
        <a:spcAft>
          <a:spcPts val="0"/>
        </a:spcAft>
        <a:buClr>
          <a:schemeClr val="tx1">
            <a:lumMod val="85000"/>
            <a:lumOff val="15000"/>
          </a:schemeClr>
        </a:buClr>
        <a:buFont typeface="Garamond" pitchFamily="18" charset="0"/>
        <a:buChar char="◦"/>
        <a:defRPr sz="15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3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diagramLayout" Target="../diagrams/layout1.xml"/><Relationship Id="rId7" Type="http://schemas.openxmlformats.org/officeDocument/2006/relationships/image" Target="../media/image6.png"/><Relationship Id="rId12" Type="http://schemas.openxmlformats.org/officeDocument/2006/relationships/image" Target="../media/image11.sv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11" Type="http://schemas.openxmlformats.org/officeDocument/2006/relationships/image" Target="../media/image10.png"/><Relationship Id="rId5" Type="http://schemas.openxmlformats.org/officeDocument/2006/relationships/diagramColors" Target="../diagrams/colors1.xml"/><Relationship Id="rId10" Type="http://schemas.openxmlformats.org/officeDocument/2006/relationships/image" Target="../media/image9.svg"/><Relationship Id="rId4" Type="http://schemas.openxmlformats.org/officeDocument/2006/relationships/diagramQuickStyle" Target="../diagrams/quickStyle1.xml"/><Relationship Id="rId9"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hyperlink" Target="https://www.youtube.com/watch?v=ihh1xBXwt_0"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s://www.youtube.com/watch?v=ihh1xBXwt_0" TargetMode="External"/><Relationship Id="rId2" Type="http://schemas.openxmlformats.org/officeDocument/2006/relationships/hyperlink" Target="https://www.youtube.com/watch?v=N6DajXvY15U"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descr="abstract image">
            <a:extLst>
              <a:ext uri="{FF2B5EF4-FFF2-40B4-BE49-F238E27FC236}">
                <a16:creationId xmlns:a16="http://schemas.microsoft.com/office/drawing/2014/main" id="{8045422F-7258-40AC-BD2E-2469AA448922}"/>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0" y="10"/>
            <a:ext cx="12191980" cy="6857990"/>
          </a:xfrm>
          <a:prstGeom prst="rect">
            <a:avLst/>
          </a:prstGeom>
        </p:spPr>
      </p:pic>
      <p:sp>
        <p:nvSpPr>
          <p:cNvPr id="82" name="Rectangle 81">
            <a:extLst>
              <a:ext uri="{FF2B5EF4-FFF2-40B4-BE49-F238E27FC236}">
                <a16:creationId xmlns:a16="http://schemas.microsoft.com/office/drawing/2014/main" id="{2644B391-9BFE-445C-A9EC-F544BB85FB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95067" y="1808532"/>
            <a:ext cx="5452527" cy="3240936"/>
          </a:xfrm>
          <a:prstGeom prst="rect">
            <a:avLst/>
          </a:prstGeom>
          <a:solidFill>
            <a:schemeClr val="bg1">
              <a:lumMod val="75000"/>
              <a:lumOff val="25000"/>
            </a:schemeClr>
          </a:solidFill>
          <a:ln w="6350" cap="sq" cmpd="sng" algn="ctr">
            <a:noFill/>
            <a:prstDash val="solid"/>
            <a:miter lim="800000"/>
          </a:ln>
          <a:effectLst/>
        </p:spPr>
      </p:sp>
      <p:sp>
        <p:nvSpPr>
          <p:cNvPr id="84" name="Rectangle 83">
            <a:extLst>
              <a:ext uri="{FF2B5EF4-FFF2-40B4-BE49-F238E27FC236}">
                <a16:creationId xmlns:a16="http://schemas.microsoft.com/office/drawing/2014/main" id="{80F26E69-87D9-4655-AE7B-280A87AA3C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61010" y="1975104"/>
            <a:ext cx="5120640" cy="2907792"/>
          </a:xfrm>
          <a:prstGeom prst="rect">
            <a:avLst/>
          </a:prstGeom>
          <a:noFill/>
          <a:ln w="6350" cap="sq" cmpd="sng" algn="ctr">
            <a:solidFill>
              <a:schemeClr val="tx1"/>
            </a:solidFill>
            <a:prstDash val="solid"/>
            <a:miter lim="800000"/>
          </a:ln>
          <a:effectLst>
            <a:softEdge rad="0"/>
          </a:effectLst>
        </p:spPr>
      </p:sp>
      <p:sp>
        <p:nvSpPr>
          <p:cNvPr id="2" name="Title 1">
            <a:extLst>
              <a:ext uri="{FF2B5EF4-FFF2-40B4-BE49-F238E27FC236}">
                <a16:creationId xmlns:a16="http://schemas.microsoft.com/office/drawing/2014/main" id="{18C3B467-088C-4F3D-A9A7-105C4E1E20CD}"/>
              </a:ext>
            </a:extLst>
          </p:cNvPr>
          <p:cNvSpPr>
            <a:spLocks noGrp="1"/>
          </p:cNvSpPr>
          <p:nvPr>
            <p:ph type="ctrTitle"/>
          </p:nvPr>
        </p:nvSpPr>
        <p:spPr>
          <a:xfrm>
            <a:off x="6033793" y="2355458"/>
            <a:ext cx="4775075" cy="1630907"/>
          </a:xfrm>
        </p:spPr>
        <p:txBody>
          <a:bodyPr>
            <a:normAutofit fontScale="90000"/>
          </a:bodyPr>
          <a:lstStyle/>
          <a:p>
            <a:r>
              <a:rPr lang="en-US" sz="4400" dirty="0">
                <a:solidFill>
                  <a:schemeClr val="tx1"/>
                </a:solidFill>
              </a:rPr>
              <a:t>Introduction to developmental psychology</a:t>
            </a:r>
          </a:p>
        </p:txBody>
      </p:sp>
      <p:sp>
        <p:nvSpPr>
          <p:cNvPr id="3" name="Subtitle 2">
            <a:extLst>
              <a:ext uri="{FF2B5EF4-FFF2-40B4-BE49-F238E27FC236}">
                <a16:creationId xmlns:a16="http://schemas.microsoft.com/office/drawing/2014/main" id="{C8722DDC-8EEE-4A06-8DFE-B44871EAA2CF}"/>
              </a:ext>
            </a:extLst>
          </p:cNvPr>
          <p:cNvSpPr>
            <a:spLocks noGrp="1"/>
          </p:cNvSpPr>
          <p:nvPr>
            <p:ph type="subTitle" idx="1"/>
          </p:nvPr>
        </p:nvSpPr>
        <p:spPr>
          <a:xfrm>
            <a:off x="6033793" y="3995988"/>
            <a:ext cx="4775075" cy="559656"/>
          </a:xfrm>
        </p:spPr>
        <p:txBody>
          <a:bodyPr>
            <a:normAutofit/>
          </a:bodyPr>
          <a:lstStyle/>
          <a:p>
            <a:pPr>
              <a:spcAft>
                <a:spcPts val="600"/>
              </a:spcAft>
            </a:pPr>
            <a:r>
              <a:rPr lang="en-US" dirty="0">
                <a:solidFill>
                  <a:schemeClr val="tx1"/>
                </a:solidFill>
              </a:rPr>
              <a:t>Week 3 BMHP4003. w/c 31</a:t>
            </a:r>
            <a:r>
              <a:rPr lang="en-US" baseline="30000" dirty="0">
                <a:solidFill>
                  <a:schemeClr val="tx1"/>
                </a:solidFill>
              </a:rPr>
              <a:t>st</a:t>
            </a:r>
            <a:r>
              <a:rPr lang="en-US" dirty="0">
                <a:solidFill>
                  <a:schemeClr val="tx1"/>
                </a:solidFill>
              </a:rPr>
              <a:t> May 2021</a:t>
            </a:r>
          </a:p>
          <a:p>
            <a:pPr>
              <a:spcAft>
                <a:spcPts val="600"/>
              </a:spcAft>
            </a:pPr>
            <a:endParaRPr lang="en-US" dirty="0">
              <a:solidFill>
                <a:schemeClr val="tx1"/>
              </a:solidFill>
            </a:endParaRPr>
          </a:p>
        </p:txBody>
      </p:sp>
    </p:spTree>
    <p:extLst>
      <p:ext uri="{BB962C8B-B14F-4D97-AF65-F5344CB8AC3E}">
        <p14:creationId xmlns:p14="http://schemas.microsoft.com/office/powerpoint/2010/main" val="2584280759"/>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4919D0-F177-4BBA-9A0B-DBA69E2ED764}"/>
              </a:ext>
            </a:extLst>
          </p:cNvPr>
          <p:cNvSpPr>
            <a:spLocks noGrp="1"/>
          </p:cNvSpPr>
          <p:nvPr>
            <p:ph type="title"/>
          </p:nvPr>
        </p:nvSpPr>
        <p:spPr>
          <a:xfrm>
            <a:off x="503583" y="642594"/>
            <a:ext cx="11198087" cy="1371600"/>
          </a:xfrm>
        </p:spPr>
        <p:txBody>
          <a:bodyPr>
            <a:normAutofit fontScale="90000"/>
          </a:bodyPr>
          <a:lstStyle/>
          <a:p>
            <a:pPr algn="ctr"/>
            <a:r>
              <a:rPr lang="en-GB" sz="2800" b="1" i="0" u="none" strike="noStrike" baseline="0" dirty="0">
                <a:latin typeface="Arial" panose="020B0604020202020204" pitchFamily="34" charset="0"/>
                <a:cs typeface="Arial" panose="020B0604020202020204" pitchFamily="34" charset="0"/>
              </a:rPr>
              <a:t>Introduction To Developmental Psychology </a:t>
            </a:r>
            <a:br>
              <a:rPr lang="en-GB" sz="2800" b="1" i="0" u="none" strike="noStrike" baseline="0" dirty="0">
                <a:latin typeface="Arial" panose="020B0604020202020204" pitchFamily="34" charset="0"/>
                <a:cs typeface="Arial" panose="020B0604020202020204" pitchFamily="34" charset="0"/>
              </a:rPr>
            </a:br>
            <a:r>
              <a:rPr lang="en-GB" sz="2800" b="1" i="0" u="none" strike="noStrike" baseline="0" dirty="0">
                <a:latin typeface="Arial" panose="020B0604020202020204" pitchFamily="34" charset="0"/>
                <a:cs typeface="Arial" panose="020B0604020202020204" pitchFamily="34" charset="0"/>
              </a:rPr>
              <a:t>Prenatal Development</a:t>
            </a:r>
            <a:br>
              <a:rPr lang="en-GB" sz="2800" b="1" i="0" u="none" strike="noStrike" baseline="0" dirty="0">
                <a:latin typeface="Arial" panose="020B0604020202020204" pitchFamily="34" charset="0"/>
                <a:cs typeface="Arial" panose="020B0604020202020204" pitchFamily="34" charset="0"/>
              </a:rPr>
            </a:br>
            <a:r>
              <a:rPr lang="en-GB" sz="2800" b="1" i="0" u="none" strike="noStrike" baseline="0" dirty="0">
                <a:latin typeface="Arial" panose="020B0604020202020204" pitchFamily="34" charset="0"/>
                <a:cs typeface="Arial" panose="020B0604020202020204" pitchFamily="34" charset="0"/>
              </a:rPr>
              <a:t>And </a:t>
            </a:r>
            <a:br>
              <a:rPr lang="en-GB" sz="2800" b="1" i="0" u="none" strike="noStrike" baseline="0" dirty="0">
                <a:latin typeface="Arial" panose="020B0604020202020204" pitchFamily="34" charset="0"/>
                <a:cs typeface="Arial" panose="020B0604020202020204" pitchFamily="34" charset="0"/>
              </a:rPr>
            </a:br>
            <a:r>
              <a:rPr lang="en-GB" sz="2800" b="1" i="0" u="none" strike="noStrike" baseline="0" dirty="0">
                <a:latin typeface="Arial" panose="020B0604020202020204" pitchFamily="34" charset="0"/>
                <a:cs typeface="Arial" panose="020B0604020202020204" pitchFamily="34" charset="0"/>
              </a:rPr>
              <a:t>Approaches To Developmental Psychology</a:t>
            </a:r>
            <a:endParaRPr lang="en-US" sz="4800" dirty="0">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43C7ED47-AEE7-4A64-8231-07D472E196B7}"/>
              </a:ext>
            </a:extLst>
          </p:cNvPr>
          <p:cNvSpPr txBox="1"/>
          <p:nvPr/>
        </p:nvSpPr>
        <p:spPr>
          <a:xfrm>
            <a:off x="1066800" y="2169144"/>
            <a:ext cx="10363200" cy="923330"/>
          </a:xfrm>
          <a:prstGeom prst="rect">
            <a:avLst/>
          </a:prstGeom>
          <a:noFill/>
        </p:spPr>
        <p:txBody>
          <a:bodyPr wrap="square" rtlCol="0">
            <a:spAutoFit/>
          </a:bodyPr>
          <a:lstStyle/>
          <a:p>
            <a:pPr algn="just"/>
            <a:r>
              <a:rPr lang="en-GB" sz="1800" b="0" i="0" u="none" strike="noStrike" baseline="0" dirty="0">
                <a:latin typeface="Arial" panose="020B0604020202020204" pitchFamily="34" charset="0"/>
                <a:cs typeface="Arial" panose="020B0604020202020204" pitchFamily="34" charset="0"/>
              </a:rPr>
              <a:t>In this unit, we will gain an introduction to developmental psychology, its approaches and its</a:t>
            </a:r>
          </a:p>
          <a:p>
            <a:pPr algn="just"/>
            <a:r>
              <a:rPr lang="en-GB" sz="1800" b="0" i="0" u="none" strike="noStrike" baseline="0" dirty="0">
                <a:latin typeface="Arial" panose="020B0604020202020204" pitchFamily="34" charset="0"/>
                <a:cs typeface="Arial" panose="020B0604020202020204" pitchFamily="34" charset="0"/>
              </a:rPr>
              <a:t>methodologies. We will also explore very early development, from conception through to</a:t>
            </a:r>
          </a:p>
          <a:p>
            <a:pPr algn="just"/>
            <a:r>
              <a:rPr lang="en-GB" sz="1800" b="0" i="0" u="none" strike="noStrike" baseline="0" dirty="0">
                <a:latin typeface="Arial" panose="020B0604020202020204" pitchFamily="34" charset="0"/>
                <a:cs typeface="Arial" panose="020B0604020202020204" pitchFamily="34" charset="0"/>
              </a:rPr>
              <a:t>labour.</a:t>
            </a:r>
            <a:endParaRPr lang="en-GB"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AD3C2165-826A-4509-8E64-211E3A05D32A}"/>
              </a:ext>
            </a:extLst>
          </p:cNvPr>
          <p:cNvSpPr txBox="1"/>
          <p:nvPr/>
        </p:nvSpPr>
        <p:spPr>
          <a:xfrm>
            <a:off x="1066799" y="3244334"/>
            <a:ext cx="8613913" cy="369332"/>
          </a:xfrm>
          <a:prstGeom prst="rect">
            <a:avLst/>
          </a:prstGeom>
          <a:noFill/>
        </p:spPr>
        <p:txBody>
          <a:bodyPr wrap="square" rtlCol="0">
            <a:spAutoFit/>
          </a:bodyPr>
          <a:lstStyle/>
          <a:p>
            <a:r>
              <a:rPr lang="en-GB" sz="1800" b="0" i="0" u="none" strike="noStrike" baseline="0" dirty="0">
                <a:latin typeface="99elq"/>
              </a:rPr>
              <a:t>On successful completion of this </a:t>
            </a:r>
            <a:r>
              <a:rPr lang="en-GB" dirty="0">
                <a:latin typeface="99elq"/>
              </a:rPr>
              <a:t>lecture</a:t>
            </a:r>
            <a:r>
              <a:rPr lang="en-GB" sz="1800" b="0" i="0" u="none" strike="noStrike" baseline="0" dirty="0">
                <a:latin typeface="99elq"/>
              </a:rPr>
              <a:t> and with further reading, you will be able to:</a:t>
            </a:r>
            <a:endParaRPr lang="en-GB" dirty="0"/>
          </a:p>
        </p:txBody>
      </p:sp>
      <p:sp>
        <p:nvSpPr>
          <p:cNvPr id="12" name="Teardrop 11">
            <a:extLst>
              <a:ext uri="{FF2B5EF4-FFF2-40B4-BE49-F238E27FC236}">
                <a16:creationId xmlns:a16="http://schemas.microsoft.com/office/drawing/2014/main" id="{185B6581-B45A-47BB-9887-2908E105AC65}"/>
              </a:ext>
            </a:extLst>
          </p:cNvPr>
          <p:cNvSpPr/>
          <p:nvPr/>
        </p:nvSpPr>
        <p:spPr>
          <a:xfrm rot="2700000">
            <a:off x="7142214" y="3749461"/>
            <a:ext cx="2438968" cy="2438968"/>
          </a:xfrm>
          <a:prstGeom prst="teardrop">
            <a:avLst>
              <a:gd name="adj" fmla="val 10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3" name="Freeform: Shape 12">
            <a:extLst>
              <a:ext uri="{FF2B5EF4-FFF2-40B4-BE49-F238E27FC236}">
                <a16:creationId xmlns:a16="http://schemas.microsoft.com/office/drawing/2014/main" id="{51FD3C4C-4BC7-46A6-81EF-F4BB7D9F6280}"/>
              </a:ext>
            </a:extLst>
          </p:cNvPr>
          <p:cNvSpPr/>
          <p:nvPr/>
        </p:nvSpPr>
        <p:spPr>
          <a:xfrm>
            <a:off x="7048721" y="3700380"/>
            <a:ext cx="2625954" cy="2710900"/>
          </a:xfrm>
          <a:custGeom>
            <a:avLst/>
            <a:gdLst>
              <a:gd name="connsiteX0" fmla="*/ 0 w 2625954"/>
              <a:gd name="connsiteY0" fmla="*/ 1355450 h 2710900"/>
              <a:gd name="connsiteX1" fmla="*/ 1312977 w 2625954"/>
              <a:gd name="connsiteY1" fmla="*/ 0 h 2710900"/>
              <a:gd name="connsiteX2" fmla="*/ 2625954 w 2625954"/>
              <a:gd name="connsiteY2" fmla="*/ 1355450 h 2710900"/>
              <a:gd name="connsiteX3" fmla="*/ 1312977 w 2625954"/>
              <a:gd name="connsiteY3" fmla="*/ 2710900 h 2710900"/>
              <a:gd name="connsiteX4" fmla="*/ 0 w 2625954"/>
              <a:gd name="connsiteY4" fmla="*/ 1355450 h 2710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25954" h="2710900">
                <a:moveTo>
                  <a:pt x="0" y="1355450"/>
                </a:moveTo>
                <a:cubicBezTo>
                  <a:pt x="0" y="606856"/>
                  <a:pt x="587840" y="0"/>
                  <a:pt x="1312977" y="0"/>
                </a:cubicBezTo>
                <a:cubicBezTo>
                  <a:pt x="2038114" y="0"/>
                  <a:pt x="2625954" y="606856"/>
                  <a:pt x="2625954" y="1355450"/>
                </a:cubicBezTo>
                <a:cubicBezTo>
                  <a:pt x="2625954" y="2104044"/>
                  <a:pt x="2038114" y="2710900"/>
                  <a:pt x="1312977" y="2710900"/>
                </a:cubicBezTo>
                <a:cubicBezTo>
                  <a:pt x="587840" y="2710900"/>
                  <a:pt x="0" y="2104044"/>
                  <a:pt x="0" y="1355450"/>
                </a:cubicBez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389368" tIns="401315" rIns="389368" bIns="401313" numCol="1" spcCol="1270" anchor="ctr" anchorCtr="0">
            <a:noAutofit/>
          </a:bodyPr>
          <a:lstStyle/>
          <a:p>
            <a:pPr marL="0" lvl="0" indent="0" algn="ctr" defTabSz="488950">
              <a:lnSpc>
                <a:spcPct val="90000"/>
              </a:lnSpc>
              <a:spcBef>
                <a:spcPct val="0"/>
              </a:spcBef>
              <a:spcAft>
                <a:spcPct val="35000"/>
              </a:spcAft>
              <a:buNone/>
            </a:pPr>
            <a:r>
              <a:rPr lang="en-GB" sz="1600" dirty="0"/>
              <a:t>2</a:t>
            </a:r>
            <a:r>
              <a:rPr lang="en-GB" sz="1100" kern="1200" dirty="0"/>
              <a:t>. </a:t>
            </a:r>
            <a:r>
              <a:rPr lang="en-GB" sz="1600" dirty="0"/>
              <a:t>K</a:t>
            </a:r>
            <a:r>
              <a:rPr lang="en-GB" sz="1600" kern="1200" dirty="0"/>
              <a:t>now and be able to evaluate different approaches and methodologies in developmental</a:t>
            </a:r>
          </a:p>
          <a:p>
            <a:pPr marL="0" lvl="0" indent="0" algn="ctr" defTabSz="488950">
              <a:lnSpc>
                <a:spcPct val="90000"/>
              </a:lnSpc>
              <a:spcBef>
                <a:spcPct val="0"/>
              </a:spcBef>
              <a:spcAft>
                <a:spcPct val="35000"/>
              </a:spcAft>
              <a:buNone/>
            </a:pPr>
            <a:r>
              <a:rPr lang="en-GB" sz="1600" dirty="0"/>
              <a:t>p</a:t>
            </a:r>
            <a:r>
              <a:rPr lang="en-GB" sz="1600" kern="1200" dirty="0"/>
              <a:t>sychology.</a:t>
            </a:r>
          </a:p>
        </p:txBody>
      </p:sp>
      <p:sp>
        <p:nvSpPr>
          <p:cNvPr id="14" name="Teardrop 13">
            <a:extLst>
              <a:ext uri="{FF2B5EF4-FFF2-40B4-BE49-F238E27FC236}">
                <a16:creationId xmlns:a16="http://schemas.microsoft.com/office/drawing/2014/main" id="{D767464B-2F3D-4772-A2F5-D08C51AFB02B}"/>
              </a:ext>
            </a:extLst>
          </p:cNvPr>
          <p:cNvSpPr/>
          <p:nvPr/>
        </p:nvSpPr>
        <p:spPr>
          <a:xfrm rot="2700000">
            <a:off x="1529206" y="3749462"/>
            <a:ext cx="2438968" cy="2438968"/>
          </a:xfrm>
          <a:prstGeom prst="teardrop">
            <a:avLst>
              <a:gd name="adj" fmla="val 10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5" name="Freeform: Shape 14">
            <a:extLst>
              <a:ext uri="{FF2B5EF4-FFF2-40B4-BE49-F238E27FC236}">
                <a16:creationId xmlns:a16="http://schemas.microsoft.com/office/drawing/2014/main" id="{D5BAE6E2-14F6-43A1-A51C-EE1B5E97F235}"/>
              </a:ext>
            </a:extLst>
          </p:cNvPr>
          <p:cNvSpPr/>
          <p:nvPr/>
        </p:nvSpPr>
        <p:spPr>
          <a:xfrm>
            <a:off x="1148037" y="3714669"/>
            <a:ext cx="2563424" cy="2696611"/>
          </a:xfrm>
          <a:custGeom>
            <a:avLst/>
            <a:gdLst>
              <a:gd name="connsiteX0" fmla="*/ 0 w 2563424"/>
              <a:gd name="connsiteY0" fmla="*/ 1348306 h 2696611"/>
              <a:gd name="connsiteX1" fmla="*/ 1281712 w 2563424"/>
              <a:gd name="connsiteY1" fmla="*/ 0 h 2696611"/>
              <a:gd name="connsiteX2" fmla="*/ 2563424 w 2563424"/>
              <a:gd name="connsiteY2" fmla="*/ 1348306 h 2696611"/>
              <a:gd name="connsiteX3" fmla="*/ 1281712 w 2563424"/>
              <a:gd name="connsiteY3" fmla="*/ 2696612 h 2696611"/>
              <a:gd name="connsiteX4" fmla="*/ 0 w 2563424"/>
              <a:gd name="connsiteY4" fmla="*/ 1348306 h 26966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63424" h="2696611">
                <a:moveTo>
                  <a:pt x="0" y="1348306"/>
                </a:moveTo>
                <a:cubicBezTo>
                  <a:pt x="0" y="603657"/>
                  <a:pt x="573842" y="0"/>
                  <a:pt x="1281712" y="0"/>
                </a:cubicBezTo>
                <a:cubicBezTo>
                  <a:pt x="1989582" y="0"/>
                  <a:pt x="2563424" y="603657"/>
                  <a:pt x="2563424" y="1348306"/>
                </a:cubicBezTo>
                <a:cubicBezTo>
                  <a:pt x="2563424" y="2092955"/>
                  <a:pt x="1989582" y="2696612"/>
                  <a:pt x="1281712" y="2696612"/>
                </a:cubicBezTo>
                <a:cubicBezTo>
                  <a:pt x="573842" y="2696612"/>
                  <a:pt x="0" y="2092955"/>
                  <a:pt x="0" y="1348306"/>
                </a:cubicBez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386779" tIns="405623" rIns="386779" bIns="405622" numCol="1" spcCol="1270" anchor="ctr" anchorCtr="0">
            <a:noAutofit/>
          </a:bodyPr>
          <a:lstStyle/>
          <a:p>
            <a:pPr marL="0" lvl="0" indent="0" algn="ctr" defTabSz="711200">
              <a:lnSpc>
                <a:spcPct val="90000"/>
              </a:lnSpc>
              <a:spcBef>
                <a:spcPct val="0"/>
              </a:spcBef>
              <a:spcAft>
                <a:spcPct val="35000"/>
              </a:spcAft>
              <a:buNone/>
            </a:pPr>
            <a:r>
              <a:rPr lang="en-GB" sz="1600" dirty="0"/>
              <a:t>1</a:t>
            </a:r>
            <a:r>
              <a:rPr lang="en-GB" sz="1600" kern="1200" dirty="0"/>
              <a:t>. Understand what developmental psychology is and why we study it.</a:t>
            </a:r>
          </a:p>
        </p:txBody>
      </p:sp>
    </p:spTree>
    <p:extLst>
      <p:ext uri="{BB962C8B-B14F-4D97-AF65-F5344CB8AC3E}">
        <p14:creationId xmlns:p14="http://schemas.microsoft.com/office/powerpoint/2010/main" val="1832431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500"/>
                                        <p:tgtEl>
                                          <p:spTgt spid="15"/>
                                        </p:tgtEl>
                                      </p:cBhvr>
                                    </p:animEffect>
                                  </p:childTnLst>
                                </p:cTn>
                              </p:par>
                              <p:par>
                                <p:cTn id="23" presetID="10" presetClass="entr" presetSubtype="0" fill="hold" nodeType="with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500"/>
                                        <p:tgtEl>
                                          <p:spTgt spid="14"/>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fade">
                                      <p:cBhvr>
                                        <p:cTn id="30" dur="500"/>
                                        <p:tgtEl>
                                          <p:spTgt spid="13"/>
                                        </p:tgtEl>
                                      </p:cBhvr>
                                    </p:animEffect>
                                  </p:childTnLst>
                                </p:cTn>
                              </p:par>
                              <p:par>
                                <p:cTn id="31" presetID="10" presetClass="entr" presetSubtype="0"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13" grpId="0" animBg="1"/>
      <p:bldP spid="1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91DDBA-8949-41BE-97F0-075165DE2EF5}"/>
              </a:ext>
            </a:extLst>
          </p:cNvPr>
          <p:cNvSpPr>
            <a:spLocks noGrp="1"/>
          </p:cNvSpPr>
          <p:nvPr>
            <p:ph type="title"/>
          </p:nvPr>
        </p:nvSpPr>
        <p:spPr>
          <a:xfrm>
            <a:off x="834887" y="483704"/>
            <a:ext cx="10058400" cy="1073290"/>
          </a:xfrm>
        </p:spPr>
        <p:txBody>
          <a:bodyPr>
            <a:normAutofit/>
          </a:bodyPr>
          <a:lstStyle/>
          <a:p>
            <a:r>
              <a:rPr lang="en-GB" b="1" i="0" u="none" strike="noStrike" baseline="0" dirty="0">
                <a:latin typeface="07cbm,Bold"/>
              </a:rPr>
              <a:t>What Is Developmental Psychology ?</a:t>
            </a:r>
            <a:endParaRPr lang="en-GB" sz="7200" dirty="0"/>
          </a:p>
        </p:txBody>
      </p:sp>
      <p:sp>
        <p:nvSpPr>
          <p:cNvPr id="3" name="Content Placeholder 2">
            <a:extLst>
              <a:ext uri="{FF2B5EF4-FFF2-40B4-BE49-F238E27FC236}">
                <a16:creationId xmlns:a16="http://schemas.microsoft.com/office/drawing/2014/main" id="{EB0E75E7-1617-4949-A654-4D9894E737FD}"/>
              </a:ext>
            </a:extLst>
          </p:cNvPr>
          <p:cNvSpPr>
            <a:spLocks noGrp="1"/>
          </p:cNvSpPr>
          <p:nvPr>
            <p:ph idx="1"/>
          </p:nvPr>
        </p:nvSpPr>
        <p:spPr>
          <a:xfrm>
            <a:off x="426720" y="1131201"/>
            <a:ext cx="10698480" cy="4257532"/>
          </a:xfrm>
        </p:spPr>
        <p:txBody>
          <a:bodyPr>
            <a:normAutofit/>
          </a:bodyPr>
          <a:lstStyle/>
          <a:p>
            <a:pPr marL="0" indent="0" algn="l">
              <a:buNone/>
            </a:pPr>
            <a:endParaRPr lang="en-GB" sz="1800" b="0" i="0" u="none" strike="noStrike" baseline="0" dirty="0">
              <a:latin typeface="99elq"/>
            </a:endParaRPr>
          </a:p>
        </p:txBody>
      </p:sp>
      <p:sp>
        <p:nvSpPr>
          <p:cNvPr id="8" name="Rectangle 7">
            <a:extLst>
              <a:ext uri="{FF2B5EF4-FFF2-40B4-BE49-F238E27FC236}">
                <a16:creationId xmlns:a16="http://schemas.microsoft.com/office/drawing/2014/main" id="{3C0F36A1-741B-4E2F-97EC-5736EDACE7CB}"/>
              </a:ext>
            </a:extLst>
          </p:cNvPr>
          <p:cNvSpPr/>
          <p:nvPr/>
        </p:nvSpPr>
        <p:spPr>
          <a:xfrm>
            <a:off x="689113" y="2875086"/>
            <a:ext cx="10204173" cy="453600"/>
          </a:xfrm>
          <a:prstGeom prst="rect">
            <a:avLst/>
          </a:pr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9" name="Freeform: Shape 8">
            <a:extLst>
              <a:ext uri="{FF2B5EF4-FFF2-40B4-BE49-F238E27FC236}">
                <a16:creationId xmlns:a16="http://schemas.microsoft.com/office/drawing/2014/main" id="{F971E5CD-B658-4C1D-ACBE-790629D2A749}"/>
              </a:ext>
            </a:extLst>
          </p:cNvPr>
          <p:cNvSpPr/>
          <p:nvPr/>
        </p:nvSpPr>
        <p:spPr>
          <a:xfrm>
            <a:off x="1184374" y="1883552"/>
            <a:ext cx="9705940" cy="1257213"/>
          </a:xfrm>
          <a:custGeom>
            <a:avLst/>
            <a:gdLst>
              <a:gd name="connsiteX0" fmla="*/ 0 w 9705940"/>
              <a:gd name="connsiteY0" fmla="*/ 209540 h 1257213"/>
              <a:gd name="connsiteX1" fmla="*/ 209540 w 9705940"/>
              <a:gd name="connsiteY1" fmla="*/ 0 h 1257213"/>
              <a:gd name="connsiteX2" fmla="*/ 9496400 w 9705940"/>
              <a:gd name="connsiteY2" fmla="*/ 0 h 1257213"/>
              <a:gd name="connsiteX3" fmla="*/ 9705940 w 9705940"/>
              <a:gd name="connsiteY3" fmla="*/ 209540 h 1257213"/>
              <a:gd name="connsiteX4" fmla="*/ 9705940 w 9705940"/>
              <a:gd name="connsiteY4" fmla="*/ 1047673 h 1257213"/>
              <a:gd name="connsiteX5" fmla="*/ 9496400 w 9705940"/>
              <a:gd name="connsiteY5" fmla="*/ 1257213 h 1257213"/>
              <a:gd name="connsiteX6" fmla="*/ 209540 w 9705940"/>
              <a:gd name="connsiteY6" fmla="*/ 1257213 h 1257213"/>
              <a:gd name="connsiteX7" fmla="*/ 0 w 9705940"/>
              <a:gd name="connsiteY7" fmla="*/ 1047673 h 1257213"/>
              <a:gd name="connsiteX8" fmla="*/ 0 w 9705940"/>
              <a:gd name="connsiteY8" fmla="*/ 209540 h 1257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705940" h="1257213">
                <a:moveTo>
                  <a:pt x="0" y="209540"/>
                </a:moveTo>
                <a:cubicBezTo>
                  <a:pt x="0" y="93814"/>
                  <a:pt x="93814" y="0"/>
                  <a:pt x="209540" y="0"/>
                </a:cubicBezTo>
                <a:lnTo>
                  <a:pt x="9496400" y="0"/>
                </a:lnTo>
                <a:cubicBezTo>
                  <a:pt x="9612126" y="0"/>
                  <a:pt x="9705940" y="93814"/>
                  <a:pt x="9705940" y="209540"/>
                </a:cubicBezTo>
                <a:lnTo>
                  <a:pt x="9705940" y="1047673"/>
                </a:lnTo>
                <a:cubicBezTo>
                  <a:pt x="9705940" y="1163399"/>
                  <a:pt x="9612126" y="1257213"/>
                  <a:pt x="9496400" y="1257213"/>
                </a:cubicBezTo>
                <a:lnTo>
                  <a:pt x="209540" y="1257213"/>
                </a:lnTo>
                <a:cubicBezTo>
                  <a:pt x="93814" y="1257213"/>
                  <a:pt x="0" y="1163399"/>
                  <a:pt x="0" y="1047673"/>
                </a:cubicBezTo>
                <a:lnTo>
                  <a:pt x="0" y="20954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31357" tIns="61372" rIns="331357" bIns="61372" numCol="1" spcCol="1270" anchor="ctr" anchorCtr="0">
            <a:noAutofit/>
          </a:bodyPr>
          <a:lstStyle/>
          <a:p>
            <a:pPr marL="0" lvl="0" indent="0" algn="l" defTabSz="800100">
              <a:lnSpc>
                <a:spcPct val="90000"/>
              </a:lnSpc>
              <a:spcBef>
                <a:spcPct val="0"/>
              </a:spcBef>
              <a:spcAft>
                <a:spcPct val="35000"/>
              </a:spcAft>
              <a:buNone/>
            </a:pPr>
            <a:r>
              <a:rPr lang="en-GB" sz="1800" b="0" i="0" u="none" strike="noStrike" kern="1200" baseline="0" dirty="0">
                <a:latin typeface="Arial" panose="020B0604020202020204" pitchFamily="34" charset="0"/>
                <a:cs typeface="Arial" panose="020B0604020202020204" pitchFamily="34" charset="0"/>
              </a:rPr>
              <a:t>Since the 1700s, developmental psychology has theorised and grown. Some of the earliest interest in developmental psychology was rooted in the evolutionary perspective that suggested that evolution was a developmental process (Darwin, 1859). </a:t>
            </a:r>
          </a:p>
          <a:p>
            <a:pPr marL="0" lvl="0" indent="0" algn="l" defTabSz="800100">
              <a:lnSpc>
                <a:spcPct val="90000"/>
              </a:lnSpc>
              <a:spcBef>
                <a:spcPct val="0"/>
              </a:spcBef>
              <a:spcAft>
                <a:spcPct val="35000"/>
              </a:spcAft>
              <a:buNone/>
            </a:pPr>
            <a:endParaRPr lang="en-GB" sz="500" kern="1200" dirty="0"/>
          </a:p>
        </p:txBody>
      </p:sp>
      <p:sp>
        <p:nvSpPr>
          <p:cNvPr id="10" name="Rectangle 9">
            <a:extLst>
              <a:ext uri="{FF2B5EF4-FFF2-40B4-BE49-F238E27FC236}">
                <a16:creationId xmlns:a16="http://schemas.microsoft.com/office/drawing/2014/main" id="{E8EE1696-E23C-4732-AA90-57C56EA52D03}"/>
              </a:ext>
            </a:extLst>
          </p:cNvPr>
          <p:cNvSpPr/>
          <p:nvPr/>
        </p:nvSpPr>
        <p:spPr>
          <a:xfrm>
            <a:off x="689113" y="4666702"/>
            <a:ext cx="10204173" cy="453600"/>
          </a:xfrm>
          <a:prstGeom prst="rect">
            <a:avLst/>
          </a:pr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1" name="Freeform: Shape 10">
            <a:extLst>
              <a:ext uri="{FF2B5EF4-FFF2-40B4-BE49-F238E27FC236}">
                <a16:creationId xmlns:a16="http://schemas.microsoft.com/office/drawing/2014/main" id="{C9BD280D-4B4E-48CE-9424-F0A260689B85}"/>
              </a:ext>
            </a:extLst>
          </p:cNvPr>
          <p:cNvSpPr/>
          <p:nvPr/>
        </p:nvSpPr>
        <p:spPr>
          <a:xfrm>
            <a:off x="1190353" y="3425886"/>
            <a:ext cx="9701574" cy="1506495"/>
          </a:xfrm>
          <a:custGeom>
            <a:avLst/>
            <a:gdLst>
              <a:gd name="connsiteX0" fmla="*/ 0 w 9701574"/>
              <a:gd name="connsiteY0" fmla="*/ 251088 h 1506495"/>
              <a:gd name="connsiteX1" fmla="*/ 251088 w 9701574"/>
              <a:gd name="connsiteY1" fmla="*/ 0 h 1506495"/>
              <a:gd name="connsiteX2" fmla="*/ 9450486 w 9701574"/>
              <a:gd name="connsiteY2" fmla="*/ 0 h 1506495"/>
              <a:gd name="connsiteX3" fmla="*/ 9701574 w 9701574"/>
              <a:gd name="connsiteY3" fmla="*/ 251088 h 1506495"/>
              <a:gd name="connsiteX4" fmla="*/ 9701574 w 9701574"/>
              <a:gd name="connsiteY4" fmla="*/ 1255407 h 1506495"/>
              <a:gd name="connsiteX5" fmla="*/ 9450486 w 9701574"/>
              <a:gd name="connsiteY5" fmla="*/ 1506495 h 1506495"/>
              <a:gd name="connsiteX6" fmla="*/ 251088 w 9701574"/>
              <a:gd name="connsiteY6" fmla="*/ 1506495 h 1506495"/>
              <a:gd name="connsiteX7" fmla="*/ 0 w 9701574"/>
              <a:gd name="connsiteY7" fmla="*/ 1255407 h 1506495"/>
              <a:gd name="connsiteX8" fmla="*/ 0 w 9701574"/>
              <a:gd name="connsiteY8" fmla="*/ 251088 h 15064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701574" h="1506495">
                <a:moveTo>
                  <a:pt x="0" y="251088"/>
                </a:moveTo>
                <a:cubicBezTo>
                  <a:pt x="0" y="112416"/>
                  <a:pt x="112416" y="0"/>
                  <a:pt x="251088" y="0"/>
                </a:cubicBezTo>
                <a:lnTo>
                  <a:pt x="9450486" y="0"/>
                </a:lnTo>
                <a:cubicBezTo>
                  <a:pt x="9589158" y="0"/>
                  <a:pt x="9701574" y="112416"/>
                  <a:pt x="9701574" y="251088"/>
                </a:cubicBezTo>
                <a:lnTo>
                  <a:pt x="9701574" y="1255407"/>
                </a:lnTo>
                <a:cubicBezTo>
                  <a:pt x="9701574" y="1394079"/>
                  <a:pt x="9589158" y="1506495"/>
                  <a:pt x="9450486" y="1506495"/>
                </a:cubicBezTo>
                <a:lnTo>
                  <a:pt x="251088" y="1506495"/>
                </a:lnTo>
                <a:cubicBezTo>
                  <a:pt x="112416" y="1506495"/>
                  <a:pt x="0" y="1394079"/>
                  <a:pt x="0" y="1255407"/>
                </a:cubicBezTo>
                <a:lnTo>
                  <a:pt x="0" y="251088"/>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43526" tIns="73541" rIns="343526" bIns="73541" numCol="1" spcCol="1270" anchor="ctr" anchorCtr="0">
            <a:noAutofit/>
          </a:bodyPr>
          <a:lstStyle/>
          <a:p>
            <a:pPr marL="0" lvl="0" indent="0" algn="l" defTabSz="800100">
              <a:lnSpc>
                <a:spcPct val="90000"/>
              </a:lnSpc>
              <a:spcBef>
                <a:spcPct val="0"/>
              </a:spcBef>
              <a:spcAft>
                <a:spcPct val="35000"/>
              </a:spcAft>
              <a:buNone/>
            </a:pPr>
            <a:r>
              <a:rPr lang="en-GB" sz="1800" b="0" i="0" u="none" strike="noStrike" kern="1200" baseline="0" dirty="0">
                <a:latin typeface="Arial" panose="020B0604020202020204" pitchFamily="34" charset="0"/>
                <a:cs typeface="Arial" panose="020B0604020202020204" pitchFamily="34" charset="0"/>
              </a:rPr>
              <a:t>The comparisons made between humans and animals led to investigating the differences between human adults and children. There was a focus placed upon what kinds of things happen during the course of</a:t>
            </a:r>
            <a:r>
              <a:rPr lang="en-GB" sz="1800" kern="1200" dirty="0">
                <a:latin typeface="Arial" panose="020B0604020202020204" pitchFamily="34" charset="0"/>
                <a:cs typeface="Arial" panose="020B0604020202020204" pitchFamily="34" charset="0"/>
              </a:rPr>
              <a:t> </a:t>
            </a:r>
            <a:r>
              <a:rPr lang="en-GB" sz="1800" b="0" i="0" u="none" strike="noStrike" kern="1200" baseline="0" dirty="0">
                <a:latin typeface="Arial" panose="020B0604020202020204" pitchFamily="34" charset="0"/>
                <a:cs typeface="Arial" panose="020B0604020202020204" pitchFamily="34" charset="0"/>
              </a:rPr>
              <a:t>development, when certain things happen and whether aspects of development either change or remain the same as children develop into adults. </a:t>
            </a:r>
            <a:endParaRPr lang="en-GB" sz="1800" kern="1200" dirty="0">
              <a:latin typeface="Arial" panose="020B060402020202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C5ED2936-8172-46F6-B63A-5A3069C0CB27}"/>
              </a:ext>
            </a:extLst>
          </p:cNvPr>
          <p:cNvSpPr/>
          <p:nvPr/>
        </p:nvSpPr>
        <p:spPr>
          <a:xfrm>
            <a:off x="689113" y="5884099"/>
            <a:ext cx="10204173" cy="453600"/>
          </a:xfrm>
          <a:prstGeom prst="rect">
            <a:avLst/>
          </a:pr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3" name="Freeform: Shape 12">
            <a:extLst>
              <a:ext uri="{FF2B5EF4-FFF2-40B4-BE49-F238E27FC236}">
                <a16:creationId xmlns:a16="http://schemas.microsoft.com/office/drawing/2014/main" id="{B68A14D9-A827-4089-89AE-74CD8EB83067}"/>
              </a:ext>
            </a:extLst>
          </p:cNvPr>
          <p:cNvSpPr/>
          <p:nvPr/>
        </p:nvSpPr>
        <p:spPr>
          <a:xfrm>
            <a:off x="1174907" y="5217502"/>
            <a:ext cx="9715878" cy="932276"/>
          </a:xfrm>
          <a:custGeom>
            <a:avLst/>
            <a:gdLst>
              <a:gd name="connsiteX0" fmla="*/ 0 w 9715878"/>
              <a:gd name="connsiteY0" fmla="*/ 155382 h 932276"/>
              <a:gd name="connsiteX1" fmla="*/ 155382 w 9715878"/>
              <a:gd name="connsiteY1" fmla="*/ 0 h 932276"/>
              <a:gd name="connsiteX2" fmla="*/ 9560496 w 9715878"/>
              <a:gd name="connsiteY2" fmla="*/ 0 h 932276"/>
              <a:gd name="connsiteX3" fmla="*/ 9715878 w 9715878"/>
              <a:gd name="connsiteY3" fmla="*/ 155382 h 932276"/>
              <a:gd name="connsiteX4" fmla="*/ 9715878 w 9715878"/>
              <a:gd name="connsiteY4" fmla="*/ 776894 h 932276"/>
              <a:gd name="connsiteX5" fmla="*/ 9560496 w 9715878"/>
              <a:gd name="connsiteY5" fmla="*/ 932276 h 932276"/>
              <a:gd name="connsiteX6" fmla="*/ 155382 w 9715878"/>
              <a:gd name="connsiteY6" fmla="*/ 932276 h 932276"/>
              <a:gd name="connsiteX7" fmla="*/ 0 w 9715878"/>
              <a:gd name="connsiteY7" fmla="*/ 776894 h 932276"/>
              <a:gd name="connsiteX8" fmla="*/ 0 w 9715878"/>
              <a:gd name="connsiteY8" fmla="*/ 155382 h 9322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715878" h="932276">
                <a:moveTo>
                  <a:pt x="0" y="155382"/>
                </a:moveTo>
                <a:cubicBezTo>
                  <a:pt x="0" y="69567"/>
                  <a:pt x="69567" y="0"/>
                  <a:pt x="155382" y="0"/>
                </a:cubicBezTo>
                <a:lnTo>
                  <a:pt x="9560496" y="0"/>
                </a:lnTo>
                <a:cubicBezTo>
                  <a:pt x="9646311" y="0"/>
                  <a:pt x="9715878" y="69567"/>
                  <a:pt x="9715878" y="155382"/>
                </a:cubicBezTo>
                <a:lnTo>
                  <a:pt x="9715878" y="776894"/>
                </a:lnTo>
                <a:cubicBezTo>
                  <a:pt x="9715878" y="862709"/>
                  <a:pt x="9646311" y="932276"/>
                  <a:pt x="9560496" y="932276"/>
                </a:cubicBezTo>
                <a:lnTo>
                  <a:pt x="155382" y="932276"/>
                </a:lnTo>
                <a:cubicBezTo>
                  <a:pt x="69567" y="932276"/>
                  <a:pt x="0" y="862709"/>
                  <a:pt x="0" y="776894"/>
                </a:cubicBezTo>
                <a:lnTo>
                  <a:pt x="0" y="155382"/>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15495" tIns="45510" rIns="315495" bIns="45510" numCol="1" spcCol="1270" anchor="ctr" anchorCtr="0">
            <a:noAutofit/>
          </a:bodyPr>
          <a:lstStyle/>
          <a:p>
            <a:pPr marL="0" lvl="0" indent="0" algn="l" defTabSz="800100">
              <a:lnSpc>
                <a:spcPct val="90000"/>
              </a:lnSpc>
              <a:spcBef>
                <a:spcPct val="0"/>
              </a:spcBef>
              <a:spcAft>
                <a:spcPct val="35000"/>
              </a:spcAft>
              <a:buNone/>
            </a:pPr>
            <a:r>
              <a:rPr lang="en-GB" sz="1800" b="0" i="0" u="none" strike="noStrike" kern="1200" baseline="0" dirty="0">
                <a:latin typeface="Arial" panose="020B0604020202020204" pitchFamily="34" charset="0"/>
                <a:cs typeface="Arial" panose="020B0604020202020204" pitchFamily="34" charset="0"/>
              </a:rPr>
              <a:t>This evolutionary perspective describes development as a continuous process by which organisms continually develop into newer forms.</a:t>
            </a:r>
            <a:endParaRPr lang="en-GB" sz="1800" kern="1200" dirty="0"/>
          </a:p>
        </p:txBody>
      </p:sp>
    </p:spTree>
    <p:extLst>
      <p:ext uri="{BB962C8B-B14F-4D97-AF65-F5344CB8AC3E}">
        <p14:creationId xmlns:p14="http://schemas.microsoft.com/office/powerpoint/2010/main" val="24221598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par>
                                <p:cTn id="13" presetID="10" presetClass="entr" presetSubtype="0"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fade">
                                      <p:cBhvr>
                                        <p:cTn id="20" dur="500"/>
                                        <p:tgtEl>
                                          <p:spTgt spid="11"/>
                                        </p:tgtEl>
                                      </p:cBhvr>
                                    </p:animEffect>
                                  </p:childTnLst>
                                </p:cTn>
                              </p:par>
                              <p:par>
                                <p:cTn id="21" presetID="10" presetClass="entr" presetSubtype="0"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500"/>
                                        <p:tgtEl>
                                          <p:spTgt spid="10"/>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500"/>
                                        <p:tgtEl>
                                          <p:spTgt spid="13"/>
                                        </p:tgtEl>
                                      </p:cBhvr>
                                    </p:animEffect>
                                  </p:childTnLst>
                                </p:cTn>
                              </p:par>
                              <p:par>
                                <p:cTn id="29" presetID="10" presetClass="entr" presetSubtype="0"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animBg="1"/>
      <p:bldP spid="11" grpId="0" animBg="1"/>
      <p:bldP spid="1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Arrow: Bent-Up 9">
            <a:extLst>
              <a:ext uri="{FF2B5EF4-FFF2-40B4-BE49-F238E27FC236}">
                <a16:creationId xmlns:a16="http://schemas.microsoft.com/office/drawing/2014/main" id="{96B13E62-8D7F-4D26-A05B-A3B5B3139926}"/>
              </a:ext>
            </a:extLst>
          </p:cNvPr>
          <p:cNvSpPr/>
          <p:nvPr/>
        </p:nvSpPr>
        <p:spPr>
          <a:xfrm rot="5400000">
            <a:off x="4782884" y="2590485"/>
            <a:ext cx="936331" cy="1065979"/>
          </a:xfrm>
          <a:prstGeom prst="bentUpArrow">
            <a:avLst>
              <a:gd name="adj1" fmla="val 32840"/>
              <a:gd name="adj2" fmla="val 25000"/>
              <a:gd name="adj3" fmla="val 35780"/>
            </a:avLst>
          </a:prstGeom>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11" name="Freeform: Shape 10">
            <a:extLst>
              <a:ext uri="{FF2B5EF4-FFF2-40B4-BE49-F238E27FC236}">
                <a16:creationId xmlns:a16="http://schemas.microsoft.com/office/drawing/2014/main" id="{18131521-F55E-4042-AF1A-1DF605DEE23E}"/>
              </a:ext>
            </a:extLst>
          </p:cNvPr>
          <p:cNvSpPr/>
          <p:nvPr/>
        </p:nvSpPr>
        <p:spPr>
          <a:xfrm>
            <a:off x="4207809" y="1450137"/>
            <a:ext cx="1576230" cy="1103310"/>
          </a:xfrm>
          <a:custGeom>
            <a:avLst/>
            <a:gdLst>
              <a:gd name="connsiteX0" fmla="*/ 0 w 1576230"/>
              <a:gd name="connsiteY0" fmla="*/ 183922 h 1103310"/>
              <a:gd name="connsiteX1" fmla="*/ 183922 w 1576230"/>
              <a:gd name="connsiteY1" fmla="*/ 0 h 1103310"/>
              <a:gd name="connsiteX2" fmla="*/ 1392308 w 1576230"/>
              <a:gd name="connsiteY2" fmla="*/ 0 h 1103310"/>
              <a:gd name="connsiteX3" fmla="*/ 1576230 w 1576230"/>
              <a:gd name="connsiteY3" fmla="*/ 183922 h 1103310"/>
              <a:gd name="connsiteX4" fmla="*/ 1576230 w 1576230"/>
              <a:gd name="connsiteY4" fmla="*/ 919388 h 1103310"/>
              <a:gd name="connsiteX5" fmla="*/ 1392308 w 1576230"/>
              <a:gd name="connsiteY5" fmla="*/ 1103310 h 1103310"/>
              <a:gd name="connsiteX6" fmla="*/ 183922 w 1576230"/>
              <a:gd name="connsiteY6" fmla="*/ 1103310 h 1103310"/>
              <a:gd name="connsiteX7" fmla="*/ 0 w 1576230"/>
              <a:gd name="connsiteY7" fmla="*/ 919388 h 1103310"/>
              <a:gd name="connsiteX8" fmla="*/ 0 w 1576230"/>
              <a:gd name="connsiteY8" fmla="*/ 183922 h 11033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76230" h="1103310">
                <a:moveTo>
                  <a:pt x="0" y="183922"/>
                </a:moveTo>
                <a:cubicBezTo>
                  <a:pt x="0" y="82345"/>
                  <a:pt x="82345" y="0"/>
                  <a:pt x="183922" y="0"/>
                </a:cubicBezTo>
                <a:lnTo>
                  <a:pt x="1392308" y="0"/>
                </a:lnTo>
                <a:cubicBezTo>
                  <a:pt x="1493885" y="0"/>
                  <a:pt x="1576230" y="82345"/>
                  <a:pt x="1576230" y="183922"/>
                </a:cubicBezTo>
                <a:lnTo>
                  <a:pt x="1576230" y="919388"/>
                </a:lnTo>
                <a:cubicBezTo>
                  <a:pt x="1576230" y="1020965"/>
                  <a:pt x="1493885" y="1103310"/>
                  <a:pt x="1392308" y="1103310"/>
                </a:cubicBezTo>
                <a:lnTo>
                  <a:pt x="183922" y="1103310"/>
                </a:lnTo>
                <a:cubicBezTo>
                  <a:pt x="82345" y="1103310"/>
                  <a:pt x="0" y="1020965"/>
                  <a:pt x="0" y="919388"/>
                </a:cubicBezTo>
                <a:lnTo>
                  <a:pt x="0" y="183922"/>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22449" tIns="122449" rIns="122449" bIns="122449" numCol="1" spcCol="1270" anchor="ctr" anchorCtr="0">
            <a:noAutofit/>
          </a:bodyPr>
          <a:lstStyle/>
          <a:p>
            <a:pPr marL="0" lvl="0" indent="0" algn="ctr" defTabSz="800100">
              <a:lnSpc>
                <a:spcPct val="90000"/>
              </a:lnSpc>
              <a:spcBef>
                <a:spcPct val="0"/>
              </a:spcBef>
              <a:spcAft>
                <a:spcPct val="35000"/>
              </a:spcAft>
              <a:buNone/>
            </a:pPr>
            <a:r>
              <a:rPr lang="en-GB" sz="1800" kern="1200" dirty="0">
                <a:latin typeface="Arial" panose="020B0604020202020204" pitchFamily="34" charset="0"/>
                <a:cs typeface="Arial" panose="020B0604020202020204" pitchFamily="34" charset="0"/>
              </a:rPr>
              <a:t>The child study</a:t>
            </a:r>
          </a:p>
          <a:p>
            <a:pPr marL="0" lvl="0" indent="0" algn="ctr" defTabSz="800100">
              <a:lnSpc>
                <a:spcPct val="90000"/>
              </a:lnSpc>
              <a:spcBef>
                <a:spcPct val="0"/>
              </a:spcBef>
              <a:spcAft>
                <a:spcPct val="35000"/>
              </a:spcAft>
              <a:buNone/>
            </a:pPr>
            <a:r>
              <a:rPr lang="en-GB" sz="1800" kern="1200" dirty="0">
                <a:latin typeface="Arial" panose="020B0604020202020204" pitchFamily="34" charset="0"/>
                <a:cs typeface="Arial" panose="020B0604020202020204" pitchFamily="34" charset="0"/>
              </a:rPr>
              <a:t>movement</a:t>
            </a:r>
            <a:endParaRPr lang="en-GB" sz="1800" kern="1200" dirty="0"/>
          </a:p>
        </p:txBody>
      </p:sp>
      <p:sp>
        <p:nvSpPr>
          <p:cNvPr id="12" name="Freeform: Shape 11">
            <a:extLst>
              <a:ext uri="{FF2B5EF4-FFF2-40B4-BE49-F238E27FC236}">
                <a16:creationId xmlns:a16="http://schemas.microsoft.com/office/drawing/2014/main" id="{AC5A85AA-EF3F-4C62-9B76-B081BF9FF026}"/>
              </a:ext>
            </a:extLst>
          </p:cNvPr>
          <p:cNvSpPr/>
          <p:nvPr/>
        </p:nvSpPr>
        <p:spPr>
          <a:xfrm>
            <a:off x="5885542" y="1397501"/>
            <a:ext cx="2301775" cy="891743"/>
          </a:xfrm>
          <a:custGeom>
            <a:avLst/>
            <a:gdLst>
              <a:gd name="connsiteX0" fmla="*/ 0 w 2301775"/>
              <a:gd name="connsiteY0" fmla="*/ 0 h 891743"/>
              <a:gd name="connsiteX1" fmla="*/ 2301775 w 2301775"/>
              <a:gd name="connsiteY1" fmla="*/ 0 h 891743"/>
              <a:gd name="connsiteX2" fmla="*/ 2301775 w 2301775"/>
              <a:gd name="connsiteY2" fmla="*/ 891743 h 891743"/>
              <a:gd name="connsiteX3" fmla="*/ 0 w 2301775"/>
              <a:gd name="connsiteY3" fmla="*/ 891743 h 891743"/>
              <a:gd name="connsiteX4" fmla="*/ 0 w 2301775"/>
              <a:gd name="connsiteY4" fmla="*/ 0 h 8917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01775" h="891743">
                <a:moveTo>
                  <a:pt x="0" y="0"/>
                </a:moveTo>
                <a:lnTo>
                  <a:pt x="2301775" y="0"/>
                </a:lnTo>
                <a:lnTo>
                  <a:pt x="2301775" y="891743"/>
                </a:lnTo>
                <a:lnTo>
                  <a:pt x="0" y="89174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9060" tIns="99060" rIns="99060" bIns="99060" numCol="1" spcCol="1270" anchor="ctr" anchorCtr="0">
            <a:noAutofit/>
          </a:bodyPr>
          <a:lstStyle/>
          <a:p>
            <a:pPr marL="228600" lvl="1" indent="-228600" algn="l" defTabSz="1155700">
              <a:lnSpc>
                <a:spcPct val="90000"/>
              </a:lnSpc>
              <a:spcBef>
                <a:spcPct val="0"/>
              </a:spcBef>
              <a:spcAft>
                <a:spcPct val="15000"/>
              </a:spcAft>
              <a:buChar char="•"/>
            </a:pPr>
            <a:r>
              <a:rPr lang="en-GB" sz="2600" kern="1200" dirty="0">
                <a:latin typeface="Arial" panose="020B0604020202020204" pitchFamily="34" charset="0"/>
                <a:cs typeface="Arial" panose="020B0604020202020204" pitchFamily="34" charset="0"/>
              </a:rPr>
              <a:t>(</a:t>
            </a:r>
            <a:r>
              <a:rPr lang="en-GB" sz="1800" kern="1200" dirty="0">
                <a:latin typeface="Arial" panose="020B0604020202020204" pitchFamily="34" charset="0"/>
                <a:cs typeface="Arial" panose="020B0604020202020204" pitchFamily="34" charset="0"/>
              </a:rPr>
              <a:t>1894-1904</a:t>
            </a:r>
            <a:r>
              <a:rPr lang="en-GB" sz="2600" kern="1200" dirty="0">
                <a:latin typeface="Arial" panose="020B0604020202020204" pitchFamily="34" charset="0"/>
                <a:cs typeface="Arial" panose="020B0604020202020204" pitchFamily="34" charset="0"/>
              </a:rPr>
              <a:t>)</a:t>
            </a:r>
            <a:endParaRPr lang="en-GB" sz="2600" kern="1200" dirty="0"/>
          </a:p>
        </p:txBody>
      </p:sp>
      <p:sp>
        <p:nvSpPr>
          <p:cNvPr id="13" name="Arrow: Bent-Up 12">
            <a:extLst>
              <a:ext uri="{FF2B5EF4-FFF2-40B4-BE49-F238E27FC236}">
                <a16:creationId xmlns:a16="http://schemas.microsoft.com/office/drawing/2014/main" id="{15ADC15B-7AF1-4944-97A8-3B643BDC8098}"/>
              </a:ext>
            </a:extLst>
          </p:cNvPr>
          <p:cNvSpPr/>
          <p:nvPr/>
        </p:nvSpPr>
        <p:spPr>
          <a:xfrm rot="5400000">
            <a:off x="6568265" y="4207138"/>
            <a:ext cx="936331" cy="1065979"/>
          </a:xfrm>
          <a:prstGeom prst="bentUpArrow">
            <a:avLst>
              <a:gd name="adj1" fmla="val 32840"/>
              <a:gd name="adj2" fmla="val 25000"/>
              <a:gd name="adj3" fmla="val 35780"/>
            </a:avLst>
          </a:prstGeom>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14" name="Freeform: Shape 13">
            <a:extLst>
              <a:ext uri="{FF2B5EF4-FFF2-40B4-BE49-F238E27FC236}">
                <a16:creationId xmlns:a16="http://schemas.microsoft.com/office/drawing/2014/main" id="{16479637-3FDF-4F00-AB8F-2714AED14C26}"/>
              </a:ext>
            </a:extLst>
          </p:cNvPr>
          <p:cNvSpPr/>
          <p:nvPr/>
        </p:nvSpPr>
        <p:spPr>
          <a:xfrm>
            <a:off x="5686047" y="3123475"/>
            <a:ext cx="1576230" cy="1103310"/>
          </a:xfrm>
          <a:custGeom>
            <a:avLst/>
            <a:gdLst>
              <a:gd name="connsiteX0" fmla="*/ 0 w 1576230"/>
              <a:gd name="connsiteY0" fmla="*/ 183922 h 1103310"/>
              <a:gd name="connsiteX1" fmla="*/ 183922 w 1576230"/>
              <a:gd name="connsiteY1" fmla="*/ 0 h 1103310"/>
              <a:gd name="connsiteX2" fmla="*/ 1392308 w 1576230"/>
              <a:gd name="connsiteY2" fmla="*/ 0 h 1103310"/>
              <a:gd name="connsiteX3" fmla="*/ 1576230 w 1576230"/>
              <a:gd name="connsiteY3" fmla="*/ 183922 h 1103310"/>
              <a:gd name="connsiteX4" fmla="*/ 1576230 w 1576230"/>
              <a:gd name="connsiteY4" fmla="*/ 919388 h 1103310"/>
              <a:gd name="connsiteX5" fmla="*/ 1392308 w 1576230"/>
              <a:gd name="connsiteY5" fmla="*/ 1103310 h 1103310"/>
              <a:gd name="connsiteX6" fmla="*/ 183922 w 1576230"/>
              <a:gd name="connsiteY6" fmla="*/ 1103310 h 1103310"/>
              <a:gd name="connsiteX7" fmla="*/ 0 w 1576230"/>
              <a:gd name="connsiteY7" fmla="*/ 919388 h 1103310"/>
              <a:gd name="connsiteX8" fmla="*/ 0 w 1576230"/>
              <a:gd name="connsiteY8" fmla="*/ 183922 h 11033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76230" h="1103310">
                <a:moveTo>
                  <a:pt x="0" y="183922"/>
                </a:moveTo>
                <a:cubicBezTo>
                  <a:pt x="0" y="82345"/>
                  <a:pt x="82345" y="0"/>
                  <a:pt x="183922" y="0"/>
                </a:cubicBezTo>
                <a:lnTo>
                  <a:pt x="1392308" y="0"/>
                </a:lnTo>
                <a:cubicBezTo>
                  <a:pt x="1493885" y="0"/>
                  <a:pt x="1576230" y="82345"/>
                  <a:pt x="1576230" y="183922"/>
                </a:cubicBezTo>
                <a:lnTo>
                  <a:pt x="1576230" y="919388"/>
                </a:lnTo>
                <a:cubicBezTo>
                  <a:pt x="1576230" y="1020965"/>
                  <a:pt x="1493885" y="1103310"/>
                  <a:pt x="1392308" y="1103310"/>
                </a:cubicBezTo>
                <a:lnTo>
                  <a:pt x="183922" y="1103310"/>
                </a:lnTo>
                <a:cubicBezTo>
                  <a:pt x="82345" y="1103310"/>
                  <a:pt x="0" y="1020965"/>
                  <a:pt x="0" y="919388"/>
                </a:cubicBezTo>
                <a:lnTo>
                  <a:pt x="0" y="183922"/>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22449" tIns="122449" rIns="122449" bIns="122449" numCol="1" spcCol="1270" anchor="ctr" anchorCtr="0">
            <a:noAutofit/>
          </a:bodyPr>
          <a:lstStyle/>
          <a:p>
            <a:pPr marL="0" lvl="0" indent="0" algn="ctr" defTabSz="800100">
              <a:lnSpc>
                <a:spcPct val="90000"/>
              </a:lnSpc>
              <a:spcBef>
                <a:spcPct val="0"/>
              </a:spcBef>
              <a:spcAft>
                <a:spcPct val="35000"/>
              </a:spcAft>
              <a:buNone/>
            </a:pPr>
            <a:r>
              <a:rPr lang="en-GB" sz="1800" kern="1200" dirty="0">
                <a:latin typeface="Arial" panose="020B0604020202020204" pitchFamily="34" charset="0"/>
                <a:cs typeface="Arial" panose="020B0604020202020204" pitchFamily="34" charset="0"/>
              </a:rPr>
              <a:t>The child development movement</a:t>
            </a:r>
            <a:endParaRPr lang="en-GB" sz="1800" kern="1200" dirty="0"/>
          </a:p>
        </p:txBody>
      </p:sp>
      <p:sp>
        <p:nvSpPr>
          <p:cNvPr id="15" name="Freeform: Shape 14">
            <a:extLst>
              <a:ext uri="{FF2B5EF4-FFF2-40B4-BE49-F238E27FC236}">
                <a16:creationId xmlns:a16="http://schemas.microsoft.com/office/drawing/2014/main" id="{AAA0204D-8DD4-4C85-B5AA-6D589F8C16CF}"/>
              </a:ext>
            </a:extLst>
          </p:cNvPr>
          <p:cNvSpPr/>
          <p:nvPr/>
        </p:nvSpPr>
        <p:spPr>
          <a:xfrm>
            <a:off x="7364173" y="3166405"/>
            <a:ext cx="2190494" cy="891743"/>
          </a:xfrm>
          <a:custGeom>
            <a:avLst/>
            <a:gdLst>
              <a:gd name="connsiteX0" fmla="*/ 0 w 2190494"/>
              <a:gd name="connsiteY0" fmla="*/ 0 h 891743"/>
              <a:gd name="connsiteX1" fmla="*/ 2190494 w 2190494"/>
              <a:gd name="connsiteY1" fmla="*/ 0 h 891743"/>
              <a:gd name="connsiteX2" fmla="*/ 2190494 w 2190494"/>
              <a:gd name="connsiteY2" fmla="*/ 891743 h 891743"/>
              <a:gd name="connsiteX3" fmla="*/ 0 w 2190494"/>
              <a:gd name="connsiteY3" fmla="*/ 891743 h 891743"/>
              <a:gd name="connsiteX4" fmla="*/ 0 w 2190494"/>
              <a:gd name="connsiteY4" fmla="*/ 0 h 8917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90494" h="891743">
                <a:moveTo>
                  <a:pt x="0" y="0"/>
                </a:moveTo>
                <a:lnTo>
                  <a:pt x="2190494" y="0"/>
                </a:lnTo>
                <a:lnTo>
                  <a:pt x="2190494" y="891743"/>
                </a:lnTo>
                <a:lnTo>
                  <a:pt x="0" y="89174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8580" tIns="68580" rIns="68580" bIns="68580" numCol="1" spcCol="1270" anchor="ctr" anchorCtr="0">
            <a:noAutofit/>
          </a:bodyPr>
          <a:lstStyle/>
          <a:p>
            <a:pPr marL="171450" lvl="1" indent="-171450" algn="l" defTabSz="800100">
              <a:lnSpc>
                <a:spcPct val="90000"/>
              </a:lnSpc>
              <a:spcBef>
                <a:spcPct val="0"/>
              </a:spcBef>
              <a:spcAft>
                <a:spcPct val="15000"/>
              </a:spcAft>
              <a:buChar char="•"/>
            </a:pPr>
            <a:r>
              <a:rPr lang="en-GB" sz="1800" kern="1200" dirty="0">
                <a:latin typeface="Arial" panose="020B0604020202020204" pitchFamily="34" charset="0"/>
                <a:cs typeface="Arial" panose="020B0604020202020204" pitchFamily="34" charset="0"/>
              </a:rPr>
              <a:t>(1917-1950) </a:t>
            </a:r>
            <a:endParaRPr lang="en-GB" sz="1800" kern="1200" dirty="0"/>
          </a:p>
        </p:txBody>
      </p:sp>
      <p:sp>
        <p:nvSpPr>
          <p:cNvPr id="16" name="Freeform: Shape 15">
            <a:extLst>
              <a:ext uri="{FF2B5EF4-FFF2-40B4-BE49-F238E27FC236}">
                <a16:creationId xmlns:a16="http://schemas.microsoft.com/office/drawing/2014/main" id="{14EFB75F-9628-4BBA-913E-F4DFDFA64EA1}"/>
              </a:ext>
            </a:extLst>
          </p:cNvPr>
          <p:cNvSpPr/>
          <p:nvPr/>
        </p:nvSpPr>
        <p:spPr>
          <a:xfrm>
            <a:off x="7657594" y="4409927"/>
            <a:ext cx="1984426" cy="1331904"/>
          </a:xfrm>
          <a:custGeom>
            <a:avLst/>
            <a:gdLst>
              <a:gd name="connsiteX0" fmla="*/ 0 w 1984426"/>
              <a:gd name="connsiteY0" fmla="*/ 222028 h 1331904"/>
              <a:gd name="connsiteX1" fmla="*/ 222028 w 1984426"/>
              <a:gd name="connsiteY1" fmla="*/ 0 h 1331904"/>
              <a:gd name="connsiteX2" fmla="*/ 1762398 w 1984426"/>
              <a:gd name="connsiteY2" fmla="*/ 0 h 1331904"/>
              <a:gd name="connsiteX3" fmla="*/ 1984426 w 1984426"/>
              <a:gd name="connsiteY3" fmla="*/ 222028 h 1331904"/>
              <a:gd name="connsiteX4" fmla="*/ 1984426 w 1984426"/>
              <a:gd name="connsiteY4" fmla="*/ 1109876 h 1331904"/>
              <a:gd name="connsiteX5" fmla="*/ 1762398 w 1984426"/>
              <a:gd name="connsiteY5" fmla="*/ 1331904 h 1331904"/>
              <a:gd name="connsiteX6" fmla="*/ 222028 w 1984426"/>
              <a:gd name="connsiteY6" fmla="*/ 1331904 h 1331904"/>
              <a:gd name="connsiteX7" fmla="*/ 0 w 1984426"/>
              <a:gd name="connsiteY7" fmla="*/ 1109876 h 1331904"/>
              <a:gd name="connsiteX8" fmla="*/ 0 w 1984426"/>
              <a:gd name="connsiteY8" fmla="*/ 222028 h 133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84426" h="1331904">
                <a:moveTo>
                  <a:pt x="0" y="222028"/>
                </a:moveTo>
                <a:cubicBezTo>
                  <a:pt x="0" y="99405"/>
                  <a:pt x="99405" y="0"/>
                  <a:pt x="222028" y="0"/>
                </a:cubicBezTo>
                <a:lnTo>
                  <a:pt x="1762398" y="0"/>
                </a:lnTo>
                <a:cubicBezTo>
                  <a:pt x="1885021" y="0"/>
                  <a:pt x="1984426" y="99405"/>
                  <a:pt x="1984426" y="222028"/>
                </a:cubicBezTo>
                <a:lnTo>
                  <a:pt x="1984426" y="1109876"/>
                </a:lnTo>
                <a:cubicBezTo>
                  <a:pt x="1984426" y="1232499"/>
                  <a:pt x="1885021" y="1331904"/>
                  <a:pt x="1762398" y="1331904"/>
                </a:cubicBezTo>
                <a:lnTo>
                  <a:pt x="222028" y="1331904"/>
                </a:lnTo>
                <a:cubicBezTo>
                  <a:pt x="99405" y="1331904"/>
                  <a:pt x="0" y="1232499"/>
                  <a:pt x="0" y="1109876"/>
                </a:cubicBezTo>
                <a:lnTo>
                  <a:pt x="0" y="222028"/>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25990" tIns="125990" rIns="125990" bIns="125990" numCol="1" spcCol="1270" anchor="ctr" anchorCtr="0">
            <a:noAutofit/>
          </a:bodyPr>
          <a:lstStyle/>
          <a:p>
            <a:pPr marL="0" lvl="0" indent="0" algn="ctr" defTabSz="711200">
              <a:lnSpc>
                <a:spcPct val="90000"/>
              </a:lnSpc>
              <a:spcBef>
                <a:spcPct val="0"/>
              </a:spcBef>
              <a:spcAft>
                <a:spcPct val="35000"/>
              </a:spcAft>
              <a:buNone/>
            </a:pPr>
            <a:r>
              <a:rPr lang="en-GB" sz="1600" kern="1200" dirty="0">
                <a:latin typeface="Arial" panose="020B0604020202020204" pitchFamily="34" charset="0"/>
                <a:cs typeface="Arial" panose="020B0604020202020204" pitchFamily="34" charset="0"/>
              </a:rPr>
              <a:t> </a:t>
            </a:r>
            <a:r>
              <a:rPr lang="en-GB" sz="1800" kern="1200" dirty="0">
                <a:latin typeface="Arial" panose="020B0604020202020204" pitchFamily="34" charset="0"/>
                <a:cs typeface="Arial" panose="020B0604020202020204" pitchFamily="34" charset="0"/>
              </a:rPr>
              <a:t>Developmental</a:t>
            </a:r>
          </a:p>
          <a:p>
            <a:pPr marL="0" lvl="0" indent="0" algn="ctr" defTabSz="711200">
              <a:lnSpc>
                <a:spcPct val="90000"/>
              </a:lnSpc>
              <a:spcBef>
                <a:spcPct val="0"/>
              </a:spcBef>
              <a:spcAft>
                <a:spcPct val="35000"/>
              </a:spcAft>
              <a:buNone/>
            </a:pPr>
            <a:r>
              <a:rPr lang="en-GB" sz="1800" kern="1200" dirty="0">
                <a:latin typeface="Arial" panose="020B0604020202020204" pitchFamily="34" charset="0"/>
                <a:cs typeface="Arial" panose="020B0604020202020204" pitchFamily="34" charset="0"/>
              </a:rPr>
              <a:t>psychology</a:t>
            </a:r>
            <a:endParaRPr lang="en-GB" sz="1800" kern="1200" dirty="0"/>
          </a:p>
        </p:txBody>
      </p:sp>
      <p:sp>
        <p:nvSpPr>
          <p:cNvPr id="17" name="Freeform: Shape 16">
            <a:extLst>
              <a:ext uri="{FF2B5EF4-FFF2-40B4-BE49-F238E27FC236}">
                <a16:creationId xmlns:a16="http://schemas.microsoft.com/office/drawing/2014/main" id="{262FA4CF-E83E-4675-9374-04AE28C0C804}"/>
              </a:ext>
            </a:extLst>
          </p:cNvPr>
          <p:cNvSpPr/>
          <p:nvPr/>
        </p:nvSpPr>
        <p:spPr>
          <a:xfrm>
            <a:off x="9642020" y="4434419"/>
            <a:ext cx="2343378" cy="891743"/>
          </a:xfrm>
          <a:custGeom>
            <a:avLst/>
            <a:gdLst>
              <a:gd name="connsiteX0" fmla="*/ 0 w 2343378"/>
              <a:gd name="connsiteY0" fmla="*/ 0 h 891743"/>
              <a:gd name="connsiteX1" fmla="*/ 2343378 w 2343378"/>
              <a:gd name="connsiteY1" fmla="*/ 0 h 891743"/>
              <a:gd name="connsiteX2" fmla="*/ 2343378 w 2343378"/>
              <a:gd name="connsiteY2" fmla="*/ 891743 h 891743"/>
              <a:gd name="connsiteX3" fmla="*/ 0 w 2343378"/>
              <a:gd name="connsiteY3" fmla="*/ 891743 h 891743"/>
              <a:gd name="connsiteX4" fmla="*/ 0 w 2343378"/>
              <a:gd name="connsiteY4" fmla="*/ 0 h 8917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43378" h="891743">
                <a:moveTo>
                  <a:pt x="0" y="0"/>
                </a:moveTo>
                <a:lnTo>
                  <a:pt x="2343378" y="0"/>
                </a:lnTo>
                <a:lnTo>
                  <a:pt x="2343378" y="891743"/>
                </a:lnTo>
                <a:lnTo>
                  <a:pt x="0" y="89174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8580" tIns="68580" rIns="68580" bIns="68580" numCol="1" spcCol="1270" anchor="ctr" anchorCtr="0">
            <a:noAutofit/>
          </a:bodyPr>
          <a:lstStyle/>
          <a:p>
            <a:pPr marL="171450" lvl="1" indent="-171450" algn="l" defTabSz="800100">
              <a:lnSpc>
                <a:spcPct val="90000"/>
              </a:lnSpc>
              <a:spcBef>
                <a:spcPct val="0"/>
              </a:spcBef>
              <a:spcAft>
                <a:spcPct val="15000"/>
              </a:spcAft>
              <a:buChar char="•"/>
            </a:pPr>
            <a:r>
              <a:rPr lang="en-GB" sz="1800" kern="1200" dirty="0">
                <a:latin typeface="Arial" panose="020B0604020202020204" pitchFamily="34" charset="0"/>
                <a:cs typeface="Arial" panose="020B0604020202020204" pitchFamily="34" charset="0"/>
              </a:rPr>
              <a:t>(1960-present).</a:t>
            </a:r>
            <a:endParaRPr lang="en-GB" sz="1800" kern="1200" dirty="0"/>
          </a:p>
        </p:txBody>
      </p:sp>
      <p:sp>
        <p:nvSpPr>
          <p:cNvPr id="4" name="Freeform: Shape 3">
            <a:extLst>
              <a:ext uri="{FF2B5EF4-FFF2-40B4-BE49-F238E27FC236}">
                <a16:creationId xmlns:a16="http://schemas.microsoft.com/office/drawing/2014/main" id="{3F3A391C-DA63-47D3-8B85-8D02A3C0D9B9}"/>
              </a:ext>
            </a:extLst>
          </p:cNvPr>
          <p:cNvSpPr/>
          <p:nvPr/>
        </p:nvSpPr>
        <p:spPr>
          <a:xfrm>
            <a:off x="572701" y="660400"/>
            <a:ext cx="3161099" cy="5305422"/>
          </a:xfrm>
          <a:custGeom>
            <a:avLst/>
            <a:gdLst>
              <a:gd name="connsiteX0" fmla="*/ 0 w 9705940"/>
              <a:gd name="connsiteY0" fmla="*/ 209540 h 1257213"/>
              <a:gd name="connsiteX1" fmla="*/ 209540 w 9705940"/>
              <a:gd name="connsiteY1" fmla="*/ 0 h 1257213"/>
              <a:gd name="connsiteX2" fmla="*/ 9496400 w 9705940"/>
              <a:gd name="connsiteY2" fmla="*/ 0 h 1257213"/>
              <a:gd name="connsiteX3" fmla="*/ 9705940 w 9705940"/>
              <a:gd name="connsiteY3" fmla="*/ 209540 h 1257213"/>
              <a:gd name="connsiteX4" fmla="*/ 9705940 w 9705940"/>
              <a:gd name="connsiteY4" fmla="*/ 1047673 h 1257213"/>
              <a:gd name="connsiteX5" fmla="*/ 9496400 w 9705940"/>
              <a:gd name="connsiteY5" fmla="*/ 1257213 h 1257213"/>
              <a:gd name="connsiteX6" fmla="*/ 209540 w 9705940"/>
              <a:gd name="connsiteY6" fmla="*/ 1257213 h 1257213"/>
              <a:gd name="connsiteX7" fmla="*/ 0 w 9705940"/>
              <a:gd name="connsiteY7" fmla="*/ 1047673 h 1257213"/>
              <a:gd name="connsiteX8" fmla="*/ 0 w 9705940"/>
              <a:gd name="connsiteY8" fmla="*/ 209540 h 1257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705940" h="1257213">
                <a:moveTo>
                  <a:pt x="0" y="209540"/>
                </a:moveTo>
                <a:cubicBezTo>
                  <a:pt x="0" y="93814"/>
                  <a:pt x="93814" y="0"/>
                  <a:pt x="209540" y="0"/>
                </a:cubicBezTo>
                <a:lnTo>
                  <a:pt x="9496400" y="0"/>
                </a:lnTo>
                <a:cubicBezTo>
                  <a:pt x="9612126" y="0"/>
                  <a:pt x="9705940" y="93814"/>
                  <a:pt x="9705940" y="209540"/>
                </a:cubicBezTo>
                <a:lnTo>
                  <a:pt x="9705940" y="1047673"/>
                </a:lnTo>
                <a:cubicBezTo>
                  <a:pt x="9705940" y="1163399"/>
                  <a:pt x="9612126" y="1257213"/>
                  <a:pt x="9496400" y="1257213"/>
                </a:cubicBezTo>
                <a:lnTo>
                  <a:pt x="209540" y="1257213"/>
                </a:lnTo>
                <a:cubicBezTo>
                  <a:pt x="93814" y="1257213"/>
                  <a:pt x="0" y="1163399"/>
                  <a:pt x="0" y="1047673"/>
                </a:cubicBezTo>
                <a:lnTo>
                  <a:pt x="0" y="20954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31357" tIns="61372" rIns="331357" bIns="61372" numCol="1" spcCol="1270" anchor="ctr" anchorCtr="0">
            <a:noAutofit/>
          </a:bodyPr>
          <a:lstStyle/>
          <a:p>
            <a:r>
              <a:rPr lang="en-GB" dirty="0">
                <a:latin typeface="Arial" panose="020B0604020202020204" pitchFamily="34" charset="0"/>
                <a:cs typeface="Arial" panose="020B0604020202020204" pitchFamily="34" charset="0"/>
              </a:rPr>
              <a:t>However, it was not until the late 19th and early 20th centuries that developmental psychology</a:t>
            </a:r>
          </a:p>
          <a:p>
            <a:r>
              <a:rPr lang="en-GB" dirty="0">
                <a:latin typeface="Arial" panose="020B0604020202020204" pitchFamily="34" charset="0"/>
                <a:cs typeface="Arial" panose="020B0604020202020204" pitchFamily="34" charset="0"/>
              </a:rPr>
              <a:t>had a much more prominent position within the field of psychology.</a:t>
            </a:r>
          </a:p>
          <a:p>
            <a:r>
              <a:rPr lang="en-GB" dirty="0">
                <a:latin typeface="Arial" panose="020B0604020202020204" pitchFamily="34" charset="0"/>
                <a:cs typeface="Arial" panose="020B0604020202020204" pitchFamily="34" charset="0"/>
              </a:rPr>
              <a:t>In fact, the evolution of</a:t>
            </a:r>
          </a:p>
          <a:p>
            <a:r>
              <a:rPr lang="en-GB" dirty="0">
                <a:latin typeface="Arial" panose="020B0604020202020204" pitchFamily="34" charset="0"/>
                <a:cs typeface="Arial" panose="020B0604020202020204" pitchFamily="34" charset="0"/>
              </a:rPr>
              <a:t>developmental psychology itself is seen as occurring in three waves: </a:t>
            </a:r>
          </a:p>
          <a:p>
            <a:r>
              <a:rPr lang="en-GB" dirty="0">
                <a:latin typeface="Arial" panose="020B0604020202020204" pitchFamily="34" charset="0"/>
                <a:cs typeface="Arial" panose="020B0604020202020204" pitchFamily="34" charset="0"/>
              </a:rPr>
              <a:t> </a:t>
            </a:r>
            <a:endParaRPr lang="en-GB" sz="500" kern="1200" dirty="0"/>
          </a:p>
        </p:txBody>
      </p:sp>
    </p:spTree>
    <p:extLst>
      <p:ext uri="{BB962C8B-B14F-4D97-AF65-F5344CB8AC3E}">
        <p14:creationId xmlns:p14="http://schemas.microsoft.com/office/powerpoint/2010/main" val="46370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500"/>
                                        <p:tgtEl>
                                          <p:spTgt spid="11"/>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fade">
                                      <p:cBhvr>
                                        <p:cTn id="20" dur="500"/>
                                        <p:tgtEl>
                                          <p:spTgt spid="10"/>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500"/>
                                        <p:tgtEl>
                                          <p:spTgt spid="15"/>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500"/>
                                        <p:tgtEl>
                                          <p:spTgt spid="14"/>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fade">
                                      <p:cBhvr>
                                        <p:cTn id="33" dur="500"/>
                                        <p:tgtEl>
                                          <p:spTgt spid="13"/>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16"/>
                                        </p:tgtEl>
                                        <p:attrNameLst>
                                          <p:attrName>style.visibility</p:attrName>
                                        </p:attrNameLst>
                                      </p:cBhvr>
                                      <p:to>
                                        <p:strVal val="visible"/>
                                      </p:to>
                                    </p:set>
                                    <p:animEffect transition="in" filter="fade">
                                      <p:cBhvr>
                                        <p:cTn id="38" dur="500"/>
                                        <p:tgtEl>
                                          <p:spTgt spid="16"/>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fade">
                                      <p:cBhvr>
                                        <p:cTn id="41"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P spid="14" grpId="0" animBg="1"/>
      <p:bldP spid="15" grpId="0"/>
      <p:bldP spid="16" grpId="0" animBg="1"/>
      <p:bldP spid="17" grpId="0"/>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7D670F-C594-45D8-90B6-F4CA11F59CFE}"/>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3BA17891-FD01-4FCF-9136-B3DDBDFF003F}"/>
              </a:ext>
            </a:extLst>
          </p:cNvPr>
          <p:cNvSpPr>
            <a:spLocks noGrp="1"/>
          </p:cNvSpPr>
          <p:nvPr>
            <p:ph idx="1"/>
          </p:nvPr>
        </p:nvSpPr>
        <p:spPr>
          <a:xfrm>
            <a:off x="957963" y="2433293"/>
            <a:ext cx="10058400" cy="2829614"/>
          </a:xfrm>
        </p:spPr>
        <p:txBody>
          <a:bodyPr/>
          <a:lstStyle/>
          <a:p>
            <a:pPr marL="0" indent="0" algn="l">
              <a:buNone/>
            </a:pPr>
            <a:r>
              <a:rPr lang="en-GB" sz="1800" b="0" i="0" u="none" strike="noStrike" baseline="0" dirty="0">
                <a:latin typeface="Arial" panose="020B0604020202020204" pitchFamily="34" charset="0"/>
                <a:cs typeface="Arial" panose="020B0604020202020204" pitchFamily="34" charset="0"/>
              </a:rPr>
              <a:t>This perspective assumes that:</a:t>
            </a:r>
          </a:p>
          <a:p>
            <a:pPr marL="0" indent="0" algn="l">
              <a:buNone/>
            </a:pPr>
            <a:r>
              <a:rPr lang="en-GB" sz="1800" b="0" i="0" u="none" strike="noStrike" baseline="0" dirty="0">
                <a:latin typeface="Arial" panose="020B0604020202020204" pitchFamily="34" charset="0"/>
                <a:cs typeface="Arial" panose="020B0604020202020204" pitchFamily="34" charset="0"/>
              </a:rPr>
              <a:t>1. The changes people display from conception through to death are developmental in</a:t>
            </a:r>
          </a:p>
          <a:p>
            <a:pPr marL="0" indent="0" algn="l">
              <a:buNone/>
            </a:pPr>
            <a:r>
              <a:rPr lang="en-GB" sz="1800" b="0" i="0" u="none" strike="noStrike" baseline="0" dirty="0">
                <a:latin typeface="Arial" panose="020B0604020202020204" pitchFamily="34" charset="0"/>
                <a:cs typeface="Arial" panose="020B0604020202020204" pitchFamily="34" charset="0"/>
              </a:rPr>
              <a:t>nature (Dixon &amp; Lerner, 1992).</a:t>
            </a:r>
          </a:p>
          <a:p>
            <a:pPr marL="0" indent="0" algn="l">
              <a:buNone/>
            </a:pPr>
            <a:endParaRPr lang="en-GB" sz="1800" b="0" i="0" u="none" strike="noStrike" baseline="0" dirty="0">
              <a:latin typeface="Arial" panose="020B0604020202020204" pitchFamily="34" charset="0"/>
              <a:cs typeface="Arial" panose="020B0604020202020204" pitchFamily="34" charset="0"/>
            </a:endParaRPr>
          </a:p>
          <a:p>
            <a:pPr marL="0" indent="0" algn="l">
              <a:buNone/>
            </a:pPr>
            <a:r>
              <a:rPr lang="en-GB" sz="1800" b="0" i="0" u="none" strike="noStrike" baseline="0" dirty="0">
                <a:latin typeface="Arial" panose="020B0604020202020204" pitchFamily="34" charset="0"/>
                <a:cs typeface="Arial" panose="020B0604020202020204" pitchFamily="34" charset="0"/>
              </a:rPr>
              <a:t>2. Human life and all of its variables exist at multiple levels, and those variables multi-directionally</a:t>
            </a:r>
          </a:p>
          <a:p>
            <a:pPr marL="0" indent="0" algn="l">
              <a:buNone/>
            </a:pPr>
            <a:r>
              <a:rPr lang="en-GB" sz="1800" b="0" i="0" u="none" strike="noStrike" baseline="0" dirty="0">
                <a:latin typeface="Arial" panose="020B0604020202020204" pitchFamily="34" charset="0"/>
                <a:cs typeface="Arial" panose="020B0604020202020204" pitchFamily="34" charset="0"/>
              </a:rPr>
              <a:t>influence one another (Dixon &amp; Lerner, 1992).</a:t>
            </a:r>
            <a:endParaRPr lang="en-GB" dirty="0">
              <a:latin typeface="Arial" panose="020B0604020202020204" pitchFamily="34" charset="0"/>
              <a:cs typeface="Arial" panose="020B0604020202020204" pitchFamily="34" charset="0"/>
            </a:endParaRPr>
          </a:p>
        </p:txBody>
      </p:sp>
      <p:sp>
        <p:nvSpPr>
          <p:cNvPr id="5" name="Freeform: Shape 4">
            <a:extLst>
              <a:ext uri="{FF2B5EF4-FFF2-40B4-BE49-F238E27FC236}">
                <a16:creationId xmlns:a16="http://schemas.microsoft.com/office/drawing/2014/main" id="{6C6EABA8-7714-4A5E-B939-39CF20B644C1}"/>
              </a:ext>
            </a:extLst>
          </p:cNvPr>
          <p:cNvSpPr/>
          <p:nvPr/>
        </p:nvSpPr>
        <p:spPr>
          <a:xfrm>
            <a:off x="767463" y="778481"/>
            <a:ext cx="10657074" cy="1099825"/>
          </a:xfrm>
          <a:custGeom>
            <a:avLst/>
            <a:gdLst>
              <a:gd name="connsiteX0" fmla="*/ 0 w 9705940"/>
              <a:gd name="connsiteY0" fmla="*/ 209540 h 1257213"/>
              <a:gd name="connsiteX1" fmla="*/ 209540 w 9705940"/>
              <a:gd name="connsiteY1" fmla="*/ 0 h 1257213"/>
              <a:gd name="connsiteX2" fmla="*/ 9496400 w 9705940"/>
              <a:gd name="connsiteY2" fmla="*/ 0 h 1257213"/>
              <a:gd name="connsiteX3" fmla="*/ 9705940 w 9705940"/>
              <a:gd name="connsiteY3" fmla="*/ 209540 h 1257213"/>
              <a:gd name="connsiteX4" fmla="*/ 9705940 w 9705940"/>
              <a:gd name="connsiteY4" fmla="*/ 1047673 h 1257213"/>
              <a:gd name="connsiteX5" fmla="*/ 9496400 w 9705940"/>
              <a:gd name="connsiteY5" fmla="*/ 1257213 h 1257213"/>
              <a:gd name="connsiteX6" fmla="*/ 209540 w 9705940"/>
              <a:gd name="connsiteY6" fmla="*/ 1257213 h 1257213"/>
              <a:gd name="connsiteX7" fmla="*/ 0 w 9705940"/>
              <a:gd name="connsiteY7" fmla="*/ 1047673 h 1257213"/>
              <a:gd name="connsiteX8" fmla="*/ 0 w 9705940"/>
              <a:gd name="connsiteY8" fmla="*/ 209540 h 1257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705940" h="1257213">
                <a:moveTo>
                  <a:pt x="0" y="209540"/>
                </a:moveTo>
                <a:cubicBezTo>
                  <a:pt x="0" y="93814"/>
                  <a:pt x="93814" y="0"/>
                  <a:pt x="209540" y="0"/>
                </a:cubicBezTo>
                <a:lnTo>
                  <a:pt x="9496400" y="0"/>
                </a:lnTo>
                <a:cubicBezTo>
                  <a:pt x="9612126" y="0"/>
                  <a:pt x="9705940" y="93814"/>
                  <a:pt x="9705940" y="209540"/>
                </a:cubicBezTo>
                <a:lnTo>
                  <a:pt x="9705940" y="1047673"/>
                </a:lnTo>
                <a:cubicBezTo>
                  <a:pt x="9705940" y="1163399"/>
                  <a:pt x="9612126" y="1257213"/>
                  <a:pt x="9496400" y="1257213"/>
                </a:cubicBezTo>
                <a:lnTo>
                  <a:pt x="209540" y="1257213"/>
                </a:lnTo>
                <a:cubicBezTo>
                  <a:pt x="93814" y="1257213"/>
                  <a:pt x="0" y="1163399"/>
                  <a:pt x="0" y="1047673"/>
                </a:cubicBezTo>
                <a:lnTo>
                  <a:pt x="0" y="209540"/>
                </a:lnTo>
                <a:close/>
              </a:path>
            </a:pathLst>
          </a:custGeom>
          <a:solidFill>
            <a:schemeClr val="accent5">
              <a:lumMod val="60000"/>
              <a:lumOff val="40000"/>
            </a:schemeClr>
          </a:solidFill>
          <a:ln>
            <a:solidFill>
              <a:schemeClr val="accent3"/>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31357" tIns="61372" rIns="331357" bIns="61372" numCol="1" spcCol="1270" anchor="ctr" anchorCtr="0">
            <a:noAutofit/>
          </a:bodyPr>
          <a:lstStyle/>
          <a:p>
            <a:endParaRPr lang="en-GB" dirty="0">
              <a:solidFill>
                <a:schemeClr val="tx1"/>
              </a:solidFill>
              <a:latin typeface="Arial" panose="020B0604020202020204" pitchFamily="34" charset="0"/>
              <a:cs typeface="Arial" panose="020B0604020202020204" pitchFamily="34" charset="0"/>
            </a:endParaRPr>
          </a:p>
          <a:p>
            <a:r>
              <a:rPr lang="en-GB" dirty="0">
                <a:solidFill>
                  <a:schemeClr val="tx1"/>
                </a:solidFill>
                <a:latin typeface="Arial" panose="020B0604020202020204" pitchFamily="34" charset="0"/>
                <a:cs typeface="Arial" panose="020B0604020202020204" pitchFamily="34" charset="0"/>
              </a:rPr>
              <a:t>The current developmental psychology incorporates a plethora of theories and perspectives, and one of the most recent of these is </a:t>
            </a:r>
            <a:r>
              <a:rPr lang="en-GB" i="1" u="sng" dirty="0">
                <a:solidFill>
                  <a:schemeClr val="tx1"/>
                </a:solidFill>
                <a:latin typeface="Arial" panose="020B0604020202020204" pitchFamily="34" charset="0"/>
                <a:cs typeface="Arial" panose="020B0604020202020204" pitchFamily="34" charset="0"/>
              </a:rPr>
              <a:t>the lifespan perspective</a:t>
            </a:r>
            <a:r>
              <a:rPr lang="en-GB" dirty="0">
                <a:solidFill>
                  <a:schemeClr val="tx1"/>
                </a:solidFill>
                <a:latin typeface="Arial" panose="020B0604020202020204" pitchFamily="34" charset="0"/>
                <a:cs typeface="Arial" panose="020B0604020202020204" pitchFamily="34" charset="0"/>
              </a:rPr>
              <a:t>.</a:t>
            </a:r>
          </a:p>
          <a:p>
            <a:r>
              <a:rPr lang="en-GB" dirty="0">
                <a:latin typeface="Arial" panose="020B0604020202020204" pitchFamily="34" charset="0"/>
                <a:cs typeface="Arial" panose="020B0604020202020204" pitchFamily="34" charset="0"/>
              </a:rPr>
              <a:t> </a:t>
            </a:r>
            <a:endParaRPr lang="en-GB" sz="500" kern="1200" dirty="0"/>
          </a:p>
        </p:txBody>
      </p:sp>
    </p:spTree>
    <p:extLst>
      <p:ext uri="{BB962C8B-B14F-4D97-AF65-F5344CB8AC3E}">
        <p14:creationId xmlns:p14="http://schemas.microsoft.com/office/powerpoint/2010/main" val="2032554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Effect transition="in" filter="fade">
                                      <p:cBhvr>
                                        <p:cTn id="20" dur="500"/>
                                        <p:tgtEl>
                                          <p:spTgt spid="3">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Effect transition="in" filter="fade">
                                      <p:cBhvr>
                                        <p:cTn id="25" dur="500"/>
                                        <p:tgtEl>
                                          <p:spTgt spid="3">
                                            <p:txEl>
                                              <p:pRg st="4" end="4"/>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Effect transition="in" filter="fade">
                                      <p:cBhvr>
                                        <p:cTn id="28"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4A75C6-6744-4512-81A8-C5FE18722C95}"/>
              </a:ext>
            </a:extLst>
          </p:cNvPr>
          <p:cNvSpPr>
            <a:spLocks noGrp="1"/>
          </p:cNvSpPr>
          <p:nvPr>
            <p:ph type="title"/>
          </p:nvPr>
        </p:nvSpPr>
        <p:spPr>
          <a:xfrm>
            <a:off x="685800" y="614439"/>
            <a:ext cx="10058400" cy="842238"/>
          </a:xfrm>
        </p:spPr>
        <p:txBody>
          <a:bodyPr>
            <a:normAutofit/>
          </a:bodyPr>
          <a:lstStyle/>
          <a:p>
            <a:r>
              <a:rPr lang="en-GB" sz="3200" b="1" i="0" u="none" strike="noStrike" baseline="0" dirty="0">
                <a:latin typeface="Arial" panose="020B0604020202020204" pitchFamily="34" charset="0"/>
                <a:cs typeface="Arial" panose="020B0604020202020204" pitchFamily="34" charset="0"/>
              </a:rPr>
              <a:t>Why Do We Study Developmental Psychology?</a:t>
            </a:r>
            <a:endParaRPr lang="en-GB" sz="32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B80957FF-4121-41E5-9C03-5D2F89492E40}"/>
              </a:ext>
            </a:extLst>
          </p:cNvPr>
          <p:cNvSpPr>
            <a:spLocks noGrp="1"/>
          </p:cNvSpPr>
          <p:nvPr>
            <p:ph idx="1"/>
          </p:nvPr>
        </p:nvSpPr>
        <p:spPr>
          <a:xfrm>
            <a:off x="495300" y="1539106"/>
            <a:ext cx="10058400" cy="3849624"/>
          </a:xfrm>
        </p:spPr>
        <p:txBody>
          <a:bodyPr>
            <a:normAutofit/>
          </a:bodyPr>
          <a:lstStyle/>
          <a:p>
            <a:pPr marL="0" indent="0" algn="l">
              <a:buNone/>
            </a:pPr>
            <a:r>
              <a:rPr lang="en-GB" sz="1800" b="0" i="0" u="none" strike="noStrike" baseline="0" dirty="0">
                <a:latin typeface="Arial" panose="020B0604020202020204" pitchFamily="34" charset="0"/>
                <a:cs typeface="Arial" panose="020B0604020202020204" pitchFamily="34" charset="0"/>
              </a:rPr>
              <a:t>There are a number of reasons why we might be interested in developmental psychology</a:t>
            </a:r>
            <a:r>
              <a:rPr lang="en-GB" sz="1800" b="0" i="0" u="none" strike="noStrike" baseline="0" dirty="0">
                <a:latin typeface="99elq"/>
              </a:rPr>
              <a:t>.</a:t>
            </a:r>
          </a:p>
        </p:txBody>
      </p:sp>
      <p:sp>
        <p:nvSpPr>
          <p:cNvPr id="8" name="Freeform: Shape 7">
            <a:extLst>
              <a:ext uri="{FF2B5EF4-FFF2-40B4-BE49-F238E27FC236}">
                <a16:creationId xmlns:a16="http://schemas.microsoft.com/office/drawing/2014/main" id="{2E83E816-42CB-48DD-B870-F40712E67EDF}"/>
              </a:ext>
            </a:extLst>
          </p:cNvPr>
          <p:cNvSpPr/>
          <p:nvPr/>
        </p:nvSpPr>
        <p:spPr>
          <a:xfrm>
            <a:off x="571500" y="2075206"/>
            <a:ext cx="10833099" cy="1622630"/>
          </a:xfrm>
          <a:custGeom>
            <a:avLst/>
            <a:gdLst>
              <a:gd name="connsiteX0" fmla="*/ 0 w 10833099"/>
              <a:gd name="connsiteY0" fmla="*/ 162263 h 1622630"/>
              <a:gd name="connsiteX1" fmla="*/ 162263 w 10833099"/>
              <a:gd name="connsiteY1" fmla="*/ 0 h 1622630"/>
              <a:gd name="connsiteX2" fmla="*/ 10670836 w 10833099"/>
              <a:gd name="connsiteY2" fmla="*/ 0 h 1622630"/>
              <a:gd name="connsiteX3" fmla="*/ 10833099 w 10833099"/>
              <a:gd name="connsiteY3" fmla="*/ 162263 h 1622630"/>
              <a:gd name="connsiteX4" fmla="*/ 10833099 w 10833099"/>
              <a:gd name="connsiteY4" fmla="*/ 1460367 h 1622630"/>
              <a:gd name="connsiteX5" fmla="*/ 10670836 w 10833099"/>
              <a:gd name="connsiteY5" fmla="*/ 1622630 h 1622630"/>
              <a:gd name="connsiteX6" fmla="*/ 162263 w 10833099"/>
              <a:gd name="connsiteY6" fmla="*/ 1622630 h 1622630"/>
              <a:gd name="connsiteX7" fmla="*/ 0 w 10833099"/>
              <a:gd name="connsiteY7" fmla="*/ 1460367 h 1622630"/>
              <a:gd name="connsiteX8" fmla="*/ 0 w 10833099"/>
              <a:gd name="connsiteY8" fmla="*/ 162263 h 16226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33099" h="1622630">
                <a:moveTo>
                  <a:pt x="0" y="162263"/>
                </a:moveTo>
                <a:cubicBezTo>
                  <a:pt x="0" y="72648"/>
                  <a:pt x="72648" y="0"/>
                  <a:pt x="162263" y="0"/>
                </a:cubicBezTo>
                <a:lnTo>
                  <a:pt x="10670836" y="0"/>
                </a:lnTo>
                <a:cubicBezTo>
                  <a:pt x="10760451" y="0"/>
                  <a:pt x="10833099" y="72648"/>
                  <a:pt x="10833099" y="162263"/>
                </a:cubicBezTo>
                <a:lnTo>
                  <a:pt x="10833099" y="1460367"/>
                </a:lnTo>
                <a:cubicBezTo>
                  <a:pt x="10833099" y="1549982"/>
                  <a:pt x="10760451" y="1622630"/>
                  <a:pt x="10670836" y="1622630"/>
                </a:cubicBezTo>
                <a:lnTo>
                  <a:pt x="162263" y="1622630"/>
                </a:lnTo>
                <a:cubicBezTo>
                  <a:pt x="72648" y="1622630"/>
                  <a:pt x="0" y="1549982"/>
                  <a:pt x="0" y="1460367"/>
                </a:cubicBezTo>
                <a:lnTo>
                  <a:pt x="0" y="162263"/>
                </a:lnTo>
                <a:close/>
              </a:path>
            </a:pathLst>
          </a:custGeom>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2396375" tIns="68580" rIns="68580" bIns="68580" numCol="1" spcCol="1270" anchor="t" anchorCtr="0">
            <a:noAutofit/>
          </a:bodyPr>
          <a:lstStyle/>
          <a:p>
            <a:pPr marL="0" lvl="0" indent="0" algn="l" defTabSz="800100">
              <a:lnSpc>
                <a:spcPct val="90000"/>
              </a:lnSpc>
              <a:spcBef>
                <a:spcPct val="0"/>
              </a:spcBef>
              <a:spcAft>
                <a:spcPct val="35000"/>
              </a:spcAft>
              <a:buNone/>
            </a:pPr>
            <a:r>
              <a:rPr lang="en-GB" sz="1800" b="0" i="0" u="none" strike="noStrike" kern="1200" baseline="0" dirty="0">
                <a:latin typeface="Arial" panose="020B0604020202020204" pitchFamily="34" charset="0"/>
                <a:cs typeface="Arial" panose="020B0604020202020204" pitchFamily="34" charset="0"/>
              </a:rPr>
              <a:t>Theoretical reasons include:</a:t>
            </a:r>
            <a:endParaRPr lang="en-GB" sz="1800" kern="1200" dirty="0">
              <a:latin typeface="Arial" panose="020B0604020202020204" pitchFamily="34" charset="0"/>
              <a:cs typeface="Arial" panose="020B0604020202020204" pitchFamily="34" charset="0"/>
            </a:endParaRPr>
          </a:p>
          <a:p>
            <a:pPr marL="171450" lvl="1" indent="-171450" algn="l" defTabSz="800100">
              <a:lnSpc>
                <a:spcPct val="90000"/>
              </a:lnSpc>
              <a:spcBef>
                <a:spcPct val="0"/>
              </a:spcBef>
              <a:spcAft>
                <a:spcPct val="15000"/>
              </a:spcAft>
              <a:buNone/>
            </a:pPr>
            <a:r>
              <a:rPr lang="en-GB" sz="1800" b="0" i="0" u="none" strike="noStrike" kern="1200" baseline="0" dirty="0">
                <a:latin typeface="Arial" panose="020B0604020202020204" pitchFamily="34" charset="0"/>
                <a:cs typeface="Arial" panose="020B0604020202020204" pitchFamily="34" charset="0"/>
              </a:rPr>
              <a:t>• to know what knowledge is and where it comes from (i.e. epistemology),</a:t>
            </a:r>
            <a:endParaRPr lang="en-GB" sz="1800" kern="1200" dirty="0">
              <a:latin typeface="Arial" panose="020B0604020202020204" pitchFamily="34" charset="0"/>
              <a:cs typeface="Arial" panose="020B0604020202020204" pitchFamily="34" charset="0"/>
            </a:endParaRPr>
          </a:p>
          <a:p>
            <a:pPr marL="171450" lvl="1" indent="-171450" algn="l" defTabSz="800100">
              <a:lnSpc>
                <a:spcPct val="90000"/>
              </a:lnSpc>
              <a:spcBef>
                <a:spcPct val="0"/>
              </a:spcBef>
              <a:spcAft>
                <a:spcPct val="15000"/>
              </a:spcAft>
              <a:buChar char="•"/>
            </a:pPr>
            <a:r>
              <a:rPr lang="en-GB" sz="1800" b="0" i="0" u="none" strike="noStrike" kern="1200" baseline="0" dirty="0">
                <a:latin typeface="Arial" panose="020B0604020202020204" pitchFamily="34" charset="0"/>
                <a:cs typeface="Arial" panose="020B0604020202020204" pitchFamily="34" charset="0"/>
              </a:rPr>
              <a:t>an interest in evolution and how human cognition and emotion evolved - does individual development mirror the development of the species?</a:t>
            </a:r>
            <a:endParaRPr lang="en-GB" sz="1800" kern="1200" dirty="0">
              <a:latin typeface="Arial" panose="020B0604020202020204" pitchFamily="34" charset="0"/>
              <a:cs typeface="Arial" panose="020B0604020202020204" pitchFamily="34" charset="0"/>
            </a:endParaRPr>
          </a:p>
          <a:p>
            <a:pPr marL="171450" lvl="1" indent="-171450" algn="l" defTabSz="800100">
              <a:lnSpc>
                <a:spcPct val="90000"/>
              </a:lnSpc>
              <a:spcBef>
                <a:spcPct val="0"/>
              </a:spcBef>
              <a:spcAft>
                <a:spcPct val="15000"/>
              </a:spcAft>
              <a:buChar char="•"/>
            </a:pPr>
            <a:r>
              <a:rPr lang="en-GB" sz="1800" b="0" i="0" u="none" strike="noStrike" kern="1200" baseline="0" dirty="0">
                <a:latin typeface="Arial" panose="020B0604020202020204" pitchFamily="34" charset="0"/>
                <a:cs typeface="Arial" panose="020B0604020202020204" pitchFamily="34" charset="0"/>
              </a:rPr>
              <a:t>enriching our understanding of adult cognition and emotion.</a:t>
            </a:r>
            <a:endParaRPr lang="en-GB" sz="1800" kern="1200" dirty="0">
              <a:latin typeface="Arial" panose="020B0604020202020204" pitchFamily="34" charset="0"/>
              <a:cs typeface="Arial" panose="020B0604020202020204" pitchFamily="34" charset="0"/>
            </a:endParaRPr>
          </a:p>
        </p:txBody>
      </p:sp>
      <p:sp>
        <p:nvSpPr>
          <p:cNvPr id="9" name="Rectangle: Rounded Corners 8" descr="Young girl enjoying working">
            <a:extLst>
              <a:ext uri="{FF2B5EF4-FFF2-40B4-BE49-F238E27FC236}">
                <a16:creationId xmlns:a16="http://schemas.microsoft.com/office/drawing/2014/main" id="{3A93016E-9584-4A6B-AAAD-2FEEA269A0E1}"/>
              </a:ext>
            </a:extLst>
          </p:cNvPr>
          <p:cNvSpPr/>
          <p:nvPr/>
        </p:nvSpPr>
        <p:spPr>
          <a:xfrm>
            <a:off x="732675" y="2241820"/>
            <a:ext cx="2166620" cy="1289400"/>
          </a:xfrm>
          <a:prstGeom prst="roundRect">
            <a:avLst>
              <a:gd name="adj" fmla="val 10000"/>
            </a:avLst>
          </a:prstGeom>
          <a:blipFill>
            <a:blip r:embed="rId2">
              <a:extLst>
                <a:ext uri="{28A0092B-C50C-407E-A947-70E740481C1C}">
                  <a14:useLocalDpi xmlns:a14="http://schemas.microsoft.com/office/drawing/2010/main" val="0"/>
                </a:ext>
              </a:extLst>
            </a:blip>
            <a:srcRect/>
            <a:stretch>
              <a:fillRect/>
            </a:stretch>
          </a:blipFill>
        </p:spPr>
        <p:style>
          <a:lnRef idx="2">
            <a:schemeClr val="lt1">
              <a:hueOff val="0"/>
              <a:satOff val="0"/>
              <a:lumOff val="0"/>
              <a:alphaOff val="0"/>
            </a:schemeClr>
          </a:lnRef>
          <a:fillRef idx="1">
            <a:scrgbClr r="0" g="0" b="0"/>
          </a:fillRef>
          <a:effectRef idx="0">
            <a:schemeClr val="accent3">
              <a:tint val="50000"/>
              <a:hueOff val="0"/>
              <a:satOff val="0"/>
              <a:lumOff val="0"/>
              <a:alphaOff val="0"/>
            </a:schemeClr>
          </a:effectRef>
          <a:fontRef idx="minor">
            <a:schemeClr val="lt1">
              <a:hueOff val="0"/>
              <a:satOff val="0"/>
              <a:lumOff val="0"/>
              <a:alphaOff val="0"/>
            </a:schemeClr>
          </a:fontRef>
        </p:style>
      </p:sp>
      <p:sp>
        <p:nvSpPr>
          <p:cNvPr id="10" name="Freeform: Shape 9">
            <a:extLst>
              <a:ext uri="{FF2B5EF4-FFF2-40B4-BE49-F238E27FC236}">
                <a16:creationId xmlns:a16="http://schemas.microsoft.com/office/drawing/2014/main" id="{722048A1-81E5-49E3-8A4B-4B687BAFE282}"/>
              </a:ext>
            </a:extLst>
          </p:cNvPr>
          <p:cNvSpPr/>
          <p:nvPr/>
        </p:nvSpPr>
        <p:spPr>
          <a:xfrm>
            <a:off x="571500" y="3859011"/>
            <a:ext cx="10833099" cy="1611751"/>
          </a:xfrm>
          <a:custGeom>
            <a:avLst/>
            <a:gdLst>
              <a:gd name="connsiteX0" fmla="*/ 0 w 10833099"/>
              <a:gd name="connsiteY0" fmla="*/ 161175 h 1611751"/>
              <a:gd name="connsiteX1" fmla="*/ 161175 w 10833099"/>
              <a:gd name="connsiteY1" fmla="*/ 0 h 1611751"/>
              <a:gd name="connsiteX2" fmla="*/ 10671924 w 10833099"/>
              <a:gd name="connsiteY2" fmla="*/ 0 h 1611751"/>
              <a:gd name="connsiteX3" fmla="*/ 10833099 w 10833099"/>
              <a:gd name="connsiteY3" fmla="*/ 161175 h 1611751"/>
              <a:gd name="connsiteX4" fmla="*/ 10833099 w 10833099"/>
              <a:gd name="connsiteY4" fmla="*/ 1450576 h 1611751"/>
              <a:gd name="connsiteX5" fmla="*/ 10671924 w 10833099"/>
              <a:gd name="connsiteY5" fmla="*/ 1611751 h 1611751"/>
              <a:gd name="connsiteX6" fmla="*/ 161175 w 10833099"/>
              <a:gd name="connsiteY6" fmla="*/ 1611751 h 1611751"/>
              <a:gd name="connsiteX7" fmla="*/ 0 w 10833099"/>
              <a:gd name="connsiteY7" fmla="*/ 1450576 h 1611751"/>
              <a:gd name="connsiteX8" fmla="*/ 0 w 10833099"/>
              <a:gd name="connsiteY8" fmla="*/ 161175 h 1611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33099" h="1611751">
                <a:moveTo>
                  <a:pt x="0" y="161175"/>
                </a:moveTo>
                <a:cubicBezTo>
                  <a:pt x="0" y="72161"/>
                  <a:pt x="72161" y="0"/>
                  <a:pt x="161175" y="0"/>
                </a:cubicBezTo>
                <a:lnTo>
                  <a:pt x="10671924" y="0"/>
                </a:lnTo>
                <a:cubicBezTo>
                  <a:pt x="10760938" y="0"/>
                  <a:pt x="10833099" y="72161"/>
                  <a:pt x="10833099" y="161175"/>
                </a:cubicBezTo>
                <a:lnTo>
                  <a:pt x="10833099" y="1450576"/>
                </a:lnTo>
                <a:cubicBezTo>
                  <a:pt x="10833099" y="1539590"/>
                  <a:pt x="10760938" y="1611751"/>
                  <a:pt x="10671924" y="1611751"/>
                </a:cubicBezTo>
                <a:lnTo>
                  <a:pt x="161175" y="1611751"/>
                </a:lnTo>
                <a:cubicBezTo>
                  <a:pt x="72161" y="1611751"/>
                  <a:pt x="0" y="1539590"/>
                  <a:pt x="0" y="1450576"/>
                </a:cubicBezTo>
                <a:lnTo>
                  <a:pt x="0" y="161175"/>
                </a:lnTo>
                <a:close/>
              </a:path>
            </a:pathLst>
          </a:custGeom>
        </p:spPr>
        <p:style>
          <a:lnRef idx="2">
            <a:schemeClr val="lt1">
              <a:hueOff val="0"/>
              <a:satOff val="0"/>
              <a:lumOff val="0"/>
              <a:alphaOff val="0"/>
            </a:schemeClr>
          </a:lnRef>
          <a:fillRef idx="1">
            <a:schemeClr val="accent3">
              <a:hueOff val="-8680613"/>
              <a:satOff val="42546"/>
              <a:lumOff val="16275"/>
              <a:alphaOff val="0"/>
            </a:schemeClr>
          </a:fillRef>
          <a:effectRef idx="0">
            <a:schemeClr val="accent3">
              <a:hueOff val="-8680613"/>
              <a:satOff val="42546"/>
              <a:lumOff val="16275"/>
              <a:alphaOff val="0"/>
            </a:schemeClr>
          </a:effectRef>
          <a:fontRef idx="minor">
            <a:schemeClr val="lt1"/>
          </a:fontRef>
        </p:style>
        <p:txBody>
          <a:bodyPr spcFirstLastPara="0" vert="horz" wrap="square" lIns="2396375" tIns="68580" rIns="68580" bIns="68580" numCol="1" spcCol="1270" anchor="t" anchorCtr="0">
            <a:noAutofit/>
          </a:bodyPr>
          <a:lstStyle/>
          <a:p>
            <a:pPr marL="0" lvl="0" indent="0" algn="l" defTabSz="800100">
              <a:lnSpc>
                <a:spcPct val="90000"/>
              </a:lnSpc>
              <a:spcBef>
                <a:spcPct val="0"/>
              </a:spcBef>
              <a:spcAft>
                <a:spcPct val="35000"/>
              </a:spcAft>
              <a:buNone/>
            </a:pPr>
            <a:r>
              <a:rPr lang="en-GB" sz="1800" b="0" i="0" u="none" strike="noStrike" kern="1200" baseline="0" dirty="0">
                <a:solidFill>
                  <a:schemeClr val="tx1"/>
                </a:solidFill>
                <a:latin typeface="Arial" panose="020B0604020202020204" pitchFamily="34" charset="0"/>
                <a:cs typeface="Arial" panose="020B0604020202020204" pitchFamily="34" charset="0"/>
              </a:rPr>
              <a:t>Practical reasons include:</a:t>
            </a:r>
            <a:endParaRPr lang="en-GB" sz="1800" kern="1200" dirty="0">
              <a:solidFill>
                <a:schemeClr val="tx1"/>
              </a:solidFill>
              <a:latin typeface="Arial" panose="020B0604020202020204" pitchFamily="34" charset="0"/>
              <a:cs typeface="Arial" panose="020B0604020202020204" pitchFamily="34" charset="0"/>
            </a:endParaRPr>
          </a:p>
          <a:p>
            <a:pPr marL="171450" lvl="1" indent="-171450" algn="l" defTabSz="800100">
              <a:lnSpc>
                <a:spcPct val="90000"/>
              </a:lnSpc>
              <a:spcBef>
                <a:spcPct val="0"/>
              </a:spcBef>
              <a:spcAft>
                <a:spcPct val="15000"/>
              </a:spcAft>
              <a:buNone/>
            </a:pPr>
            <a:r>
              <a:rPr lang="en-GB" sz="1800" b="0" i="0" u="none" strike="noStrike" kern="1200" baseline="0" dirty="0">
                <a:solidFill>
                  <a:schemeClr val="tx1"/>
                </a:solidFill>
                <a:latin typeface="Arial" panose="020B0604020202020204" pitchFamily="34" charset="0"/>
                <a:cs typeface="Arial" panose="020B0604020202020204" pitchFamily="34" charset="0"/>
              </a:rPr>
              <a:t>• supporting children's mental and physical growth by applying research findings.</a:t>
            </a:r>
            <a:endParaRPr lang="en-GB" sz="1800" kern="1200" dirty="0">
              <a:solidFill>
                <a:schemeClr val="tx1"/>
              </a:solidFill>
              <a:latin typeface="Arial" panose="020B0604020202020204" pitchFamily="34" charset="0"/>
              <a:cs typeface="Arial" panose="020B0604020202020204" pitchFamily="34" charset="0"/>
            </a:endParaRPr>
          </a:p>
          <a:p>
            <a:pPr marL="171450" lvl="1" indent="-171450" algn="l" defTabSz="800100">
              <a:lnSpc>
                <a:spcPct val="90000"/>
              </a:lnSpc>
              <a:spcBef>
                <a:spcPct val="0"/>
              </a:spcBef>
              <a:spcAft>
                <a:spcPct val="15000"/>
              </a:spcAft>
              <a:buFont typeface="Arial" panose="020B0604020202020204" pitchFamily="34" charset="0"/>
              <a:buChar char="•"/>
            </a:pPr>
            <a:r>
              <a:rPr lang="en-GB" sz="1800" b="0" i="0" u="none" strike="noStrike" kern="1200" baseline="0" dirty="0">
                <a:solidFill>
                  <a:schemeClr val="tx1"/>
                </a:solidFill>
                <a:latin typeface="Arial" panose="020B0604020202020204" pitchFamily="34" charset="0"/>
                <a:cs typeface="Arial" panose="020B0604020202020204" pitchFamily="34" charset="0"/>
              </a:rPr>
              <a:t>to understand what impacts development (e.g. books and television),</a:t>
            </a:r>
            <a:endParaRPr lang="en-GB" sz="1800" kern="1200" dirty="0">
              <a:solidFill>
                <a:schemeClr val="tx1"/>
              </a:solidFill>
              <a:latin typeface="Arial" panose="020B0604020202020204" pitchFamily="34" charset="0"/>
              <a:cs typeface="Arial" panose="020B0604020202020204" pitchFamily="34" charset="0"/>
            </a:endParaRPr>
          </a:p>
          <a:p>
            <a:pPr marL="171450" lvl="1" indent="-171450" algn="l" defTabSz="800100">
              <a:lnSpc>
                <a:spcPct val="90000"/>
              </a:lnSpc>
              <a:spcBef>
                <a:spcPct val="0"/>
              </a:spcBef>
              <a:spcAft>
                <a:spcPct val="15000"/>
              </a:spcAft>
              <a:buFont typeface="Arial" panose="020B0604020202020204" pitchFamily="34" charset="0"/>
              <a:buChar char="•"/>
            </a:pPr>
            <a:r>
              <a:rPr lang="en-GB" sz="1800" b="0" i="0" u="none" strike="noStrike" kern="1200" baseline="0" dirty="0">
                <a:solidFill>
                  <a:schemeClr val="tx1"/>
                </a:solidFill>
                <a:latin typeface="Arial" panose="020B0604020202020204" pitchFamily="34" charset="0"/>
                <a:cs typeface="Arial" panose="020B0604020202020204" pitchFamily="34" charset="0"/>
              </a:rPr>
              <a:t>to inform educational practice,</a:t>
            </a:r>
            <a:endParaRPr lang="en-GB" sz="1800" kern="1200" dirty="0">
              <a:solidFill>
                <a:schemeClr val="tx1"/>
              </a:solidFill>
              <a:latin typeface="Arial" panose="020B0604020202020204" pitchFamily="34" charset="0"/>
              <a:cs typeface="Arial" panose="020B0604020202020204" pitchFamily="34" charset="0"/>
            </a:endParaRPr>
          </a:p>
          <a:p>
            <a:pPr marL="171450" lvl="1" indent="-171450" algn="l" defTabSz="800100">
              <a:lnSpc>
                <a:spcPct val="90000"/>
              </a:lnSpc>
              <a:spcBef>
                <a:spcPct val="0"/>
              </a:spcBef>
              <a:spcAft>
                <a:spcPct val="15000"/>
              </a:spcAft>
              <a:buChar char="•"/>
            </a:pPr>
            <a:r>
              <a:rPr lang="en-GB" sz="1800" b="0" i="0" u="none" strike="noStrike" kern="1200" baseline="0" dirty="0">
                <a:solidFill>
                  <a:schemeClr val="tx1"/>
                </a:solidFill>
                <a:latin typeface="Arial" panose="020B0604020202020204" pitchFamily="34" charset="0"/>
                <a:cs typeface="Arial" panose="020B0604020202020204" pitchFamily="34" charset="0"/>
              </a:rPr>
              <a:t>the diagnosis and treatment of childhood disorders. </a:t>
            </a:r>
            <a:endParaRPr lang="en-GB" sz="1800" kern="1200" dirty="0">
              <a:solidFill>
                <a:schemeClr val="tx1"/>
              </a:solidFill>
              <a:latin typeface="Arial" panose="020B0604020202020204" pitchFamily="34" charset="0"/>
              <a:cs typeface="Arial" panose="020B0604020202020204" pitchFamily="34" charset="0"/>
            </a:endParaRPr>
          </a:p>
        </p:txBody>
      </p:sp>
      <p:sp>
        <p:nvSpPr>
          <p:cNvPr id="11" name="Rectangle: Rounded Corners 10" descr="Businessman on lounge and working on phone and laptop">
            <a:extLst>
              <a:ext uri="{FF2B5EF4-FFF2-40B4-BE49-F238E27FC236}">
                <a16:creationId xmlns:a16="http://schemas.microsoft.com/office/drawing/2014/main" id="{D7758B2F-139F-4826-8BD4-9C279DE9084A}"/>
              </a:ext>
            </a:extLst>
          </p:cNvPr>
          <p:cNvSpPr/>
          <p:nvPr/>
        </p:nvSpPr>
        <p:spPr>
          <a:xfrm>
            <a:off x="732675" y="4020186"/>
            <a:ext cx="2166620" cy="1289400"/>
          </a:xfrm>
          <a:prstGeom prst="roundRect">
            <a:avLst>
              <a:gd name="adj" fmla="val 10000"/>
            </a:avLst>
          </a:prstGeom>
          <a:blipFill>
            <a:blip r:embed="rId3">
              <a:extLst>
                <a:ext uri="{28A0092B-C50C-407E-A947-70E740481C1C}">
                  <a14:useLocalDpi xmlns:a14="http://schemas.microsoft.com/office/drawing/2010/main" val="0"/>
                </a:ext>
              </a:extLst>
            </a:blip>
            <a:srcRect/>
            <a:stretch>
              <a:fillRect/>
            </a:stretch>
          </a:blipFill>
        </p:spPr>
        <p:style>
          <a:lnRef idx="2">
            <a:schemeClr val="lt1">
              <a:hueOff val="0"/>
              <a:satOff val="0"/>
              <a:lumOff val="0"/>
              <a:alphaOff val="0"/>
            </a:schemeClr>
          </a:lnRef>
          <a:fillRef idx="1">
            <a:scrgbClr r="0" g="0" b="0"/>
          </a:fillRef>
          <a:effectRef idx="0">
            <a:schemeClr val="accent3">
              <a:tint val="50000"/>
              <a:hueOff val="-9362474"/>
              <a:satOff val="66973"/>
              <a:lumOff val="7172"/>
              <a:alphaOff val="0"/>
            </a:schemeClr>
          </a:effectRef>
          <a:fontRef idx="minor">
            <a:schemeClr val="lt1">
              <a:hueOff val="0"/>
              <a:satOff val="0"/>
              <a:lumOff val="0"/>
              <a:alphaOff val="0"/>
            </a:schemeClr>
          </a:fontRef>
        </p:style>
      </p:sp>
      <p:sp>
        <p:nvSpPr>
          <p:cNvPr id="5" name="TextBox 4">
            <a:extLst>
              <a:ext uri="{FF2B5EF4-FFF2-40B4-BE49-F238E27FC236}">
                <a16:creationId xmlns:a16="http://schemas.microsoft.com/office/drawing/2014/main" id="{C48C08B4-0710-4E6F-A92B-E4C1732F40F7}"/>
              </a:ext>
            </a:extLst>
          </p:cNvPr>
          <p:cNvSpPr txBox="1"/>
          <p:nvPr/>
        </p:nvSpPr>
        <p:spPr>
          <a:xfrm>
            <a:off x="533400" y="5273121"/>
            <a:ext cx="6057900" cy="215444"/>
          </a:xfrm>
          <a:prstGeom prst="rect">
            <a:avLst/>
          </a:prstGeom>
          <a:noFill/>
        </p:spPr>
        <p:txBody>
          <a:bodyPr wrap="square" rtlCol="0">
            <a:spAutoFit/>
          </a:bodyPr>
          <a:lstStyle/>
          <a:p>
            <a:r>
              <a:rPr lang="en-GB" sz="800" dirty="0">
                <a:latin typeface="Arial" panose="020B0604020202020204" pitchFamily="34" charset="0"/>
                <a:cs typeface="Arial" panose="020B0604020202020204" pitchFamily="34" charset="0"/>
              </a:rPr>
              <a:t>(Photos from </a:t>
            </a:r>
            <a:r>
              <a:rPr lang="en-GB" sz="800" dirty="0" err="1">
                <a:latin typeface="Arial" panose="020B0604020202020204" pitchFamily="34" charset="0"/>
                <a:cs typeface="Arial" panose="020B0604020202020204" pitchFamily="34" charset="0"/>
              </a:rPr>
              <a:t>Powerpoint</a:t>
            </a:r>
            <a:r>
              <a:rPr lang="en-GB" sz="800" dirty="0">
                <a:latin typeface="Arial" panose="020B0604020202020204" pitchFamily="34" charset="0"/>
                <a:cs typeface="Arial" panose="020B0604020202020204" pitchFamily="34" charset="0"/>
              </a:rPr>
              <a:t> stock images, 2020). </a:t>
            </a:r>
          </a:p>
        </p:txBody>
      </p:sp>
      <p:sp>
        <p:nvSpPr>
          <p:cNvPr id="6" name="TextBox 5">
            <a:extLst>
              <a:ext uri="{FF2B5EF4-FFF2-40B4-BE49-F238E27FC236}">
                <a16:creationId xmlns:a16="http://schemas.microsoft.com/office/drawing/2014/main" id="{AA6E3F31-418D-403A-A05C-30806A12CB68}"/>
              </a:ext>
            </a:extLst>
          </p:cNvPr>
          <p:cNvSpPr txBox="1"/>
          <p:nvPr/>
        </p:nvSpPr>
        <p:spPr>
          <a:xfrm>
            <a:off x="533400" y="5545594"/>
            <a:ext cx="11264900" cy="923330"/>
          </a:xfrm>
          <a:prstGeom prst="rect">
            <a:avLst/>
          </a:prstGeom>
          <a:noFill/>
        </p:spPr>
        <p:txBody>
          <a:bodyPr wrap="square" rtlCol="0">
            <a:spAutoFit/>
          </a:bodyPr>
          <a:lstStyle/>
          <a:p>
            <a:pPr algn="l"/>
            <a:r>
              <a:rPr lang="en-GB" sz="1800" b="0" i="0" u="none" strike="noStrike" baseline="0" dirty="0">
                <a:latin typeface="Arial" panose="020B0604020202020204" pitchFamily="34" charset="0"/>
                <a:cs typeface="Arial" panose="020B0604020202020204" pitchFamily="34" charset="0"/>
              </a:rPr>
              <a:t>However, there are often a number of possible interpretations of child data, and there may be disagreement as to whether a study supports a particular theory of development. </a:t>
            </a:r>
          </a:p>
          <a:p>
            <a:pPr algn="l"/>
            <a:r>
              <a:rPr lang="en-GB" sz="1800" b="0" i="0" u="none" strike="noStrike" baseline="0" dirty="0">
                <a:latin typeface="Arial" panose="020B0604020202020204" pitchFamily="34" charset="0"/>
                <a:cs typeface="Arial" panose="020B0604020202020204" pitchFamily="34" charset="0"/>
              </a:rPr>
              <a:t>This is why</a:t>
            </a:r>
            <a:r>
              <a:rPr lang="en-GB" dirty="0">
                <a:latin typeface="Arial" panose="020B0604020202020204" pitchFamily="34" charset="0"/>
                <a:cs typeface="Arial" panose="020B0604020202020204" pitchFamily="34" charset="0"/>
              </a:rPr>
              <a:t> </a:t>
            </a:r>
            <a:r>
              <a:rPr lang="en-GB" sz="1800" b="0" i="1" u="none" strike="noStrike" baseline="0" dirty="0">
                <a:latin typeface="Arial" panose="020B0604020202020204" pitchFamily="34" charset="0"/>
                <a:cs typeface="Arial" panose="020B0604020202020204" pitchFamily="34" charset="0"/>
              </a:rPr>
              <a:t>critical evaluation </a:t>
            </a:r>
            <a:r>
              <a:rPr lang="en-GB" sz="1800" b="0" i="0" u="none" strike="noStrike" baseline="0" dirty="0">
                <a:latin typeface="Arial" panose="020B0604020202020204" pitchFamily="34" charset="0"/>
                <a:cs typeface="Arial" panose="020B0604020202020204" pitchFamily="34" charset="0"/>
              </a:rPr>
              <a:t>of both theory and research is important.</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155013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par>
                                <p:cTn id="18" presetID="10" presetClass="entr" presetSubtype="0" fill="hold" nodeType="with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500"/>
                                        <p:tgtEl>
                                          <p:spTgt spid="9"/>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childTnLst>
                                </p:cTn>
                              </p:par>
                              <p:par>
                                <p:cTn id="26" presetID="10" presetClass="entr" presetSubtype="0" fill="hold"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500"/>
                                        <p:tgtEl>
                                          <p:spTgt spid="11"/>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fade">
                                      <p:cBhvr>
                                        <p:cTn id="31" dur="500"/>
                                        <p:tgtEl>
                                          <p:spTgt spid="5"/>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6"/>
                                        </p:tgtEl>
                                        <p:attrNameLst>
                                          <p:attrName>style.visibility</p:attrName>
                                        </p:attrNameLst>
                                      </p:cBhvr>
                                      <p:to>
                                        <p:strVal val="visible"/>
                                      </p:to>
                                    </p:set>
                                    <p:animEffect transition="in" filter="fade">
                                      <p:cBhvr>
                                        <p:cTn id="3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animBg="1"/>
      <p:bldP spid="10" grpId="0" animBg="1"/>
      <p:bldP spid="5" grpId="0"/>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1CF8C2-FDE9-4A5C-9C8B-758A829B5DC1}"/>
              </a:ext>
            </a:extLst>
          </p:cNvPr>
          <p:cNvSpPr>
            <a:spLocks noGrp="1"/>
          </p:cNvSpPr>
          <p:nvPr>
            <p:ph type="title"/>
          </p:nvPr>
        </p:nvSpPr>
        <p:spPr>
          <a:xfrm>
            <a:off x="478972" y="337456"/>
            <a:ext cx="10058400" cy="1371600"/>
          </a:xfrm>
        </p:spPr>
        <p:txBody>
          <a:bodyPr>
            <a:normAutofit/>
          </a:bodyPr>
          <a:lstStyle/>
          <a:p>
            <a:r>
              <a:rPr lang="en-GB" sz="3600" b="1" dirty="0">
                <a:latin typeface="Arial" panose="020B0604020202020204" pitchFamily="34" charset="0"/>
                <a:cs typeface="Arial" panose="020B0604020202020204" pitchFamily="34" charset="0"/>
              </a:rPr>
              <a:t>Prenatal Development</a:t>
            </a:r>
            <a:endParaRPr lang="en-GB" sz="3600" dirty="0">
              <a:latin typeface="Arial" panose="020B0604020202020204" pitchFamily="34" charset="0"/>
              <a:cs typeface="Arial" panose="020B0604020202020204" pitchFamily="34" charset="0"/>
            </a:endParaRPr>
          </a:p>
        </p:txBody>
      </p:sp>
      <p:sp>
        <p:nvSpPr>
          <p:cNvPr id="13" name="Arrow: Right 12">
            <a:extLst>
              <a:ext uri="{FF2B5EF4-FFF2-40B4-BE49-F238E27FC236}">
                <a16:creationId xmlns:a16="http://schemas.microsoft.com/office/drawing/2014/main" id="{EDE220B3-6647-4EAF-9542-C555A161B0B9}"/>
              </a:ext>
            </a:extLst>
          </p:cNvPr>
          <p:cNvSpPr/>
          <p:nvPr/>
        </p:nvSpPr>
        <p:spPr>
          <a:xfrm>
            <a:off x="3083116" y="4458304"/>
            <a:ext cx="5122998" cy="2399696"/>
          </a:xfrm>
          <a:prstGeom prst="rightArrow">
            <a:avLst/>
          </a:prstGeom>
        </p:spPr>
        <p:style>
          <a:lnRef idx="0">
            <a:schemeClr val="dk1">
              <a:hueOff val="0"/>
              <a:satOff val="0"/>
              <a:lumOff val="0"/>
              <a:alphaOff val="0"/>
            </a:schemeClr>
          </a:lnRef>
          <a:fillRef idx="1">
            <a:schemeClr val="accent2">
              <a:tint val="40000"/>
              <a:hueOff val="0"/>
              <a:satOff val="0"/>
              <a:lumOff val="0"/>
              <a:alphaOff val="0"/>
            </a:schemeClr>
          </a:fillRef>
          <a:effectRef idx="0">
            <a:schemeClr val="accent2">
              <a:tint val="40000"/>
              <a:hueOff val="0"/>
              <a:satOff val="0"/>
              <a:lumOff val="0"/>
              <a:alphaOff val="0"/>
            </a:schemeClr>
          </a:effectRef>
          <a:fontRef idx="minor">
            <a:schemeClr val="dk1">
              <a:hueOff val="0"/>
              <a:satOff val="0"/>
              <a:lumOff val="0"/>
              <a:alphaOff val="0"/>
            </a:schemeClr>
          </a:fontRef>
        </p:style>
      </p:sp>
      <p:sp>
        <p:nvSpPr>
          <p:cNvPr id="14" name="Freeform: Shape 13">
            <a:extLst>
              <a:ext uri="{FF2B5EF4-FFF2-40B4-BE49-F238E27FC236}">
                <a16:creationId xmlns:a16="http://schemas.microsoft.com/office/drawing/2014/main" id="{26C93D3C-85E8-4D02-AB50-D0FAFD888A4B}"/>
              </a:ext>
            </a:extLst>
          </p:cNvPr>
          <p:cNvSpPr/>
          <p:nvPr/>
        </p:nvSpPr>
        <p:spPr>
          <a:xfrm>
            <a:off x="3084403" y="5178212"/>
            <a:ext cx="1930173" cy="959878"/>
          </a:xfrm>
          <a:custGeom>
            <a:avLst/>
            <a:gdLst>
              <a:gd name="connsiteX0" fmla="*/ 0 w 1930173"/>
              <a:gd name="connsiteY0" fmla="*/ 159983 h 959878"/>
              <a:gd name="connsiteX1" fmla="*/ 159983 w 1930173"/>
              <a:gd name="connsiteY1" fmla="*/ 0 h 959878"/>
              <a:gd name="connsiteX2" fmla="*/ 1770190 w 1930173"/>
              <a:gd name="connsiteY2" fmla="*/ 0 h 959878"/>
              <a:gd name="connsiteX3" fmla="*/ 1930173 w 1930173"/>
              <a:gd name="connsiteY3" fmla="*/ 159983 h 959878"/>
              <a:gd name="connsiteX4" fmla="*/ 1930173 w 1930173"/>
              <a:gd name="connsiteY4" fmla="*/ 799895 h 959878"/>
              <a:gd name="connsiteX5" fmla="*/ 1770190 w 1930173"/>
              <a:gd name="connsiteY5" fmla="*/ 959878 h 959878"/>
              <a:gd name="connsiteX6" fmla="*/ 159983 w 1930173"/>
              <a:gd name="connsiteY6" fmla="*/ 959878 h 959878"/>
              <a:gd name="connsiteX7" fmla="*/ 0 w 1930173"/>
              <a:gd name="connsiteY7" fmla="*/ 799895 h 959878"/>
              <a:gd name="connsiteX8" fmla="*/ 0 w 1930173"/>
              <a:gd name="connsiteY8" fmla="*/ 159983 h 9598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30173" h="959878">
                <a:moveTo>
                  <a:pt x="0" y="159983"/>
                </a:moveTo>
                <a:cubicBezTo>
                  <a:pt x="0" y="71627"/>
                  <a:pt x="71627" y="0"/>
                  <a:pt x="159983" y="0"/>
                </a:cubicBezTo>
                <a:lnTo>
                  <a:pt x="1770190" y="0"/>
                </a:lnTo>
                <a:cubicBezTo>
                  <a:pt x="1858546" y="0"/>
                  <a:pt x="1930173" y="71627"/>
                  <a:pt x="1930173" y="159983"/>
                </a:cubicBezTo>
                <a:lnTo>
                  <a:pt x="1930173" y="799895"/>
                </a:lnTo>
                <a:cubicBezTo>
                  <a:pt x="1930173" y="888251"/>
                  <a:pt x="1858546" y="959878"/>
                  <a:pt x="1770190" y="959878"/>
                </a:cubicBezTo>
                <a:lnTo>
                  <a:pt x="159983" y="959878"/>
                </a:lnTo>
                <a:cubicBezTo>
                  <a:pt x="71627" y="959878"/>
                  <a:pt x="0" y="888251"/>
                  <a:pt x="0" y="799895"/>
                </a:cubicBezTo>
                <a:lnTo>
                  <a:pt x="0" y="159983"/>
                </a:ln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126867" tIns="126867" rIns="126867" bIns="126867" numCol="1" spcCol="1270" anchor="ctr" anchorCtr="0">
            <a:noAutofit/>
          </a:bodyPr>
          <a:lstStyle/>
          <a:p>
            <a:pPr marL="0" lvl="0" indent="0" algn="ctr" defTabSz="933450">
              <a:lnSpc>
                <a:spcPct val="90000"/>
              </a:lnSpc>
              <a:spcBef>
                <a:spcPct val="0"/>
              </a:spcBef>
              <a:spcAft>
                <a:spcPct val="35000"/>
              </a:spcAft>
              <a:buNone/>
            </a:pPr>
            <a:r>
              <a:rPr lang="en-GB" sz="2100" kern="1200" dirty="0">
                <a:latin typeface="Arial" panose="020B0604020202020204" pitchFamily="34" charset="0"/>
                <a:cs typeface="Arial" panose="020B0604020202020204" pitchFamily="34" charset="0"/>
              </a:rPr>
              <a:t>Zygote </a:t>
            </a:r>
          </a:p>
          <a:p>
            <a:pPr marL="0" lvl="0" indent="0" algn="ctr" defTabSz="933450">
              <a:lnSpc>
                <a:spcPct val="90000"/>
              </a:lnSpc>
              <a:spcBef>
                <a:spcPct val="0"/>
              </a:spcBef>
              <a:spcAft>
                <a:spcPct val="35000"/>
              </a:spcAft>
              <a:buNone/>
            </a:pPr>
            <a:r>
              <a:rPr lang="en-GB" sz="2100" kern="1200" dirty="0">
                <a:latin typeface="Arial" panose="020B0604020202020204" pitchFamily="34" charset="0"/>
                <a:cs typeface="Arial" panose="020B0604020202020204" pitchFamily="34" charset="0"/>
              </a:rPr>
              <a:t>(1-2 weeks)</a:t>
            </a:r>
            <a:endParaRPr lang="en-GB" sz="2100" kern="1200" dirty="0"/>
          </a:p>
        </p:txBody>
      </p:sp>
      <p:sp>
        <p:nvSpPr>
          <p:cNvPr id="15" name="Freeform: Shape 14">
            <a:extLst>
              <a:ext uri="{FF2B5EF4-FFF2-40B4-BE49-F238E27FC236}">
                <a16:creationId xmlns:a16="http://schemas.microsoft.com/office/drawing/2014/main" id="{7DAD0EC9-A414-49D2-8228-B073CE63F066}"/>
              </a:ext>
            </a:extLst>
          </p:cNvPr>
          <p:cNvSpPr/>
          <p:nvPr/>
        </p:nvSpPr>
        <p:spPr>
          <a:xfrm>
            <a:off x="5131557" y="5178212"/>
            <a:ext cx="1930173" cy="959878"/>
          </a:xfrm>
          <a:custGeom>
            <a:avLst/>
            <a:gdLst>
              <a:gd name="connsiteX0" fmla="*/ 0 w 1930173"/>
              <a:gd name="connsiteY0" fmla="*/ 159983 h 959878"/>
              <a:gd name="connsiteX1" fmla="*/ 159983 w 1930173"/>
              <a:gd name="connsiteY1" fmla="*/ 0 h 959878"/>
              <a:gd name="connsiteX2" fmla="*/ 1770190 w 1930173"/>
              <a:gd name="connsiteY2" fmla="*/ 0 h 959878"/>
              <a:gd name="connsiteX3" fmla="*/ 1930173 w 1930173"/>
              <a:gd name="connsiteY3" fmla="*/ 159983 h 959878"/>
              <a:gd name="connsiteX4" fmla="*/ 1930173 w 1930173"/>
              <a:gd name="connsiteY4" fmla="*/ 799895 h 959878"/>
              <a:gd name="connsiteX5" fmla="*/ 1770190 w 1930173"/>
              <a:gd name="connsiteY5" fmla="*/ 959878 h 959878"/>
              <a:gd name="connsiteX6" fmla="*/ 159983 w 1930173"/>
              <a:gd name="connsiteY6" fmla="*/ 959878 h 959878"/>
              <a:gd name="connsiteX7" fmla="*/ 0 w 1930173"/>
              <a:gd name="connsiteY7" fmla="*/ 799895 h 959878"/>
              <a:gd name="connsiteX8" fmla="*/ 0 w 1930173"/>
              <a:gd name="connsiteY8" fmla="*/ 159983 h 9598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30173" h="959878">
                <a:moveTo>
                  <a:pt x="0" y="159983"/>
                </a:moveTo>
                <a:cubicBezTo>
                  <a:pt x="0" y="71627"/>
                  <a:pt x="71627" y="0"/>
                  <a:pt x="159983" y="0"/>
                </a:cubicBezTo>
                <a:lnTo>
                  <a:pt x="1770190" y="0"/>
                </a:lnTo>
                <a:cubicBezTo>
                  <a:pt x="1858546" y="0"/>
                  <a:pt x="1930173" y="71627"/>
                  <a:pt x="1930173" y="159983"/>
                </a:cubicBezTo>
                <a:lnTo>
                  <a:pt x="1930173" y="799895"/>
                </a:lnTo>
                <a:cubicBezTo>
                  <a:pt x="1930173" y="888251"/>
                  <a:pt x="1858546" y="959878"/>
                  <a:pt x="1770190" y="959878"/>
                </a:cubicBezTo>
                <a:lnTo>
                  <a:pt x="159983" y="959878"/>
                </a:lnTo>
                <a:cubicBezTo>
                  <a:pt x="71627" y="959878"/>
                  <a:pt x="0" y="888251"/>
                  <a:pt x="0" y="799895"/>
                </a:cubicBezTo>
                <a:lnTo>
                  <a:pt x="0" y="159983"/>
                </a:lnTo>
                <a:close/>
              </a:path>
            </a:pathLst>
          </a:custGeom>
        </p:spPr>
        <p:style>
          <a:lnRef idx="2">
            <a:schemeClr val="lt1">
              <a:hueOff val="0"/>
              <a:satOff val="0"/>
              <a:lumOff val="0"/>
              <a:alphaOff val="0"/>
            </a:schemeClr>
          </a:lnRef>
          <a:fillRef idx="1">
            <a:schemeClr val="accent2">
              <a:hueOff val="5617257"/>
              <a:satOff val="-17921"/>
              <a:lumOff val="-6961"/>
              <a:alphaOff val="0"/>
            </a:schemeClr>
          </a:fillRef>
          <a:effectRef idx="0">
            <a:schemeClr val="accent2">
              <a:hueOff val="5617257"/>
              <a:satOff val="-17921"/>
              <a:lumOff val="-6961"/>
              <a:alphaOff val="0"/>
            </a:schemeClr>
          </a:effectRef>
          <a:fontRef idx="minor">
            <a:schemeClr val="lt1"/>
          </a:fontRef>
        </p:style>
        <p:txBody>
          <a:bodyPr spcFirstLastPara="0" vert="horz" wrap="square" lIns="126867" tIns="126867" rIns="126867" bIns="126867" numCol="1" spcCol="1270" anchor="ctr" anchorCtr="0">
            <a:noAutofit/>
          </a:bodyPr>
          <a:lstStyle/>
          <a:p>
            <a:pPr marL="0" lvl="0" indent="0" algn="ctr" defTabSz="933450">
              <a:lnSpc>
                <a:spcPct val="90000"/>
              </a:lnSpc>
              <a:spcBef>
                <a:spcPct val="0"/>
              </a:spcBef>
              <a:spcAft>
                <a:spcPct val="35000"/>
              </a:spcAft>
              <a:buNone/>
            </a:pPr>
            <a:r>
              <a:rPr lang="en-GB" sz="2100" kern="1200" dirty="0">
                <a:latin typeface="Arial" panose="020B0604020202020204" pitchFamily="34" charset="0"/>
                <a:cs typeface="Arial" panose="020B0604020202020204" pitchFamily="34" charset="0"/>
              </a:rPr>
              <a:t>Embryo </a:t>
            </a:r>
          </a:p>
          <a:p>
            <a:pPr marL="0" lvl="0" indent="0" algn="ctr" defTabSz="933450">
              <a:lnSpc>
                <a:spcPct val="90000"/>
              </a:lnSpc>
              <a:spcBef>
                <a:spcPct val="0"/>
              </a:spcBef>
              <a:spcAft>
                <a:spcPct val="35000"/>
              </a:spcAft>
              <a:buNone/>
            </a:pPr>
            <a:r>
              <a:rPr lang="en-GB" sz="2100" kern="1200" dirty="0">
                <a:latin typeface="Arial" panose="020B0604020202020204" pitchFamily="34" charset="0"/>
                <a:cs typeface="Arial" panose="020B0604020202020204" pitchFamily="34" charset="0"/>
              </a:rPr>
              <a:t>(3-8 weeks)</a:t>
            </a:r>
            <a:endParaRPr lang="en-GB" sz="2100" kern="1200" dirty="0"/>
          </a:p>
        </p:txBody>
      </p:sp>
      <p:sp>
        <p:nvSpPr>
          <p:cNvPr id="16" name="Freeform: Shape 15">
            <a:extLst>
              <a:ext uri="{FF2B5EF4-FFF2-40B4-BE49-F238E27FC236}">
                <a16:creationId xmlns:a16="http://schemas.microsoft.com/office/drawing/2014/main" id="{CD1EE2D1-AF86-4D5F-B239-5C06320BF231}"/>
              </a:ext>
            </a:extLst>
          </p:cNvPr>
          <p:cNvSpPr/>
          <p:nvPr/>
        </p:nvSpPr>
        <p:spPr>
          <a:xfrm>
            <a:off x="7178711" y="5178212"/>
            <a:ext cx="1930173" cy="959878"/>
          </a:xfrm>
          <a:custGeom>
            <a:avLst/>
            <a:gdLst>
              <a:gd name="connsiteX0" fmla="*/ 0 w 1930173"/>
              <a:gd name="connsiteY0" fmla="*/ 159983 h 959878"/>
              <a:gd name="connsiteX1" fmla="*/ 159983 w 1930173"/>
              <a:gd name="connsiteY1" fmla="*/ 0 h 959878"/>
              <a:gd name="connsiteX2" fmla="*/ 1770190 w 1930173"/>
              <a:gd name="connsiteY2" fmla="*/ 0 h 959878"/>
              <a:gd name="connsiteX3" fmla="*/ 1930173 w 1930173"/>
              <a:gd name="connsiteY3" fmla="*/ 159983 h 959878"/>
              <a:gd name="connsiteX4" fmla="*/ 1930173 w 1930173"/>
              <a:gd name="connsiteY4" fmla="*/ 799895 h 959878"/>
              <a:gd name="connsiteX5" fmla="*/ 1770190 w 1930173"/>
              <a:gd name="connsiteY5" fmla="*/ 959878 h 959878"/>
              <a:gd name="connsiteX6" fmla="*/ 159983 w 1930173"/>
              <a:gd name="connsiteY6" fmla="*/ 959878 h 959878"/>
              <a:gd name="connsiteX7" fmla="*/ 0 w 1930173"/>
              <a:gd name="connsiteY7" fmla="*/ 799895 h 959878"/>
              <a:gd name="connsiteX8" fmla="*/ 0 w 1930173"/>
              <a:gd name="connsiteY8" fmla="*/ 159983 h 9598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30173" h="959878">
                <a:moveTo>
                  <a:pt x="0" y="159983"/>
                </a:moveTo>
                <a:cubicBezTo>
                  <a:pt x="0" y="71627"/>
                  <a:pt x="71627" y="0"/>
                  <a:pt x="159983" y="0"/>
                </a:cubicBezTo>
                <a:lnTo>
                  <a:pt x="1770190" y="0"/>
                </a:lnTo>
                <a:cubicBezTo>
                  <a:pt x="1858546" y="0"/>
                  <a:pt x="1930173" y="71627"/>
                  <a:pt x="1930173" y="159983"/>
                </a:cubicBezTo>
                <a:lnTo>
                  <a:pt x="1930173" y="799895"/>
                </a:lnTo>
                <a:cubicBezTo>
                  <a:pt x="1930173" y="888251"/>
                  <a:pt x="1858546" y="959878"/>
                  <a:pt x="1770190" y="959878"/>
                </a:cubicBezTo>
                <a:lnTo>
                  <a:pt x="159983" y="959878"/>
                </a:lnTo>
                <a:cubicBezTo>
                  <a:pt x="71627" y="959878"/>
                  <a:pt x="0" y="888251"/>
                  <a:pt x="0" y="799895"/>
                </a:cubicBezTo>
                <a:lnTo>
                  <a:pt x="0" y="159983"/>
                </a:lnTo>
                <a:close/>
              </a:path>
            </a:pathLst>
          </a:custGeom>
        </p:spPr>
        <p:style>
          <a:lnRef idx="2">
            <a:schemeClr val="lt1">
              <a:hueOff val="0"/>
              <a:satOff val="0"/>
              <a:lumOff val="0"/>
              <a:alphaOff val="0"/>
            </a:schemeClr>
          </a:lnRef>
          <a:fillRef idx="1">
            <a:schemeClr val="accent2">
              <a:hueOff val="11234514"/>
              <a:satOff val="-35841"/>
              <a:lumOff val="-13922"/>
              <a:alphaOff val="0"/>
            </a:schemeClr>
          </a:fillRef>
          <a:effectRef idx="0">
            <a:schemeClr val="accent2">
              <a:hueOff val="11234514"/>
              <a:satOff val="-35841"/>
              <a:lumOff val="-13922"/>
              <a:alphaOff val="0"/>
            </a:schemeClr>
          </a:effectRef>
          <a:fontRef idx="minor">
            <a:schemeClr val="lt1"/>
          </a:fontRef>
        </p:style>
        <p:txBody>
          <a:bodyPr spcFirstLastPara="0" vert="horz" wrap="square" lIns="126867" tIns="126867" rIns="126867" bIns="126867" numCol="1" spcCol="1270" anchor="ctr" anchorCtr="0">
            <a:noAutofit/>
          </a:bodyPr>
          <a:lstStyle/>
          <a:p>
            <a:pPr marL="0" lvl="0" indent="0" algn="ctr" defTabSz="933450">
              <a:lnSpc>
                <a:spcPct val="90000"/>
              </a:lnSpc>
              <a:spcBef>
                <a:spcPct val="0"/>
              </a:spcBef>
              <a:spcAft>
                <a:spcPct val="35000"/>
              </a:spcAft>
              <a:buNone/>
            </a:pPr>
            <a:r>
              <a:rPr lang="en-GB" sz="2100" kern="1200" dirty="0">
                <a:latin typeface="Arial" panose="020B0604020202020204" pitchFamily="34" charset="0"/>
                <a:cs typeface="Arial" panose="020B0604020202020204" pitchFamily="34" charset="0"/>
              </a:rPr>
              <a:t>Foetus</a:t>
            </a:r>
          </a:p>
          <a:p>
            <a:pPr marL="0" lvl="0" indent="0" algn="ctr" defTabSz="933450">
              <a:lnSpc>
                <a:spcPct val="90000"/>
              </a:lnSpc>
              <a:spcBef>
                <a:spcPct val="0"/>
              </a:spcBef>
              <a:spcAft>
                <a:spcPct val="35000"/>
              </a:spcAft>
              <a:buNone/>
            </a:pPr>
            <a:r>
              <a:rPr lang="en-GB" sz="2100" kern="1200" dirty="0">
                <a:latin typeface="Arial" panose="020B0604020202020204" pitchFamily="34" charset="0"/>
                <a:cs typeface="Arial" panose="020B0604020202020204" pitchFamily="34" charset="0"/>
              </a:rPr>
              <a:t> (9-38 weeks)</a:t>
            </a:r>
            <a:endParaRPr lang="en-GB" sz="2100" kern="1200" dirty="0"/>
          </a:p>
        </p:txBody>
      </p:sp>
      <p:sp>
        <p:nvSpPr>
          <p:cNvPr id="9" name="Freeform: Shape 8">
            <a:extLst>
              <a:ext uri="{FF2B5EF4-FFF2-40B4-BE49-F238E27FC236}">
                <a16:creationId xmlns:a16="http://schemas.microsoft.com/office/drawing/2014/main" id="{8CC52107-374E-4DB0-B798-B4DFA55F6632}"/>
              </a:ext>
            </a:extLst>
          </p:cNvPr>
          <p:cNvSpPr/>
          <p:nvPr/>
        </p:nvSpPr>
        <p:spPr>
          <a:xfrm>
            <a:off x="478972" y="1461761"/>
            <a:ext cx="11078028" cy="1059339"/>
          </a:xfrm>
          <a:custGeom>
            <a:avLst/>
            <a:gdLst>
              <a:gd name="connsiteX0" fmla="*/ 0 w 11078028"/>
              <a:gd name="connsiteY0" fmla="*/ 176560 h 1059339"/>
              <a:gd name="connsiteX1" fmla="*/ 176560 w 11078028"/>
              <a:gd name="connsiteY1" fmla="*/ 0 h 1059339"/>
              <a:gd name="connsiteX2" fmla="*/ 10901468 w 11078028"/>
              <a:gd name="connsiteY2" fmla="*/ 0 h 1059339"/>
              <a:gd name="connsiteX3" fmla="*/ 11078028 w 11078028"/>
              <a:gd name="connsiteY3" fmla="*/ 176560 h 1059339"/>
              <a:gd name="connsiteX4" fmla="*/ 11078028 w 11078028"/>
              <a:gd name="connsiteY4" fmla="*/ 882779 h 1059339"/>
              <a:gd name="connsiteX5" fmla="*/ 10901468 w 11078028"/>
              <a:gd name="connsiteY5" fmla="*/ 1059339 h 1059339"/>
              <a:gd name="connsiteX6" fmla="*/ 176560 w 11078028"/>
              <a:gd name="connsiteY6" fmla="*/ 1059339 h 1059339"/>
              <a:gd name="connsiteX7" fmla="*/ 0 w 11078028"/>
              <a:gd name="connsiteY7" fmla="*/ 882779 h 1059339"/>
              <a:gd name="connsiteX8" fmla="*/ 0 w 11078028"/>
              <a:gd name="connsiteY8" fmla="*/ 176560 h 10593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078028" h="1059339">
                <a:moveTo>
                  <a:pt x="0" y="176560"/>
                </a:moveTo>
                <a:cubicBezTo>
                  <a:pt x="0" y="79049"/>
                  <a:pt x="79049" y="0"/>
                  <a:pt x="176560" y="0"/>
                </a:cubicBezTo>
                <a:lnTo>
                  <a:pt x="10901468" y="0"/>
                </a:lnTo>
                <a:cubicBezTo>
                  <a:pt x="10998979" y="0"/>
                  <a:pt x="11078028" y="79049"/>
                  <a:pt x="11078028" y="176560"/>
                </a:cubicBezTo>
                <a:lnTo>
                  <a:pt x="11078028" y="882779"/>
                </a:lnTo>
                <a:cubicBezTo>
                  <a:pt x="11078028" y="980290"/>
                  <a:pt x="10998979" y="1059339"/>
                  <a:pt x="10901468" y="1059339"/>
                </a:cubicBezTo>
                <a:lnTo>
                  <a:pt x="176560" y="1059339"/>
                </a:lnTo>
                <a:cubicBezTo>
                  <a:pt x="79049" y="1059339"/>
                  <a:pt x="0" y="980290"/>
                  <a:pt x="0" y="882779"/>
                </a:cubicBezTo>
                <a:lnTo>
                  <a:pt x="0" y="176560"/>
                </a:lnTo>
                <a:close/>
              </a:path>
            </a:pathLst>
          </a:custGeom>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120293" tIns="120293" rIns="120293" bIns="120293" numCol="1" spcCol="1270" anchor="ctr" anchorCtr="0">
            <a:noAutofit/>
          </a:bodyPr>
          <a:lstStyle/>
          <a:p>
            <a:pPr marL="0" lvl="0" indent="0" algn="l" defTabSz="800100">
              <a:lnSpc>
                <a:spcPct val="90000"/>
              </a:lnSpc>
              <a:spcBef>
                <a:spcPct val="0"/>
              </a:spcBef>
              <a:spcAft>
                <a:spcPct val="35000"/>
              </a:spcAft>
              <a:buNone/>
            </a:pPr>
            <a:r>
              <a:rPr lang="en-GB" sz="1800" kern="1200" dirty="0">
                <a:latin typeface="Arial" panose="020B0604020202020204" pitchFamily="34" charset="0"/>
                <a:cs typeface="Arial" panose="020B0604020202020204" pitchFamily="34" charset="0"/>
              </a:rPr>
              <a:t>Before we focus on postnatal development, we will first review prenatal development and two main issues in particular: the biological and psychological aspects of development at this time. Prenatal development begins at conception - when an egg has erupted from the ovary (as it will every 28 days) and is fertilised in the fallopian tubes or womb.</a:t>
            </a:r>
            <a:endParaRPr lang="en-GB" sz="1800" kern="1200" dirty="0"/>
          </a:p>
        </p:txBody>
      </p:sp>
      <p:sp>
        <p:nvSpPr>
          <p:cNvPr id="10" name="Freeform: Shape 9">
            <a:extLst>
              <a:ext uri="{FF2B5EF4-FFF2-40B4-BE49-F238E27FC236}">
                <a16:creationId xmlns:a16="http://schemas.microsoft.com/office/drawing/2014/main" id="{5C8F26C0-8DD7-4F5E-B075-EE6B9EEFBEC6}"/>
              </a:ext>
            </a:extLst>
          </p:cNvPr>
          <p:cNvSpPr/>
          <p:nvPr/>
        </p:nvSpPr>
        <p:spPr>
          <a:xfrm>
            <a:off x="478972" y="2532906"/>
            <a:ext cx="11078028" cy="1123931"/>
          </a:xfrm>
          <a:custGeom>
            <a:avLst/>
            <a:gdLst>
              <a:gd name="connsiteX0" fmla="*/ 0 w 11078028"/>
              <a:gd name="connsiteY0" fmla="*/ 187326 h 1123931"/>
              <a:gd name="connsiteX1" fmla="*/ 187326 w 11078028"/>
              <a:gd name="connsiteY1" fmla="*/ 0 h 1123931"/>
              <a:gd name="connsiteX2" fmla="*/ 10890702 w 11078028"/>
              <a:gd name="connsiteY2" fmla="*/ 0 h 1123931"/>
              <a:gd name="connsiteX3" fmla="*/ 11078028 w 11078028"/>
              <a:gd name="connsiteY3" fmla="*/ 187326 h 1123931"/>
              <a:gd name="connsiteX4" fmla="*/ 11078028 w 11078028"/>
              <a:gd name="connsiteY4" fmla="*/ 936605 h 1123931"/>
              <a:gd name="connsiteX5" fmla="*/ 10890702 w 11078028"/>
              <a:gd name="connsiteY5" fmla="*/ 1123931 h 1123931"/>
              <a:gd name="connsiteX6" fmla="*/ 187326 w 11078028"/>
              <a:gd name="connsiteY6" fmla="*/ 1123931 h 1123931"/>
              <a:gd name="connsiteX7" fmla="*/ 0 w 11078028"/>
              <a:gd name="connsiteY7" fmla="*/ 936605 h 1123931"/>
              <a:gd name="connsiteX8" fmla="*/ 0 w 11078028"/>
              <a:gd name="connsiteY8" fmla="*/ 187326 h 11239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078028" h="1123931">
                <a:moveTo>
                  <a:pt x="0" y="187326"/>
                </a:moveTo>
                <a:cubicBezTo>
                  <a:pt x="0" y="83869"/>
                  <a:pt x="83869" y="0"/>
                  <a:pt x="187326" y="0"/>
                </a:cubicBezTo>
                <a:lnTo>
                  <a:pt x="10890702" y="0"/>
                </a:lnTo>
                <a:cubicBezTo>
                  <a:pt x="10994159" y="0"/>
                  <a:pt x="11078028" y="83869"/>
                  <a:pt x="11078028" y="187326"/>
                </a:cubicBezTo>
                <a:lnTo>
                  <a:pt x="11078028" y="936605"/>
                </a:lnTo>
                <a:cubicBezTo>
                  <a:pt x="11078028" y="1040062"/>
                  <a:pt x="10994159" y="1123931"/>
                  <a:pt x="10890702" y="1123931"/>
                </a:cubicBezTo>
                <a:lnTo>
                  <a:pt x="187326" y="1123931"/>
                </a:lnTo>
                <a:cubicBezTo>
                  <a:pt x="83869" y="1123931"/>
                  <a:pt x="0" y="1040062"/>
                  <a:pt x="0" y="936605"/>
                </a:cubicBezTo>
                <a:lnTo>
                  <a:pt x="0" y="187326"/>
                </a:lnTo>
                <a:close/>
              </a:path>
            </a:pathLst>
          </a:custGeom>
        </p:spPr>
        <p:style>
          <a:lnRef idx="2">
            <a:schemeClr val="lt1">
              <a:hueOff val="0"/>
              <a:satOff val="0"/>
              <a:lumOff val="0"/>
              <a:alphaOff val="0"/>
            </a:schemeClr>
          </a:lnRef>
          <a:fillRef idx="1">
            <a:schemeClr val="accent5">
              <a:hueOff val="-3541727"/>
              <a:satOff val="2026"/>
              <a:lumOff val="-4412"/>
              <a:alphaOff val="0"/>
            </a:schemeClr>
          </a:fillRef>
          <a:effectRef idx="0">
            <a:schemeClr val="accent5">
              <a:hueOff val="-3541727"/>
              <a:satOff val="2026"/>
              <a:lumOff val="-4412"/>
              <a:alphaOff val="0"/>
            </a:schemeClr>
          </a:effectRef>
          <a:fontRef idx="minor">
            <a:schemeClr val="lt1"/>
          </a:fontRef>
        </p:style>
        <p:txBody>
          <a:bodyPr spcFirstLastPara="0" vert="horz" wrap="square" lIns="123446" tIns="123446" rIns="123446" bIns="123446" numCol="1" spcCol="1270" anchor="ctr" anchorCtr="0">
            <a:noAutofit/>
          </a:bodyPr>
          <a:lstStyle/>
          <a:p>
            <a:pPr marL="0" lvl="0" indent="0" algn="l" defTabSz="800100">
              <a:lnSpc>
                <a:spcPct val="90000"/>
              </a:lnSpc>
              <a:spcBef>
                <a:spcPct val="0"/>
              </a:spcBef>
              <a:spcAft>
                <a:spcPct val="35000"/>
              </a:spcAft>
              <a:buNone/>
            </a:pPr>
            <a:r>
              <a:rPr lang="en-GB" sz="1800" kern="1200" dirty="0">
                <a:latin typeface="Arial" panose="020B0604020202020204" pitchFamily="34" charset="0"/>
                <a:cs typeface="Arial" panose="020B0604020202020204" pitchFamily="34" charset="0"/>
              </a:rPr>
              <a:t>Hormones are released to prepare the lining of the womb for implantation of the zygote. If there are abnormalities or a faulty implantation, the zygote will be shed two weeks later with menstrual flow, with the mother never knowing she was pregnant.</a:t>
            </a:r>
          </a:p>
        </p:txBody>
      </p:sp>
      <p:sp>
        <p:nvSpPr>
          <p:cNvPr id="11" name="Freeform: Shape 10">
            <a:extLst>
              <a:ext uri="{FF2B5EF4-FFF2-40B4-BE49-F238E27FC236}">
                <a16:creationId xmlns:a16="http://schemas.microsoft.com/office/drawing/2014/main" id="{6323BC98-C836-48A3-8491-F1A17DC2B1F8}"/>
              </a:ext>
            </a:extLst>
          </p:cNvPr>
          <p:cNvSpPr/>
          <p:nvPr/>
        </p:nvSpPr>
        <p:spPr>
          <a:xfrm>
            <a:off x="478972" y="3671131"/>
            <a:ext cx="11078028" cy="845779"/>
          </a:xfrm>
          <a:custGeom>
            <a:avLst/>
            <a:gdLst>
              <a:gd name="connsiteX0" fmla="*/ 0 w 11078028"/>
              <a:gd name="connsiteY0" fmla="*/ 140966 h 845779"/>
              <a:gd name="connsiteX1" fmla="*/ 140966 w 11078028"/>
              <a:gd name="connsiteY1" fmla="*/ 0 h 845779"/>
              <a:gd name="connsiteX2" fmla="*/ 10937062 w 11078028"/>
              <a:gd name="connsiteY2" fmla="*/ 0 h 845779"/>
              <a:gd name="connsiteX3" fmla="*/ 11078028 w 11078028"/>
              <a:gd name="connsiteY3" fmla="*/ 140966 h 845779"/>
              <a:gd name="connsiteX4" fmla="*/ 11078028 w 11078028"/>
              <a:gd name="connsiteY4" fmla="*/ 704813 h 845779"/>
              <a:gd name="connsiteX5" fmla="*/ 10937062 w 11078028"/>
              <a:gd name="connsiteY5" fmla="*/ 845779 h 845779"/>
              <a:gd name="connsiteX6" fmla="*/ 140966 w 11078028"/>
              <a:gd name="connsiteY6" fmla="*/ 845779 h 845779"/>
              <a:gd name="connsiteX7" fmla="*/ 0 w 11078028"/>
              <a:gd name="connsiteY7" fmla="*/ 704813 h 845779"/>
              <a:gd name="connsiteX8" fmla="*/ 0 w 11078028"/>
              <a:gd name="connsiteY8" fmla="*/ 140966 h 845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078028" h="845779">
                <a:moveTo>
                  <a:pt x="0" y="140966"/>
                </a:moveTo>
                <a:cubicBezTo>
                  <a:pt x="0" y="63113"/>
                  <a:pt x="63113" y="0"/>
                  <a:pt x="140966" y="0"/>
                </a:cubicBezTo>
                <a:lnTo>
                  <a:pt x="10937062" y="0"/>
                </a:lnTo>
                <a:cubicBezTo>
                  <a:pt x="11014915" y="0"/>
                  <a:pt x="11078028" y="63113"/>
                  <a:pt x="11078028" y="140966"/>
                </a:cubicBezTo>
                <a:lnTo>
                  <a:pt x="11078028" y="704813"/>
                </a:lnTo>
                <a:cubicBezTo>
                  <a:pt x="11078028" y="782666"/>
                  <a:pt x="11014915" y="845779"/>
                  <a:pt x="10937062" y="845779"/>
                </a:cubicBezTo>
                <a:lnTo>
                  <a:pt x="140966" y="845779"/>
                </a:lnTo>
                <a:cubicBezTo>
                  <a:pt x="63113" y="845779"/>
                  <a:pt x="0" y="782666"/>
                  <a:pt x="0" y="704813"/>
                </a:cubicBezTo>
                <a:lnTo>
                  <a:pt x="0" y="140966"/>
                </a:lnTo>
                <a:close/>
              </a:path>
            </a:pathLst>
          </a:custGeom>
        </p:spPr>
        <p:style>
          <a:lnRef idx="2">
            <a:schemeClr val="lt1">
              <a:hueOff val="0"/>
              <a:satOff val="0"/>
              <a:lumOff val="0"/>
              <a:alphaOff val="0"/>
            </a:schemeClr>
          </a:lnRef>
          <a:fillRef idx="1">
            <a:schemeClr val="accent5">
              <a:hueOff val="-7083455"/>
              <a:satOff val="4052"/>
              <a:lumOff val="-8824"/>
              <a:alphaOff val="0"/>
            </a:schemeClr>
          </a:fillRef>
          <a:effectRef idx="0">
            <a:schemeClr val="accent5">
              <a:hueOff val="-7083455"/>
              <a:satOff val="4052"/>
              <a:lumOff val="-8824"/>
              <a:alphaOff val="0"/>
            </a:schemeClr>
          </a:effectRef>
          <a:fontRef idx="minor">
            <a:schemeClr val="lt1"/>
          </a:fontRef>
        </p:style>
        <p:txBody>
          <a:bodyPr spcFirstLastPara="0" vert="horz" wrap="square" lIns="109868" tIns="109868" rIns="109868" bIns="109868" numCol="1" spcCol="1270" anchor="ctr" anchorCtr="0">
            <a:noAutofit/>
          </a:bodyPr>
          <a:lstStyle/>
          <a:p>
            <a:pPr marL="0" lvl="0" indent="0" algn="l" defTabSz="800100">
              <a:lnSpc>
                <a:spcPct val="90000"/>
              </a:lnSpc>
              <a:spcBef>
                <a:spcPct val="0"/>
              </a:spcBef>
              <a:spcAft>
                <a:spcPct val="35000"/>
              </a:spcAft>
              <a:buNone/>
            </a:pPr>
            <a:r>
              <a:rPr lang="en-GB" sz="1800" kern="1200" dirty="0">
                <a:latin typeface="Arial" panose="020B0604020202020204" pitchFamily="34" charset="0"/>
                <a:cs typeface="Arial" panose="020B0604020202020204" pitchFamily="34" charset="0"/>
              </a:rPr>
              <a:t>Periods of development are measured in trimesters, each being three months. However, there are three other periods throughout gestation</a:t>
            </a:r>
            <a:r>
              <a:rPr lang="en-GB" sz="500" kern="1200" dirty="0">
                <a:latin typeface="Arial" panose="020B0604020202020204" pitchFamily="34" charset="0"/>
                <a:cs typeface="Arial" panose="020B0604020202020204" pitchFamily="34" charset="0"/>
              </a:rPr>
              <a:t>:</a:t>
            </a:r>
            <a:endParaRPr lang="en-GB" sz="500" kern="1200" dirty="0"/>
          </a:p>
        </p:txBody>
      </p:sp>
    </p:spTree>
    <p:extLst>
      <p:ext uri="{BB962C8B-B14F-4D97-AF65-F5344CB8AC3E}">
        <p14:creationId xmlns:p14="http://schemas.microsoft.com/office/powerpoint/2010/main" val="2422057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fade">
                                      <p:cBhvr>
                                        <p:cTn id="32" dur="500"/>
                                        <p:tgtEl>
                                          <p:spTgt spid="14"/>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fade">
                                      <p:cBhvr>
                                        <p:cTn id="37" dur="500"/>
                                        <p:tgtEl>
                                          <p:spTgt spid="15"/>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fade">
                                      <p:cBhvr>
                                        <p:cTn id="4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4" grpId="0" animBg="1"/>
      <p:bldP spid="15" grpId="0" animBg="1"/>
      <p:bldP spid="16" grpId="0" animBg="1"/>
      <p:bldP spid="9" grpId="0" animBg="1"/>
      <p:bldP spid="10" grpId="0" animBg="1"/>
      <p:bldP spid="1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19E163F-A372-4298-9278-D33B07793C36}"/>
              </a:ext>
            </a:extLst>
          </p:cNvPr>
          <p:cNvSpPr>
            <a:spLocks noGrp="1"/>
          </p:cNvSpPr>
          <p:nvPr>
            <p:ph type="title"/>
          </p:nvPr>
        </p:nvSpPr>
        <p:spPr>
          <a:xfrm>
            <a:off x="596900" y="685800"/>
            <a:ext cx="3757386" cy="1485900"/>
          </a:xfrm>
        </p:spPr>
        <p:txBody>
          <a:bodyPr>
            <a:normAutofit/>
          </a:bodyPr>
          <a:lstStyle/>
          <a:p>
            <a:r>
              <a:rPr lang="en-GB" sz="4100" dirty="0">
                <a:latin typeface="Arial" panose="020B0604020202020204" pitchFamily="34" charset="0"/>
                <a:cs typeface="Arial" panose="020B0604020202020204" pitchFamily="34" charset="0"/>
              </a:rPr>
              <a:t>Development of the brain. </a:t>
            </a:r>
          </a:p>
        </p:txBody>
      </p:sp>
      <p:sp>
        <p:nvSpPr>
          <p:cNvPr id="11" name="Content Placeholder 10">
            <a:extLst>
              <a:ext uri="{FF2B5EF4-FFF2-40B4-BE49-F238E27FC236}">
                <a16:creationId xmlns:a16="http://schemas.microsoft.com/office/drawing/2014/main" id="{527EB243-5123-4A07-B898-691F25E5984D}"/>
              </a:ext>
            </a:extLst>
          </p:cNvPr>
          <p:cNvSpPr>
            <a:spLocks noGrp="1"/>
          </p:cNvSpPr>
          <p:nvPr>
            <p:ph idx="1"/>
          </p:nvPr>
        </p:nvSpPr>
        <p:spPr>
          <a:xfrm>
            <a:off x="596900" y="2122550"/>
            <a:ext cx="3444747" cy="2783279"/>
          </a:xfrm>
        </p:spPr>
        <p:txBody>
          <a:bodyPr>
            <a:normAutofit/>
          </a:bodyPr>
          <a:lstStyle/>
          <a:p>
            <a:pPr marL="0" indent="0">
              <a:buNone/>
            </a:pPr>
            <a:r>
              <a:rPr lang="en-US" sz="1800" dirty="0">
                <a:latin typeface="Arial" panose="020B0604020202020204" pitchFamily="34" charset="0"/>
                <a:cs typeface="Arial" panose="020B0604020202020204" pitchFamily="34" charset="0"/>
              </a:rPr>
              <a:t>This diagram helps us to see how the central nervous system of an embryo develops and how they differing parts form the building blocks of the adult brain. </a:t>
            </a:r>
          </a:p>
        </p:txBody>
      </p:sp>
      <p:pic>
        <p:nvPicPr>
          <p:cNvPr id="7" name="Content Placeholder 6" descr="A screenshot of a cell phone&#10;&#10;Description automatically generated">
            <a:extLst>
              <a:ext uri="{FF2B5EF4-FFF2-40B4-BE49-F238E27FC236}">
                <a16:creationId xmlns:a16="http://schemas.microsoft.com/office/drawing/2014/main" id="{2EF0E05A-80BA-437E-973E-E650FE915653}"/>
              </a:ext>
            </a:extLst>
          </p:cNvPr>
          <p:cNvPicPr>
            <a:picLocks noChangeAspect="1"/>
          </p:cNvPicPr>
          <p:nvPr/>
        </p:nvPicPr>
        <p:blipFill>
          <a:blip r:embed="rId3"/>
          <a:stretch>
            <a:fillRect/>
          </a:stretch>
        </p:blipFill>
        <p:spPr>
          <a:xfrm>
            <a:off x="4203700" y="685798"/>
            <a:ext cx="7249215" cy="5273803"/>
          </a:xfrm>
          <a:prstGeom prst="rect">
            <a:avLst/>
          </a:prstGeom>
        </p:spPr>
      </p:pic>
      <p:sp>
        <p:nvSpPr>
          <p:cNvPr id="8" name="TextBox 7">
            <a:extLst>
              <a:ext uri="{FF2B5EF4-FFF2-40B4-BE49-F238E27FC236}">
                <a16:creationId xmlns:a16="http://schemas.microsoft.com/office/drawing/2014/main" id="{224B64D1-F06B-4EBA-9119-D7FA7EB4660C}"/>
              </a:ext>
            </a:extLst>
          </p:cNvPr>
          <p:cNvSpPr txBox="1"/>
          <p:nvPr/>
        </p:nvSpPr>
        <p:spPr>
          <a:xfrm>
            <a:off x="4203700" y="6041395"/>
            <a:ext cx="6350000" cy="261610"/>
          </a:xfrm>
          <a:prstGeom prst="rect">
            <a:avLst/>
          </a:prstGeom>
          <a:noFill/>
        </p:spPr>
        <p:txBody>
          <a:bodyPr wrap="square" rtlCol="0">
            <a:spAutoFit/>
          </a:bodyPr>
          <a:lstStyle/>
          <a:p>
            <a:r>
              <a:rPr lang="en-GB" sz="1100" dirty="0"/>
              <a:t>Diagram 2  Ontogenesis of the central nervous system (CNS) Woolsey et al, (2017, p10) </a:t>
            </a:r>
          </a:p>
        </p:txBody>
      </p:sp>
    </p:spTree>
    <p:extLst>
      <p:ext uri="{BB962C8B-B14F-4D97-AF65-F5344CB8AC3E}">
        <p14:creationId xmlns:p14="http://schemas.microsoft.com/office/powerpoint/2010/main" val="1200134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xEl>
                                              <p:pRg st="0" end="0"/>
                                            </p:txEl>
                                          </p:spTgt>
                                        </p:tgtEl>
                                        <p:attrNameLst>
                                          <p:attrName>style.visibility</p:attrName>
                                        </p:attrNameLst>
                                      </p:cBhvr>
                                      <p:to>
                                        <p:strVal val="visible"/>
                                      </p:to>
                                    </p:set>
                                    <p:animEffect transition="in" filter="fade">
                                      <p:cBhvr>
                                        <p:cTn id="12" dur="500"/>
                                        <p:tgtEl>
                                          <p:spTgt spid="11">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build="p"/>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FCB14D-698C-4B5B-A112-8CF1F7EBD48C}"/>
              </a:ext>
            </a:extLst>
          </p:cNvPr>
          <p:cNvSpPr>
            <a:spLocks noGrp="1"/>
          </p:cNvSpPr>
          <p:nvPr>
            <p:ph type="title"/>
          </p:nvPr>
        </p:nvSpPr>
        <p:spPr>
          <a:xfrm>
            <a:off x="537029" y="515257"/>
            <a:ext cx="10058400" cy="838537"/>
          </a:xfrm>
        </p:spPr>
        <p:txBody>
          <a:bodyPr>
            <a:normAutofit/>
          </a:bodyPr>
          <a:lstStyle/>
          <a:p>
            <a:r>
              <a:rPr lang="en-GB" b="1" i="0" u="none" strike="noStrike" baseline="0" dirty="0">
                <a:latin typeface="Arial" panose="020B0604020202020204" pitchFamily="34" charset="0"/>
                <a:cs typeface="Arial" panose="020B0604020202020204" pitchFamily="34" charset="0"/>
              </a:rPr>
              <a:t>Prenatal Learning</a:t>
            </a:r>
            <a:endParaRPr lang="en-GB" sz="7200" dirty="0">
              <a:latin typeface="Arial" panose="020B0604020202020204" pitchFamily="34" charset="0"/>
              <a:cs typeface="Arial" panose="020B0604020202020204" pitchFamily="34" charset="0"/>
            </a:endParaRPr>
          </a:p>
        </p:txBody>
      </p:sp>
      <p:graphicFrame>
        <p:nvGraphicFramePr>
          <p:cNvPr id="6" name="Diagram 5">
            <a:extLst>
              <a:ext uri="{FF2B5EF4-FFF2-40B4-BE49-F238E27FC236}">
                <a16:creationId xmlns:a16="http://schemas.microsoft.com/office/drawing/2014/main" id="{076F1F5B-E94D-40F4-9AB0-8BF6A149B0D9}"/>
              </a:ext>
            </a:extLst>
          </p:cNvPr>
          <p:cNvGraphicFramePr/>
          <p:nvPr>
            <p:extLst>
              <p:ext uri="{D42A27DB-BD31-4B8C-83A1-F6EECF244321}">
                <p14:modId xmlns:p14="http://schemas.microsoft.com/office/powerpoint/2010/main" val="2754831494"/>
              </p:ext>
            </p:extLst>
          </p:nvPr>
        </p:nvGraphicFramePr>
        <p:xfrm>
          <a:off x="537029" y="1132114"/>
          <a:ext cx="11059885" cy="52106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8" name="Graphic 7" descr="Ear">
            <a:extLst>
              <a:ext uri="{FF2B5EF4-FFF2-40B4-BE49-F238E27FC236}">
                <a16:creationId xmlns:a16="http://schemas.microsoft.com/office/drawing/2014/main" id="{3D541EA1-D80B-44A5-9EE5-AAF2CE70C8A2}"/>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168401" y="3218541"/>
            <a:ext cx="914400" cy="914400"/>
          </a:xfrm>
          <a:prstGeom prst="rect">
            <a:avLst/>
          </a:prstGeom>
        </p:spPr>
      </p:pic>
      <p:pic>
        <p:nvPicPr>
          <p:cNvPr id="12" name="Graphic 11" descr="Pregnant lady">
            <a:extLst>
              <a:ext uri="{FF2B5EF4-FFF2-40B4-BE49-F238E27FC236}">
                <a16:creationId xmlns:a16="http://schemas.microsoft.com/office/drawing/2014/main" id="{FF13DFB6-5D8F-4A7C-891D-4034CA23E7FA}"/>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820057" y="1638468"/>
            <a:ext cx="914400" cy="914400"/>
          </a:xfrm>
          <a:prstGeom prst="rect">
            <a:avLst/>
          </a:prstGeom>
        </p:spPr>
      </p:pic>
      <p:pic>
        <p:nvPicPr>
          <p:cNvPr id="14" name="Graphic 13" descr="Music notes">
            <a:extLst>
              <a:ext uri="{FF2B5EF4-FFF2-40B4-BE49-F238E27FC236}">
                <a16:creationId xmlns:a16="http://schemas.microsoft.com/office/drawing/2014/main" id="{7C4B7129-7276-40CA-84CD-F9B92393BD1E}"/>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820057" y="4811486"/>
            <a:ext cx="914400" cy="914400"/>
          </a:xfrm>
          <a:prstGeom prst="rect">
            <a:avLst/>
          </a:prstGeom>
        </p:spPr>
      </p:pic>
    </p:spTree>
    <p:extLst>
      <p:ext uri="{BB962C8B-B14F-4D97-AF65-F5344CB8AC3E}">
        <p14:creationId xmlns:p14="http://schemas.microsoft.com/office/powerpoint/2010/main" val="8205016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548904-2D69-483D-9AE0-B7A60F2878EB}"/>
              </a:ext>
            </a:extLst>
          </p:cNvPr>
          <p:cNvSpPr>
            <a:spLocks noGrp="1"/>
          </p:cNvSpPr>
          <p:nvPr>
            <p:ph type="title"/>
          </p:nvPr>
        </p:nvSpPr>
        <p:spPr>
          <a:xfrm>
            <a:off x="1066800" y="642594"/>
            <a:ext cx="10058400" cy="1371600"/>
          </a:xfrm>
        </p:spPr>
        <p:txBody>
          <a:bodyPr anchor="ctr">
            <a:normAutofit/>
          </a:bodyPr>
          <a:lstStyle/>
          <a:p>
            <a:r>
              <a:rPr lang="en-GB" b="1" i="0" u="none" strike="noStrike" baseline="0"/>
              <a:t>Prenatal Environmental Influences</a:t>
            </a:r>
            <a:endParaRPr lang="en-GB"/>
          </a:p>
        </p:txBody>
      </p:sp>
      <p:sp>
        <p:nvSpPr>
          <p:cNvPr id="3" name="Content Placeholder 2">
            <a:extLst>
              <a:ext uri="{FF2B5EF4-FFF2-40B4-BE49-F238E27FC236}">
                <a16:creationId xmlns:a16="http://schemas.microsoft.com/office/drawing/2014/main" id="{7E97BAB7-2568-4AD8-BAC5-3AFB8524B4C2}"/>
              </a:ext>
            </a:extLst>
          </p:cNvPr>
          <p:cNvSpPr>
            <a:spLocks noGrp="1"/>
          </p:cNvSpPr>
          <p:nvPr>
            <p:ph sz="half" idx="1"/>
          </p:nvPr>
        </p:nvSpPr>
        <p:spPr>
          <a:xfrm>
            <a:off x="595086" y="2103120"/>
            <a:ext cx="5892800" cy="3749040"/>
          </a:xfrm>
        </p:spPr>
        <p:txBody>
          <a:bodyPr>
            <a:normAutofit/>
          </a:bodyPr>
          <a:lstStyle/>
          <a:p>
            <a:pPr marL="0" indent="0">
              <a:lnSpc>
                <a:spcPct val="100000"/>
              </a:lnSpc>
              <a:buNone/>
            </a:pPr>
            <a:r>
              <a:rPr lang="en-GB" b="0" i="0" u="none" strike="noStrike" baseline="0" dirty="0">
                <a:latin typeface="Arial" panose="020B0604020202020204" pitchFamily="34" charset="0"/>
                <a:cs typeface="Arial" panose="020B0604020202020204" pitchFamily="34" charset="0"/>
              </a:rPr>
              <a:t>Sensitive periods of development relate to the particular development of an organ or structure that is sensitive to environmental agents or teratogens. </a:t>
            </a:r>
          </a:p>
          <a:p>
            <a:pPr marL="0" indent="0">
              <a:lnSpc>
                <a:spcPct val="100000"/>
              </a:lnSpc>
              <a:buNone/>
            </a:pPr>
            <a:r>
              <a:rPr lang="en-GB" dirty="0">
                <a:latin typeface="Arial" panose="020B0604020202020204" pitchFamily="34" charset="0"/>
                <a:cs typeface="Arial" panose="020B0604020202020204" pitchFamily="34" charset="0"/>
              </a:rPr>
              <a:t>Teratogens </a:t>
            </a:r>
            <a:r>
              <a:rPr lang="en-GB" b="0" i="0" u="none" strike="noStrike" baseline="0" dirty="0">
                <a:latin typeface="Arial" panose="020B0604020202020204" pitchFamily="34" charset="0"/>
                <a:cs typeface="Arial" panose="020B0604020202020204" pitchFamily="34" charset="0"/>
              </a:rPr>
              <a:t>are chemicals, illnesses or drugs that can cause malformation of an embryo and can lead to prenatal death, minor and major structural abnormalities, and physiological defects. </a:t>
            </a:r>
          </a:p>
          <a:p>
            <a:pPr marL="0" indent="0">
              <a:lnSpc>
                <a:spcPct val="100000"/>
              </a:lnSpc>
              <a:buNone/>
            </a:pPr>
            <a:r>
              <a:rPr lang="en-GB" b="0" i="0" u="none" strike="noStrike" baseline="0" dirty="0">
                <a:latin typeface="Arial" panose="020B0604020202020204" pitchFamily="34" charset="0"/>
                <a:cs typeface="Arial" panose="020B0604020202020204" pitchFamily="34" charset="0"/>
              </a:rPr>
              <a:t>Drugs with molecules small enough to penetrate the placental barrier can produce a range of developmental effects on the foetus, including prematurity and breathing problems.</a:t>
            </a:r>
            <a:endParaRPr lang="en-GB"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201FE012-3B75-40F3-A906-80A18ADD1599}"/>
              </a:ext>
            </a:extLst>
          </p:cNvPr>
          <p:cNvPicPr>
            <a:picLocks noChangeAspect="1"/>
          </p:cNvPicPr>
          <p:nvPr/>
        </p:nvPicPr>
        <p:blipFill>
          <a:blip r:embed="rId3"/>
          <a:stretch>
            <a:fillRect/>
          </a:stretch>
        </p:blipFill>
        <p:spPr>
          <a:xfrm>
            <a:off x="6890220" y="2103120"/>
            <a:ext cx="3806520" cy="3749040"/>
          </a:xfrm>
          <a:prstGeom prst="rect">
            <a:avLst/>
          </a:prstGeom>
          <a:noFill/>
        </p:spPr>
      </p:pic>
      <p:sp>
        <p:nvSpPr>
          <p:cNvPr id="9" name="TextBox 8">
            <a:extLst>
              <a:ext uri="{FF2B5EF4-FFF2-40B4-BE49-F238E27FC236}">
                <a16:creationId xmlns:a16="http://schemas.microsoft.com/office/drawing/2014/main" id="{710F0D96-6C5E-486B-B6B2-FC5B6AC6865D}"/>
              </a:ext>
            </a:extLst>
          </p:cNvPr>
          <p:cNvSpPr txBox="1"/>
          <p:nvPr/>
        </p:nvSpPr>
        <p:spPr>
          <a:xfrm>
            <a:off x="6890220" y="5941086"/>
            <a:ext cx="2079609" cy="369332"/>
          </a:xfrm>
          <a:prstGeom prst="rect">
            <a:avLst/>
          </a:prstGeom>
          <a:noFill/>
        </p:spPr>
        <p:txBody>
          <a:bodyPr wrap="square">
            <a:spAutoFit/>
          </a:bodyPr>
          <a:lstStyle/>
          <a:p>
            <a:r>
              <a:rPr lang="en-GB" sz="1800" b="0" i="0" u="none" strike="noStrike" baseline="0" dirty="0">
                <a:latin typeface="64zdj"/>
              </a:rPr>
              <a:t>Harmful Teratogens</a:t>
            </a:r>
            <a:endParaRPr lang="en-GB" dirty="0"/>
          </a:p>
        </p:txBody>
      </p:sp>
    </p:spTree>
    <p:extLst>
      <p:ext uri="{BB962C8B-B14F-4D97-AF65-F5344CB8AC3E}">
        <p14:creationId xmlns:p14="http://schemas.microsoft.com/office/powerpoint/2010/main" val="36771966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954DC5-99D9-4F52-AB39-238272407318}"/>
              </a:ext>
            </a:extLst>
          </p:cNvPr>
          <p:cNvSpPr>
            <a:spLocks noGrp="1"/>
          </p:cNvSpPr>
          <p:nvPr>
            <p:ph type="title"/>
          </p:nvPr>
        </p:nvSpPr>
        <p:spPr>
          <a:xfrm>
            <a:off x="442686" y="5675086"/>
            <a:ext cx="10058400" cy="974876"/>
          </a:xfrm>
        </p:spPr>
        <p:txBody>
          <a:bodyPr>
            <a:normAutofit/>
          </a:bodyPr>
          <a:lstStyle/>
          <a:p>
            <a:r>
              <a:rPr lang="en-GB" b="1" i="0" u="none" strike="noStrike" baseline="0" dirty="0">
                <a:latin typeface="Arial" panose="020B0604020202020204" pitchFamily="34" charset="0"/>
                <a:cs typeface="Arial" panose="020B0604020202020204" pitchFamily="34" charset="0"/>
              </a:rPr>
              <a:t>The Nature-Nurture Debate</a:t>
            </a:r>
            <a:endParaRPr lang="en-GB" sz="72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C91E6DF2-B22A-469A-B1A0-16C6598097D9}"/>
              </a:ext>
            </a:extLst>
          </p:cNvPr>
          <p:cNvSpPr>
            <a:spLocks noGrp="1"/>
          </p:cNvSpPr>
          <p:nvPr>
            <p:ph idx="1"/>
          </p:nvPr>
        </p:nvSpPr>
        <p:spPr>
          <a:xfrm>
            <a:off x="1056304" y="462038"/>
            <a:ext cx="10428515" cy="974875"/>
          </a:xfrm>
        </p:spPr>
        <p:txBody>
          <a:bodyPr>
            <a:normAutofit/>
          </a:bodyPr>
          <a:lstStyle/>
          <a:p>
            <a:pPr marL="0" indent="0" algn="l">
              <a:buNone/>
            </a:pPr>
            <a:r>
              <a:rPr lang="en-GB" sz="1800" b="0" i="0" u="none" strike="noStrike" baseline="0" dirty="0">
                <a:latin typeface="Arial" panose="020B0604020202020204" pitchFamily="34" charset="0"/>
                <a:cs typeface="Arial" panose="020B0604020202020204" pitchFamily="34" charset="0"/>
              </a:rPr>
              <a:t>For centuries, there have been arguments as to whether we are born with innate knowledge (</a:t>
            </a:r>
            <a:r>
              <a:rPr lang="en-GB" sz="1800" b="0" i="1" u="none" strike="noStrike" baseline="0" dirty="0">
                <a:latin typeface="Arial" panose="020B0604020202020204" pitchFamily="34" charset="0"/>
                <a:cs typeface="Arial" panose="020B0604020202020204" pitchFamily="34" charset="0"/>
              </a:rPr>
              <a:t>nature</a:t>
            </a:r>
            <a:r>
              <a:rPr lang="en-GB" sz="1800" b="0" i="0" u="none" strike="noStrike" baseline="0" dirty="0">
                <a:latin typeface="Arial" panose="020B0604020202020204" pitchFamily="34" charset="0"/>
                <a:cs typeface="Arial" panose="020B0604020202020204" pitchFamily="34" charset="0"/>
              </a:rPr>
              <a:t>) or whether we learn everything we need to know through our interactions with our environment (</a:t>
            </a:r>
            <a:r>
              <a:rPr lang="en-GB" sz="1800" b="0" i="1" u="none" strike="noStrike" baseline="0" dirty="0">
                <a:latin typeface="Arial" panose="020B0604020202020204" pitchFamily="34" charset="0"/>
                <a:cs typeface="Arial" panose="020B0604020202020204" pitchFamily="34" charset="0"/>
              </a:rPr>
              <a:t>nurture</a:t>
            </a:r>
            <a:r>
              <a:rPr lang="en-GB" sz="1800" b="0" i="0" u="none" strike="noStrike" baseline="0" dirty="0">
                <a:latin typeface="Arial" panose="020B0604020202020204" pitchFamily="34" charset="0"/>
                <a:cs typeface="Arial" panose="020B0604020202020204" pitchFamily="34" charset="0"/>
              </a:rPr>
              <a:t>). </a:t>
            </a:r>
          </a:p>
        </p:txBody>
      </p:sp>
      <p:sp>
        <p:nvSpPr>
          <p:cNvPr id="6" name="Freeform: Shape 5">
            <a:extLst>
              <a:ext uri="{FF2B5EF4-FFF2-40B4-BE49-F238E27FC236}">
                <a16:creationId xmlns:a16="http://schemas.microsoft.com/office/drawing/2014/main" id="{27B9A5DE-6F97-4722-9002-43CCBF679CE4}"/>
              </a:ext>
            </a:extLst>
          </p:cNvPr>
          <p:cNvSpPr/>
          <p:nvPr/>
        </p:nvSpPr>
        <p:spPr>
          <a:xfrm>
            <a:off x="682171" y="1277257"/>
            <a:ext cx="3533252" cy="4557486"/>
          </a:xfrm>
          <a:custGeom>
            <a:avLst/>
            <a:gdLst>
              <a:gd name="connsiteX0" fmla="*/ 0 w 10000"/>
              <a:gd name="connsiteY0" fmla="*/ 0 h 10000"/>
              <a:gd name="connsiteX1" fmla="*/ 10000 w 10000"/>
              <a:gd name="connsiteY1" fmla="*/ 0 h 10000"/>
              <a:gd name="connsiteX2" fmla="*/ 8000 w 10000"/>
              <a:gd name="connsiteY2" fmla="*/ 10000 h 10000"/>
              <a:gd name="connsiteX3" fmla="*/ 2000 w 10000"/>
              <a:gd name="connsiteY3" fmla="*/ 10000 h 10000"/>
              <a:gd name="connsiteX4" fmla="*/ 0 w 10000"/>
              <a:gd name="connsiteY4" fmla="*/ 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00">
                <a:moveTo>
                  <a:pt x="0" y="10000"/>
                </a:moveTo>
                <a:lnTo>
                  <a:pt x="0" y="0"/>
                </a:lnTo>
                <a:lnTo>
                  <a:pt x="10000" y="2000"/>
                </a:lnTo>
                <a:lnTo>
                  <a:pt x="10000" y="8000"/>
                </a:lnTo>
                <a:lnTo>
                  <a:pt x="0" y="10000"/>
                </a:ln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114300" tIns="911497" rIns="114301" bIns="911497" numCol="1" spcCol="1270" anchor="ctr" anchorCtr="0">
            <a:noAutofit/>
          </a:bodyPr>
          <a:lstStyle/>
          <a:p>
            <a:pPr marL="0" lvl="0" indent="0" algn="ctr" defTabSz="800100">
              <a:lnSpc>
                <a:spcPct val="90000"/>
              </a:lnSpc>
              <a:spcBef>
                <a:spcPct val="0"/>
              </a:spcBef>
              <a:spcAft>
                <a:spcPct val="35000"/>
              </a:spcAft>
              <a:buNone/>
            </a:pPr>
            <a:r>
              <a:rPr lang="en-GB" sz="1800" b="0" i="0" u="none" strike="noStrike" kern="1200" baseline="0" dirty="0">
                <a:latin typeface="Arial" panose="020B0604020202020204" pitchFamily="34" charset="0"/>
                <a:cs typeface="Arial" panose="020B0604020202020204" pitchFamily="34" charset="0"/>
              </a:rPr>
              <a:t>In the 17th century, John Locke (1948) proposed that the child was a 'tabula rasa' - a blank slate - capable of developing in any way. This concept was a core </a:t>
            </a:r>
            <a:r>
              <a:rPr lang="en-GB" sz="1800" kern="1200" dirty="0">
                <a:latin typeface="Arial" panose="020B0604020202020204" pitchFamily="34" charset="0"/>
                <a:cs typeface="Arial" panose="020B0604020202020204" pitchFamily="34" charset="0"/>
              </a:rPr>
              <a:t>e</a:t>
            </a:r>
            <a:r>
              <a:rPr lang="en-GB" sz="1800" b="0" i="0" u="none" strike="noStrike" kern="1200" baseline="0" dirty="0">
                <a:latin typeface="Arial" panose="020B0604020202020204" pitchFamily="34" charset="0"/>
                <a:cs typeface="Arial" panose="020B0604020202020204" pitchFamily="34" charset="0"/>
              </a:rPr>
              <a:t>lement of behaviourism, believing that children develop through a system of stimulus, response and reinforcement (Skinner, 1953; Watson, 1913).</a:t>
            </a:r>
            <a:endParaRPr lang="en-GB" sz="1800" kern="1200" dirty="0"/>
          </a:p>
        </p:txBody>
      </p:sp>
      <p:sp>
        <p:nvSpPr>
          <p:cNvPr id="7" name="Freeform: Shape 6">
            <a:extLst>
              <a:ext uri="{FF2B5EF4-FFF2-40B4-BE49-F238E27FC236}">
                <a16:creationId xmlns:a16="http://schemas.microsoft.com/office/drawing/2014/main" id="{E665EC05-BEE7-484F-86B6-492DA91D0A74}"/>
              </a:ext>
            </a:extLst>
          </p:cNvPr>
          <p:cNvSpPr/>
          <p:nvPr/>
        </p:nvSpPr>
        <p:spPr>
          <a:xfrm>
            <a:off x="4503937" y="1277257"/>
            <a:ext cx="3533251" cy="4557486"/>
          </a:xfrm>
          <a:custGeom>
            <a:avLst/>
            <a:gdLst>
              <a:gd name="connsiteX0" fmla="*/ 0 w 10000"/>
              <a:gd name="connsiteY0" fmla="*/ 0 h 10000"/>
              <a:gd name="connsiteX1" fmla="*/ 10000 w 10000"/>
              <a:gd name="connsiteY1" fmla="*/ 0 h 10000"/>
              <a:gd name="connsiteX2" fmla="*/ 8000 w 10000"/>
              <a:gd name="connsiteY2" fmla="*/ 10000 h 10000"/>
              <a:gd name="connsiteX3" fmla="*/ 2000 w 10000"/>
              <a:gd name="connsiteY3" fmla="*/ 10000 h 10000"/>
              <a:gd name="connsiteX4" fmla="*/ 0 w 10000"/>
              <a:gd name="connsiteY4" fmla="*/ 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00">
                <a:moveTo>
                  <a:pt x="0" y="10000"/>
                </a:moveTo>
                <a:lnTo>
                  <a:pt x="0" y="0"/>
                </a:lnTo>
                <a:lnTo>
                  <a:pt x="10000" y="2000"/>
                </a:lnTo>
                <a:lnTo>
                  <a:pt x="10000" y="8000"/>
                </a:lnTo>
                <a:lnTo>
                  <a:pt x="0" y="10000"/>
                </a:lnTo>
                <a:close/>
              </a:path>
            </a:pathLst>
          </a:custGeom>
        </p:spPr>
        <p:style>
          <a:lnRef idx="2">
            <a:schemeClr val="lt1">
              <a:hueOff val="0"/>
              <a:satOff val="0"/>
              <a:lumOff val="0"/>
              <a:alphaOff val="0"/>
            </a:schemeClr>
          </a:lnRef>
          <a:fillRef idx="1">
            <a:schemeClr val="accent2">
              <a:hueOff val="5617257"/>
              <a:satOff val="-17921"/>
              <a:lumOff val="-6961"/>
              <a:alphaOff val="0"/>
            </a:schemeClr>
          </a:fillRef>
          <a:effectRef idx="0">
            <a:schemeClr val="accent2">
              <a:hueOff val="5617257"/>
              <a:satOff val="-17921"/>
              <a:lumOff val="-6961"/>
              <a:alphaOff val="0"/>
            </a:schemeClr>
          </a:effectRef>
          <a:fontRef idx="minor">
            <a:schemeClr val="lt1"/>
          </a:fontRef>
        </p:style>
        <p:txBody>
          <a:bodyPr spcFirstLastPara="0" vert="horz" wrap="square" lIns="114301" tIns="911497" rIns="114300" bIns="911497" numCol="1" spcCol="1270" anchor="ctr" anchorCtr="0">
            <a:noAutofit/>
          </a:bodyPr>
          <a:lstStyle/>
          <a:p>
            <a:pPr marL="0" lvl="0" indent="0" algn="ctr" defTabSz="800100">
              <a:lnSpc>
                <a:spcPct val="90000"/>
              </a:lnSpc>
              <a:spcBef>
                <a:spcPct val="0"/>
              </a:spcBef>
              <a:spcAft>
                <a:spcPct val="35000"/>
              </a:spcAft>
              <a:buNone/>
            </a:pPr>
            <a:r>
              <a:rPr lang="en-GB" sz="1800" b="0" i="0" u="none" strike="noStrike" kern="1200" baseline="0" dirty="0">
                <a:latin typeface="Arial" panose="020B0604020202020204" pitchFamily="34" charset="0"/>
                <a:cs typeface="Arial" panose="020B0604020202020204" pitchFamily="34" charset="0"/>
              </a:rPr>
              <a:t>In contrast, Rousseau (1979) believed that children develop through a set of predictable stages that are guided by an innate timetable. This idea is present in Piagetian theories (which emphasise the idea of maturation) and nativist theories (which emphasise the idea of innate knowledge).</a:t>
            </a:r>
            <a:endParaRPr lang="en-GB" sz="1800" kern="1200" dirty="0"/>
          </a:p>
        </p:txBody>
      </p:sp>
      <p:sp>
        <p:nvSpPr>
          <p:cNvPr id="8" name="Freeform: Shape 7">
            <a:extLst>
              <a:ext uri="{FF2B5EF4-FFF2-40B4-BE49-F238E27FC236}">
                <a16:creationId xmlns:a16="http://schemas.microsoft.com/office/drawing/2014/main" id="{58AAC97B-47F2-4A4C-B579-DE0CBCC47D49}"/>
              </a:ext>
            </a:extLst>
          </p:cNvPr>
          <p:cNvSpPr/>
          <p:nvPr/>
        </p:nvSpPr>
        <p:spPr>
          <a:xfrm>
            <a:off x="8216064" y="1277257"/>
            <a:ext cx="3533250" cy="5109029"/>
          </a:xfrm>
          <a:custGeom>
            <a:avLst/>
            <a:gdLst>
              <a:gd name="connsiteX0" fmla="*/ 0 w 10000"/>
              <a:gd name="connsiteY0" fmla="*/ 0 h 10000"/>
              <a:gd name="connsiteX1" fmla="*/ 10000 w 10000"/>
              <a:gd name="connsiteY1" fmla="*/ 0 h 10000"/>
              <a:gd name="connsiteX2" fmla="*/ 8000 w 10000"/>
              <a:gd name="connsiteY2" fmla="*/ 10000 h 10000"/>
              <a:gd name="connsiteX3" fmla="*/ 2000 w 10000"/>
              <a:gd name="connsiteY3" fmla="*/ 10000 h 10000"/>
              <a:gd name="connsiteX4" fmla="*/ 0 w 10000"/>
              <a:gd name="connsiteY4" fmla="*/ 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00">
                <a:moveTo>
                  <a:pt x="0" y="10000"/>
                </a:moveTo>
                <a:lnTo>
                  <a:pt x="0" y="0"/>
                </a:lnTo>
                <a:lnTo>
                  <a:pt x="10000" y="2000"/>
                </a:lnTo>
                <a:lnTo>
                  <a:pt x="10000" y="8000"/>
                </a:lnTo>
                <a:lnTo>
                  <a:pt x="0" y="10000"/>
                </a:lnTo>
                <a:close/>
              </a:path>
            </a:pathLst>
          </a:custGeom>
        </p:spPr>
        <p:style>
          <a:lnRef idx="2">
            <a:schemeClr val="lt1">
              <a:hueOff val="0"/>
              <a:satOff val="0"/>
              <a:lumOff val="0"/>
              <a:alphaOff val="0"/>
            </a:schemeClr>
          </a:lnRef>
          <a:fillRef idx="1">
            <a:schemeClr val="accent2">
              <a:hueOff val="11234514"/>
              <a:satOff val="-35841"/>
              <a:lumOff val="-13922"/>
              <a:alphaOff val="0"/>
            </a:schemeClr>
          </a:fillRef>
          <a:effectRef idx="0">
            <a:schemeClr val="accent2">
              <a:hueOff val="11234514"/>
              <a:satOff val="-35841"/>
              <a:lumOff val="-13922"/>
              <a:alphaOff val="0"/>
            </a:schemeClr>
          </a:effectRef>
          <a:fontRef idx="minor">
            <a:schemeClr val="lt1"/>
          </a:fontRef>
        </p:style>
        <p:txBody>
          <a:bodyPr spcFirstLastPara="0" vert="horz" wrap="square" lIns="114300" tIns="911497" rIns="114300" bIns="911497" numCol="1" spcCol="1270" anchor="ctr" anchorCtr="0">
            <a:noAutofit/>
          </a:bodyPr>
          <a:lstStyle/>
          <a:p>
            <a:pPr marL="0" lvl="0" indent="0" defTabSz="800100">
              <a:lnSpc>
                <a:spcPct val="90000"/>
              </a:lnSpc>
              <a:spcBef>
                <a:spcPct val="0"/>
              </a:spcBef>
              <a:spcAft>
                <a:spcPct val="35000"/>
              </a:spcAft>
              <a:buNone/>
            </a:pPr>
            <a:endParaRPr lang="en-GB" sz="1800" b="0" i="0" u="none" strike="noStrike" kern="1200" baseline="0" dirty="0">
              <a:latin typeface="Arial" panose="020B0604020202020204" pitchFamily="34" charset="0"/>
              <a:cs typeface="Arial" panose="020B0604020202020204" pitchFamily="34" charset="0"/>
            </a:endParaRPr>
          </a:p>
          <a:p>
            <a:pPr marL="0" lvl="0" indent="0" defTabSz="800100">
              <a:lnSpc>
                <a:spcPct val="90000"/>
              </a:lnSpc>
              <a:spcBef>
                <a:spcPct val="0"/>
              </a:spcBef>
              <a:spcAft>
                <a:spcPct val="35000"/>
              </a:spcAft>
              <a:buNone/>
            </a:pPr>
            <a:r>
              <a:rPr lang="en-GB" sz="1800" b="0" i="0" u="none" strike="noStrike" kern="1200" baseline="0" dirty="0">
                <a:latin typeface="Arial" panose="020B0604020202020204" pitchFamily="34" charset="0"/>
                <a:cs typeface="Arial" panose="020B0604020202020204" pitchFamily="34" charset="0"/>
              </a:rPr>
              <a:t>More recently, the ferocity of this argument has subsided and there has been acceptance of both nature and nurture. Instead, the focus is on the more complex and more interesting question of how they interact. This involves investigating what innate abilities or knowledge children have, how the environment impacts development and how the interaction between the two produces development.</a:t>
            </a:r>
            <a:endParaRPr lang="en-GB" sz="1800" kern="1200" dirty="0"/>
          </a:p>
        </p:txBody>
      </p:sp>
    </p:spTree>
    <p:extLst>
      <p:ext uri="{BB962C8B-B14F-4D97-AF65-F5344CB8AC3E}">
        <p14:creationId xmlns:p14="http://schemas.microsoft.com/office/powerpoint/2010/main" val="18360334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6" grpId="0" animBg="1"/>
      <p:bldP spid="7" grpId="0" animBg="1"/>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6E3F15-66A4-468B-9109-FC1C2FEF9F1A}"/>
              </a:ext>
            </a:extLst>
          </p:cNvPr>
          <p:cNvSpPr>
            <a:spLocks noGrp="1"/>
          </p:cNvSpPr>
          <p:nvPr>
            <p:ph type="title"/>
          </p:nvPr>
        </p:nvSpPr>
        <p:spPr/>
        <p:txBody>
          <a:bodyPr>
            <a:normAutofit/>
          </a:bodyPr>
          <a:lstStyle/>
          <a:p>
            <a:r>
              <a:rPr lang="en-GB" sz="3600" b="1" i="0" u="none" strike="noStrike" baseline="0" dirty="0">
                <a:latin typeface="Arial" panose="020B0604020202020204" pitchFamily="34" charset="0"/>
                <a:cs typeface="Arial" panose="020B0604020202020204" pitchFamily="34" charset="0"/>
              </a:rPr>
              <a:t>The Course Of Acquisition</a:t>
            </a:r>
            <a:endParaRPr lang="en-GB" sz="6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A7C76E44-AF9C-49E4-852C-E23FF6A5DB31}"/>
              </a:ext>
            </a:extLst>
          </p:cNvPr>
          <p:cNvSpPr>
            <a:spLocks noGrp="1"/>
          </p:cNvSpPr>
          <p:nvPr>
            <p:ph idx="1"/>
          </p:nvPr>
        </p:nvSpPr>
        <p:spPr/>
        <p:txBody>
          <a:bodyPr/>
          <a:lstStyle/>
          <a:p>
            <a:pPr marL="0" indent="0" algn="l">
              <a:buNone/>
            </a:pPr>
            <a:r>
              <a:rPr lang="en-GB" sz="1800" b="0" i="0" u="none" strike="noStrike" baseline="0" dirty="0">
                <a:latin typeface="Arial" panose="020B0604020202020204" pitchFamily="34" charset="0"/>
                <a:cs typeface="Arial" panose="020B0604020202020204" pitchFamily="34" charset="0"/>
              </a:rPr>
              <a:t>So, what does the shape of development look like? Some argue for stage-like acquisition (e.g.</a:t>
            </a:r>
          </a:p>
          <a:p>
            <a:pPr marL="0" indent="0" algn="l">
              <a:buNone/>
            </a:pPr>
            <a:r>
              <a:rPr lang="en-GB" sz="1800" b="0" i="0" u="none" strike="noStrike" baseline="0" dirty="0">
                <a:latin typeface="Arial" panose="020B0604020202020204" pitchFamily="34" charset="0"/>
                <a:cs typeface="Arial" panose="020B0604020202020204" pitchFamily="34" charset="0"/>
              </a:rPr>
              <a:t>Piaget), while others argue for continuous acquisition (e.g. information processing theorists).</a:t>
            </a:r>
          </a:p>
          <a:p>
            <a:pPr marL="0" indent="0" algn="l">
              <a:buNone/>
            </a:pPr>
            <a:r>
              <a:rPr lang="en-GB" sz="1800" b="0" i="0" u="none" strike="noStrike" baseline="0" dirty="0">
                <a:latin typeface="Arial" panose="020B0604020202020204" pitchFamily="34" charset="0"/>
                <a:cs typeface="Arial" panose="020B0604020202020204" pitchFamily="34" charset="0"/>
              </a:rPr>
              <a:t>There are four possible developmental patterns that we will explore further:</a:t>
            </a:r>
          </a:p>
          <a:p>
            <a:pPr marL="0" indent="0" algn="l">
              <a:buNone/>
            </a:pPr>
            <a:r>
              <a:rPr lang="en-GB" sz="1800" b="0" i="0" u="none" strike="noStrike" baseline="0" dirty="0">
                <a:latin typeface="Arial" panose="020B0604020202020204" pitchFamily="34" charset="0"/>
                <a:cs typeface="Arial" panose="020B0604020202020204" pitchFamily="34" charset="0"/>
              </a:rPr>
              <a:t>• the continuous function</a:t>
            </a:r>
          </a:p>
          <a:p>
            <a:pPr marL="0" indent="0" algn="l">
              <a:buNone/>
            </a:pPr>
            <a:r>
              <a:rPr lang="en-GB" sz="1800" b="0" i="0" u="none" strike="noStrike" baseline="0" dirty="0">
                <a:latin typeface="Arial" panose="020B0604020202020204" pitchFamily="34" charset="0"/>
                <a:cs typeface="Arial" panose="020B0604020202020204" pitchFamily="34" charset="0"/>
              </a:rPr>
              <a:t>• the discontinuous or step function</a:t>
            </a:r>
          </a:p>
          <a:p>
            <a:pPr marL="0" indent="0" algn="l">
              <a:buNone/>
            </a:pPr>
            <a:r>
              <a:rPr lang="en-GB" sz="1800" b="0" i="0" u="none" strike="noStrike" baseline="0" dirty="0">
                <a:latin typeface="Arial" panose="020B0604020202020204" pitchFamily="34" charset="0"/>
                <a:cs typeface="Arial" panose="020B0604020202020204" pitchFamily="34" charset="0"/>
              </a:rPr>
              <a:t>• the inverted-U-function</a:t>
            </a:r>
          </a:p>
          <a:p>
            <a:pPr marL="0" indent="0" algn="l">
              <a:buNone/>
            </a:pPr>
            <a:r>
              <a:rPr lang="en-GB" sz="1800" b="0" i="0" u="none" strike="noStrike" baseline="0" dirty="0">
                <a:latin typeface="Arial" panose="020B0604020202020204" pitchFamily="34" charset="0"/>
                <a:cs typeface="Arial" panose="020B0604020202020204" pitchFamily="34" charset="0"/>
              </a:rPr>
              <a:t>• the U-function</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114397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656BEBD-42DE-4263-A3DF-9FCE5C2C25CE}"/>
              </a:ext>
            </a:extLst>
          </p:cNvPr>
          <p:cNvPicPr>
            <a:picLocks noChangeAspect="1"/>
          </p:cNvPicPr>
          <p:nvPr/>
        </p:nvPicPr>
        <p:blipFill>
          <a:blip r:embed="rId2"/>
          <a:stretch>
            <a:fillRect/>
          </a:stretch>
        </p:blipFill>
        <p:spPr>
          <a:xfrm>
            <a:off x="824242" y="237744"/>
            <a:ext cx="6504915" cy="6382512"/>
          </a:xfrm>
          <a:prstGeom prst="rect">
            <a:avLst/>
          </a:prstGeom>
          <a:noFill/>
          <a:ln>
            <a:noFill/>
          </a:ln>
        </p:spPr>
      </p:pic>
      <p:sp>
        <p:nvSpPr>
          <p:cNvPr id="10" name="Title 2">
            <a:extLst>
              <a:ext uri="{FF2B5EF4-FFF2-40B4-BE49-F238E27FC236}">
                <a16:creationId xmlns:a16="http://schemas.microsoft.com/office/drawing/2014/main" id="{E0447657-22C9-4C47-9C8C-B570CDF0FB41}"/>
              </a:ext>
            </a:extLst>
          </p:cNvPr>
          <p:cNvSpPr>
            <a:spLocks noGrp="1"/>
          </p:cNvSpPr>
          <p:nvPr>
            <p:ph type="title"/>
          </p:nvPr>
        </p:nvSpPr>
        <p:spPr>
          <a:xfrm>
            <a:off x="8477250" y="603504"/>
            <a:ext cx="3144774" cy="978553"/>
          </a:xfrm>
        </p:spPr>
        <p:txBody>
          <a:bodyPr/>
          <a:lstStyle/>
          <a:p>
            <a:r>
              <a:rPr lang="en-GB" sz="2800" b="1" i="0" u="none" strike="noStrike" baseline="0" dirty="0">
                <a:latin typeface="Arial" panose="020B0604020202020204" pitchFamily="34" charset="0"/>
                <a:cs typeface="Arial" panose="020B0604020202020204" pitchFamily="34" charset="0"/>
              </a:rPr>
              <a:t>The continuous function</a:t>
            </a:r>
            <a:endParaRPr lang="en-US" sz="4400" b="1"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CF6A83A1-CA5B-48FF-ACBC-44837AE67879}"/>
              </a:ext>
            </a:extLst>
          </p:cNvPr>
          <p:cNvSpPr>
            <a:spLocks noGrp="1"/>
          </p:cNvSpPr>
          <p:nvPr>
            <p:ph type="body" sz="half" idx="2"/>
          </p:nvPr>
        </p:nvSpPr>
        <p:spPr>
          <a:xfrm>
            <a:off x="8425996" y="2278743"/>
            <a:ext cx="3247281" cy="3410857"/>
          </a:xfrm>
        </p:spPr>
        <p:txBody>
          <a:bodyPr>
            <a:normAutofit/>
          </a:bodyPr>
          <a:lstStyle/>
          <a:p>
            <a:pPr marL="0" indent="0">
              <a:lnSpc>
                <a:spcPct val="100000"/>
              </a:lnSpc>
              <a:buNone/>
            </a:pPr>
            <a:r>
              <a:rPr lang="en-GB" b="0" i="0" u="none" strike="noStrike" baseline="0" dirty="0">
                <a:latin typeface="Arial" panose="020B0604020202020204" pitchFamily="34" charset="0"/>
                <a:cs typeface="Arial" panose="020B0604020202020204" pitchFamily="34" charset="0"/>
              </a:rPr>
              <a:t>The continuous function describes a course of acquisition in which the child slowly develops</a:t>
            </a:r>
          </a:p>
          <a:p>
            <a:pPr marL="0" indent="0">
              <a:lnSpc>
                <a:spcPct val="100000"/>
              </a:lnSpc>
              <a:buNone/>
            </a:pPr>
            <a:r>
              <a:rPr lang="en-GB" b="0" i="0" u="none" strike="noStrike" baseline="0" dirty="0">
                <a:latin typeface="Arial" panose="020B0604020202020204" pitchFamily="34" charset="0"/>
                <a:cs typeface="Arial" panose="020B0604020202020204" pitchFamily="34" charset="0"/>
              </a:rPr>
              <a:t>over time. An example of this is physical weight gain. Some theorists (e.g. information</a:t>
            </a:r>
          </a:p>
          <a:p>
            <a:pPr marL="0" indent="0">
              <a:lnSpc>
                <a:spcPct val="100000"/>
              </a:lnSpc>
              <a:buNone/>
            </a:pPr>
            <a:r>
              <a:rPr lang="en-GB" b="0" i="0" u="none" strike="noStrike" baseline="0" dirty="0">
                <a:latin typeface="Arial" panose="020B0604020202020204" pitchFamily="34" charset="0"/>
                <a:cs typeface="Arial" panose="020B0604020202020204" pitchFamily="34" charset="0"/>
              </a:rPr>
              <a:t>processing theorists) argue that many cognitive abilities grow in this way.</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864390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997CC9D8-D257-4784-9491-374508626249}"/>
              </a:ext>
            </a:extLst>
          </p:cNvPr>
          <p:cNvPicPr>
            <a:picLocks noChangeAspect="1"/>
          </p:cNvPicPr>
          <p:nvPr/>
        </p:nvPicPr>
        <p:blipFill>
          <a:blip r:embed="rId3"/>
          <a:stretch>
            <a:fillRect/>
          </a:stretch>
        </p:blipFill>
        <p:spPr>
          <a:xfrm>
            <a:off x="894283" y="237744"/>
            <a:ext cx="6364832" cy="6382512"/>
          </a:xfrm>
          <a:prstGeom prst="rect">
            <a:avLst/>
          </a:prstGeom>
          <a:noFill/>
          <a:ln>
            <a:noFill/>
          </a:ln>
        </p:spPr>
      </p:pic>
      <p:sp>
        <p:nvSpPr>
          <p:cNvPr id="13" name="Title 2">
            <a:extLst>
              <a:ext uri="{FF2B5EF4-FFF2-40B4-BE49-F238E27FC236}">
                <a16:creationId xmlns:a16="http://schemas.microsoft.com/office/drawing/2014/main" id="{714871FB-6E1E-4E05-AE29-08D1076923FB}"/>
              </a:ext>
            </a:extLst>
          </p:cNvPr>
          <p:cNvSpPr>
            <a:spLocks noGrp="1"/>
          </p:cNvSpPr>
          <p:nvPr>
            <p:ph type="title"/>
          </p:nvPr>
        </p:nvSpPr>
        <p:spPr>
          <a:xfrm>
            <a:off x="8477250" y="754742"/>
            <a:ext cx="3144774" cy="1117310"/>
          </a:xfrm>
        </p:spPr>
        <p:txBody>
          <a:bodyPr/>
          <a:lstStyle/>
          <a:p>
            <a:r>
              <a:rPr lang="en-US" dirty="0"/>
              <a:t>Staged development</a:t>
            </a:r>
          </a:p>
        </p:txBody>
      </p:sp>
      <p:sp>
        <p:nvSpPr>
          <p:cNvPr id="6" name="Content Placeholder 5">
            <a:extLst>
              <a:ext uri="{FF2B5EF4-FFF2-40B4-BE49-F238E27FC236}">
                <a16:creationId xmlns:a16="http://schemas.microsoft.com/office/drawing/2014/main" id="{F703E71B-7C1D-41C6-8AB3-A2CCC5038ED1}"/>
              </a:ext>
            </a:extLst>
          </p:cNvPr>
          <p:cNvSpPr>
            <a:spLocks noGrp="1"/>
          </p:cNvSpPr>
          <p:nvPr>
            <p:ph type="body" sz="half" idx="2"/>
          </p:nvPr>
        </p:nvSpPr>
        <p:spPr>
          <a:xfrm>
            <a:off x="8477250" y="2017486"/>
            <a:ext cx="3144774" cy="4383314"/>
          </a:xfrm>
        </p:spPr>
        <p:txBody>
          <a:bodyPr>
            <a:normAutofit/>
          </a:bodyPr>
          <a:lstStyle/>
          <a:p>
            <a:pPr marL="0" indent="0">
              <a:lnSpc>
                <a:spcPct val="100000"/>
              </a:lnSpc>
              <a:buNone/>
            </a:pPr>
            <a:r>
              <a:rPr lang="en-GB" b="0" i="0" u="none" strike="noStrike" baseline="0" dirty="0">
                <a:latin typeface="Arial" panose="020B0604020202020204" pitchFamily="34" charset="0"/>
                <a:cs typeface="Arial" panose="020B0604020202020204" pitchFamily="34" charset="0"/>
              </a:rPr>
              <a:t>Other theorists (e.g. Piaget) argue that development occurs in stages. This is also referred to as the 'discontinuous' or 'step' function. There will be a long period of no development, followed by a sudden developmental leap or milestone. Cognitive developmentalists such as Piaget believe that cognitive development occurs in this way - sudden changes from one stage to another.</a:t>
            </a:r>
          </a:p>
          <a:p>
            <a:pPr marL="0" indent="0">
              <a:lnSpc>
                <a:spcPct val="100000"/>
              </a:lnSpc>
              <a:buNone/>
            </a:pPr>
            <a:endParaRPr lang="en-GB" sz="1400" dirty="0"/>
          </a:p>
        </p:txBody>
      </p:sp>
    </p:spTree>
    <p:extLst>
      <p:ext uri="{BB962C8B-B14F-4D97-AF65-F5344CB8AC3E}">
        <p14:creationId xmlns:p14="http://schemas.microsoft.com/office/powerpoint/2010/main" val="29053249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screenshot of a cell phone&#10;&#10;Description automatically generated">
            <a:extLst>
              <a:ext uri="{FF2B5EF4-FFF2-40B4-BE49-F238E27FC236}">
                <a16:creationId xmlns:a16="http://schemas.microsoft.com/office/drawing/2014/main" id="{792E4130-7D48-49D4-ABB2-AC2118A6E132}"/>
              </a:ext>
            </a:extLst>
          </p:cNvPr>
          <p:cNvPicPr>
            <a:picLocks noChangeAspect="1"/>
          </p:cNvPicPr>
          <p:nvPr/>
        </p:nvPicPr>
        <p:blipFill>
          <a:blip r:embed="rId2"/>
          <a:stretch>
            <a:fillRect/>
          </a:stretch>
        </p:blipFill>
        <p:spPr>
          <a:xfrm>
            <a:off x="231813" y="237744"/>
            <a:ext cx="7689773" cy="6382512"/>
          </a:xfrm>
          <a:prstGeom prst="rect">
            <a:avLst/>
          </a:prstGeom>
          <a:noFill/>
          <a:ln>
            <a:noFill/>
          </a:ln>
        </p:spPr>
      </p:pic>
      <p:sp>
        <p:nvSpPr>
          <p:cNvPr id="9" name="Title 1">
            <a:extLst>
              <a:ext uri="{FF2B5EF4-FFF2-40B4-BE49-F238E27FC236}">
                <a16:creationId xmlns:a16="http://schemas.microsoft.com/office/drawing/2014/main" id="{8A6EB240-05A2-41AD-868E-4A86FE49D919}"/>
              </a:ext>
            </a:extLst>
          </p:cNvPr>
          <p:cNvSpPr>
            <a:spLocks noGrp="1"/>
          </p:cNvSpPr>
          <p:nvPr>
            <p:ph type="title"/>
          </p:nvPr>
        </p:nvSpPr>
        <p:spPr>
          <a:xfrm>
            <a:off x="8303342" y="575186"/>
            <a:ext cx="3318682" cy="1069553"/>
          </a:xfrm>
        </p:spPr>
        <p:txBody>
          <a:bodyPr anchor="b">
            <a:normAutofit/>
          </a:bodyPr>
          <a:lstStyle/>
          <a:p>
            <a:r>
              <a:rPr lang="en-US" dirty="0"/>
              <a:t>Inverted </a:t>
            </a:r>
            <a:br>
              <a:rPr lang="en-US" dirty="0"/>
            </a:br>
            <a:r>
              <a:rPr lang="en-US" dirty="0"/>
              <a:t>U-Function</a:t>
            </a:r>
          </a:p>
        </p:txBody>
      </p:sp>
      <p:sp>
        <p:nvSpPr>
          <p:cNvPr id="11" name="Content Placeholder 2">
            <a:extLst>
              <a:ext uri="{FF2B5EF4-FFF2-40B4-BE49-F238E27FC236}">
                <a16:creationId xmlns:a16="http://schemas.microsoft.com/office/drawing/2014/main" id="{F382B01B-8480-4EB8-9571-5E4CF48EC208}"/>
              </a:ext>
            </a:extLst>
          </p:cNvPr>
          <p:cNvSpPr>
            <a:spLocks noGrp="1"/>
          </p:cNvSpPr>
          <p:nvPr>
            <p:ph type="body" sz="half" idx="2"/>
          </p:nvPr>
        </p:nvSpPr>
        <p:spPr>
          <a:xfrm>
            <a:off x="8303342" y="2153265"/>
            <a:ext cx="3318682" cy="3744615"/>
          </a:xfrm>
        </p:spPr>
        <p:txBody>
          <a:bodyPr>
            <a:normAutofit/>
          </a:bodyPr>
          <a:lstStyle/>
          <a:p>
            <a:pPr marL="0" indent="0">
              <a:lnSpc>
                <a:spcPct val="100000"/>
              </a:lnSpc>
              <a:buNone/>
            </a:pPr>
            <a:r>
              <a:rPr lang="en-GB" b="0" i="0" u="none" strike="noStrike" baseline="0" dirty="0">
                <a:latin typeface="Arial" panose="020B0604020202020204" pitchFamily="34" charset="0"/>
                <a:cs typeface="Arial" panose="020B0604020202020204" pitchFamily="34" charset="0"/>
              </a:rPr>
              <a:t>A third pattern is the inverted-U-function. This is a shape found more often in lifespan psychology. </a:t>
            </a:r>
          </a:p>
          <a:p>
            <a:pPr marL="0" indent="0">
              <a:lnSpc>
                <a:spcPct val="100000"/>
              </a:lnSpc>
              <a:buNone/>
            </a:pPr>
            <a:r>
              <a:rPr lang="en-GB" b="0" i="0" u="none" strike="noStrike" baseline="0" dirty="0">
                <a:latin typeface="Arial" panose="020B0604020202020204" pitchFamily="34" charset="0"/>
                <a:cs typeface="Arial" panose="020B0604020202020204" pitchFamily="34" charset="0"/>
              </a:rPr>
              <a:t>Visual acuity is a good example of this. Our visual acuity (how clearly we see) gets better and better in childhood, stays constant for a while in adulthood, then starts to diminish in old age.</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343896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A2AA96-D6FE-44CA-9C15-5F3FF09AB7D4}"/>
              </a:ext>
            </a:extLst>
          </p:cNvPr>
          <p:cNvSpPr>
            <a:spLocks noGrp="1"/>
          </p:cNvSpPr>
          <p:nvPr>
            <p:ph type="title"/>
          </p:nvPr>
        </p:nvSpPr>
        <p:spPr>
          <a:xfrm>
            <a:off x="551543" y="374079"/>
            <a:ext cx="2943825" cy="3054921"/>
          </a:xfrm>
        </p:spPr>
        <p:txBody>
          <a:bodyPr>
            <a:normAutofit/>
          </a:bodyPr>
          <a:lstStyle/>
          <a:p>
            <a:pPr algn="ctr"/>
            <a:r>
              <a:rPr lang="en-GB" b="1" i="0" u="none" strike="noStrike" baseline="0" dirty="0">
                <a:latin typeface="Arial" panose="020B0604020202020204" pitchFamily="34" charset="0"/>
                <a:cs typeface="Arial" panose="020B0604020202020204" pitchFamily="34" charset="0"/>
              </a:rPr>
              <a:t>Sensitive And Critical Periods</a:t>
            </a:r>
            <a:endParaRPr lang="en-GB" sz="72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D322E6C6-3BBF-4583-ACC9-D4EFBD76F41F}"/>
              </a:ext>
            </a:extLst>
          </p:cNvPr>
          <p:cNvSpPr>
            <a:spLocks noGrp="1"/>
          </p:cNvSpPr>
          <p:nvPr>
            <p:ph idx="1"/>
          </p:nvPr>
        </p:nvSpPr>
        <p:spPr>
          <a:xfrm>
            <a:off x="537028" y="1420947"/>
            <a:ext cx="11117943" cy="5062973"/>
          </a:xfrm>
        </p:spPr>
        <p:txBody>
          <a:bodyPr>
            <a:normAutofit/>
          </a:bodyPr>
          <a:lstStyle/>
          <a:p>
            <a:pPr marL="0" indent="0" algn="l">
              <a:buNone/>
            </a:pPr>
            <a:endParaRPr lang="en-GB" sz="1800" b="0" i="0" u="none" strike="noStrike" baseline="0" dirty="0">
              <a:latin typeface="Arial" panose="020B0604020202020204" pitchFamily="34" charset="0"/>
              <a:cs typeface="Arial" panose="020B0604020202020204" pitchFamily="34" charset="0"/>
            </a:endParaRPr>
          </a:p>
          <a:p>
            <a:pPr marL="0" indent="0" algn="l">
              <a:buNone/>
            </a:pPr>
            <a:endParaRPr lang="en-GB" sz="1800" dirty="0">
              <a:latin typeface="Arial" panose="020B0604020202020204" pitchFamily="34" charset="0"/>
              <a:cs typeface="Arial" panose="020B0604020202020204" pitchFamily="34" charset="0"/>
            </a:endParaRPr>
          </a:p>
          <a:p>
            <a:pPr marL="0" indent="0" algn="l">
              <a:buNone/>
            </a:pPr>
            <a:endParaRPr lang="en-GB" sz="1800" b="0" i="0" u="none" strike="noStrike" baseline="0" dirty="0">
              <a:latin typeface="Arial" panose="020B0604020202020204" pitchFamily="34" charset="0"/>
              <a:cs typeface="Arial" panose="020B0604020202020204" pitchFamily="34" charset="0"/>
            </a:endParaRPr>
          </a:p>
          <a:p>
            <a:pPr marL="0" indent="0" algn="l">
              <a:buNone/>
            </a:pPr>
            <a:endParaRPr lang="en-GB" sz="1800" b="0" i="0" u="none" strike="noStrike" baseline="0" dirty="0">
              <a:latin typeface="Arial" panose="020B0604020202020204" pitchFamily="34" charset="0"/>
              <a:cs typeface="Arial" panose="020B0604020202020204" pitchFamily="34" charset="0"/>
            </a:endParaRPr>
          </a:p>
        </p:txBody>
      </p:sp>
      <p:sp>
        <p:nvSpPr>
          <p:cNvPr id="7" name="Isosceles Triangle 6">
            <a:extLst>
              <a:ext uri="{FF2B5EF4-FFF2-40B4-BE49-F238E27FC236}">
                <a16:creationId xmlns:a16="http://schemas.microsoft.com/office/drawing/2014/main" id="{F229C705-48FF-451F-928B-8DC4D54C9529}"/>
              </a:ext>
            </a:extLst>
          </p:cNvPr>
          <p:cNvSpPr/>
          <p:nvPr/>
        </p:nvSpPr>
        <p:spPr>
          <a:xfrm>
            <a:off x="2967020" y="719666"/>
            <a:ext cx="5418667" cy="5418667"/>
          </a:xfrm>
          <a:prstGeom prst="triangle">
            <a:avLst/>
          </a:prstGeom>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sp>
      <p:sp>
        <p:nvSpPr>
          <p:cNvPr id="8" name="Freeform: Shape 7">
            <a:extLst>
              <a:ext uri="{FF2B5EF4-FFF2-40B4-BE49-F238E27FC236}">
                <a16:creationId xmlns:a16="http://schemas.microsoft.com/office/drawing/2014/main" id="{64BE0BD3-FBC2-49F0-89EA-C975E0AD37A7}"/>
              </a:ext>
            </a:extLst>
          </p:cNvPr>
          <p:cNvSpPr/>
          <p:nvPr/>
        </p:nvSpPr>
        <p:spPr>
          <a:xfrm>
            <a:off x="5028792" y="1052534"/>
            <a:ext cx="5702158" cy="1284005"/>
          </a:xfrm>
          <a:custGeom>
            <a:avLst/>
            <a:gdLst>
              <a:gd name="connsiteX0" fmla="*/ 0 w 5702158"/>
              <a:gd name="connsiteY0" fmla="*/ 214005 h 1284005"/>
              <a:gd name="connsiteX1" fmla="*/ 214005 w 5702158"/>
              <a:gd name="connsiteY1" fmla="*/ 0 h 1284005"/>
              <a:gd name="connsiteX2" fmla="*/ 5488153 w 5702158"/>
              <a:gd name="connsiteY2" fmla="*/ 0 h 1284005"/>
              <a:gd name="connsiteX3" fmla="*/ 5702158 w 5702158"/>
              <a:gd name="connsiteY3" fmla="*/ 214005 h 1284005"/>
              <a:gd name="connsiteX4" fmla="*/ 5702158 w 5702158"/>
              <a:gd name="connsiteY4" fmla="*/ 1070000 h 1284005"/>
              <a:gd name="connsiteX5" fmla="*/ 5488153 w 5702158"/>
              <a:gd name="connsiteY5" fmla="*/ 1284005 h 1284005"/>
              <a:gd name="connsiteX6" fmla="*/ 214005 w 5702158"/>
              <a:gd name="connsiteY6" fmla="*/ 1284005 h 1284005"/>
              <a:gd name="connsiteX7" fmla="*/ 0 w 5702158"/>
              <a:gd name="connsiteY7" fmla="*/ 1070000 h 1284005"/>
              <a:gd name="connsiteX8" fmla="*/ 0 w 5702158"/>
              <a:gd name="connsiteY8" fmla="*/ 214005 h 12840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02158" h="1284005">
                <a:moveTo>
                  <a:pt x="0" y="214005"/>
                </a:moveTo>
                <a:cubicBezTo>
                  <a:pt x="0" y="95813"/>
                  <a:pt x="95813" y="0"/>
                  <a:pt x="214005" y="0"/>
                </a:cubicBezTo>
                <a:lnTo>
                  <a:pt x="5488153" y="0"/>
                </a:lnTo>
                <a:cubicBezTo>
                  <a:pt x="5606345" y="0"/>
                  <a:pt x="5702158" y="95813"/>
                  <a:pt x="5702158" y="214005"/>
                </a:cubicBezTo>
                <a:lnTo>
                  <a:pt x="5702158" y="1070000"/>
                </a:lnTo>
                <a:cubicBezTo>
                  <a:pt x="5702158" y="1188192"/>
                  <a:pt x="5606345" y="1284005"/>
                  <a:pt x="5488153" y="1284005"/>
                </a:cubicBezTo>
                <a:lnTo>
                  <a:pt x="214005" y="1284005"/>
                </a:lnTo>
                <a:cubicBezTo>
                  <a:pt x="95813" y="1284005"/>
                  <a:pt x="0" y="1188192"/>
                  <a:pt x="0" y="1070000"/>
                </a:cubicBezTo>
                <a:lnTo>
                  <a:pt x="0" y="214005"/>
                </a:lnTo>
                <a:close/>
              </a:path>
            </a:pathLst>
          </a:custGeom>
        </p:spPr>
        <p:style>
          <a:lnRef idx="2">
            <a:schemeClr val="accent4">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31260" tIns="131260" rIns="131260" bIns="131260" numCol="1" spcCol="1270" anchor="ctr" anchorCtr="0">
            <a:noAutofit/>
          </a:bodyPr>
          <a:lstStyle/>
          <a:p>
            <a:pPr marL="0" lvl="0" indent="0" algn="ctr" defTabSz="800100">
              <a:lnSpc>
                <a:spcPct val="90000"/>
              </a:lnSpc>
              <a:spcBef>
                <a:spcPct val="0"/>
              </a:spcBef>
              <a:spcAft>
                <a:spcPct val="35000"/>
              </a:spcAft>
              <a:buNone/>
            </a:pPr>
            <a:r>
              <a:rPr lang="en-GB" sz="1800" b="0" i="0" u="none" strike="noStrike" kern="1200" baseline="0" dirty="0">
                <a:latin typeface="Arial" panose="020B0604020202020204" pitchFamily="34" charset="0"/>
                <a:cs typeface="Arial" panose="020B0604020202020204" pitchFamily="34" charset="0"/>
              </a:rPr>
              <a:t>Developmental psychologists once believed that all humans go through critical periods - regarded as a period in a person's development when an event has its greatest consequence or effect (Feldman, 2006), with significant consequences if missed or delayed</a:t>
            </a:r>
            <a:r>
              <a:rPr lang="en-GB" sz="1200" b="0" i="0" u="none" strike="noStrike" kern="1200" baseline="0" dirty="0">
                <a:latin typeface="Arial" panose="020B0604020202020204" pitchFamily="34" charset="0"/>
                <a:cs typeface="Arial" panose="020B0604020202020204" pitchFamily="34" charset="0"/>
              </a:rPr>
              <a:t>. </a:t>
            </a:r>
            <a:endParaRPr lang="en-GB" sz="1200" kern="1200" dirty="0"/>
          </a:p>
        </p:txBody>
      </p:sp>
      <p:sp>
        <p:nvSpPr>
          <p:cNvPr id="9" name="Freeform: Shape 8">
            <a:extLst>
              <a:ext uri="{FF2B5EF4-FFF2-40B4-BE49-F238E27FC236}">
                <a16:creationId xmlns:a16="http://schemas.microsoft.com/office/drawing/2014/main" id="{096B8BB1-EFFD-447F-9F71-A09BC91289EB}"/>
              </a:ext>
            </a:extLst>
          </p:cNvPr>
          <p:cNvSpPr/>
          <p:nvPr/>
        </p:nvSpPr>
        <p:spPr>
          <a:xfrm>
            <a:off x="5117215" y="2532226"/>
            <a:ext cx="5634357" cy="1257784"/>
          </a:xfrm>
          <a:custGeom>
            <a:avLst/>
            <a:gdLst>
              <a:gd name="connsiteX0" fmla="*/ 0 w 5634357"/>
              <a:gd name="connsiteY0" fmla="*/ 209635 h 1257784"/>
              <a:gd name="connsiteX1" fmla="*/ 209635 w 5634357"/>
              <a:gd name="connsiteY1" fmla="*/ 0 h 1257784"/>
              <a:gd name="connsiteX2" fmla="*/ 5424722 w 5634357"/>
              <a:gd name="connsiteY2" fmla="*/ 0 h 1257784"/>
              <a:gd name="connsiteX3" fmla="*/ 5634357 w 5634357"/>
              <a:gd name="connsiteY3" fmla="*/ 209635 h 1257784"/>
              <a:gd name="connsiteX4" fmla="*/ 5634357 w 5634357"/>
              <a:gd name="connsiteY4" fmla="*/ 1048149 h 1257784"/>
              <a:gd name="connsiteX5" fmla="*/ 5424722 w 5634357"/>
              <a:gd name="connsiteY5" fmla="*/ 1257784 h 1257784"/>
              <a:gd name="connsiteX6" fmla="*/ 209635 w 5634357"/>
              <a:gd name="connsiteY6" fmla="*/ 1257784 h 1257784"/>
              <a:gd name="connsiteX7" fmla="*/ 0 w 5634357"/>
              <a:gd name="connsiteY7" fmla="*/ 1048149 h 1257784"/>
              <a:gd name="connsiteX8" fmla="*/ 0 w 5634357"/>
              <a:gd name="connsiteY8" fmla="*/ 209635 h 12577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634357" h="1257784">
                <a:moveTo>
                  <a:pt x="0" y="209635"/>
                </a:moveTo>
                <a:cubicBezTo>
                  <a:pt x="0" y="93857"/>
                  <a:pt x="93857" y="0"/>
                  <a:pt x="209635" y="0"/>
                </a:cubicBezTo>
                <a:lnTo>
                  <a:pt x="5424722" y="0"/>
                </a:lnTo>
                <a:cubicBezTo>
                  <a:pt x="5540500" y="0"/>
                  <a:pt x="5634357" y="93857"/>
                  <a:pt x="5634357" y="209635"/>
                </a:cubicBezTo>
                <a:lnTo>
                  <a:pt x="5634357" y="1048149"/>
                </a:lnTo>
                <a:cubicBezTo>
                  <a:pt x="5634357" y="1163927"/>
                  <a:pt x="5540500" y="1257784"/>
                  <a:pt x="5424722" y="1257784"/>
                </a:cubicBezTo>
                <a:lnTo>
                  <a:pt x="209635" y="1257784"/>
                </a:lnTo>
                <a:cubicBezTo>
                  <a:pt x="93857" y="1257784"/>
                  <a:pt x="0" y="1163927"/>
                  <a:pt x="0" y="1048149"/>
                </a:cubicBezTo>
                <a:lnTo>
                  <a:pt x="0" y="209635"/>
                </a:lnTo>
                <a:close/>
              </a:path>
            </a:pathLst>
          </a:custGeom>
        </p:spPr>
        <p:style>
          <a:lnRef idx="2">
            <a:schemeClr val="accent4">
              <a:hueOff val="4176368"/>
              <a:satOff val="-16842"/>
              <a:lumOff val="1078"/>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29980" tIns="129980" rIns="129980" bIns="129980" numCol="1" spcCol="1270" anchor="ctr" anchorCtr="0">
            <a:noAutofit/>
          </a:bodyPr>
          <a:lstStyle/>
          <a:p>
            <a:pPr marL="0" lvl="0" indent="0" algn="l" defTabSz="800100">
              <a:lnSpc>
                <a:spcPct val="90000"/>
              </a:lnSpc>
              <a:spcBef>
                <a:spcPct val="0"/>
              </a:spcBef>
              <a:spcAft>
                <a:spcPct val="35000"/>
              </a:spcAft>
              <a:buNone/>
            </a:pPr>
            <a:endParaRPr lang="en-GB" sz="1800" b="0" i="0" u="none" strike="noStrike" kern="1200" baseline="0" dirty="0">
              <a:latin typeface="Arial" panose="020B0604020202020204" pitchFamily="34" charset="0"/>
              <a:cs typeface="Arial" panose="020B0604020202020204" pitchFamily="34" charset="0"/>
            </a:endParaRPr>
          </a:p>
          <a:p>
            <a:pPr marL="0" lvl="0" indent="0" algn="l" defTabSz="800100">
              <a:lnSpc>
                <a:spcPct val="90000"/>
              </a:lnSpc>
              <a:spcBef>
                <a:spcPct val="0"/>
              </a:spcBef>
              <a:spcAft>
                <a:spcPct val="35000"/>
              </a:spcAft>
              <a:buNone/>
            </a:pPr>
            <a:r>
              <a:rPr lang="en-GB" sz="1800" b="0" i="0" u="none" strike="noStrike" kern="1200" baseline="0" dirty="0">
                <a:latin typeface="Arial" panose="020B0604020202020204" pitchFamily="34" charset="0"/>
                <a:cs typeface="Arial" panose="020B0604020202020204" pitchFamily="34" charset="0"/>
              </a:rPr>
              <a:t>Lorenz (1935) intervened at the critical period of </a:t>
            </a:r>
            <a:r>
              <a:rPr lang="en-GB" sz="1800" b="0" i="0" u="none" strike="noStrike" kern="1200" baseline="0" dirty="0" err="1">
                <a:latin typeface="Arial" panose="020B0604020202020204" pitchFamily="34" charset="0"/>
                <a:cs typeface="Arial" panose="020B0604020202020204" pitchFamily="34" charset="0"/>
              </a:rPr>
              <a:t>newborn</a:t>
            </a:r>
            <a:r>
              <a:rPr lang="en-GB" sz="1800" b="0" i="0" u="none" strike="noStrike" kern="1200" baseline="0" dirty="0">
                <a:latin typeface="Arial" panose="020B0604020202020204" pitchFamily="34" charset="0"/>
                <a:cs typeface="Arial" panose="020B0604020202020204" pitchFamily="34" charset="0"/>
              </a:rPr>
              <a:t> geese at the point of forming attachment to the first object they saw. Here is a video of man</a:t>
            </a:r>
            <a:r>
              <a:rPr lang="en-GB" sz="1800" b="0" i="0" u="none" strike="noStrike" kern="1200" dirty="0">
                <a:latin typeface="Arial" panose="020B0604020202020204" pitchFamily="34" charset="0"/>
                <a:cs typeface="Arial" panose="020B0604020202020204" pitchFamily="34" charset="0"/>
              </a:rPr>
              <a:t> attempting to recreate Lorenz (1935) investigation. </a:t>
            </a:r>
            <a:endParaRPr lang="en-GB" sz="1100" b="0" i="0" u="none" strike="noStrike" kern="1200" baseline="0" dirty="0">
              <a:latin typeface="Arial" panose="020B0604020202020204" pitchFamily="34" charset="0"/>
              <a:cs typeface="Arial" panose="020B0604020202020204" pitchFamily="34" charset="0"/>
            </a:endParaRPr>
          </a:p>
          <a:p>
            <a:pPr marL="0" lvl="0" indent="0" algn="ctr" defTabSz="800100">
              <a:lnSpc>
                <a:spcPct val="90000"/>
              </a:lnSpc>
              <a:spcBef>
                <a:spcPct val="0"/>
              </a:spcBef>
              <a:spcAft>
                <a:spcPct val="35000"/>
              </a:spcAft>
              <a:buNone/>
            </a:pPr>
            <a:endParaRPr lang="en-GB" sz="1100" kern="1200" dirty="0"/>
          </a:p>
        </p:txBody>
      </p:sp>
      <p:sp>
        <p:nvSpPr>
          <p:cNvPr id="10" name="Freeform: Shape 9">
            <a:extLst>
              <a:ext uri="{FF2B5EF4-FFF2-40B4-BE49-F238E27FC236}">
                <a16:creationId xmlns:a16="http://schemas.microsoft.com/office/drawing/2014/main" id="{A591B0B2-ECFE-41F8-8803-632100CEF4F2}"/>
              </a:ext>
            </a:extLst>
          </p:cNvPr>
          <p:cNvSpPr/>
          <p:nvPr/>
        </p:nvSpPr>
        <p:spPr>
          <a:xfrm>
            <a:off x="5067958" y="4074798"/>
            <a:ext cx="5598536" cy="1583595"/>
          </a:xfrm>
          <a:custGeom>
            <a:avLst/>
            <a:gdLst>
              <a:gd name="connsiteX0" fmla="*/ 0 w 5598536"/>
              <a:gd name="connsiteY0" fmla="*/ 263938 h 1583595"/>
              <a:gd name="connsiteX1" fmla="*/ 263938 w 5598536"/>
              <a:gd name="connsiteY1" fmla="*/ 0 h 1583595"/>
              <a:gd name="connsiteX2" fmla="*/ 5334598 w 5598536"/>
              <a:gd name="connsiteY2" fmla="*/ 0 h 1583595"/>
              <a:gd name="connsiteX3" fmla="*/ 5598536 w 5598536"/>
              <a:gd name="connsiteY3" fmla="*/ 263938 h 1583595"/>
              <a:gd name="connsiteX4" fmla="*/ 5598536 w 5598536"/>
              <a:gd name="connsiteY4" fmla="*/ 1319657 h 1583595"/>
              <a:gd name="connsiteX5" fmla="*/ 5334598 w 5598536"/>
              <a:gd name="connsiteY5" fmla="*/ 1583595 h 1583595"/>
              <a:gd name="connsiteX6" fmla="*/ 263938 w 5598536"/>
              <a:gd name="connsiteY6" fmla="*/ 1583595 h 1583595"/>
              <a:gd name="connsiteX7" fmla="*/ 0 w 5598536"/>
              <a:gd name="connsiteY7" fmla="*/ 1319657 h 1583595"/>
              <a:gd name="connsiteX8" fmla="*/ 0 w 5598536"/>
              <a:gd name="connsiteY8" fmla="*/ 263938 h 15835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598536" h="1583595">
                <a:moveTo>
                  <a:pt x="0" y="263938"/>
                </a:moveTo>
                <a:cubicBezTo>
                  <a:pt x="0" y="118169"/>
                  <a:pt x="118169" y="0"/>
                  <a:pt x="263938" y="0"/>
                </a:cubicBezTo>
                <a:lnTo>
                  <a:pt x="5334598" y="0"/>
                </a:lnTo>
                <a:cubicBezTo>
                  <a:pt x="5480367" y="0"/>
                  <a:pt x="5598536" y="118169"/>
                  <a:pt x="5598536" y="263938"/>
                </a:cubicBezTo>
                <a:lnTo>
                  <a:pt x="5598536" y="1319657"/>
                </a:lnTo>
                <a:cubicBezTo>
                  <a:pt x="5598536" y="1465426"/>
                  <a:pt x="5480367" y="1583595"/>
                  <a:pt x="5334598" y="1583595"/>
                </a:cubicBezTo>
                <a:lnTo>
                  <a:pt x="263938" y="1583595"/>
                </a:lnTo>
                <a:cubicBezTo>
                  <a:pt x="118169" y="1583595"/>
                  <a:pt x="0" y="1465426"/>
                  <a:pt x="0" y="1319657"/>
                </a:cubicBezTo>
                <a:lnTo>
                  <a:pt x="0" y="263938"/>
                </a:lnTo>
                <a:close/>
              </a:path>
            </a:pathLst>
          </a:custGeom>
        </p:spPr>
        <p:style>
          <a:lnRef idx="2">
            <a:schemeClr val="accent4">
              <a:hueOff val="8352737"/>
              <a:satOff val="-33685"/>
              <a:lumOff val="2156"/>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45885" tIns="145885" rIns="145885" bIns="145885" numCol="1" spcCol="1270" anchor="ctr" anchorCtr="0">
            <a:noAutofit/>
          </a:bodyPr>
          <a:lstStyle/>
          <a:p>
            <a:pPr marL="0" lvl="0" indent="0" algn="ctr" defTabSz="800100">
              <a:lnSpc>
                <a:spcPct val="90000"/>
              </a:lnSpc>
              <a:spcBef>
                <a:spcPct val="0"/>
              </a:spcBef>
              <a:spcAft>
                <a:spcPct val="35000"/>
              </a:spcAft>
              <a:buNone/>
            </a:pPr>
            <a:r>
              <a:rPr lang="en-GB" sz="1800" b="0" i="0" u="none" strike="noStrike" kern="1200" baseline="0" dirty="0">
                <a:latin typeface="Arial" panose="020B0604020202020204" pitchFamily="34" charset="0"/>
                <a:cs typeface="Arial" panose="020B0604020202020204" pitchFamily="34" charset="0"/>
              </a:rPr>
              <a:t>However, it is now commonly agreed that the human brain is capable of recovering from injury or deprivation much more so than originally thought, so the term 'sensitive periods' is more commonly used. An example of this could be learning a new language.</a:t>
            </a:r>
            <a:endParaRPr lang="en-GB" sz="1800" kern="1200" dirty="0"/>
          </a:p>
        </p:txBody>
      </p:sp>
      <p:pic>
        <p:nvPicPr>
          <p:cNvPr id="5" name="Picture 4" descr="A close up of a person&#10;&#10;Description automatically generated">
            <a:hlinkClick r:id="rId2"/>
            <a:extLst>
              <a:ext uri="{FF2B5EF4-FFF2-40B4-BE49-F238E27FC236}">
                <a16:creationId xmlns:a16="http://schemas.microsoft.com/office/drawing/2014/main" id="{03A1F962-0226-453D-A1E5-659FD3E5B01E}"/>
              </a:ext>
            </a:extLst>
          </p:cNvPr>
          <p:cNvPicPr>
            <a:picLocks noChangeAspect="1"/>
          </p:cNvPicPr>
          <p:nvPr/>
        </p:nvPicPr>
        <p:blipFill rotWithShape="1">
          <a:blip r:embed="rId3"/>
          <a:srcRect t="10997" r="20588"/>
          <a:stretch/>
        </p:blipFill>
        <p:spPr>
          <a:xfrm>
            <a:off x="1143351" y="3428999"/>
            <a:ext cx="3526970" cy="2217918"/>
          </a:xfrm>
          <a:prstGeom prst="rect">
            <a:avLst/>
          </a:prstGeom>
        </p:spPr>
      </p:pic>
      <p:sp>
        <p:nvSpPr>
          <p:cNvPr id="11" name="TextBox 10">
            <a:extLst>
              <a:ext uri="{FF2B5EF4-FFF2-40B4-BE49-F238E27FC236}">
                <a16:creationId xmlns:a16="http://schemas.microsoft.com/office/drawing/2014/main" id="{CD105623-BD96-4C55-98CB-5831B9B3F6FF}"/>
              </a:ext>
            </a:extLst>
          </p:cNvPr>
          <p:cNvSpPr txBox="1"/>
          <p:nvPr/>
        </p:nvSpPr>
        <p:spPr>
          <a:xfrm>
            <a:off x="993912" y="5658393"/>
            <a:ext cx="1630017" cy="369332"/>
          </a:xfrm>
          <a:prstGeom prst="rect">
            <a:avLst/>
          </a:prstGeom>
          <a:noFill/>
        </p:spPr>
        <p:txBody>
          <a:bodyPr wrap="square" rtlCol="0">
            <a:spAutoFit/>
          </a:bodyPr>
          <a:lstStyle/>
          <a:p>
            <a:r>
              <a:rPr lang="en-GB" dirty="0"/>
              <a:t>PBS, (2013),</a:t>
            </a:r>
          </a:p>
        </p:txBody>
      </p:sp>
    </p:spTree>
    <p:extLst>
      <p:ext uri="{BB962C8B-B14F-4D97-AF65-F5344CB8AC3E}">
        <p14:creationId xmlns:p14="http://schemas.microsoft.com/office/powerpoint/2010/main" val="1247199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5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500"/>
                                        <p:tgtEl>
                                          <p:spTgt spid="10"/>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fade">
                                      <p:cBhvr>
                                        <p:cTn id="3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animBg="1"/>
      <p:bldP spid="9" grpId="0" animBg="1"/>
      <p:bldP spid="10" grpId="0" animBg="1"/>
      <p:bldP spid="1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DE7312-B4D8-4DC3-AE25-749B1459E399}"/>
              </a:ext>
            </a:extLst>
          </p:cNvPr>
          <p:cNvSpPr>
            <a:spLocks noGrp="1"/>
          </p:cNvSpPr>
          <p:nvPr>
            <p:ph type="title"/>
          </p:nvPr>
        </p:nvSpPr>
        <p:spPr>
          <a:xfrm>
            <a:off x="2691580" y="412955"/>
            <a:ext cx="6808839" cy="1371600"/>
          </a:xfrm>
        </p:spPr>
        <p:txBody>
          <a:bodyPr>
            <a:normAutofit/>
          </a:bodyPr>
          <a:lstStyle/>
          <a:p>
            <a:r>
              <a:rPr lang="en-GB" b="1" i="0" u="none" strike="noStrike" baseline="0" dirty="0">
                <a:latin typeface="Arial" panose="020B0604020202020204" pitchFamily="34" charset="0"/>
                <a:cs typeface="Arial" panose="020B0604020202020204" pitchFamily="34" charset="0"/>
              </a:rPr>
              <a:t>Theories Of Development</a:t>
            </a:r>
            <a:endParaRPr lang="en-GB" sz="7200" dirty="0">
              <a:latin typeface="Arial" panose="020B0604020202020204" pitchFamily="34" charset="0"/>
              <a:cs typeface="Arial" panose="020B0604020202020204" pitchFamily="34" charset="0"/>
            </a:endParaRPr>
          </a:p>
        </p:txBody>
      </p:sp>
      <p:sp>
        <p:nvSpPr>
          <p:cNvPr id="15" name="Block Arc 14">
            <a:extLst>
              <a:ext uri="{FF2B5EF4-FFF2-40B4-BE49-F238E27FC236}">
                <a16:creationId xmlns:a16="http://schemas.microsoft.com/office/drawing/2014/main" id="{065BD350-7717-4FD9-A6B0-6119380017FE}"/>
              </a:ext>
            </a:extLst>
          </p:cNvPr>
          <p:cNvSpPr/>
          <p:nvPr/>
        </p:nvSpPr>
        <p:spPr>
          <a:xfrm>
            <a:off x="-257366" y="2279379"/>
            <a:ext cx="4217067" cy="4217067"/>
          </a:xfrm>
          <a:prstGeom prst="blockArc">
            <a:avLst>
              <a:gd name="adj1" fmla="val 18900000"/>
              <a:gd name="adj2" fmla="val 2700000"/>
              <a:gd name="adj3" fmla="val 512"/>
            </a:avLst>
          </a:prstGeom>
        </p:spPr>
        <p:style>
          <a:lnRef idx="2">
            <a:schemeClr val="accent3">
              <a:hueOff val="0"/>
              <a:satOff val="0"/>
              <a:lumOff val="0"/>
              <a:alphaOff val="0"/>
            </a:schemeClr>
          </a:lnRef>
          <a:fillRef idx="0">
            <a:schemeClr val="accent2">
              <a:tint val="90000"/>
              <a:hueOff val="0"/>
              <a:satOff val="0"/>
              <a:lumOff val="0"/>
              <a:alphaOff val="0"/>
            </a:schemeClr>
          </a:fillRef>
          <a:effectRef idx="0">
            <a:schemeClr val="accent2">
              <a:tint val="90000"/>
              <a:hueOff val="0"/>
              <a:satOff val="0"/>
              <a:lumOff val="0"/>
              <a:alphaOff val="0"/>
            </a:schemeClr>
          </a:effectRef>
          <a:fontRef idx="minor">
            <a:schemeClr val="tx1">
              <a:hueOff val="0"/>
              <a:satOff val="0"/>
              <a:lumOff val="0"/>
              <a:alphaOff val="0"/>
            </a:schemeClr>
          </a:fontRef>
        </p:style>
      </p:sp>
      <p:sp>
        <p:nvSpPr>
          <p:cNvPr id="16" name="Freeform: Shape 15">
            <a:extLst>
              <a:ext uri="{FF2B5EF4-FFF2-40B4-BE49-F238E27FC236}">
                <a16:creationId xmlns:a16="http://schemas.microsoft.com/office/drawing/2014/main" id="{70416199-4112-4E78-BB8C-6584124CE18D}"/>
              </a:ext>
            </a:extLst>
          </p:cNvPr>
          <p:cNvSpPr/>
          <p:nvPr/>
        </p:nvSpPr>
        <p:spPr>
          <a:xfrm>
            <a:off x="3717033" y="3136047"/>
            <a:ext cx="2519613" cy="625932"/>
          </a:xfrm>
          <a:custGeom>
            <a:avLst/>
            <a:gdLst>
              <a:gd name="connsiteX0" fmla="*/ 0 w 2519613"/>
              <a:gd name="connsiteY0" fmla="*/ 0 h 625932"/>
              <a:gd name="connsiteX1" fmla="*/ 2519613 w 2519613"/>
              <a:gd name="connsiteY1" fmla="*/ 0 h 625932"/>
              <a:gd name="connsiteX2" fmla="*/ 2519613 w 2519613"/>
              <a:gd name="connsiteY2" fmla="*/ 625932 h 625932"/>
              <a:gd name="connsiteX3" fmla="*/ 0 w 2519613"/>
              <a:gd name="connsiteY3" fmla="*/ 625932 h 625932"/>
              <a:gd name="connsiteX4" fmla="*/ 0 w 2519613"/>
              <a:gd name="connsiteY4" fmla="*/ 0 h 6259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19613" h="625932">
                <a:moveTo>
                  <a:pt x="0" y="0"/>
                </a:moveTo>
                <a:lnTo>
                  <a:pt x="2519613" y="0"/>
                </a:lnTo>
                <a:lnTo>
                  <a:pt x="2519613" y="625932"/>
                </a:lnTo>
                <a:lnTo>
                  <a:pt x="0" y="625932"/>
                </a:lnTo>
                <a:lnTo>
                  <a:pt x="0" y="0"/>
                </a:ln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496834" tIns="81280" rIns="81280" bIns="81280" numCol="1" spcCol="1270" anchor="ctr" anchorCtr="0">
            <a:noAutofit/>
          </a:bodyPr>
          <a:lstStyle/>
          <a:p>
            <a:pPr marL="0" lvl="0" indent="0" algn="l" defTabSz="1422400">
              <a:lnSpc>
                <a:spcPct val="90000"/>
              </a:lnSpc>
              <a:spcBef>
                <a:spcPct val="0"/>
              </a:spcBef>
              <a:spcAft>
                <a:spcPct val="35000"/>
              </a:spcAft>
              <a:buNone/>
            </a:pPr>
            <a:r>
              <a:rPr lang="en-GB" sz="3200" b="0" i="0" u="none" strike="noStrike" kern="1200" baseline="0" dirty="0">
                <a:latin typeface="Arial" panose="020B0604020202020204" pitchFamily="34" charset="0"/>
                <a:cs typeface="Arial" panose="020B0604020202020204" pitchFamily="34" charset="0"/>
              </a:rPr>
              <a:t>describe</a:t>
            </a:r>
            <a:endParaRPr lang="en-GB" sz="3200" kern="1200" dirty="0"/>
          </a:p>
        </p:txBody>
      </p:sp>
      <p:sp>
        <p:nvSpPr>
          <p:cNvPr id="17" name="Oval 16">
            <a:extLst>
              <a:ext uri="{FF2B5EF4-FFF2-40B4-BE49-F238E27FC236}">
                <a16:creationId xmlns:a16="http://schemas.microsoft.com/office/drawing/2014/main" id="{1B087EBB-9843-4C7F-A190-8D6C53190560}"/>
              </a:ext>
            </a:extLst>
          </p:cNvPr>
          <p:cNvSpPr/>
          <p:nvPr/>
        </p:nvSpPr>
        <p:spPr>
          <a:xfrm>
            <a:off x="3325825" y="3057805"/>
            <a:ext cx="782415" cy="782415"/>
          </a:xfrm>
          <a:prstGeom prst="ellipse">
            <a:avLst/>
          </a:prstGeom>
        </p:spPr>
        <p:style>
          <a:lnRef idx="2">
            <a:schemeClr val="accent2">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18" name="Freeform: Shape 17">
            <a:extLst>
              <a:ext uri="{FF2B5EF4-FFF2-40B4-BE49-F238E27FC236}">
                <a16:creationId xmlns:a16="http://schemas.microsoft.com/office/drawing/2014/main" id="{C57D3939-3BB1-4EBE-B404-29718978CD86}"/>
              </a:ext>
            </a:extLst>
          </p:cNvPr>
          <p:cNvSpPr/>
          <p:nvPr/>
        </p:nvSpPr>
        <p:spPr>
          <a:xfrm>
            <a:off x="3944560" y="4074946"/>
            <a:ext cx="2292086" cy="625932"/>
          </a:xfrm>
          <a:custGeom>
            <a:avLst/>
            <a:gdLst>
              <a:gd name="connsiteX0" fmla="*/ 0 w 2292086"/>
              <a:gd name="connsiteY0" fmla="*/ 0 h 625932"/>
              <a:gd name="connsiteX1" fmla="*/ 2292086 w 2292086"/>
              <a:gd name="connsiteY1" fmla="*/ 0 h 625932"/>
              <a:gd name="connsiteX2" fmla="*/ 2292086 w 2292086"/>
              <a:gd name="connsiteY2" fmla="*/ 625932 h 625932"/>
              <a:gd name="connsiteX3" fmla="*/ 0 w 2292086"/>
              <a:gd name="connsiteY3" fmla="*/ 625932 h 625932"/>
              <a:gd name="connsiteX4" fmla="*/ 0 w 2292086"/>
              <a:gd name="connsiteY4" fmla="*/ 0 h 6259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2086" h="625932">
                <a:moveTo>
                  <a:pt x="0" y="0"/>
                </a:moveTo>
                <a:lnTo>
                  <a:pt x="2292086" y="0"/>
                </a:lnTo>
                <a:lnTo>
                  <a:pt x="2292086" y="625932"/>
                </a:lnTo>
                <a:lnTo>
                  <a:pt x="0" y="625932"/>
                </a:lnTo>
                <a:lnTo>
                  <a:pt x="0" y="0"/>
                </a:lnTo>
                <a:close/>
              </a:path>
            </a:pathLst>
          </a:custGeom>
        </p:spPr>
        <p:style>
          <a:lnRef idx="2">
            <a:schemeClr val="lt1">
              <a:hueOff val="0"/>
              <a:satOff val="0"/>
              <a:lumOff val="0"/>
              <a:alphaOff val="0"/>
            </a:schemeClr>
          </a:lnRef>
          <a:fillRef idx="1">
            <a:schemeClr val="accent2">
              <a:hueOff val="5617257"/>
              <a:satOff val="-17921"/>
              <a:lumOff val="-6961"/>
              <a:alphaOff val="0"/>
            </a:schemeClr>
          </a:fillRef>
          <a:effectRef idx="0">
            <a:schemeClr val="accent2">
              <a:hueOff val="5617257"/>
              <a:satOff val="-17921"/>
              <a:lumOff val="-6961"/>
              <a:alphaOff val="0"/>
            </a:schemeClr>
          </a:effectRef>
          <a:fontRef idx="minor">
            <a:schemeClr val="lt1"/>
          </a:fontRef>
        </p:style>
        <p:txBody>
          <a:bodyPr spcFirstLastPara="0" vert="horz" wrap="square" lIns="496834" tIns="81280" rIns="81280" bIns="81280" numCol="1" spcCol="1270" anchor="ctr" anchorCtr="0">
            <a:noAutofit/>
          </a:bodyPr>
          <a:lstStyle/>
          <a:p>
            <a:pPr marL="0" lvl="0" indent="0" algn="l" defTabSz="1422400">
              <a:lnSpc>
                <a:spcPct val="90000"/>
              </a:lnSpc>
              <a:spcBef>
                <a:spcPct val="0"/>
              </a:spcBef>
              <a:spcAft>
                <a:spcPct val="35000"/>
              </a:spcAft>
              <a:buNone/>
            </a:pPr>
            <a:r>
              <a:rPr lang="en-GB" sz="3200" b="0" i="0" u="none" strike="noStrike" kern="1200" baseline="0" dirty="0">
                <a:latin typeface="Arial" panose="020B0604020202020204" pitchFamily="34" charset="0"/>
                <a:cs typeface="Arial" panose="020B0604020202020204" pitchFamily="34" charset="0"/>
              </a:rPr>
              <a:t>explain</a:t>
            </a:r>
            <a:endParaRPr lang="en-GB" sz="3200" kern="1200" dirty="0"/>
          </a:p>
        </p:txBody>
      </p:sp>
      <p:sp>
        <p:nvSpPr>
          <p:cNvPr id="19" name="Oval 18">
            <a:extLst>
              <a:ext uri="{FF2B5EF4-FFF2-40B4-BE49-F238E27FC236}">
                <a16:creationId xmlns:a16="http://schemas.microsoft.com/office/drawing/2014/main" id="{D72F45F6-3F2F-41E1-9A5D-94472E143B6B}"/>
              </a:ext>
            </a:extLst>
          </p:cNvPr>
          <p:cNvSpPr/>
          <p:nvPr/>
        </p:nvSpPr>
        <p:spPr>
          <a:xfrm>
            <a:off x="3521210" y="3996704"/>
            <a:ext cx="782415" cy="782415"/>
          </a:xfrm>
          <a:prstGeom prst="ellipse">
            <a:avLst/>
          </a:prstGeom>
        </p:spPr>
        <p:style>
          <a:lnRef idx="2">
            <a:schemeClr val="accent2">
              <a:hueOff val="5617257"/>
              <a:satOff val="-17921"/>
              <a:lumOff val="-6961"/>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20" name="Freeform: Shape 19">
            <a:extLst>
              <a:ext uri="{FF2B5EF4-FFF2-40B4-BE49-F238E27FC236}">
                <a16:creationId xmlns:a16="http://schemas.microsoft.com/office/drawing/2014/main" id="{95EB69F8-848C-49BB-B47D-9282E7BAB349}"/>
              </a:ext>
            </a:extLst>
          </p:cNvPr>
          <p:cNvSpPr/>
          <p:nvPr/>
        </p:nvSpPr>
        <p:spPr>
          <a:xfrm>
            <a:off x="3717033" y="5013845"/>
            <a:ext cx="2519613" cy="625932"/>
          </a:xfrm>
          <a:custGeom>
            <a:avLst/>
            <a:gdLst>
              <a:gd name="connsiteX0" fmla="*/ 0 w 2519613"/>
              <a:gd name="connsiteY0" fmla="*/ 0 h 625932"/>
              <a:gd name="connsiteX1" fmla="*/ 2519613 w 2519613"/>
              <a:gd name="connsiteY1" fmla="*/ 0 h 625932"/>
              <a:gd name="connsiteX2" fmla="*/ 2519613 w 2519613"/>
              <a:gd name="connsiteY2" fmla="*/ 625932 h 625932"/>
              <a:gd name="connsiteX3" fmla="*/ 0 w 2519613"/>
              <a:gd name="connsiteY3" fmla="*/ 625932 h 625932"/>
              <a:gd name="connsiteX4" fmla="*/ 0 w 2519613"/>
              <a:gd name="connsiteY4" fmla="*/ 0 h 6259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19613" h="625932">
                <a:moveTo>
                  <a:pt x="0" y="0"/>
                </a:moveTo>
                <a:lnTo>
                  <a:pt x="2519613" y="0"/>
                </a:lnTo>
                <a:lnTo>
                  <a:pt x="2519613" y="625932"/>
                </a:lnTo>
                <a:lnTo>
                  <a:pt x="0" y="625932"/>
                </a:lnTo>
                <a:lnTo>
                  <a:pt x="0" y="0"/>
                </a:lnTo>
                <a:close/>
              </a:path>
            </a:pathLst>
          </a:custGeom>
        </p:spPr>
        <p:style>
          <a:lnRef idx="2">
            <a:schemeClr val="lt1">
              <a:hueOff val="0"/>
              <a:satOff val="0"/>
              <a:lumOff val="0"/>
              <a:alphaOff val="0"/>
            </a:schemeClr>
          </a:lnRef>
          <a:fillRef idx="1">
            <a:schemeClr val="accent2">
              <a:hueOff val="11234514"/>
              <a:satOff val="-35841"/>
              <a:lumOff val="-13922"/>
              <a:alphaOff val="0"/>
            </a:schemeClr>
          </a:fillRef>
          <a:effectRef idx="0">
            <a:schemeClr val="accent2">
              <a:hueOff val="11234514"/>
              <a:satOff val="-35841"/>
              <a:lumOff val="-13922"/>
              <a:alphaOff val="0"/>
            </a:schemeClr>
          </a:effectRef>
          <a:fontRef idx="minor">
            <a:schemeClr val="lt1"/>
          </a:fontRef>
        </p:style>
        <p:txBody>
          <a:bodyPr spcFirstLastPara="0" vert="horz" wrap="square" lIns="496834" tIns="81280" rIns="81280" bIns="81280" numCol="1" spcCol="1270" anchor="ctr" anchorCtr="0">
            <a:noAutofit/>
          </a:bodyPr>
          <a:lstStyle/>
          <a:p>
            <a:pPr marL="0" lvl="0" indent="0" algn="l" defTabSz="1422400">
              <a:lnSpc>
                <a:spcPct val="90000"/>
              </a:lnSpc>
              <a:spcBef>
                <a:spcPct val="0"/>
              </a:spcBef>
              <a:spcAft>
                <a:spcPct val="35000"/>
              </a:spcAft>
              <a:buNone/>
            </a:pPr>
            <a:r>
              <a:rPr lang="en-GB" sz="3200" kern="1200" dirty="0">
                <a:latin typeface="Arial" panose="020B0604020202020204" pitchFamily="34" charset="0"/>
                <a:cs typeface="Arial" panose="020B0604020202020204" pitchFamily="34" charset="0"/>
              </a:rPr>
              <a:t>p</a:t>
            </a:r>
            <a:r>
              <a:rPr lang="en-GB" sz="3200" b="0" i="0" u="none" strike="noStrike" kern="1200" baseline="0" dirty="0">
                <a:latin typeface="Arial" panose="020B0604020202020204" pitchFamily="34" charset="0"/>
                <a:cs typeface="Arial" panose="020B0604020202020204" pitchFamily="34" charset="0"/>
              </a:rPr>
              <a:t>redict</a:t>
            </a:r>
            <a:endParaRPr lang="en-GB" sz="3200" kern="1200" dirty="0"/>
          </a:p>
        </p:txBody>
      </p:sp>
      <p:sp>
        <p:nvSpPr>
          <p:cNvPr id="21" name="Oval 20">
            <a:extLst>
              <a:ext uri="{FF2B5EF4-FFF2-40B4-BE49-F238E27FC236}">
                <a16:creationId xmlns:a16="http://schemas.microsoft.com/office/drawing/2014/main" id="{D9D376B8-332D-4DFA-AF0F-75325B3DF123}"/>
              </a:ext>
            </a:extLst>
          </p:cNvPr>
          <p:cNvSpPr/>
          <p:nvPr/>
        </p:nvSpPr>
        <p:spPr>
          <a:xfrm>
            <a:off x="3325825" y="4935603"/>
            <a:ext cx="782415" cy="782415"/>
          </a:xfrm>
          <a:prstGeom prst="ellipse">
            <a:avLst/>
          </a:prstGeom>
        </p:spPr>
        <p:style>
          <a:lnRef idx="2">
            <a:schemeClr val="accent2">
              <a:hueOff val="11234514"/>
              <a:satOff val="-35841"/>
              <a:lumOff val="-13922"/>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5" name="TextBox 4">
            <a:extLst>
              <a:ext uri="{FF2B5EF4-FFF2-40B4-BE49-F238E27FC236}">
                <a16:creationId xmlns:a16="http://schemas.microsoft.com/office/drawing/2014/main" id="{9311BE97-13E4-4FF1-85C7-6307733CCE39}"/>
              </a:ext>
            </a:extLst>
          </p:cNvPr>
          <p:cNvSpPr txBox="1"/>
          <p:nvPr/>
        </p:nvSpPr>
        <p:spPr>
          <a:xfrm>
            <a:off x="521110" y="2014194"/>
            <a:ext cx="3991896" cy="646331"/>
          </a:xfrm>
          <a:prstGeom prst="rect">
            <a:avLst/>
          </a:prstGeom>
          <a:noFill/>
        </p:spPr>
        <p:txBody>
          <a:bodyPr wrap="square" rtlCol="0">
            <a:spAutoFit/>
          </a:bodyPr>
          <a:lstStyle/>
          <a:p>
            <a:pPr marL="0" indent="0" algn="l">
              <a:buNone/>
            </a:pPr>
            <a:r>
              <a:rPr lang="en-GB" sz="1800" b="0" i="0" u="none" strike="noStrike" baseline="0" dirty="0">
                <a:latin typeface="Arial" panose="020B0604020202020204" pitchFamily="34" charset="0"/>
                <a:cs typeface="Arial" panose="020B0604020202020204" pitchFamily="34" charset="0"/>
              </a:rPr>
              <a:t>What are theories of development? </a:t>
            </a:r>
          </a:p>
          <a:p>
            <a:endParaRPr lang="en-GB" dirty="0"/>
          </a:p>
        </p:txBody>
      </p:sp>
      <p:sp>
        <p:nvSpPr>
          <p:cNvPr id="6" name="TextBox 5">
            <a:extLst>
              <a:ext uri="{FF2B5EF4-FFF2-40B4-BE49-F238E27FC236}">
                <a16:creationId xmlns:a16="http://schemas.microsoft.com/office/drawing/2014/main" id="{333A5BEF-1E9A-4455-8CC8-84DA3D4ACAB9}"/>
              </a:ext>
            </a:extLst>
          </p:cNvPr>
          <p:cNvSpPr txBox="1"/>
          <p:nvPr/>
        </p:nvSpPr>
        <p:spPr>
          <a:xfrm>
            <a:off x="521109" y="3458812"/>
            <a:ext cx="2871019" cy="1477328"/>
          </a:xfrm>
          <a:prstGeom prst="rect">
            <a:avLst/>
          </a:prstGeom>
          <a:noFill/>
        </p:spPr>
        <p:txBody>
          <a:bodyPr wrap="square" rtlCol="0">
            <a:spAutoFit/>
          </a:bodyPr>
          <a:lstStyle/>
          <a:p>
            <a:r>
              <a:rPr lang="en-GB" sz="1800" b="0" i="0" u="none" strike="noStrike" baseline="0" dirty="0">
                <a:latin typeface="Arial" panose="020B0604020202020204" pitchFamily="34" charset="0"/>
                <a:cs typeface="Arial" panose="020B0604020202020204" pitchFamily="34" charset="0"/>
              </a:rPr>
              <a:t>Theories of development are frames of reference for examining behaviour that:</a:t>
            </a:r>
          </a:p>
          <a:p>
            <a:endParaRPr lang="en-GB" dirty="0"/>
          </a:p>
        </p:txBody>
      </p:sp>
      <p:sp>
        <p:nvSpPr>
          <p:cNvPr id="9" name="Freeform: Shape 8">
            <a:extLst>
              <a:ext uri="{FF2B5EF4-FFF2-40B4-BE49-F238E27FC236}">
                <a16:creationId xmlns:a16="http://schemas.microsoft.com/office/drawing/2014/main" id="{6589D083-4E4F-4C0A-88A3-2F4BF4ECD716}"/>
              </a:ext>
            </a:extLst>
          </p:cNvPr>
          <p:cNvSpPr/>
          <p:nvPr/>
        </p:nvSpPr>
        <p:spPr>
          <a:xfrm>
            <a:off x="6612202" y="1784555"/>
            <a:ext cx="5201256" cy="1237241"/>
          </a:xfrm>
          <a:custGeom>
            <a:avLst/>
            <a:gdLst>
              <a:gd name="connsiteX0" fmla="*/ 0 w 4635105"/>
              <a:gd name="connsiteY0" fmla="*/ 123724 h 1237241"/>
              <a:gd name="connsiteX1" fmla="*/ 123724 w 4635105"/>
              <a:gd name="connsiteY1" fmla="*/ 0 h 1237241"/>
              <a:gd name="connsiteX2" fmla="*/ 4511381 w 4635105"/>
              <a:gd name="connsiteY2" fmla="*/ 0 h 1237241"/>
              <a:gd name="connsiteX3" fmla="*/ 4635105 w 4635105"/>
              <a:gd name="connsiteY3" fmla="*/ 123724 h 1237241"/>
              <a:gd name="connsiteX4" fmla="*/ 4635105 w 4635105"/>
              <a:gd name="connsiteY4" fmla="*/ 1113517 h 1237241"/>
              <a:gd name="connsiteX5" fmla="*/ 4511381 w 4635105"/>
              <a:gd name="connsiteY5" fmla="*/ 1237241 h 1237241"/>
              <a:gd name="connsiteX6" fmla="*/ 123724 w 4635105"/>
              <a:gd name="connsiteY6" fmla="*/ 1237241 h 1237241"/>
              <a:gd name="connsiteX7" fmla="*/ 0 w 4635105"/>
              <a:gd name="connsiteY7" fmla="*/ 1113517 h 1237241"/>
              <a:gd name="connsiteX8" fmla="*/ 0 w 4635105"/>
              <a:gd name="connsiteY8" fmla="*/ 123724 h 12372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635105" h="1237241">
                <a:moveTo>
                  <a:pt x="0" y="123724"/>
                </a:moveTo>
                <a:cubicBezTo>
                  <a:pt x="0" y="55393"/>
                  <a:pt x="55393" y="0"/>
                  <a:pt x="123724" y="0"/>
                </a:cubicBezTo>
                <a:lnTo>
                  <a:pt x="4511381" y="0"/>
                </a:lnTo>
                <a:cubicBezTo>
                  <a:pt x="4579712" y="0"/>
                  <a:pt x="4635105" y="55393"/>
                  <a:pt x="4635105" y="123724"/>
                </a:cubicBezTo>
                <a:lnTo>
                  <a:pt x="4635105" y="1113517"/>
                </a:lnTo>
                <a:cubicBezTo>
                  <a:pt x="4635105" y="1181848"/>
                  <a:pt x="4579712" y="1237241"/>
                  <a:pt x="4511381" y="1237241"/>
                </a:cubicBezTo>
                <a:lnTo>
                  <a:pt x="123724" y="1237241"/>
                </a:lnTo>
                <a:cubicBezTo>
                  <a:pt x="55393" y="1237241"/>
                  <a:pt x="0" y="1181848"/>
                  <a:pt x="0" y="1113517"/>
                </a:cubicBezTo>
                <a:lnTo>
                  <a:pt x="0" y="123724"/>
                </a:lnTo>
                <a:close/>
              </a:path>
            </a:pathLst>
          </a:custGeom>
        </p:spPr>
        <p:style>
          <a:lnRef idx="2">
            <a:schemeClr val="dk2">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2">
              <a:hueOff val="0"/>
              <a:satOff val="0"/>
              <a:lumOff val="0"/>
              <a:alphaOff val="0"/>
            </a:schemeClr>
          </a:fontRef>
        </p:style>
        <p:txBody>
          <a:bodyPr spcFirstLastPara="0" vert="horz" wrap="square" lIns="104818" tIns="104818" rIns="1494669" bIns="104818" numCol="1" spcCol="1270" anchor="ctr" anchorCtr="0">
            <a:noAutofit/>
          </a:bodyPr>
          <a:lstStyle/>
          <a:p>
            <a:pPr marL="0" lvl="0" indent="0" algn="l" defTabSz="800100">
              <a:lnSpc>
                <a:spcPct val="90000"/>
              </a:lnSpc>
              <a:spcBef>
                <a:spcPct val="0"/>
              </a:spcBef>
              <a:spcAft>
                <a:spcPct val="35000"/>
              </a:spcAft>
              <a:buNone/>
            </a:pPr>
            <a:r>
              <a:rPr lang="en-GB" sz="1800" b="0" i="1" u="none" strike="noStrike" kern="1200" baseline="0" dirty="0">
                <a:latin typeface="Arial" panose="020B0604020202020204" pitchFamily="34" charset="0"/>
                <a:cs typeface="Arial" panose="020B0604020202020204" pitchFamily="34" charset="0"/>
              </a:rPr>
              <a:t>First</a:t>
            </a:r>
            <a:r>
              <a:rPr lang="en-GB" sz="1800" b="0" i="0" u="none" strike="noStrike" kern="1200" baseline="0" dirty="0">
                <a:latin typeface="Arial" panose="020B0604020202020204" pitchFamily="34" charset="0"/>
                <a:cs typeface="Arial" panose="020B0604020202020204" pitchFamily="34" charset="0"/>
              </a:rPr>
              <a:t>, a theory of development will                  describe changes over time in on or several aspects of behaviour or psychological activity. </a:t>
            </a:r>
            <a:endParaRPr lang="en-GB" sz="1800" kern="1200" dirty="0"/>
          </a:p>
        </p:txBody>
      </p:sp>
      <p:sp>
        <p:nvSpPr>
          <p:cNvPr id="10" name="Freeform: Shape 9">
            <a:extLst>
              <a:ext uri="{FF2B5EF4-FFF2-40B4-BE49-F238E27FC236}">
                <a16:creationId xmlns:a16="http://schemas.microsoft.com/office/drawing/2014/main" id="{1A76CD44-72FF-4D53-8A5E-1B44BF2EC788}"/>
              </a:ext>
            </a:extLst>
          </p:cNvPr>
          <p:cNvSpPr/>
          <p:nvPr/>
        </p:nvSpPr>
        <p:spPr>
          <a:xfrm>
            <a:off x="6612202" y="3204322"/>
            <a:ext cx="5201256" cy="1237241"/>
          </a:xfrm>
          <a:custGeom>
            <a:avLst/>
            <a:gdLst>
              <a:gd name="connsiteX0" fmla="*/ 0 w 4210746"/>
              <a:gd name="connsiteY0" fmla="*/ 123724 h 1237241"/>
              <a:gd name="connsiteX1" fmla="*/ 123724 w 4210746"/>
              <a:gd name="connsiteY1" fmla="*/ 0 h 1237241"/>
              <a:gd name="connsiteX2" fmla="*/ 4087022 w 4210746"/>
              <a:gd name="connsiteY2" fmla="*/ 0 h 1237241"/>
              <a:gd name="connsiteX3" fmla="*/ 4210746 w 4210746"/>
              <a:gd name="connsiteY3" fmla="*/ 123724 h 1237241"/>
              <a:gd name="connsiteX4" fmla="*/ 4210746 w 4210746"/>
              <a:gd name="connsiteY4" fmla="*/ 1113517 h 1237241"/>
              <a:gd name="connsiteX5" fmla="*/ 4087022 w 4210746"/>
              <a:gd name="connsiteY5" fmla="*/ 1237241 h 1237241"/>
              <a:gd name="connsiteX6" fmla="*/ 123724 w 4210746"/>
              <a:gd name="connsiteY6" fmla="*/ 1237241 h 1237241"/>
              <a:gd name="connsiteX7" fmla="*/ 0 w 4210746"/>
              <a:gd name="connsiteY7" fmla="*/ 1113517 h 1237241"/>
              <a:gd name="connsiteX8" fmla="*/ 0 w 4210746"/>
              <a:gd name="connsiteY8" fmla="*/ 123724 h 12372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210746" h="1237241">
                <a:moveTo>
                  <a:pt x="0" y="123724"/>
                </a:moveTo>
                <a:cubicBezTo>
                  <a:pt x="0" y="55393"/>
                  <a:pt x="55393" y="0"/>
                  <a:pt x="123724" y="0"/>
                </a:cubicBezTo>
                <a:lnTo>
                  <a:pt x="4087022" y="0"/>
                </a:lnTo>
                <a:cubicBezTo>
                  <a:pt x="4155353" y="0"/>
                  <a:pt x="4210746" y="55393"/>
                  <a:pt x="4210746" y="123724"/>
                </a:cubicBezTo>
                <a:lnTo>
                  <a:pt x="4210746" y="1113517"/>
                </a:lnTo>
                <a:cubicBezTo>
                  <a:pt x="4210746" y="1181848"/>
                  <a:pt x="4155353" y="1237241"/>
                  <a:pt x="4087022" y="1237241"/>
                </a:cubicBezTo>
                <a:lnTo>
                  <a:pt x="123724" y="1237241"/>
                </a:lnTo>
                <a:cubicBezTo>
                  <a:pt x="55393" y="1237241"/>
                  <a:pt x="0" y="1181848"/>
                  <a:pt x="0" y="1113517"/>
                </a:cubicBezTo>
                <a:lnTo>
                  <a:pt x="0" y="123724"/>
                </a:lnTo>
                <a:close/>
              </a:path>
            </a:pathLst>
          </a:custGeom>
        </p:spPr>
        <p:style>
          <a:lnRef idx="2">
            <a:schemeClr val="dk2">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2">
              <a:hueOff val="0"/>
              <a:satOff val="0"/>
              <a:lumOff val="0"/>
              <a:alphaOff val="0"/>
            </a:schemeClr>
          </a:fontRef>
        </p:style>
        <p:txBody>
          <a:bodyPr spcFirstLastPara="0" vert="horz" wrap="square" lIns="85768" tIns="85768" rIns="1261512" bIns="85768" numCol="1" spcCol="1270" anchor="ctr" anchorCtr="0">
            <a:noAutofit/>
          </a:bodyPr>
          <a:lstStyle/>
          <a:p>
            <a:pPr marL="0" lvl="0" indent="0" algn="l" defTabSz="577850">
              <a:lnSpc>
                <a:spcPct val="90000"/>
              </a:lnSpc>
              <a:spcBef>
                <a:spcPct val="0"/>
              </a:spcBef>
              <a:spcAft>
                <a:spcPct val="35000"/>
              </a:spcAft>
              <a:buNone/>
            </a:pPr>
            <a:r>
              <a:rPr lang="en-GB" b="0" i="1" u="none" strike="noStrike" kern="1200" baseline="0" dirty="0">
                <a:latin typeface="Arial" panose="020B0604020202020204" pitchFamily="34" charset="0"/>
                <a:cs typeface="Arial" panose="020B0604020202020204" pitchFamily="34" charset="0"/>
              </a:rPr>
              <a:t>Second</a:t>
            </a:r>
            <a:r>
              <a:rPr lang="en-GB" b="0" i="0" u="none" strike="noStrike" kern="1200" baseline="0" dirty="0">
                <a:latin typeface="Arial" panose="020B0604020202020204" pitchFamily="34" charset="0"/>
                <a:cs typeface="Arial" panose="020B0604020202020204" pitchFamily="34" charset="0"/>
              </a:rPr>
              <a:t>, theories of development explain why children develop the way they do. They explain how changes come about</a:t>
            </a:r>
            <a:r>
              <a:rPr lang="en-GB" sz="1300" b="0" i="0" u="none" strike="noStrike" kern="1200" baseline="0" dirty="0">
                <a:latin typeface="Arial" panose="020B0604020202020204" pitchFamily="34" charset="0"/>
                <a:cs typeface="Arial" panose="020B0604020202020204" pitchFamily="34" charset="0"/>
              </a:rPr>
              <a:t>. </a:t>
            </a:r>
            <a:endParaRPr lang="en-GB" sz="1300" kern="1200" dirty="0"/>
          </a:p>
        </p:txBody>
      </p:sp>
      <p:sp>
        <p:nvSpPr>
          <p:cNvPr id="11" name="Freeform: Shape 10">
            <a:extLst>
              <a:ext uri="{FF2B5EF4-FFF2-40B4-BE49-F238E27FC236}">
                <a16:creationId xmlns:a16="http://schemas.microsoft.com/office/drawing/2014/main" id="{47CBAB56-B174-42B0-BE56-406E528AF16B}"/>
              </a:ext>
            </a:extLst>
          </p:cNvPr>
          <p:cNvSpPr/>
          <p:nvPr/>
        </p:nvSpPr>
        <p:spPr>
          <a:xfrm>
            <a:off x="6612201" y="4647771"/>
            <a:ext cx="5201256" cy="1371601"/>
          </a:xfrm>
          <a:custGeom>
            <a:avLst/>
            <a:gdLst>
              <a:gd name="connsiteX0" fmla="*/ 0 w 4210746"/>
              <a:gd name="connsiteY0" fmla="*/ 123724 h 1237241"/>
              <a:gd name="connsiteX1" fmla="*/ 123724 w 4210746"/>
              <a:gd name="connsiteY1" fmla="*/ 0 h 1237241"/>
              <a:gd name="connsiteX2" fmla="*/ 4087022 w 4210746"/>
              <a:gd name="connsiteY2" fmla="*/ 0 h 1237241"/>
              <a:gd name="connsiteX3" fmla="*/ 4210746 w 4210746"/>
              <a:gd name="connsiteY3" fmla="*/ 123724 h 1237241"/>
              <a:gd name="connsiteX4" fmla="*/ 4210746 w 4210746"/>
              <a:gd name="connsiteY4" fmla="*/ 1113517 h 1237241"/>
              <a:gd name="connsiteX5" fmla="*/ 4087022 w 4210746"/>
              <a:gd name="connsiteY5" fmla="*/ 1237241 h 1237241"/>
              <a:gd name="connsiteX6" fmla="*/ 123724 w 4210746"/>
              <a:gd name="connsiteY6" fmla="*/ 1237241 h 1237241"/>
              <a:gd name="connsiteX7" fmla="*/ 0 w 4210746"/>
              <a:gd name="connsiteY7" fmla="*/ 1113517 h 1237241"/>
              <a:gd name="connsiteX8" fmla="*/ 0 w 4210746"/>
              <a:gd name="connsiteY8" fmla="*/ 123724 h 12372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210746" h="1237241">
                <a:moveTo>
                  <a:pt x="0" y="123724"/>
                </a:moveTo>
                <a:cubicBezTo>
                  <a:pt x="0" y="55393"/>
                  <a:pt x="55393" y="0"/>
                  <a:pt x="123724" y="0"/>
                </a:cubicBezTo>
                <a:lnTo>
                  <a:pt x="4087022" y="0"/>
                </a:lnTo>
                <a:cubicBezTo>
                  <a:pt x="4155353" y="0"/>
                  <a:pt x="4210746" y="55393"/>
                  <a:pt x="4210746" y="123724"/>
                </a:cubicBezTo>
                <a:lnTo>
                  <a:pt x="4210746" y="1113517"/>
                </a:lnTo>
                <a:cubicBezTo>
                  <a:pt x="4210746" y="1181848"/>
                  <a:pt x="4155353" y="1237241"/>
                  <a:pt x="4087022" y="1237241"/>
                </a:cubicBezTo>
                <a:lnTo>
                  <a:pt x="123724" y="1237241"/>
                </a:lnTo>
                <a:cubicBezTo>
                  <a:pt x="55393" y="1237241"/>
                  <a:pt x="0" y="1181848"/>
                  <a:pt x="0" y="1113517"/>
                </a:cubicBezTo>
                <a:lnTo>
                  <a:pt x="0" y="123724"/>
                </a:lnTo>
                <a:close/>
              </a:path>
            </a:pathLst>
          </a:custGeom>
        </p:spPr>
        <p:style>
          <a:lnRef idx="2">
            <a:schemeClr val="dk2">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2">
              <a:hueOff val="0"/>
              <a:satOff val="0"/>
              <a:lumOff val="0"/>
              <a:alphaOff val="0"/>
            </a:schemeClr>
          </a:fontRef>
        </p:style>
        <p:txBody>
          <a:bodyPr spcFirstLastPara="0" vert="horz" wrap="square" lIns="85768" tIns="85768" rIns="1261512" bIns="85768" numCol="1" spcCol="1270" anchor="ctr" anchorCtr="0">
            <a:noAutofit/>
          </a:bodyPr>
          <a:lstStyle/>
          <a:p>
            <a:pPr marL="0" lvl="0" indent="0" algn="l" defTabSz="577850">
              <a:lnSpc>
                <a:spcPct val="90000"/>
              </a:lnSpc>
              <a:spcBef>
                <a:spcPct val="0"/>
              </a:spcBef>
              <a:spcAft>
                <a:spcPct val="35000"/>
              </a:spcAft>
              <a:buNone/>
            </a:pPr>
            <a:r>
              <a:rPr lang="en-GB" b="0" i="1" u="none" strike="noStrike" kern="1200" baseline="0" dirty="0">
                <a:latin typeface="Arial" panose="020B0604020202020204" pitchFamily="34" charset="0"/>
                <a:cs typeface="Arial" panose="020B0604020202020204" pitchFamily="34" charset="0"/>
              </a:rPr>
              <a:t>Third</a:t>
            </a:r>
            <a:r>
              <a:rPr lang="en-GB" b="0" i="0" u="none" strike="noStrike" kern="1200" baseline="0" dirty="0">
                <a:latin typeface="Arial" panose="020B0604020202020204" pitchFamily="34" charset="0"/>
                <a:cs typeface="Arial" panose="020B0604020202020204" pitchFamily="34" charset="0"/>
              </a:rPr>
              <a:t>, a theory must be able to make predictions that can then be tested against the data. If the predictions are upheld, the theory is supported. If not, it has to be discounted or modified.</a:t>
            </a:r>
            <a:endParaRPr lang="en-GB" kern="1200" dirty="0"/>
          </a:p>
        </p:txBody>
      </p:sp>
      <p:sp>
        <p:nvSpPr>
          <p:cNvPr id="12" name="Freeform: Shape 11">
            <a:extLst>
              <a:ext uri="{FF2B5EF4-FFF2-40B4-BE49-F238E27FC236}">
                <a16:creationId xmlns:a16="http://schemas.microsoft.com/office/drawing/2014/main" id="{B737EA04-3D07-4AD9-8CF1-20B53E4E365C}"/>
              </a:ext>
            </a:extLst>
          </p:cNvPr>
          <p:cNvSpPr/>
          <p:nvPr/>
        </p:nvSpPr>
        <p:spPr>
          <a:xfrm>
            <a:off x="10400097" y="2619692"/>
            <a:ext cx="804207" cy="804207"/>
          </a:xfrm>
          <a:custGeom>
            <a:avLst/>
            <a:gdLst>
              <a:gd name="connsiteX0" fmla="*/ 0 w 804207"/>
              <a:gd name="connsiteY0" fmla="*/ 442314 h 804207"/>
              <a:gd name="connsiteX1" fmla="*/ 180947 w 804207"/>
              <a:gd name="connsiteY1" fmla="*/ 442314 h 804207"/>
              <a:gd name="connsiteX2" fmla="*/ 180947 w 804207"/>
              <a:gd name="connsiteY2" fmla="*/ 0 h 804207"/>
              <a:gd name="connsiteX3" fmla="*/ 623260 w 804207"/>
              <a:gd name="connsiteY3" fmla="*/ 0 h 804207"/>
              <a:gd name="connsiteX4" fmla="*/ 623260 w 804207"/>
              <a:gd name="connsiteY4" fmla="*/ 442314 h 804207"/>
              <a:gd name="connsiteX5" fmla="*/ 804207 w 804207"/>
              <a:gd name="connsiteY5" fmla="*/ 442314 h 804207"/>
              <a:gd name="connsiteX6" fmla="*/ 402104 w 804207"/>
              <a:gd name="connsiteY6" fmla="*/ 804207 h 804207"/>
              <a:gd name="connsiteX7" fmla="*/ 0 w 804207"/>
              <a:gd name="connsiteY7" fmla="*/ 442314 h 8042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4207" h="804207">
                <a:moveTo>
                  <a:pt x="0" y="442314"/>
                </a:moveTo>
                <a:lnTo>
                  <a:pt x="180947" y="442314"/>
                </a:lnTo>
                <a:lnTo>
                  <a:pt x="180947" y="0"/>
                </a:lnTo>
                <a:lnTo>
                  <a:pt x="623260" y="0"/>
                </a:lnTo>
                <a:lnTo>
                  <a:pt x="623260" y="442314"/>
                </a:lnTo>
                <a:lnTo>
                  <a:pt x="804207" y="442314"/>
                </a:lnTo>
                <a:lnTo>
                  <a:pt x="402104" y="804207"/>
                </a:lnTo>
                <a:lnTo>
                  <a:pt x="0" y="442314"/>
                </a:lnTo>
                <a:close/>
              </a:path>
            </a:pathLst>
          </a:custGeom>
        </p:spPr>
        <p:style>
          <a:lnRef idx="2">
            <a:schemeClr val="dk2">
              <a:alpha val="90000"/>
              <a:hueOff val="0"/>
              <a:satOff val="0"/>
              <a:lumOff val="0"/>
              <a:alphaOff val="0"/>
            </a:schemeClr>
          </a:lnRef>
          <a:fillRef idx="1">
            <a:schemeClr val="lt1">
              <a:alpha val="90000"/>
              <a:tint val="40000"/>
              <a:hueOff val="0"/>
              <a:satOff val="0"/>
              <a:lumOff val="0"/>
              <a:alphaOff val="0"/>
            </a:schemeClr>
          </a:fillRef>
          <a:effectRef idx="0">
            <a:schemeClr val="lt1">
              <a:alpha val="90000"/>
              <a:tint val="40000"/>
              <a:hueOff val="0"/>
              <a:satOff val="0"/>
              <a:lumOff val="0"/>
              <a:alphaOff val="0"/>
            </a:schemeClr>
          </a:effectRef>
          <a:fontRef idx="minor">
            <a:schemeClr val="dk2">
              <a:hueOff val="0"/>
              <a:satOff val="0"/>
              <a:lumOff val="0"/>
              <a:alphaOff val="0"/>
            </a:schemeClr>
          </a:fontRef>
        </p:style>
        <p:txBody>
          <a:bodyPr spcFirstLastPara="0" vert="horz" wrap="square" lIns="226667" tIns="45720" rIns="226667" bIns="244761" numCol="1" spcCol="1270" anchor="ctr" anchorCtr="0">
            <a:noAutofit/>
          </a:bodyPr>
          <a:lstStyle/>
          <a:p>
            <a:pPr marL="0" lvl="0" indent="0" algn="ctr" defTabSz="1600200">
              <a:lnSpc>
                <a:spcPct val="90000"/>
              </a:lnSpc>
              <a:spcBef>
                <a:spcPct val="0"/>
              </a:spcBef>
              <a:spcAft>
                <a:spcPct val="35000"/>
              </a:spcAft>
              <a:buNone/>
            </a:pPr>
            <a:endParaRPr lang="en-GB" sz="3600" kern="1200"/>
          </a:p>
        </p:txBody>
      </p:sp>
      <p:sp>
        <p:nvSpPr>
          <p:cNvPr id="13" name="Freeform: Shape 12">
            <a:extLst>
              <a:ext uri="{FF2B5EF4-FFF2-40B4-BE49-F238E27FC236}">
                <a16:creationId xmlns:a16="http://schemas.microsoft.com/office/drawing/2014/main" id="{0B2D2E81-E1C3-41D0-9DDC-C870E64A6DA1}"/>
              </a:ext>
            </a:extLst>
          </p:cNvPr>
          <p:cNvSpPr/>
          <p:nvPr/>
        </p:nvSpPr>
        <p:spPr>
          <a:xfrm>
            <a:off x="10443100" y="4134315"/>
            <a:ext cx="804207" cy="804207"/>
          </a:xfrm>
          <a:custGeom>
            <a:avLst/>
            <a:gdLst>
              <a:gd name="connsiteX0" fmla="*/ 0 w 804207"/>
              <a:gd name="connsiteY0" fmla="*/ 442314 h 804207"/>
              <a:gd name="connsiteX1" fmla="*/ 180947 w 804207"/>
              <a:gd name="connsiteY1" fmla="*/ 442314 h 804207"/>
              <a:gd name="connsiteX2" fmla="*/ 180947 w 804207"/>
              <a:gd name="connsiteY2" fmla="*/ 0 h 804207"/>
              <a:gd name="connsiteX3" fmla="*/ 623260 w 804207"/>
              <a:gd name="connsiteY3" fmla="*/ 0 h 804207"/>
              <a:gd name="connsiteX4" fmla="*/ 623260 w 804207"/>
              <a:gd name="connsiteY4" fmla="*/ 442314 h 804207"/>
              <a:gd name="connsiteX5" fmla="*/ 804207 w 804207"/>
              <a:gd name="connsiteY5" fmla="*/ 442314 h 804207"/>
              <a:gd name="connsiteX6" fmla="*/ 402104 w 804207"/>
              <a:gd name="connsiteY6" fmla="*/ 804207 h 804207"/>
              <a:gd name="connsiteX7" fmla="*/ 0 w 804207"/>
              <a:gd name="connsiteY7" fmla="*/ 442314 h 8042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4207" h="804207">
                <a:moveTo>
                  <a:pt x="0" y="442314"/>
                </a:moveTo>
                <a:lnTo>
                  <a:pt x="180947" y="442314"/>
                </a:lnTo>
                <a:lnTo>
                  <a:pt x="180947" y="0"/>
                </a:lnTo>
                <a:lnTo>
                  <a:pt x="623260" y="0"/>
                </a:lnTo>
                <a:lnTo>
                  <a:pt x="623260" y="442314"/>
                </a:lnTo>
                <a:lnTo>
                  <a:pt x="804207" y="442314"/>
                </a:lnTo>
                <a:lnTo>
                  <a:pt x="402104" y="804207"/>
                </a:lnTo>
                <a:lnTo>
                  <a:pt x="0" y="442314"/>
                </a:lnTo>
                <a:close/>
              </a:path>
            </a:pathLst>
          </a:custGeom>
        </p:spPr>
        <p:style>
          <a:lnRef idx="2">
            <a:schemeClr val="dk2">
              <a:alpha val="90000"/>
              <a:hueOff val="0"/>
              <a:satOff val="0"/>
              <a:lumOff val="0"/>
              <a:alphaOff val="0"/>
            </a:schemeClr>
          </a:lnRef>
          <a:fillRef idx="1">
            <a:schemeClr val="lt1">
              <a:alpha val="90000"/>
              <a:tint val="40000"/>
              <a:hueOff val="0"/>
              <a:satOff val="0"/>
              <a:lumOff val="0"/>
              <a:alphaOff val="0"/>
            </a:schemeClr>
          </a:fillRef>
          <a:effectRef idx="0">
            <a:schemeClr val="lt1">
              <a:alpha val="90000"/>
              <a:tint val="40000"/>
              <a:hueOff val="0"/>
              <a:satOff val="0"/>
              <a:lumOff val="0"/>
              <a:alphaOff val="0"/>
            </a:schemeClr>
          </a:effectRef>
          <a:fontRef idx="minor">
            <a:schemeClr val="dk2">
              <a:hueOff val="0"/>
              <a:satOff val="0"/>
              <a:lumOff val="0"/>
              <a:alphaOff val="0"/>
            </a:schemeClr>
          </a:fontRef>
        </p:style>
        <p:txBody>
          <a:bodyPr spcFirstLastPara="0" vert="horz" wrap="square" lIns="226667" tIns="45720" rIns="226667" bIns="244761" numCol="1" spcCol="1270" anchor="ctr" anchorCtr="0">
            <a:noAutofit/>
          </a:bodyPr>
          <a:lstStyle/>
          <a:p>
            <a:pPr marL="0" lvl="0" indent="0" algn="ctr" defTabSz="1600200">
              <a:lnSpc>
                <a:spcPct val="90000"/>
              </a:lnSpc>
              <a:spcBef>
                <a:spcPct val="0"/>
              </a:spcBef>
              <a:spcAft>
                <a:spcPct val="35000"/>
              </a:spcAft>
              <a:buNone/>
            </a:pPr>
            <a:endParaRPr lang="en-GB" sz="3600" kern="1200"/>
          </a:p>
        </p:txBody>
      </p:sp>
    </p:spTree>
    <p:extLst>
      <p:ext uri="{BB962C8B-B14F-4D97-AF65-F5344CB8AC3E}">
        <p14:creationId xmlns:p14="http://schemas.microsoft.com/office/powerpoint/2010/main" val="15310820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500"/>
                                        <p:tgtEl>
                                          <p:spTgt spid="17"/>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500"/>
                                        <p:tgtEl>
                                          <p:spTgt spid="16"/>
                                        </p:tgtEl>
                                      </p:cBhvr>
                                    </p:animEffect>
                                  </p:childTnLst>
                                </p:cTn>
                              </p:par>
                              <p:par>
                                <p:cTn id="26" presetID="10" presetClass="entr" presetSubtype="0" fill="hold"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500"/>
                                        <p:tgtEl>
                                          <p:spTgt spid="15"/>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fade">
                                      <p:cBhvr>
                                        <p:cTn id="33" dur="500"/>
                                        <p:tgtEl>
                                          <p:spTgt spid="19"/>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fade">
                                      <p:cBhvr>
                                        <p:cTn id="36" dur="500"/>
                                        <p:tgtEl>
                                          <p:spTgt spid="18"/>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nodeType="clickEffect">
                                  <p:stCondLst>
                                    <p:cond delay="0"/>
                                  </p:stCondLst>
                                  <p:childTnLst>
                                    <p:set>
                                      <p:cBhvr>
                                        <p:cTn id="40" dur="1" fill="hold">
                                          <p:stCondLst>
                                            <p:cond delay="0"/>
                                          </p:stCondLst>
                                        </p:cTn>
                                        <p:tgtEl>
                                          <p:spTgt spid="21"/>
                                        </p:tgtEl>
                                        <p:attrNameLst>
                                          <p:attrName>style.visibility</p:attrName>
                                        </p:attrNameLst>
                                      </p:cBhvr>
                                      <p:to>
                                        <p:strVal val="visible"/>
                                      </p:to>
                                    </p:set>
                                    <p:animEffect transition="in" filter="fade">
                                      <p:cBhvr>
                                        <p:cTn id="41" dur="500"/>
                                        <p:tgtEl>
                                          <p:spTgt spid="21"/>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20"/>
                                        </p:tgtEl>
                                        <p:attrNameLst>
                                          <p:attrName>style.visibility</p:attrName>
                                        </p:attrNameLst>
                                      </p:cBhvr>
                                      <p:to>
                                        <p:strVal val="visible"/>
                                      </p:to>
                                    </p:set>
                                    <p:animEffect transition="in" filter="fade">
                                      <p:cBhvr>
                                        <p:cTn id="44" dur="500"/>
                                        <p:tgtEl>
                                          <p:spTgt spid="20"/>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9"/>
                                        </p:tgtEl>
                                        <p:attrNameLst>
                                          <p:attrName>style.visibility</p:attrName>
                                        </p:attrNameLst>
                                      </p:cBhvr>
                                      <p:to>
                                        <p:strVal val="visible"/>
                                      </p:to>
                                    </p:set>
                                    <p:animEffect transition="in" filter="fade">
                                      <p:cBhvr>
                                        <p:cTn id="49" dur="500"/>
                                        <p:tgtEl>
                                          <p:spTgt spid="9"/>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12"/>
                                        </p:tgtEl>
                                        <p:attrNameLst>
                                          <p:attrName>style.visibility</p:attrName>
                                        </p:attrNameLst>
                                      </p:cBhvr>
                                      <p:to>
                                        <p:strVal val="visible"/>
                                      </p:to>
                                    </p:set>
                                    <p:animEffect transition="in" filter="fade">
                                      <p:cBhvr>
                                        <p:cTn id="54" dur="500"/>
                                        <p:tgtEl>
                                          <p:spTgt spid="12"/>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10"/>
                                        </p:tgtEl>
                                        <p:attrNameLst>
                                          <p:attrName>style.visibility</p:attrName>
                                        </p:attrNameLst>
                                      </p:cBhvr>
                                      <p:to>
                                        <p:strVal val="visible"/>
                                      </p:to>
                                    </p:set>
                                    <p:animEffect transition="in" filter="fade">
                                      <p:cBhvr>
                                        <p:cTn id="57" dur="500"/>
                                        <p:tgtEl>
                                          <p:spTgt spid="10"/>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13"/>
                                        </p:tgtEl>
                                        <p:attrNameLst>
                                          <p:attrName>style.visibility</p:attrName>
                                        </p:attrNameLst>
                                      </p:cBhvr>
                                      <p:to>
                                        <p:strVal val="visible"/>
                                      </p:to>
                                    </p:set>
                                    <p:animEffect transition="in" filter="fade">
                                      <p:cBhvr>
                                        <p:cTn id="62" dur="500"/>
                                        <p:tgtEl>
                                          <p:spTgt spid="13"/>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11"/>
                                        </p:tgtEl>
                                        <p:attrNameLst>
                                          <p:attrName>style.visibility</p:attrName>
                                        </p:attrNameLst>
                                      </p:cBhvr>
                                      <p:to>
                                        <p:strVal val="visible"/>
                                      </p:to>
                                    </p:set>
                                    <p:animEffect transition="in" filter="fade">
                                      <p:cBhvr>
                                        <p:cTn id="6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6" grpId="0" animBg="1"/>
      <p:bldP spid="18" grpId="0" animBg="1"/>
      <p:bldP spid="20" grpId="0" animBg="1"/>
      <p:bldP spid="5" grpId="0"/>
      <p:bldP spid="6" grpId="0"/>
      <p:bldP spid="9" grpId="0" animBg="1"/>
      <p:bldP spid="10" grpId="0" animBg="1"/>
      <p:bldP spid="11" grpId="0" animBg="1"/>
      <p:bldP spid="12" grpId="0" animBg="1"/>
      <p:bldP spid="1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85363D-26E2-428D-9130-A246FD5657C5}"/>
              </a:ext>
            </a:extLst>
          </p:cNvPr>
          <p:cNvSpPr>
            <a:spLocks noGrp="1"/>
          </p:cNvSpPr>
          <p:nvPr>
            <p:ph type="title"/>
          </p:nvPr>
        </p:nvSpPr>
        <p:spPr/>
        <p:txBody>
          <a:bodyPr>
            <a:normAutofit/>
          </a:bodyPr>
          <a:lstStyle/>
          <a:p>
            <a:r>
              <a:rPr lang="en-GB" sz="3600" dirty="0">
                <a:latin typeface="Arial" panose="020B0604020202020204" pitchFamily="34" charset="0"/>
                <a:cs typeface="Arial" panose="020B0604020202020204" pitchFamily="34" charset="0"/>
              </a:rPr>
              <a:t>The theorist views - </a:t>
            </a:r>
            <a:r>
              <a:rPr lang="en-GB" sz="3600" b="0" i="0" u="none" strike="noStrike" baseline="0" dirty="0">
                <a:latin typeface="Arial" panose="020B0604020202020204" pitchFamily="34" charset="0"/>
                <a:cs typeface="Arial" panose="020B0604020202020204" pitchFamily="34" charset="0"/>
              </a:rPr>
              <a:t>learning vs. innateness.</a:t>
            </a:r>
            <a:endParaRPr lang="en-GB"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601B15F3-9DD9-44DE-AF5C-7D4CFF065E67}"/>
              </a:ext>
            </a:extLst>
          </p:cNvPr>
          <p:cNvSpPr>
            <a:spLocks noGrp="1"/>
          </p:cNvSpPr>
          <p:nvPr>
            <p:ph idx="1"/>
          </p:nvPr>
        </p:nvSpPr>
        <p:spPr>
          <a:xfrm>
            <a:off x="1066800" y="2103120"/>
            <a:ext cx="10058400" cy="3624820"/>
          </a:xfrm>
        </p:spPr>
        <p:txBody>
          <a:bodyPr/>
          <a:lstStyle/>
          <a:p>
            <a:pPr marL="0" indent="0" algn="l">
              <a:buNone/>
            </a:pPr>
            <a:r>
              <a:rPr lang="en-GB" sz="1800" b="0" i="0" u="none" strike="noStrike" baseline="0" dirty="0">
                <a:latin typeface="Arial" panose="020B0604020202020204" pitchFamily="34" charset="0"/>
                <a:cs typeface="Arial" panose="020B0604020202020204" pitchFamily="34" charset="0"/>
              </a:rPr>
              <a:t>So, how much is innate and how much is environmental?</a:t>
            </a:r>
          </a:p>
          <a:p>
            <a:pPr marL="0" indent="0" algn="l">
              <a:buNone/>
            </a:pPr>
            <a:endParaRPr lang="en-GB" sz="1800" dirty="0">
              <a:latin typeface="Arial" panose="020B0604020202020204" pitchFamily="34" charset="0"/>
              <a:cs typeface="Arial" panose="020B0604020202020204" pitchFamily="34" charset="0"/>
            </a:endParaRPr>
          </a:p>
          <a:p>
            <a:pPr marL="0" indent="0" algn="l">
              <a:buNone/>
            </a:pPr>
            <a:r>
              <a:rPr lang="en-GB" sz="1800" b="0" i="0" u="none" strike="noStrike" baseline="0" dirty="0">
                <a:latin typeface="Arial" panose="020B0604020202020204" pitchFamily="34" charset="0"/>
                <a:cs typeface="Arial" panose="020B0604020202020204" pitchFamily="34" charset="0"/>
              </a:rPr>
              <a:t>After the break we will explore an overview of:</a:t>
            </a:r>
          </a:p>
          <a:p>
            <a:pPr marL="0" indent="0" algn="l">
              <a:buNone/>
            </a:pPr>
            <a:r>
              <a:rPr lang="en-GB" sz="1800" b="0" i="0" u="none" strike="noStrike" baseline="0" dirty="0">
                <a:latin typeface="CIDFont+F2"/>
              </a:rPr>
              <a:t> </a:t>
            </a:r>
          </a:p>
          <a:p>
            <a:pPr marL="0" indent="0" algn="l">
              <a:buNone/>
            </a:pPr>
            <a:r>
              <a:rPr lang="en-GB" sz="1800" b="0" i="0" u="none" strike="noStrike" baseline="0" dirty="0">
                <a:latin typeface="CIDFont+F2"/>
              </a:rPr>
              <a:t> </a:t>
            </a:r>
          </a:p>
        </p:txBody>
      </p:sp>
      <p:sp>
        <p:nvSpPr>
          <p:cNvPr id="6" name="Freeform: Shape 5">
            <a:extLst>
              <a:ext uri="{FF2B5EF4-FFF2-40B4-BE49-F238E27FC236}">
                <a16:creationId xmlns:a16="http://schemas.microsoft.com/office/drawing/2014/main" id="{6578A578-5F7E-42BA-8722-BFA9C4D4210F}"/>
              </a:ext>
            </a:extLst>
          </p:cNvPr>
          <p:cNvSpPr/>
          <p:nvPr/>
        </p:nvSpPr>
        <p:spPr>
          <a:xfrm>
            <a:off x="1190445" y="3442169"/>
            <a:ext cx="8969555" cy="779805"/>
          </a:xfrm>
          <a:custGeom>
            <a:avLst/>
            <a:gdLst>
              <a:gd name="connsiteX0" fmla="*/ 0 w 8969555"/>
              <a:gd name="connsiteY0" fmla="*/ 129970 h 779805"/>
              <a:gd name="connsiteX1" fmla="*/ 129970 w 8969555"/>
              <a:gd name="connsiteY1" fmla="*/ 0 h 779805"/>
              <a:gd name="connsiteX2" fmla="*/ 8839585 w 8969555"/>
              <a:gd name="connsiteY2" fmla="*/ 0 h 779805"/>
              <a:gd name="connsiteX3" fmla="*/ 8969555 w 8969555"/>
              <a:gd name="connsiteY3" fmla="*/ 129970 h 779805"/>
              <a:gd name="connsiteX4" fmla="*/ 8969555 w 8969555"/>
              <a:gd name="connsiteY4" fmla="*/ 649835 h 779805"/>
              <a:gd name="connsiteX5" fmla="*/ 8839585 w 8969555"/>
              <a:gd name="connsiteY5" fmla="*/ 779805 h 779805"/>
              <a:gd name="connsiteX6" fmla="*/ 129970 w 8969555"/>
              <a:gd name="connsiteY6" fmla="*/ 779805 h 779805"/>
              <a:gd name="connsiteX7" fmla="*/ 0 w 8969555"/>
              <a:gd name="connsiteY7" fmla="*/ 649835 h 779805"/>
              <a:gd name="connsiteX8" fmla="*/ 0 w 8969555"/>
              <a:gd name="connsiteY8" fmla="*/ 129970 h 779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69555" h="779805">
                <a:moveTo>
                  <a:pt x="0" y="129970"/>
                </a:moveTo>
                <a:cubicBezTo>
                  <a:pt x="0" y="58190"/>
                  <a:pt x="58190" y="0"/>
                  <a:pt x="129970" y="0"/>
                </a:cubicBezTo>
                <a:lnTo>
                  <a:pt x="8839585" y="0"/>
                </a:lnTo>
                <a:cubicBezTo>
                  <a:pt x="8911365" y="0"/>
                  <a:pt x="8969555" y="58190"/>
                  <a:pt x="8969555" y="129970"/>
                </a:cubicBezTo>
                <a:lnTo>
                  <a:pt x="8969555" y="649835"/>
                </a:lnTo>
                <a:cubicBezTo>
                  <a:pt x="8969555" y="721615"/>
                  <a:pt x="8911365" y="779805"/>
                  <a:pt x="8839585" y="779805"/>
                </a:cubicBezTo>
                <a:lnTo>
                  <a:pt x="129970" y="779805"/>
                </a:lnTo>
                <a:cubicBezTo>
                  <a:pt x="58190" y="779805"/>
                  <a:pt x="0" y="721615"/>
                  <a:pt x="0" y="649835"/>
                </a:cubicBezTo>
                <a:lnTo>
                  <a:pt x="0" y="12997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56177" tIns="156177" rIns="156177" bIns="156177" numCol="1" spcCol="1270" anchor="ctr" anchorCtr="0">
            <a:noAutofit/>
          </a:bodyPr>
          <a:lstStyle/>
          <a:p>
            <a:pPr marL="0" lvl="0" indent="0" algn="l" defTabSz="1377950">
              <a:lnSpc>
                <a:spcPct val="90000"/>
              </a:lnSpc>
              <a:spcBef>
                <a:spcPct val="0"/>
              </a:spcBef>
              <a:spcAft>
                <a:spcPct val="35000"/>
              </a:spcAft>
              <a:buNone/>
            </a:pPr>
            <a:r>
              <a:rPr lang="en-GB" sz="3100" b="1" i="0" u="none" strike="noStrike" kern="1200" baseline="0" dirty="0">
                <a:latin typeface="CIDFont+F2"/>
              </a:rPr>
              <a:t>Piaget’s</a:t>
            </a:r>
            <a:r>
              <a:rPr lang="en-GB" sz="3100" b="0" i="0" u="none" strike="noStrike" kern="1200" baseline="0" dirty="0">
                <a:latin typeface="CIDFont+F2"/>
              </a:rPr>
              <a:t> theory of cognitive development </a:t>
            </a:r>
            <a:endParaRPr lang="en-GB" sz="3100" kern="1200" dirty="0"/>
          </a:p>
        </p:txBody>
      </p:sp>
      <p:sp>
        <p:nvSpPr>
          <p:cNvPr id="7" name="Freeform: Shape 6">
            <a:extLst>
              <a:ext uri="{FF2B5EF4-FFF2-40B4-BE49-F238E27FC236}">
                <a16:creationId xmlns:a16="http://schemas.microsoft.com/office/drawing/2014/main" id="{BA3E6F55-BF22-4DE9-A41B-549D866BC419}"/>
              </a:ext>
            </a:extLst>
          </p:cNvPr>
          <p:cNvSpPr/>
          <p:nvPr/>
        </p:nvSpPr>
        <p:spPr>
          <a:xfrm>
            <a:off x="1190445" y="4221974"/>
            <a:ext cx="8969555" cy="513360"/>
          </a:xfrm>
          <a:custGeom>
            <a:avLst/>
            <a:gdLst>
              <a:gd name="connsiteX0" fmla="*/ 0 w 8969555"/>
              <a:gd name="connsiteY0" fmla="*/ 0 h 513360"/>
              <a:gd name="connsiteX1" fmla="*/ 8969555 w 8969555"/>
              <a:gd name="connsiteY1" fmla="*/ 0 h 513360"/>
              <a:gd name="connsiteX2" fmla="*/ 8969555 w 8969555"/>
              <a:gd name="connsiteY2" fmla="*/ 513360 h 513360"/>
              <a:gd name="connsiteX3" fmla="*/ 0 w 8969555"/>
              <a:gd name="connsiteY3" fmla="*/ 513360 h 513360"/>
              <a:gd name="connsiteX4" fmla="*/ 0 w 8969555"/>
              <a:gd name="connsiteY4" fmla="*/ 0 h 5133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69555" h="513360">
                <a:moveTo>
                  <a:pt x="0" y="0"/>
                </a:moveTo>
                <a:lnTo>
                  <a:pt x="8969555" y="0"/>
                </a:lnTo>
                <a:lnTo>
                  <a:pt x="8969555" y="513360"/>
                </a:lnTo>
                <a:lnTo>
                  <a:pt x="0" y="51336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84783" tIns="39370" rIns="220472" bIns="39370" numCol="1" spcCol="1270" anchor="t" anchorCtr="0">
            <a:noAutofit/>
          </a:bodyPr>
          <a:lstStyle/>
          <a:p>
            <a:pPr marL="0" lvl="1" algn="ctr" defTabSz="1066800">
              <a:lnSpc>
                <a:spcPct val="90000"/>
              </a:lnSpc>
              <a:spcBef>
                <a:spcPct val="0"/>
              </a:spcBef>
              <a:spcAft>
                <a:spcPct val="20000"/>
              </a:spcAft>
            </a:pPr>
            <a:r>
              <a:rPr lang="en-GB" sz="2400" b="0" i="0" u="none" strike="noStrike" kern="1200" baseline="0" dirty="0">
                <a:latin typeface="CIDFont+F2"/>
              </a:rPr>
              <a:t>and</a:t>
            </a:r>
            <a:endParaRPr lang="en-GB" sz="2400" kern="1200" dirty="0"/>
          </a:p>
        </p:txBody>
      </p:sp>
      <p:sp>
        <p:nvSpPr>
          <p:cNvPr id="8" name="Freeform: Shape 7">
            <a:extLst>
              <a:ext uri="{FF2B5EF4-FFF2-40B4-BE49-F238E27FC236}">
                <a16:creationId xmlns:a16="http://schemas.microsoft.com/office/drawing/2014/main" id="{266522FE-E28F-4752-A4E5-5703A4BC084C}"/>
              </a:ext>
            </a:extLst>
          </p:cNvPr>
          <p:cNvSpPr/>
          <p:nvPr/>
        </p:nvSpPr>
        <p:spPr>
          <a:xfrm>
            <a:off x="1190445" y="4735334"/>
            <a:ext cx="8969555" cy="779805"/>
          </a:xfrm>
          <a:custGeom>
            <a:avLst/>
            <a:gdLst>
              <a:gd name="connsiteX0" fmla="*/ 0 w 8969555"/>
              <a:gd name="connsiteY0" fmla="*/ 129970 h 779805"/>
              <a:gd name="connsiteX1" fmla="*/ 129970 w 8969555"/>
              <a:gd name="connsiteY1" fmla="*/ 0 h 779805"/>
              <a:gd name="connsiteX2" fmla="*/ 8839585 w 8969555"/>
              <a:gd name="connsiteY2" fmla="*/ 0 h 779805"/>
              <a:gd name="connsiteX3" fmla="*/ 8969555 w 8969555"/>
              <a:gd name="connsiteY3" fmla="*/ 129970 h 779805"/>
              <a:gd name="connsiteX4" fmla="*/ 8969555 w 8969555"/>
              <a:gd name="connsiteY4" fmla="*/ 649835 h 779805"/>
              <a:gd name="connsiteX5" fmla="*/ 8839585 w 8969555"/>
              <a:gd name="connsiteY5" fmla="*/ 779805 h 779805"/>
              <a:gd name="connsiteX6" fmla="*/ 129970 w 8969555"/>
              <a:gd name="connsiteY6" fmla="*/ 779805 h 779805"/>
              <a:gd name="connsiteX7" fmla="*/ 0 w 8969555"/>
              <a:gd name="connsiteY7" fmla="*/ 649835 h 779805"/>
              <a:gd name="connsiteX8" fmla="*/ 0 w 8969555"/>
              <a:gd name="connsiteY8" fmla="*/ 129970 h 779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69555" h="779805">
                <a:moveTo>
                  <a:pt x="0" y="129970"/>
                </a:moveTo>
                <a:cubicBezTo>
                  <a:pt x="0" y="58190"/>
                  <a:pt x="58190" y="0"/>
                  <a:pt x="129970" y="0"/>
                </a:cubicBezTo>
                <a:lnTo>
                  <a:pt x="8839585" y="0"/>
                </a:lnTo>
                <a:cubicBezTo>
                  <a:pt x="8911365" y="0"/>
                  <a:pt x="8969555" y="58190"/>
                  <a:pt x="8969555" y="129970"/>
                </a:cubicBezTo>
                <a:lnTo>
                  <a:pt x="8969555" y="649835"/>
                </a:lnTo>
                <a:cubicBezTo>
                  <a:pt x="8969555" y="721615"/>
                  <a:pt x="8911365" y="779805"/>
                  <a:pt x="8839585" y="779805"/>
                </a:cubicBezTo>
                <a:lnTo>
                  <a:pt x="129970" y="779805"/>
                </a:lnTo>
                <a:cubicBezTo>
                  <a:pt x="58190" y="779805"/>
                  <a:pt x="0" y="721615"/>
                  <a:pt x="0" y="649835"/>
                </a:cubicBezTo>
                <a:lnTo>
                  <a:pt x="0" y="12997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56177" tIns="156177" rIns="156177" bIns="156177" numCol="1" spcCol="1270" anchor="ctr" anchorCtr="0">
            <a:noAutofit/>
          </a:bodyPr>
          <a:lstStyle/>
          <a:p>
            <a:pPr marL="0" lvl="0" indent="0" algn="l" defTabSz="1377950">
              <a:lnSpc>
                <a:spcPct val="90000"/>
              </a:lnSpc>
              <a:spcBef>
                <a:spcPct val="0"/>
              </a:spcBef>
              <a:spcAft>
                <a:spcPct val="35000"/>
              </a:spcAft>
              <a:buNone/>
            </a:pPr>
            <a:r>
              <a:rPr lang="en-GB" sz="3100" b="1" i="0" u="none" strike="noStrike" kern="1200" baseline="0" dirty="0">
                <a:latin typeface="CIDFont+F2"/>
              </a:rPr>
              <a:t>Vygotsky’s</a:t>
            </a:r>
            <a:r>
              <a:rPr lang="en-GB" sz="3100" b="0" i="0" u="none" strike="noStrike" kern="1200" baseline="0" dirty="0">
                <a:latin typeface="CIDFont+F2"/>
              </a:rPr>
              <a:t> theor</a:t>
            </a:r>
            <a:r>
              <a:rPr lang="en-GB" sz="3100" kern="1200" dirty="0">
                <a:latin typeface="CIDFont+F2"/>
              </a:rPr>
              <a:t>y of social constructivism. </a:t>
            </a:r>
            <a:endParaRPr lang="en-GB" sz="3100" kern="1200" dirty="0"/>
          </a:p>
        </p:txBody>
      </p:sp>
      <p:sp>
        <p:nvSpPr>
          <p:cNvPr id="9" name="Freeform: Shape 8">
            <a:extLst>
              <a:ext uri="{FF2B5EF4-FFF2-40B4-BE49-F238E27FC236}">
                <a16:creationId xmlns:a16="http://schemas.microsoft.com/office/drawing/2014/main" id="{F73E6F42-DE4B-4A29-8C3B-85DA1C68EB27}"/>
              </a:ext>
            </a:extLst>
          </p:cNvPr>
          <p:cNvSpPr/>
          <p:nvPr/>
        </p:nvSpPr>
        <p:spPr>
          <a:xfrm>
            <a:off x="1190445" y="5515139"/>
            <a:ext cx="8969555" cy="513360"/>
          </a:xfrm>
          <a:custGeom>
            <a:avLst/>
            <a:gdLst>
              <a:gd name="connsiteX0" fmla="*/ 0 w 8969555"/>
              <a:gd name="connsiteY0" fmla="*/ 0 h 513360"/>
              <a:gd name="connsiteX1" fmla="*/ 8969555 w 8969555"/>
              <a:gd name="connsiteY1" fmla="*/ 0 h 513360"/>
              <a:gd name="connsiteX2" fmla="*/ 8969555 w 8969555"/>
              <a:gd name="connsiteY2" fmla="*/ 513360 h 513360"/>
              <a:gd name="connsiteX3" fmla="*/ 0 w 8969555"/>
              <a:gd name="connsiteY3" fmla="*/ 513360 h 513360"/>
              <a:gd name="connsiteX4" fmla="*/ 0 w 8969555"/>
              <a:gd name="connsiteY4" fmla="*/ 0 h 5133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69555" h="513360">
                <a:moveTo>
                  <a:pt x="0" y="0"/>
                </a:moveTo>
                <a:lnTo>
                  <a:pt x="8969555" y="0"/>
                </a:lnTo>
                <a:lnTo>
                  <a:pt x="8969555" y="513360"/>
                </a:lnTo>
                <a:lnTo>
                  <a:pt x="0" y="51336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84783" tIns="39370" rIns="220472" bIns="39370" numCol="1" spcCol="1270" anchor="t" anchorCtr="0">
            <a:noAutofit/>
          </a:bodyPr>
          <a:lstStyle/>
          <a:p>
            <a:pPr marL="228600" lvl="1" indent="-228600" algn="l" defTabSz="1066800">
              <a:lnSpc>
                <a:spcPct val="90000"/>
              </a:lnSpc>
              <a:spcBef>
                <a:spcPct val="0"/>
              </a:spcBef>
              <a:spcAft>
                <a:spcPct val="20000"/>
              </a:spcAft>
              <a:buChar char="•"/>
            </a:pPr>
            <a:endParaRPr lang="en-GB" sz="2400" kern="1200"/>
          </a:p>
        </p:txBody>
      </p:sp>
    </p:spTree>
    <p:extLst>
      <p:ext uri="{BB962C8B-B14F-4D97-AF65-F5344CB8AC3E}">
        <p14:creationId xmlns:p14="http://schemas.microsoft.com/office/powerpoint/2010/main" val="29928212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7">
                                            <p:txEl>
                                              <p:pRg st="0" end="0"/>
                                            </p:txEl>
                                          </p:spTgt>
                                        </p:tgtEl>
                                        <p:attrNameLst>
                                          <p:attrName>style.visibility</p:attrName>
                                        </p:attrNameLst>
                                      </p:cBhvr>
                                      <p:to>
                                        <p:strVal val="visible"/>
                                      </p:to>
                                    </p:set>
                                    <p:animEffect transition="in" filter="fade">
                                      <p:cBhvr>
                                        <p:cTn id="27" dur="500"/>
                                        <p:tgtEl>
                                          <p:spTgt spid="7">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animBg="1"/>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F4C783-2C96-43D2-9E43-86195A1B6582}"/>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C0185769-A61E-44A3-B3D9-64BE0E2CF594}"/>
              </a:ext>
            </a:extLst>
          </p:cNvPr>
          <p:cNvSpPr>
            <a:spLocks noGrp="1"/>
          </p:cNvSpPr>
          <p:nvPr>
            <p:ph idx="1"/>
          </p:nvPr>
        </p:nvSpPr>
        <p:spPr>
          <a:xfrm>
            <a:off x="550606" y="1723558"/>
            <a:ext cx="11090788" cy="3849624"/>
          </a:xfrm>
        </p:spPr>
        <p:txBody>
          <a:bodyPr>
            <a:noAutofit/>
          </a:bodyPr>
          <a:lstStyle/>
          <a:p>
            <a:pPr algn="l"/>
            <a:r>
              <a:rPr lang="en-GB" sz="1400" b="0" i="0" u="none" strike="noStrike" baseline="0" dirty="0">
                <a:latin typeface="Arial" panose="020B0604020202020204" pitchFamily="34" charset="0"/>
                <a:cs typeface="Arial" panose="020B0604020202020204" pitchFamily="34" charset="0"/>
              </a:rPr>
              <a:t>Darwin, C. (1859). </a:t>
            </a:r>
            <a:r>
              <a:rPr lang="en-GB" sz="1400" b="0" i="1" u="none" strike="noStrike" baseline="0" dirty="0">
                <a:latin typeface="Arial" panose="020B0604020202020204" pitchFamily="34" charset="0"/>
                <a:cs typeface="Arial" panose="020B0604020202020204" pitchFamily="34" charset="0"/>
              </a:rPr>
              <a:t>On the origin of species by means of natural selection, or the preservation of favoured races in the struggle for life</a:t>
            </a:r>
            <a:r>
              <a:rPr lang="en-GB" sz="1400" b="0" i="0" u="none" strike="noStrike" baseline="0" dirty="0">
                <a:latin typeface="Arial" panose="020B0604020202020204" pitchFamily="34" charset="0"/>
                <a:cs typeface="Arial" panose="020B0604020202020204" pitchFamily="34" charset="0"/>
              </a:rPr>
              <a:t>. London: John Murray.</a:t>
            </a:r>
          </a:p>
          <a:p>
            <a:pPr algn="l"/>
            <a:r>
              <a:rPr lang="en-GB" sz="1400" b="0" i="0" u="none" strike="noStrike" baseline="0" dirty="0">
                <a:latin typeface="Arial" panose="020B0604020202020204" pitchFamily="34" charset="0"/>
                <a:cs typeface="Arial" panose="020B0604020202020204" pitchFamily="34" charset="0"/>
              </a:rPr>
              <a:t>Dixon, R. A. &amp; Lerner, R. M. (1992). A history of systems in developmental psychology. In M.H. Bornstein, &amp; M.E. Lamb (Eds.), </a:t>
            </a:r>
            <a:r>
              <a:rPr lang="en-GB" sz="1400" b="0" i="1" u="none" strike="noStrike" baseline="0" dirty="0">
                <a:latin typeface="Arial" panose="020B0604020202020204" pitchFamily="34" charset="0"/>
                <a:cs typeface="Arial" panose="020B0604020202020204" pitchFamily="34" charset="0"/>
              </a:rPr>
              <a:t>Developmental psychology: An advanced textbook </a:t>
            </a:r>
            <a:r>
              <a:rPr lang="en-GB" sz="1400" b="0" i="0" u="none" strike="noStrike" baseline="0" dirty="0">
                <a:latin typeface="Arial" panose="020B0604020202020204" pitchFamily="34" charset="0"/>
                <a:cs typeface="Arial" panose="020B0604020202020204" pitchFamily="34" charset="0"/>
              </a:rPr>
              <a:t>(pp.3-58). Hillsdale, NJ: Lawrence Erlbaum Associates.</a:t>
            </a:r>
          </a:p>
          <a:p>
            <a:pPr algn="l"/>
            <a:r>
              <a:rPr lang="en-GB" sz="1400" b="0" i="0" u="none" strike="noStrike" baseline="0" dirty="0">
                <a:latin typeface="Arial" panose="020B0604020202020204" pitchFamily="34" charset="0"/>
                <a:cs typeface="Arial" panose="020B0604020202020204" pitchFamily="34" charset="0"/>
              </a:rPr>
              <a:t>Hepper, P. G. (1991). An examination of </a:t>
            </a:r>
            <a:r>
              <a:rPr lang="en-GB" sz="1400" b="0" i="0" u="none" strike="noStrike" baseline="0" dirty="0" err="1">
                <a:latin typeface="Arial" panose="020B0604020202020204" pitchFamily="34" charset="0"/>
                <a:cs typeface="Arial" panose="020B0604020202020204" pitchFamily="34" charset="0"/>
              </a:rPr>
              <a:t>fetal</a:t>
            </a:r>
            <a:r>
              <a:rPr lang="en-GB" sz="1400" b="0" i="0" u="none" strike="noStrike" baseline="0" dirty="0">
                <a:latin typeface="Arial" panose="020B0604020202020204" pitchFamily="34" charset="0"/>
                <a:cs typeface="Arial" panose="020B0604020202020204" pitchFamily="34" charset="0"/>
              </a:rPr>
              <a:t> learning before and after birth. </a:t>
            </a:r>
            <a:r>
              <a:rPr lang="en-GB" sz="1400" b="0" i="1" u="none" strike="noStrike" baseline="0" dirty="0">
                <a:latin typeface="Arial" panose="020B0604020202020204" pitchFamily="34" charset="0"/>
                <a:cs typeface="Arial" panose="020B0604020202020204" pitchFamily="34" charset="0"/>
              </a:rPr>
              <a:t>The Irish Journal of Psychology</a:t>
            </a:r>
            <a:r>
              <a:rPr lang="en-GB" sz="1400" b="0" i="0" u="none" strike="noStrike" baseline="0" dirty="0">
                <a:latin typeface="Arial" panose="020B0604020202020204" pitchFamily="34" charset="0"/>
                <a:cs typeface="Arial" panose="020B0604020202020204" pitchFamily="34" charset="0"/>
              </a:rPr>
              <a:t>, 12(2), 95-107.</a:t>
            </a:r>
          </a:p>
          <a:p>
            <a:r>
              <a:rPr lang="en-GB" sz="1400" b="0" i="0" u="none" strike="noStrike" baseline="0" dirty="0">
                <a:latin typeface="Arial" panose="020B0604020202020204" pitchFamily="34" charset="0"/>
                <a:cs typeface="Arial" panose="020B0604020202020204" pitchFamily="34" charset="0"/>
              </a:rPr>
              <a:t>ITV News, (2016), </a:t>
            </a:r>
            <a:r>
              <a:rPr lang="en-GB" sz="1400" b="0" i="0" dirty="0">
                <a:effectLst/>
                <a:latin typeface="Arial" panose="020B0604020202020204" pitchFamily="34" charset="0"/>
                <a:cs typeface="Arial" panose="020B0604020202020204" pitchFamily="34" charset="0"/>
              </a:rPr>
              <a:t>Baby's brain scans show damage caused by Zika virus </a:t>
            </a:r>
            <a:r>
              <a:rPr lang="en-GB" sz="1400" b="0" i="0" u="none" strike="noStrike" baseline="0" dirty="0">
                <a:latin typeface="Arial" panose="020B0604020202020204" pitchFamily="34" charset="0"/>
                <a:cs typeface="Arial" panose="020B0604020202020204" pitchFamily="34" charset="0"/>
              </a:rPr>
              <a:t>[video] Available: </a:t>
            </a:r>
            <a:r>
              <a:rPr lang="en-GB" sz="1400" b="0" i="0" u="none" strike="noStrike" baseline="0" dirty="0">
                <a:latin typeface="Arial" panose="020B0604020202020204" pitchFamily="34" charset="0"/>
                <a:cs typeface="Arial" panose="020B0604020202020204" pitchFamily="34" charset="0"/>
                <a:hlinkClick r:id="rId2"/>
              </a:rPr>
              <a:t>https://www.youtube.com/watch?v=N6DajXvY15U</a:t>
            </a:r>
            <a:r>
              <a:rPr lang="en-GB" sz="1400" b="0" i="0" u="none" strike="noStrike" baseline="0" dirty="0">
                <a:latin typeface="Arial" panose="020B0604020202020204" pitchFamily="34" charset="0"/>
                <a:cs typeface="Arial" panose="020B0604020202020204" pitchFamily="34" charset="0"/>
              </a:rPr>
              <a:t> Accessed: 06/09/2020 </a:t>
            </a:r>
          </a:p>
          <a:p>
            <a:pPr algn="l"/>
            <a:r>
              <a:rPr lang="en-GB" sz="1400" b="0" i="0" u="none" strike="noStrike" baseline="0" dirty="0">
                <a:latin typeface="Arial" panose="020B0604020202020204" pitchFamily="34" charset="0"/>
                <a:cs typeface="Arial" panose="020B0604020202020204" pitchFamily="34" charset="0"/>
              </a:rPr>
              <a:t>Locke, J. (1948). An essay concerning human understanding, 1690.</a:t>
            </a:r>
          </a:p>
          <a:p>
            <a:pPr algn="l"/>
            <a:r>
              <a:rPr lang="de-DE" sz="1400" b="0" i="0" u="none" strike="noStrike" baseline="0" dirty="0">
                <a:latin typeface="Arial" panose="020B0604020202020204" pitchFamily="34" charset="0"/>
                <a:cs typeface="Arial" panose="020B0604020202020204" pitchFamily="34" charset="0"/>
              </a:rPr>
              <a:t>Lorenz, K. Z. (1935). Der Kumpan in der Umwelt des Vogels. </a:t>
            </a:r>
            <a:r>
              <a:rPr lang="de-DE" sz="1400" b="0" i="1" u="none" strike="noStrike" baseline="0" dirty="0">
                <a:latin typeface="Arial" panose="020B0604020202020204" pitchFamily="34" charset="0"/>
                <a:cs typeface="Arial" panose="020B0604020202020204" pitchFamily="34" charset="0"/>
              </a:rPr>
              <a:t>Journal fur Ornithologie</a:t>
            </a:r>
            <a:r>
              <a:rPr lang="de-DE" sz="1400" b="0" i="0" u="none" strike="noStrike" baseline="0" dirty="0">
                <a:latin typeface="Arial" panose="020B0604020202020204" pitchFamily="34" charset="0"/>
                <a:cs typeface="Arial" panose="020B0604020202020204" pitchFamily="34" charset="0"/>
              </a:rPr>
              <a:t>, 83, 137-</a:t>
            </a:r>
            <a:r>
              <a:rPr lang="en-GB" sz="1400" b="0" i="0" u="none" strike="noStrike" baseline="0" dirty="0">
                <a:latin typeface="Arial" panose="020B0604020202020204" pitchFamily="34" charset="0"/>
                <a:cs typeface="Arial" panose="020B0604020202020204" pitchFamily="34" charset="0"/>
              </a:rPr>
              <a:t>213.</a:t>
            </a:r>
            <a:endParaRPr lang="en-GB" sz="1400" dirty="0">
              <a:latin typeface="Arial" panose="020B0604020202020204" pitchFamily="34" charset="0"/>
              <a:cs typeface="Arial" panose="020B0604020202020204" pitchFamily="34" charset="0"/>
            </a:endParaRPr>
          </a:p>
          <a:p>
            <a:r>
              <a:rPr lang="en-GB" sz="1400" dirty="0">
                <a:latin typeface="Arial" panose="020B0604020202020204" pitchFamily="34" charset="0"/>
                <a:cs typeface="Arial" panose="020B0604020202020204" pitchFamily="34" charset="0"/>
              </a:rPr>
              <a:t>PBS, (2013), </a:t>
            </a:r>
            <a:r>
              <a:rPr lang="en-GB" sz="1400" i="1" dirty="0">
                <a:effectLst/>
                <a:latin typeface="Arial" panose="020B0604020202020204" pitchFamily="34" charset="0"/>
                <a:cs typeface="Arial" panose="020B0604020202020204" pitchFamily="34" charset="0"/>
              </a:rPr>
              <a:t>Nature: Imprinting Hatchling Geese </a:t>
            </a:r>
            <a:r>
              <a:rPr lang="en-GB" sz="1400" dirty="0">
                <a:latin typeface="Arial" panose="020B0604020202020204" pitchFamily="34" charset="0"/>
                <a:cs typeface="Arial" panose="020B0604020202020204" pitchFamily="34" charset="0"/>
              </a:rPr>
              <a:t>[video] Available: </a:t>
            </a:r>
            <a:r>
              <a:rPr lang="en-GB" sz="1400" dirty="0">
                <a:latin typeface="Arial" panose="020B0604020202020204" pitchFamily="34" charset="0"/>
                <a:cs typeface="Arial" panose="020B0604020202020204" pitchFamily="34" charset="0"/>
                <a:hlinkClick r:id="rId3"/>
              </a:rPr>
              <a:t>https://www.youtube.com/watch?v=ihh1xBXwt_0</a:t>
            </a:r>
            <a:r>
              <a:rPr lang="en-GB" sz="1400" dirty="0">
                <a:latin typeface="Arial" panose="020B0604020202020204" pitchFamily="34" charset="0"/>
                <a:cs typeface="Arial" panose="020B0604020202020204" pitchFamily="34" charset="0"/>
              </a:rPr>
              <a:t> Accessed: 25/08/2020</a:t>
            </a:r>
          </a:p>
          <a:p>
            <a:pPr algn="l"/>
            <a:r>
              <a:rPr lang="en-GB" sz="1400" b="0" i="0" u="none" strike="noStrike" baseline="0" dirty="0">
                <a:latin typeface="Arial" panose="020B0604020202020204" pitchFamily="34" charset="0"/>
                <a:cs typeface="Arial" panose="020B0604020202020204" pitchFamily="34" charset="0"/>
              </a:rPr>
              <a:t>Rousseau, J. J. (1979). </a:t>
            </a:r>
            <a:r>
              <a:rPr lang="en-GB" sz="1400" b="0" i="1" u="none" strike="noStrike" baseline="0" dirty="0">
                <a:latin typeface="Arial" panose="020B0604020202020204" pitchFamily="34" charset="0"/>
                <a:cs typeface="Arial" panose="020B0604020202020204" pitchFamily="34" charset="0"/>
              </a:rPr>
              <a:t>Emile, or on education </a:t>
            </a:r>
            <a:r>
              <a:rPr lang="en-GB" sz="1400" b="0" i="0" u="none" strike="noStrike" baseline="0" dirty="0">
                <a:latin typeface="Arial" panose="020B0604020202020204" pitchFamily="34" charset="0"/>
                <a:cs typeface="Arial" panose="020B0604020202020204" pitchFamily="34" charset="0"/>
              </a:rPr>
              <a:t>(Allan Bloom, Trans.). New York, NY: Basic Books.</a:t>
            </a:r>
            <a:endParaRPr lang="en-GB" sz="1400" dirty="0">
              <a:latin typeface="Arial" panose="020B0604020202020204" pitchFamily="34" charset="0"/>
              <a:cs typeface="Arial" panose="020B0604020202020204" pitchFamily="34" charset="0"/>
            </a:endParaRPr>
          </a:p>
          <a:p>
            <a:r>
              <a:rPr lang="en-GB" sz="1400" b="0" i="0" u="none" strike="noStrike" baseline="0" dirty="0">
                <a:latin typeface="Arial" panose="020B0604020202020204" pitchFamily="34" charset="0"/>
                <a:cs typeface="Arial" panose="020B0604020202020204" pitchFamily="34" charset="0"/>
              </a:rPr>
              <a:t>Skinner, B. F. (1953). </a:t>
            </a:r>
            <a:r>
              <a:rPr lang="en-GB" sz="1400" b="0" i="1" u="none" strike="noStrike" baseline="0" dirty="0">
                <a:latin typeface="Arial" panose="020B0604020202020204" pitchFamily="34" charset="0"/>
                <a:cs typeface="Arial" panose="020B0604020202020204" pitchFamily="34" charset="0"/>
              </a:rPr>
              <a:t>Science and human </a:t>
            </a:r>
            <a:r>
              <a:rPr lang="en-GB" sz="1400" b="0" i="1" u="none" strike="noStrike" baseline="0" dirty="0" err="1">
                <a:latin typeface="Arial" panose="020B0604020202020204" pitchFamily="34" charset="0"/>
                <a:cs typeface="Arial" panose="020B0604020202020204" pitchFamily="34" charset="0"/>
              </a:rPr>
              <a:t>behavior</a:t>
            </a:r>
            <a:r>
              <a:rPr lang="en-GB" sz="1400" b="0" i="0" u="none" strike="noStrike" baseline="0" dirty="0">
                <a:latin typeface="Arial" panose="020B0604020202020204" pitchFamily="34" charset="0"/>
                <a:cs typeface="Arial" panose="020B0604020202020204" pitchFamily="34" charset="0"/>
              </a:rPr>
              <a:t>. New York, Macmillan</a:t>
            </a:r>
          </a:p>
          <a:p>
            <a:pPr algn="l"/>
            <a:r>
              <a:rPr lang="en-GB" sz="1400" b="0" i="0" u="none" strike="noStrike" baseline="0" dirty="0">
                <a:latin typeface="Arial" panose="020B0604020202020204" pitchFamily="34" charset="0"/>
                <a:cs typeface="Arial" panose="020B0604020202020204" pitchFamily="34" charset="0"/>
              </a:rPr>
              <a:t>Watson, J. B. (1913). Psychology as the </a:t>
            </a:r>
            <a:r>
              <a:rPr lang="en-GB" sz="1400" b="0" i="0" u="none" strike="noStrike" baseline="0" dirty="0" err="1">
                <a:latin typeface="Arial" panose="020B0604020202020204" pitchFamily="34" charset="0"/>
                <a:cs typeface="Arial" panose="020B0604020202020204" pitchFamily="34" charset="0"/>
              </a:rPr>
              <a:t>behaviorist</a:t>
            </a:r>
            <a:r>
              <a:rPr lang="en-GB" sz="1400" b="0" i="0" u="none" strike="noStrike" baseline="0" dirty="0">
                <a:latin typeface="Arial" panose="020B0604020202020204" pitchFamily="34" charset="0"/>
                <a:cs typeface="Arial" panose="020B0604020202020204" pitchFamily="34" charset="0"/>
              </a:rPr>
              <a:t> views it. </a:t>
            </a:r>
            <a:r>
              <a:rPr lang="en-GB" sz="1400" b="0" i="1" u="none" strike="noStrike" baseline="0" dirty="0">
                <a:latin typeface="Arial" panose="020B0604020202020204" pitchFamily="34" charset="0"/>
                <a:cs typeface="Arial" panose="020B0604020202020204" pitchFamily="34" charset="0"/>
              </a:rPr>
              <a:t>Psychological Review</a:t>
            </a:r>
            <a:r>
              <a:rPr lang="en-GB" sz="1400" b="0" i="0" u="none" strike="noStrike" baseline="0" dirty="0">
                <a:latin typeface="Arial" panose="020B0604020202020204" pitchFamily="34" charset="0"/>
                <a:cs typeface="Arial" panose="020B0604020202020204" pitchFamily="34" charset="0"/>
              </a:rPr>
              <a:t>, 20, 158-177.</a:t>
            </a:r>
            <a:endParaRPr lang="en-GB"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2655208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VTI">
  <a:themeElements>
    <a:clrScheme name="FIVE">
      <a:dk1>
        <a:sysClr val="windowText" lastClr="000000"/>
      </a:dk1>
      <a:lt1>
        <a:sysClr val="window" lastClr="FFFFFF"/>
      </a:lt1>
      <a:dk2>
        <a:srgbClr val="505046"/>
      </a:dk2>
      <a:lt2>
        <a:srgbClr val="F5F6F4"/>
      </a:lt2>
      <a:accent1>
        <a:srgbClr val="57903F"/>
      </a:accent1>
      <a:accent2>
        <a:srgbClr val="F03F2B"/>
      </a:accent2>
      <a:accent3>
        <a:srgbClr val="3488A0"/>
      </a:accent3>
      <a:accent4>
        <a:srgbClr val="F8D22F"/>
      </a:accent4>
      <a:accent5>
        <a:srgbClr val="5CC6D6"/>
      </a:accent5>
      <a:accent6>
        <a:srgbClr val="B8D233"/>
      </a:accent6>
      <a:hlink>
        <a:srgbClr val="00B0F0"/>
      </a:hlink>
      <a:folHlink>
        <a:srgbClr val="B2B2B2"/>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Original 5_01_Win32" id="{77344C68-A3F1-476B-8680-97D7F429B46B}" vid="{89780073-58E8-4DFF-BF29-BA99F805284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410dd7f93c95333ffa1b60ed6adedd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a936d9baba76aa3866493feff160faab"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Props1.xml><?xml version="1.0" encoding="utf-8"?>
<ds:datastoreItem xmlns:ds="http://schemas.openxmlformats.org/officeDocument/2006/customXml" ds:itemID="{2D276E62-80A3-44DD-9BCC-97ED2B99B57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DB58277-F8DF-46FF-84EC-EF41B835E69F}">
  <ds:schemaRefs>
    <ds:schemaRef ds:uri="http://schemas.microsoft.com/sharepoint/v3/contenttype/forms"/>
  </ds:schemaRefs>
</ds:datastoreItem>
</file>

<file path=customXml/itemProps3.xml><?xml version="1.0" encoding="utf-8"?>
<ds:datastoreItem xmlns:ds="http://schemas.openxmlformats.org/officeDocument/2006/customXml" ds:itemID="{137651BA-F45C-4845-9AB3-E0A65B39F5E1}">
  <ds:schemaRefs>
    <ds:schemaRef ds:uri="http://schemas.microsoft.com/office/2006/metadata/properties"/>
    <ds:schemaRef ds:uri="http://schemas.microsoft.com/office/infopath/2007/PartnerControls"/>
    <ds:schemaRef ds:uri="71af3243-3dd4-4a8d-8c0d-dd76da1f02a5"/>
  </ds:schemaRefs>
</ds:datastoreItem>
</file>

<file path=docProps/app.xml><?xml version="1.0" encoding="utf-8"?>
<Properties xmlns="http://schemas.openxmlformats.org/officeDocument/2006/extended-properties" xmlns:vt="http://schemas.openxmlformats.org/officeDocument/2006/docPropsVTypes">
  <TotalTime>226</TotalTime>
  <Words>2314</Words>
  <Application>Microsoft Office PowerPoint</Application>
  <PresentationFormat>Widescreen</PresentationFormat>
  <Paragraphs>151</Paragraphs>
  <Slides>19</Slides>
  <Notes>4</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19</vt:i4>
      </vt:variant>
    </vt:vector>
  </HeadingPairs>
  <TitlesOfParts>
    <vt:vector size="31" baseType="lpstr">
      <vt:lpstr>07cbm,Bold</vt:lpstr>
      <vt:lpstr>60iif,Bold</vt:lpstr>
      <vt:lpstr>64mst</vt:lpstr>
      <vt:lpstr>64zdj</vt:lpstr>
      <vt:lpstr>68hod</vt:lpstr>
      <vt:lpstr>99elq</vt:lpstr>
      <vt:lpstr>Arial</vt:lpstr>
      <vt:lpstr>Calibri</vt:lpstr>
      <vt:lpstr>Century Gothic</vt:lpstr>
      <vt:lpstr>CIDFont+F2</vt:lpstr>
      <vt:lpstr>Garamond</vt:lpstr>
      <vt:lpstr>SavonVTI</vt:lpstr>
      <vt:lpstr>Introduction to developmental psychology</vt:lpstr>
      <vt:lpstr>Introduction To Developmental Psychology  Prenatal Development And  Approaches To Developmental Psychology</vt:lpstr>
      <vt:lpstr>What Is Developmental Psychology ?</vt:lpstr>
      <vt:lpstr>PowerPoint Presentation</vt:lpstr>
      <vt:lpstr>PowerPoint Presentation</vt:lpstr>
      <vt:lpstr>Why Do We Study Developmental Psychology?</vt:lpstr>
      <vt:lpstr>Prenatal Development</vt:lpstr>
      <vt:lpstr>Development of the brain. </vt:lpstr>
      <vt:lpstr>Prenatal Learning</vt:lpstr>
      <vt:lpstr>Prenatal Environmental Influences</vt:lpstr>
      <vt:lpstr>The Nature-Nurture Debate</vt:lpstr>
      <vt:lpstr>The Course Of Acquisition</vt:lpstr>
      <vt:lpstr>The continuous function</vt:lpstr>
      <vt:lpstr>Staged development</vt:lpstr>
      <vt:lpstr>Inverted  U-Function</vt:lpstr>
      <vt:lpstr>Sensitive And Critical Periods</vt:lpstr>
      <vt:lpstr>Theories Of Development</vt:lpstr>
      <vt:lpstr>The theorist views - learning vs. innateness.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developmental psychology</dc:title>
  <dc:creator>Rebecca Kavanagh</dc:creator>
  <cp:lastModifiedBy>Rebecca Stewart</cp:lastModifiedBy>
  <cp:revision>15</cp:revision>
  <dcterms:created xsi:type="dcterms:W3CDTF">2020-08-25T20:32:34Z</dcterms:created>
  <dcterms:modified xsi:type="dcterms:W3CDTF">2021-06-01T06:29:07Z</dcterms:modified>
</cp:coreProperties>
</file>