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69" r:id="rId3"/>
    <p:sldId id="257" r:id="rId4"/>
    <p:sldId id="258" r:id="rId5"/>
    <p:sldId id="259" r:id="rId6"/>
    <p:sldId id="260" r:id="rId7"/>
    <p:sldId id="261" r:id="rId8"/>
    <p:sldId id="262" r:id="rId9"/>
    <p:sldId id="263" r:id="rId10"/>
    <p:sldId id="264" r:id="rId11"/>
    <p:sldId id="265" r:id="rId12"/>
    <p:sldId id="266" r:id="rId13"/>
    <p:sldId id="267"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9442D9-9169-40D4-8386-6B67DA0AE919}" v="5" dt="2023-11-11T21:32:38.9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rver Upgrade" userId="ae69a5dfa0564b82" providerId="LiveId" clId="{DB9442D9-9169-40D4-8386-6B67DA0AE919}"/>
    <pc:docChg chg="undo custSel addSld delSld modSld">
      <pc:chgData name="Server Upgrade" userId="ae69a5dfa0564b82" providerId="LiveId" clId="{DB9442D9-9169-40D4-8386-6B67DA0AE919}" dt="2023-11-11T21:34:06.337" v="161" actId="26606"/>
      <pc:docMkLst>
        <pc:docMk/>
      </pc:docMkLst>
      <pc:sldChg chg="modSp del">
        <pc:chgData name="Server Upgrade" userId="ae69a5dfa0564b82" providerId="LiveId" clId="{DB9442D9-9169-40D4-8386-6B67DA0AE919}" dt="2023-11-11T21:07:05.827" v="2" actId="2696"/>
        <pc:sldMkLst>
          <pc:docMk/>
          <pc:sldMk cId="2852826008" sldId="268"/>
        </pc:sldMkLst>
        <pc:graphicFrameChg chg="mod">
          <ac:chgData name="Server Upgrade" userId="ae69a5dfa0564b82" providerId="LiveId" clId="{DB9442D9-9169-40D4-8386-6B67DA0AE919}" dt="2023-11-11T21:06:46.101" v="1"/>
          <ac:graphicFrameMkLst>
            <pc:docMk/>
            <pc:sldMk cId="2852826008" sldId="268"/>
            <ac:graphicFrameMk id="5" creationId="{6080A5F3-0DC5-E2B0-4B75-CBC47878844D}"/>
          </ac:graphicFrameMkLst>
        </pc:graphicFrameChg>
      </pc:sldChg>
      <pc:sldChg chg="addSp delSp modSp mod setBg">
        <pc:chgData name="Server Upgrade" userId="ae69a5dfa0564b82" providerId="LiveId" clId="{DB9442D9-9169-40D4-8386-6B67DA0AE919}" dt="2023-11-11T21:34:06.337" v="161" actId="26606"/>
        <pc:sldMkLst>
          <pc:docMk/>
          <pc:sldMk cId="4143434965" sldId="269"/>
        </pc:sldMkLst>
        <pc:spChg chg="del mod">
          <ac:chgData name="Server Upgrade" userId="ae69a5dfa0564b82" providerId="LiveId" clId="{DB9442D9-9169-40D4-8386-6B67DA0AE919}" dt="2023-11-11T21:31:53.513" v="137" actId="21"/>
          <ac:spMkLst>
            <pc:docMk/>
            <pc:sldMk cId="4143434965" sldId="269"/>
            <ac:spMk id="2" creationId="{6F747E46-0E24-9DCA-5FAA-74D18CFB1C11}"/>
          </ac:spMkLst>
        </pc:spChg>
        <pc:spChg chg="add del">
          <ac:chgData name="Server Upgrade" userId="ae69a5dfa0564b82" providerId="LiveId" clId="{DB9442D9-9169-40D4-8386-6B67DA0AE919}" dt="2023-11-11T21:32:23.876" v="139" actId="21"/>
          <ac:spMkLst>
            <pc:docMk/>
            <pc:sldMk cId="4143434965" sldId="269"/>
            <ac:spMk id="3" creationId="{EB7FB47F-FE9C-0445-4679-BAF86739985F}"/>
          </ac:spMkLst>
        </pc:spChg>
        <pc:spChg chg="add del mod">
          <ac:chgData name="Server Upgrade" userId="ae69a5dfa0564b82" providerId="LiveId" clId="{DB9442D9-9169-40D4-8386-6B67DA0AE919}" dt="2023-11-11T21:32:19.027" v="138" actId="21"/>
          <ac:spMkLst>
            <pc:docMk/>
            <pc:sldMk cId="4143434965" sldId="269"/>
            <ac:spMk id="6" creationId="{6A76FBAF-240A-C1F4-02CE-774ADC8C2CFC}"/>
          </ac:spMkLst>
        </pc:spChg>
        <pc:spChg chg="add del">
          <ac:chgData name="Server Upgrade" userId="ae69a5dfa0564b82" providerId="LiveId" clId="{DB9442D9-9169-40D4-8386-6B67DA0AE919}" dt="2023-11-11T21:30:10.397" v="75" actId="26606"/>
          <ac:spMkLst>
            <pc:docMk/>
            <pc:sldMk cId="4143434965" sldId="269"/>
            <ac:spMk id="9" creationId="{579E3846-8D0B-B14A-817A-7FAC9DDAB4D8}"/>
          </ac:spMkLst>
        </pc:spChg>
        <pc:spChg chg="add mod">
          <ac:chgData name="Server Upgrade" userId="ae69a5dfa0564b82" providerId="LiveId" clId="{DB9442D9-9169-40D4-8386-6B67DA0AE919}" dt="2023-11-11T21:34:06.337" v="161" actId="26606"/>
          <ac:spMkLst>
            <pc:docMk/>
            <pc:sldMk cId="4143434965" sldId="269"/>
            <ac:spMk id="10" creationId="{ACDB4392-BB53-79F5-0333-DA9CDA5E6322}"/>
          </ac:spMkLst>
        </pc:spChg>
        <pc:spChg chg="add del">
          <ac:chgData name="Server Upgrade" userId="ae69a5dfa0564b82" providerId="LiveId" clId="{DB9442D9-9169-40D4-8386-6B67DA0AE919}" dt="2023-11-11T21:30:10.397" v="75" actId="26606"/>
          <ac:spMkLst>
            <pc:docMk/>
            <pc:sldMk cId="4143434965" sldId="269"/>
            <ac:spMk id="11" creationId="{FB1CD9BE-93F1-ED44-946B-8354D74B0B9F}"/>
          </ac:spMkLst>
        </pc:spChg>
        <pc:spChg chg="add del">
          <ac:chgData name="Server Upgrade" userId="ae69a5dfa0564b82" providerId="LiveId" clId="{DB9442D9-9169-40D4-8386-6B67DA0AE919}" dt="2023-11-11T21:33:58.431" v="156" actId="26606"/>
          <ac:spMkLst>
            <pc:docMk/>
            <pc:sldMk cId="4143434965" sldId="269"/>
            <ac:spMk id="12" creationId="{1D227D51-204B-ED48-AF9A-0BE9633FE04A}"/>
          </ac:spMkLst>
        </pc:spChg>
        <pc:spChg chg="add del">
          <ac:chgData name="Server Upgrade" userId="ae69a5dfa0564b82" providerId="LiveId" clId="{DB9442D9-9169-40D4-8386-6B67DA0AE919}" dt="2023-11-11T21:30:10.397" v="75" actId="26606"/>
          <ac:spMkLst>
            <pc:docMk/>
            <pc:sldMk cId="4143434965" sldId="269"/>
            <ac:spMk id="13" creationId="{882E6E09-FCB0-5F41-8BAE-C0581D54B5FD}"/>
          </ac:spMkLst>
        </pc:spChg>
        <pc:spChg chg="add del">
          <ac:chgData name="Server Upgrade" userId="ae69a5dfa0564b82" providerId="LiveId" clId="{DB9442D9-9169-40D4-8386-6B67DA0AE919}" dt="2023-11-11T21:33:58.431" v="156" actId="26606"/>
          <ac:spMkLst>
            <pc:docMk/>
            <pc:sldMk cId="4143434965" sldId="269"/>
            <ac:spMk id="14" creationId="{57A23F45-CDAE-8A40-8DE7-92A0BBC119B7}"/>
          </ac:spMkLst>
        </pc:spChg>
        <pc:spChg chg="add del">
          <ac:chgData name="Server Upgrade" userId="ae69a5dfa0564b82" providerId="LiveId" clId="{DB9442D9-9169-40D4-8386-6B67DA0AE919}" dt="2023-11-11T21:30:10.397" v="75" actId="26606"/>
          <ac:spMkLst>
            <pc:docMk/>
            <pc:sldMk cId="4143434965" sldId="269"/>
            <ac:spMk id="15" creationId="{D269DB01-9C3C-7841-B8E8-6FDFEF70CB7D}"/>
          </ac:spMkLst>
        </pc:spChg>
        <pc:spChg chg="add del">
          <ac:chgData name="Server Upgrade" userId="ae69a5dfa0564b82" providerId="LiveId" clId="{DB9442D9-9169-40D4-8386-6B67DA0AE919}" dt="2023-11-11T21:33:58.431" v="156" actId="26606"/>
          <ac:spMkLst>
            <pc:docMk/>
            <pc:sldMk cId="4143434965" sldId="269"/>
            <ac:spMk id="16" creationId="{68546383-CCC4-544B-B0D8-DE78DE39BB78}"/>
          </ac:spMkLst>
        </pc:spChg>
        <pc:spChg chg="add del">
          <ac:chgData name="Server Upgrade" userId="ae69a5dfa0564b82" providerId="LiveId" clId="{DB9442D9-9169-40D4-8386-6B67DA0AE919}" dt="2023-11-11T21:30:12.992" v="77" actId="26606"/>
          <ac:spMkLst>
            <pc:docMk/>
            <pc:sldMk cId="4143434965" sldId="269"/>
            <ac:spMk id="17" creationId="{56EC6756-249A-354D-B2C0-DA82BEEEC9B9}"/>
          </ac:spMkLst>
        </pc:spChg>
        <pc:spChg chg="add del">
          <ac:chgData name="Server Upgrade" userId="ae69a5dfa0564b82" providerId="LiveId" clId="{DB9442D9-9169-40D4-8386-6B67DA0AE919}" dt="2023-11-11T21:30:12.992" v="77" actId="26606"/>
          <ac:spMkLst>
            <pc:docMk/>
            <pc:sldMk cId="4143434965" sldId="269"/>
            <ac:spMk id="18" creationId="{1D227D51-204B-ED48-AF9A-0BE9633FE04A}"/>
          </ac:spMkLst>
        </pc:spChg>
        <pc:spChg chg="add del">
          <ac:chgData name="Server Upgrade" userId="ae69a5dfa0564b82" providerId="LiveId" clId="{DB9442D9-9169-40D4-8386-6B67DA0AE919}" dt="2023-11-11T21:30:12.992" v="77" actId="26606"/>
          <ac:spMkLst>
            <pc:docMk/>
            <pc:sldMk cId="4143434965" sldId="269"/>
            <ac:spMk id="19" creationId="{99B14128-2D03-F14B-8681-9410A28F3AA2}"/>
          </ac:spMkLst>
        </pc:spChg>
        <pc:spChg chg="add del">
          <ac:chgData name="Server Upgrade" userId="ae69a5dfa0564b82" providerId="LiveId" clId="{DB9442D9-9169-40D4-8386-6B67DA0AE919}" dt="2023-11-11T21:30:12.992" v="77" actId="26606"/>
          <ac:spMkLst>
            <pc:docMk/>
            <pc:sldMk cId="4143434965" sldId="269"/>
            <ac:spMk id="20" creationId="{57A23F45-CDAE-8A40-8DE7-92A0BBC119B7}"/>
          </ac:spMkLst>
        </pc:spChg>
        <pc:spChg chg="add del">
          <ac:chgData name="Server Upgrade" userId="ae69a5dfa0564b82" providerId="LiveId" clId="{DB9442D9-9169-40D4-8386-6B67DA0AE919}" dt="2023-11-11T21:30:12.992" v="77" actId="26606"/>
          <ac:spMkLst>
            <pc:docMk/>
            <pc:sldMk cId="4143434965" sldId="269"/>
            <ac:spMk id="21" creationId="{68546383-CCC4-544B-B0D8-DE78DE39BB78}"/>
          </ac:spMkLst>
        </pc:spChg>
        <pc:spChg chg="add del">
          <ac:chgData name="Server Upgrade" userId="ae69a5dfa0564b82" providerId="LiveId" clId="{DB9442D9-9169-40D4-8386-6B67DA0AE919}" dt="2023-11-11T21:30:12.992" v="77" actId="26606"/>
          <ac:spMkLst>
            <pc:docMk/>
            <pc:sldMk cId="4143434965" sldId="269"/>
            <ac:spMk id="22" creationId="{6CA2C65D-0168-1245-86C8-62A8A6F7B813}"/>
          </ac:spMkLst>
        </pc:spChg>
        <pc:spChg chg="add del">
          <ac:chgData name="Server Upgrade" userId="ae69a5dfa0564b82" providerId="LiveId" clId="{DB9442D9-9169-40D4-8386-6B67DA0AE919}" dt="2023-11-11T21:33:58.431" v="156" actId="26606"/>
          <ac:spMkLst>
            <pc:docMk/>
            <pc:sldMk cId="4143434965" sldId="269"/>
            <ac:spMk id="23" creationId="{755E9273-3717-C94C-9BFF-75E87E47C46A}"/>
          </ac:spMkLst>
        </pc:spChg>
        <pc:spChg chg="add del">
          <ac:chgData name="Server Upgrade" userId="ae69a5dfa0564b82" providerId="LiveId" clId="{DB9442D9-9169-40D4-8386-6B67DA0AE919}" dt="2023-11-11T21:30:21.861" v="79" actId="26606"/>
          <ac:spMkLst>
            <pc:docMk/>
            <pc:sldMk cId="4143434965" sldId="269"/>
            <ac:spMk id="24" creationId="{579E3846-8D0B-B14A-817A-7FAC9DDAB4D8}"/>
          </ac:spMkLst>
        </pc:spChg>
        <pc:spChg chg="add del">
          <ac:chgData name="Server Upgrade" userId="ae69a5dfa0564b82" providerId="LiveId" clId="{DB9442D9-9169-40D4-8386-6B67DA0AE919}" dt="2023-11-11T21:30:21.861" v="79" actId="26606"/>
          <ac:spMkLst>
            <pc:docMk/>
            <pc:sldMk cId="4143434965" sldId="269"/>
            <ac:spMk id="25" creationId="{FB1CD9BE-93F1-ED44-946B-8354D74B0B9F}"/>
          </ac:spMkLst>
        </pc:spChg>
        <pc:spChg chg="add del">
          <ac:chgData name="Server Upgrade" userId="ae69a5dfa0564b82" providerId="LiveId" clId="{DB9442D9-9169-40D4-8386-6B67DA0AE919}" dt="2023-11-11T21:30:21.861" v="79" actId="26606"/>
          <ac:spMkLst>
            <pc:docMk/>
            <pc:sldMk cId="4143434965" sldId="269"/>
            <ac:spMk id="26" creationId="{882E6E09-FCB0-5F41-8BAE-C0581D54B5FD}"/>
          </ac:spMkLst>
        </pc:spChg>
        <pc:spChg chg="add del">
          <ac:chgData name="Server Upgrade" userId="ae69a5dfa0564b82" providerId="LiveId" clId="{DB9442D9-9169-40D4-8386-6B67DA0AE919}" dt="2023-11-11T21:30:21.861" v="79" actId="26606"/>
          <ac:spMkLst>
            <pc:docMk/>
            <pc:sldMk cId="4143434965" sldId="269"/>
            <ac:spMk id="27" creationId="{D269DB01-9C3C-7841-B8E8-6FDFEF70CB7D}"/>
          </ac:spMkLst>
        </pc:spChg>
        <pc:spChg chg="add del">
          <ac:chgData name="Server Upgrade" userId="ae69a5dfa0564b82" providerId="LiveId" clId="{DB9442D9-9169-40D4-8386-6B67DA0AE919}" dt="2023-11-11T21:33:58.431" v="156" actId="26606"/>
          <ac:spMkLst>
            <pc:docMk/>
            <pc:sldMk cId="4143434965" sldId="269"/>
            <ac:spMk id="28" creationId="{6CA2C65D-0168-1245-86C8-62A8A6F7B813}"/>
          </ac:spMkLst>
        </pc:spChg>
        <pc:spChg chg="add del">
          <ac:chgData name="Server Upgrade" userId="ae69a5dfa0564b82" providerId="LiveId" clId="{DB9442D9-9169-40D4-8386-6B67DA0AE919}" dt="2023-11-11T21:31:44.233" v="133" actId="26606"/>
          <ac:spMkLst>
            <pc:docMk/>
            <pc:sldMk cId="4143434965" sldId="269"/>
            <ac:spMk id="29" creationId="{1D227D51-204B-ED48-AF9A-0BE9633FE04A}"/>
          </ac:spMkLst>
        </pc:spChg>
        <pc:spChg chg="add del">
          <ac:chgData name="Server Upgrade" userId="ae69a5dfa0564b82" providerId="LiveId" clId="{DB9442D9-9169-40D4-8386-6B67DA0AE919}" dt="2023-11-11T21:31:44.233" v="133" actId="26606"/>
          <ac:spMkLst>
            <pc:docMk/>
            <pc:sldMk cId="4143434965" sldId="269"/>
            <ac:spMk id="30" creationId="{57A23F45-CDAE-8A40-8DE7-92A0BBC119B7}"/>
          </ac:spMkLst>
        </pc:spChg>
        <pc:spChg chg="add del">
          <ac:chgData name="Server Upgrade" userId="ae69a5dfa0564b82" providerId="LiveId" clId="{DB9442D9-9169-40D4-8386-6B67DA0AE919}" dt="2023-11-11T21:31:44.233" v="133" actId="26606"/>
          <ac:spMkLst>
            <pc:docMk/>
            <pc:sldMk cId="4143434965" sldId="269"/>
            <ac:spMk id="31" creationId="{68546383-CCC4-544B-B0D8-DE78DE39BB78}"/>
          </ac:spMkLst>
        </pc:spChg>
        <pc:spChg chg="add del">
          <ac:chgData name="Server Upgrade" userId="ae69a5dfa0564b82" providerId="LiveId" clId="{DB9442D9-9169-40D4-8386-6B67DA0AE919}" dt="2023-11-11T21:31:44.233" v="133" actId="26606"/>
          <ac:spMkLst>
            <pc:docMk/>
            <pc:sldMk cId="4143434965" sldId="269"/>
            <ac:spMk id="32" creationId="{6CA2C65D-0168-1245-86C8-62A8A6F7B813}"/>
          </ac:spMkLst>
        </pc:spChg>
        <pc:spChg chg="add del">
          <ac:chgData name="Server Upgrade" userId="ae69a5dfa0564b82" providerId="LiveId" clId="{DB9442D9-9169-40D4-8386-6B67DA0AE919}" dt="2023-11-11T21:31:44.233" v="133" actId="26606"/>
          <ac:spMkLst>
            <pc:docMk/>
            <pc:sldMk cId="4143434965" sldId="269"/>
            <ac:spMk id="33" creationId="{56EC6756-249A-354D-B2C0-DA82BEEEC9B9}"/>
          </ac:spMkLst>
        </pc:spChg>
        <pc:spChg chg="add del">
          <ac:chgData name="Server Upgrade" userId="ae69a5dfa0564b82" providerId="LiveId" clId="{DB9442D9-9169-40D4-8386-6B67DA0AE919}" dt="2023-11-11T21:31:44.233" v="133" actId="26606"/>
          <ac:spMkLst>
            <pc:docMk/>
            <pc:sldMk cId="4143434965" sldId="269"/>
            <ac:spMk id="34" creationId="{99B14128-2D03-F14B-8681-9410A28F3AA2}"/>
          </ac:spMkLst>
        </pc:spChg>
        <pc:spChg chg="add del">
          <ac:chgData name="Server Upgrade" userId="ae69a5dfa0564b82" providerId="LiveId" clId="{DB9442D9-9169-40D4-8386-6B67DA0AE919}" dt="2023-11-11T21:33:58.431" v="156" actId="26606"/>
          <ac:spMkLst>
            <pc:docMk/>
            <pc:sldMk cId="4143434965" sldId="269"/>
            <ac:spMk id="35" creationId="{9BA6F386-E5BF-4C49-AC0B-6772CD313553}"/>
          </ac:spMkLst>
        </pc:spChg>
        <pc:spChg chg="add del">
          <ac:chgData name="Server Upgrade" userId="ae69a5dfa0564b82" providerId="LiveId" clId="{DB9442D9-9169-40D4-8386-6B67DA0AE919}" dt="2023-11-11T21:34:00.941" v="158" actId="26606"/>
          <ac:spMkLst>
            <pc:docMk/>
            <pc:sldMk cId="4143434965" sldId="269"/>
            <ac:spMk id="37" creationId="{1D227D51-204B-ED48-AF9A-0BE9633FE04A}"/>
          </ac:spMkLst>
        </pc:spChg>
        <pc:spChg chg="add del">
          <ac:chgData name="Server Upgrade" userId="ae69a5dfa0564b82" providerId="LiveId" clId="{DB9442D9-9169-40D4-8386-6B67DA0AE919}" dt="2023-11-11T21:34:00.941" v="158" actId="26606"/>
          <ac:spMkLst>
            <pc:docMk/>
            <pc:sldMk cId="4143434965" sldId="269"/>
            <ac:spMk id="38" creationId="{57A23F45-CDAE-8A40-8DE7-92A0BBC119B7}"/>
          </ac:spMkLst>
        </pc:spChg>
        <pc:spChg chg="add del">
          <ac:chgData name="Server Upgrade" userId="ae69a5dfa0564b82" providerId="LiveId" clId="{DB9442D9-9169-40D4-8386-6B67DA0AE919}" dt="2023-11-11T21:34:00.941" v="158" actId="26606"/>
          <ac:spMkLst>
            <pc:docMk/>
            <pc:sldMk cId="4143434965" sldId="269"/>
            <ac:spMk id="39" creationId="{68546383-CCC4-544B-B0D8-DE78DE39BB78}"/>
          </ac:spMkLst>
        </pc:spChg>
        <pc:spChg chg="add del">
          <ac:chgData name="Server Upgrade" userId="ae69a5dfa0564b82" providerId="LiveId" clId="{DB9442D9-9169-40D4-8386-6B67DA0AE919}" dt="2023-11-11T21:34:00.941" v="158" actId="26606"/>
          <ac:spMkLst>
            <pc:docMk/>
            <pc:sldMk cId="4143434965" sldId="269"/>
            <ac:spMk id="40" creationId="{6CA2C65D-0168-1245-86C8-62A8A6F7B813}"/>
          </ac:spMkLst>
        </pc:spChg>
        <pc:spChg chg="add del">
          <ac:chgData name="Server Upgrade" userId="ae69a5dfa0564b82" providerId="LiveId" clId="{DB9442D9-9169-40D4-8386-6B67DA0AE919}" dt="2023-11-11T21:34:00.941" v="158" actId="26606"/>
          <ac:spMkLst>
            <pc:docMk/>
            <pc:sldMk cId="4143434965" sldId="269"/>
            <ac:spMk id="41" creationId="{56EC6756-249A-354D-B2C0-DA82BEEEC9B9}"/>
          </ac:spMkLst>
        </pc:spChg>
        <pc:spChg chg="add del">
          <ac:chgData name="Server Upgrade" userId="ae69a5dfa0564b82" providerId="LiveId" clId="{DB9442D9-9169-40D4-8386-6B67DA0AE919}" dt="2023-11-11T21:34:00.941" v="158" actId="26606"/>
          <ac:spMkLst>
            <pc:docMk/>
            <pc:sldMk cId="4143434965" sldId="269"/>
            <ac:spMk id="42" creationId="{99B14128-2D03-F14B-8681-9410A28F3AA2}"/>
          </ac:spMkLst>
        </pc:spChg>
        <pc:spChg chg="add del">
          <ac:chgData name="Server Upgrade" userId="ae69a5dfa0564b82" providerId="LiveId" clId="{DB9442D9-9169-40D4-8386-6B67DA0AE919}" dt="2023-11-11T21:34:06.274" v="160" actId="26606"/>
          <ac:spMkLst>
            <pc:docMk/>
            <pc:sldMk cId="4143434965" sldId="269"/>
            <ac:spMk id="44" creationId="{1D227D51-204B-ED48-AF9A-0BE9633FE04A}"/>
          </ac:spMkLst>
        </pc:spChg>
        <pc:spChg chg="add del">
          <ac:chgData name="Server Upgrade" userId="ae69a5dfa0564b82" providerId="LiveId" clId="{DB9442D9-9169-40D4-8386-6B67DA0AE919}" dt="2023-11-11T21:34:06.274" v="160" actId="26606"/>
          <ac:spMkLst>
            <pc:docMk/>
            <pc:sldMk cId="4143434965" sldId="269"/>
            <ac:spMk id="45" creationId="{57A23F45-CDAE-8A40-8DE7-92A0BBC119B7}"/>
          </ac:spMkLst>
        </pc:spChg>
        <pc:spChg chg="add del">
          <ac:chgData name="Server Upgrade" userId="ae69a5dfa0564b82" providerId="LiveId" clId="{DB9442D9-9169-40D4-8386-6B67DA0AE919}" dt="2023-11-11T21:34:06.274" v="160" actId="26606"/>
          <ac:spMkLst>
            <pc:docMk/>
            <pc:sldMk cId="4143434965" sldId="269"/>
            <ac:spMk id="46" creationId="{68546383-CCC4-544B-B0D8-DE78DE39BB78}"/>
          </ac:spMkLst>
        </pc:spChg>
        <pc:spChg chg="add del">
          <ac:chgData name="Server Upgrade" userId="ae69a5dfa0564b82" providerId="LiveId" clId="{DB9442D9-9169-40D4-8386-6B67DA0AE919}" dt="2023-11-11T21:34:06.274" v="160" actId="26606"/>
          <ac:spMkLst>
            <pc:docMk/>
            <pc:sldMk cId="4143434965" sldId="269"/>
            <ac:spMk id="47" creationId="{6CA2C65D-0168-1245-86C8-62A8A6F7B813}"/>
          </ac:spMkLst>
        </pc:spChg>
        <pc:spChg chg="add del">
          <ac:chgData name="Server Upgrade" userId="ae69a5dfa0564b82" providerId="LiveId" clId="{DB9442D9-9169-40D4-8386-6B67DA0AE919}" dt="2023-11-11T21:34:06.274" v="160" actId="26606"/>
          <ac:spMkLst>
            <pc:docMk/>
            <pc:sldMk cId="4143434965" sldId="269"/>
            <ac:spMk id="48" creationId="{755E9273-3717-C94C-9BFF-75E87E47C46A}"/>
          </ac:spMkLst>
        </pc:spChg>
        <pc:spChg chg="add del">
          <ac:chgData name="Server Upgrade" userId="ae69a5dfa0564b82" providerId="LiveId" clId="{DB9442D9-9169-40D4-8386-6B67DA0AE919}" dt="2023-11-11T21:34:06.274" v="160" actId="26606"/>
          <ac:spMkLst>
            <pc:docMk/>
            <pc:sldMk cId="4143434965" sldId="269"/>
            <ac:spMk id="49" creationId="{5FA1B450-DB4E-404E-9C1C-703E4FCCF831}"/>
          </ac:spMkLst>
        </pc:spChg>
        <pc:spChg chg="add">
          <ac:chgData name="Server Upgrade" userId="ae69a5dfa0564b82" providerId="LiveId" clId="{DB9442D9-9169-40D4-8386-6B67DA0AE919}" dt="2023-11-11T21:34:06.337" v="161" actId="26606"/>
          <ac:spMkLst>
            <pc:docMk/>
            <pc:sldMk cId="4143434965" sldId="269"/>
            <ac:spMk id="51" creationId="{1D227D51-204B-ED48-AF9A-0BE9633FE04A}"/>
          </ac:spMkLst>
        </pc:spChg>
        <pc:spChg chg="add">
          <ac:chgData name="Server Upgrade" userId="ae69a5dfa0564b82" providerId="LiveId" clId="{DB9442D9-9169-40D4-8386-6B67DA0AE919}" dt="2023-11-11T21:34:06.337" v="161" actId="26606"/>
          <ac:spMkLst>
            <pc:docMk/>
            <pc:sldMk cId="4143434965" sldId="269"/>
            <ac:spMk id="52" creationId="{57A23F45-CDAE-8A40-8DE7-92A0BBC119B7}"/>
          </ac:spMkLst>
        </pc:spChg>
        <pc:spChg chg="add">
          <ac:chgData name="Server Upgrade" userId="ae69a5dfa0564b82" providerId="LiveId" clId="{DB9442D9-9169-40D4-8386-6B67DA0AE919}" dt="2023-11-11T21:34:06.337" v="161" actId="26606"/>
          <ac:spMkLst>
            <pc:docMk/>
            <pc:sldMk cId="4143434965" sldId="269"/>
            <ac:spMk id="53" creationId="{68546383-CCC4-544B-B0D8-DE78DE39BB78}"/>
          </ac:spMkLst>
        </pc:spChg>
        <pc:spChg chg="add">
          <ac:chgData name="Server Upgrade" userId="ae69a5dfa0564b82" providerId="LiveId" clId="{DB9442D9-9169-40D4-8386-6B67DA0AE919}" dt="2023-11-11T21:34:06.337" v="161" actId="26606"/>
          <ac:spMkLst>
            <pc:docMk/>
            <pc:sldMk cId="4143434965" sldId="269"/>
            <ac:spMk id="54" creationId="{6CA2C65D-0168-1245-86C8-62A8A6F7B813}"/>
          </ac:spMkLst>
        </pc:spChg>
        <pc:spChg chg="add">
          <ac:chgData name="Server Upgrade" userId="ae69a5dfa0564b82" providerId="LiveId" clId="{DB9442D9-9169-40D4-8386-6B67DA0AE919}" dt="2023-11-11T21:34:06.337" v="161" actId="26606"/>
          <ac:spMkLst>
            <pc:docMk/>
            <pc:sldMk cId="4143434965" sldId="269"/>
            <ac:spMk id="55" creationId="{56EC6756-249A-354D-B2C0-DA82BEEEC9B9}"/>
          </ac:spMkLst>
        </pc:spChg>
        <pc:spChg chg="add">
          <ac:chgData name="Server Upgrade" userId="ae69a5dfa0564b82" providerId="LiveId" clId="{DB9442D9-9169-40D4-8386-6B67DA0AE919}" dt="2023-11-11T21:34:06.337" v="161" actId="26606"/>
          <ac:spMkLst>
            <pc:docMk/>
            <pc:sldMk cId="4143434965" sldId="269"/>
            <ac:spMk id="56" creationId="{99B14128-2D03-F14B-8681-9410A28F3AA2}"/>
          </ac:spMkLst>
        </pc:spChg>
        <pc:graphicFrameChg chg="add mod modGraphic">
          <ac:chgData name="Server Upgrade" userId="ae69a5dfa0564b82" providerId="LiveId" clId="{DB9442D9-9169-40D4-8386-6B67DA0AE919}" dt="2023-11-11T21:31:45.315" v="134"/>
          <ac:graphicFrameMkLst>
            <pc:docMk/>
            <pc:sldMk cId="4143434965" sldId="269"/>
            <ac:graphicFrameMk id="4" creationId="{975A1E97-981E-D68A-51CB-57242802BA83}"/>
          </ac:graphicFrameMkLst>
        </pc:graphicFrameChg>
        <pc:graphicFrameChg chg="add mod ord modGraphic">
          <ac:chgData name="Server Upgrade" userId="ae69a5dfa0564b82" providerId="LiveId" clId="{DB9442D9-9169-40D4-8386-6B67DA0AE919}" dt="2023-11-11T21:34:06.337" v="161" actId="26606"/>
          <ac:graphicFrameMkLst>
            <pc:docMk/>
            <pc:sldMk cId="4143434965" sldId="269"/>
            <ac:graphicFrameMk id="7" creationId="{CB7EF833-F764-CE98-033C-A35E7D27DB24}"/>
          </ac:graphicFrameMkLst>
        </pc:graphicFrameChg>
      </pc:sldChg>
      <pc:sldChg chg="addSp delSp modSp new mod setBg">
        <pc:chgData name="Server Upgrade" userId="ae69a5dfa0564b82" providerId="LiveId" clId="{DB9442D9-9169-40D4-8386-6B67DA0AE919}" dt="2023-11-11T21:20:46.796" v="70" actId="26606"/>
        <pc:sldMkLst>
          <pc:docMk/>
          <pc:sldMk cId="4064099358" sldId="270"/>
        </pc:sldMkLst>
        <pc:spChg chg="mod">
          <ac:chgData name="Server Upgrade" userId="ae69a5dfa0564b82" providerId="LiveId" clId="{DB9442D9-9169-40D4-8386-6B67DA0AE919}" dt="2023-11-11T21:20:46.796" v="70" actId="26606"/>
          <ac:spMkLst>
            <pc:docMk/>
            <pc:sldMk cId="4064099358" sldId="270"/>
            <ac:spMk id="2" creationId="{A63898F3-4963-7121-09EF-67045F41854F}"/>
          </ac:spMkLst>
        </pc:spChg>
        <pc:spChg chg="mod">
          <ac:chgData name="Server Upgrade" userId="ae69a5dfa0564b82" providerId="LiveId" clId="{DB9442D9-9169-40D4-8386-6B67DA0AE919}" dt="2023-11-11T21:20:46.796" v="70" actId="26606"/>
          <ac:spMkLst>
            <pc:docMk/>
            <pc:sldMk cId="4064099358" sldId="270"/>
            <ac:spMk id="3" creationId="{3905052E-0CC5-5DED-6542-6DE9EDCB2275}"/>
          </ac:spMkLst>
        </pc:spChg>
        <pc:spChg chg="add del">
          <ac:chgData name="Server Upgrade" userId="ae69a5dfa0564b82" providerId="LiveId" clId="{DB9442D9-9169-40D4-8386-6B67DA0AE919}" dt="2023-11-11T21:20:46.764" v="69" actId="26606"/>
          <ac:spMkLst>
            <pc:docMk/>
            <pc:sldMk cId="4064099358" sldId="270"/>
            <ac:spMk id="9" creationId="{579E3846-8D0B-B14A-817A-7FAC9DDAB4D8}"/>
          </ac:spMkLst>
        </pc:spChg>
        <pc:spChg chg="add del">
          <ac:chgData name="Server Upgrade" userId="ae69a5dfa0564b82" providerId="LiveId" clId="{DB9442D9-9169-40D4-8386-6B67DA0AE919}" dt="2023-11-11T21:20:46.764" v="69" actId="26606"/>
          <ac:spMkLst>
            <pc:docMk/>
            <pc:sldMk cId="4064099358" sldId="270"/>
            <ac:spMk id="11" creationId="{A12C7CBA-A034-9548-BC45-D37C25C0087C}"/>
          </ac:spMkLst>
        </pc:spChg>
        <pc:spChg chg="add del">
          <ac:chgData name="Server Upgrade" userId="ae69a5dfa0564b82" providerId="LiveId" clId="{DB9442D9-9169-40D4-8386-6B67DA0AE919}" dt="2023-11-11T21:20:46.764" v="69" actId="26606"/>
          <ac:spMkLst>
            <pc:docMk/>
            <pc:sldMk cId="4064099358" sldId="270"/>
            <ac:spMk id="13" creationId="{5449ED22-D9F5-F848-A98A-7181D4EE7A7B}"/>
          </ac:spMkLst>
        </pc:spChg>
        <pc:spChg chg="add">
          <ac:chgData name="Server Upgrade" userId="ae69a5dfa0564b82" providerId="LiveId" clId="{DB9442D9-9169-40D4-8386-6B67DA0AE919}" dt="2023-11-11T21:20:46.796" v="70" actId="26606"/>
          <ac:spMkLst>
            <pc:docMk/>
            <pc:sldMk cId="4064099358" sldId="270"/>
            <ac:spMk id="15" creationId="{6E8F4613-F584-E34B-9CDA-FF05A0B4C65F}"/>
          </ac:spMkLst>
        </pc:spChg>
        <pc:spChg chg="add">
          <ac:chgData name="Server Upgrade" userId="ae69a5dfa0564b82" providerId="LiveId" clId="{DB9442D9-9169-40D4-8386-6B67DA0AE919}" dt="2023-11-11T21:20:46.796" v="70" actId="26606"/>
          <ac:spMkLst>
            <pc:docMk/>
            <pc:sldMk cId="4064099358" sldId="270"/>
            <ac:spMk id="16" creationId="{579E3846-8D0B-B14A-817A-7FAC9DDAB4D8}"/>
          </ac:spMkLst>
        </pc:spChg>
        <pc:spChg chg="add">
          <ac:chgData name="Server Upgrade" userId="ae69a5dfa0564b82" providerId="LiveId" clId="{DB9442D9-9169-40D4-8386-6B67DA0AE919}" dt="2023-11-11T21:20:46.796" v="70" actId="26606"/>
          <ac:spMkLst>
            <pc:docMk/>
            <pc:sldMk cId="4064099358" sldId="270"/>
            <ac:spMk id="17" creationId="{AC276E95-1B84-914C-B0C5-9FA065619733}"/>
          </ac:spMkLst>
        </pc:spChg>
        <pc:spChg chg="add">
          <ac:chgData name="Server Upgrade" userId="ae69a5dfa0564b82" providerId="LiveId" clId="{DB9442D9-9169-40D4-8386-6B67DA0AE919}" dt="2023-11-11T21:20:46.796" v="70" actId="26606"/>
          <ac:spMkLst>
            <pc:docMk/>
            <pc:sldMk cId="4064099358" sldId="270"/>
            <ac:spMk id="19" creationId="{012D3DE8-D97E-7C4A-A951-51BC92671392}"/>
          </ac:spMkLst>
        </pc:spChg>
        <pc:spChg chg="add">
          <ac:chgData name="Server Upgrade" userId="ae69a5dfa0564b82" providerId="LiveId" clId="{DB9442D9-9169-40D4-8386-6B67DA0AE919}" dt="2023-11-11T21:20:46.796" v="70" actId="26606"/>
          <ac:spMkLst>
            <pc:docMk/>
            <pc:sldMk cId="4064099358" sldId="270"/>
            <ac:spMk id="20" creationId="{F9A7C64A-7759-E942-8BF4-90D754872284}"/>
          </ac:spMkLst>
        </pc:spChg>
        <pc:picChg chg="add del">
          <ac:chgData name="Server Upgrade" userId="ae69a5dfa0564b82" providerId="LiveId" clId="{DB9442D9-9169-40D4-8386-6B67DA0AE919}" dt="2023-11-11T21:20:46.764" v="69" actId="26606"/>
          <ac:picMkLst>
            <pc:docMk/>
            <pc:sldMk cId="4064099358" sldId="270"/>
            <ac:picMk id="5" creationId="{263DD933-814B-F64D-B15F-4868911F4EF0}"/>
          </ac:picMkLst>
        </pc:picChg>
        <pc:picChg chg="add">
          <ac:chgData name="Server Upgrade" userId="ae69a5dfa0564b82" providerId="LiveId" clId="{DB9442D9-9169-40D4-8386-6B67DA0AE919}" dt="2023-11-11T21:20:46.796" v="70" actId="26606"/>
          <ac:picMkLst>
            <pc:docMk/>
            <pc:sldMk cId="4064099358" sldId="270"/>
            <ac:picMk id="18" creationId="{EDF1EBF5-1BA7-7E7C-E29D-A2D40F60AC0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1D227D51-204B-ED48-AF9A-0BE9633FE04A}"/>
              </a:ext>
            </a:extLst>
          </p:cNvPr>
          <p:cNvSpPr/>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57A23F45-CDAE-8A40-8DE7-92A0BBC119B7}"/>
              </a:ext>
            </a:extLst>
          </p:cNvPr>
          <p:cNvSpPr/>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68546383-CCC4-544B-B0D8-DE78DE39BB78}"/>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5D1728-714F-2942-A0D1-82FF9419B496}"/>
              </a:ext>
            </a:extLst>
          </p:cNvPr>
          <p:cNvSpPr>
            <a:spLocks noGrp="1"/>
          </p:cNvSpPr>
          <p:nvPr>
            <p:ph type="ctrTitle"/>
          </p:nvPr>
        </p:nvSpPr>
        <p:spPr>
          <a:xfrm>
            <a:off x="797106" y="1625608"/>
            <a:ext cx="8035342" cy="2722164"/>
          </a:xfrm>
        </p:spPr>
        <p:txBody>
          <a:bodyPr anchor="b"/>
          <a:lstStyle>
            <a:lvl1pPr algn="l">
              <a:defRPr sz="8000" spc="-150"/>
            </a:lvl1pPr>
          </a:lstStyle>
          <a:p>
            <a:r>
              <a:rPr lang="en-US"/>
              <a:t>Click to edit Master title style</a:t>
            </a:r>
          </a:p>
        </p:txBody>
      </p:sp>
      <p:sp>
        <p:nvSpPr>
          <p:cNvPr id="3" name="Subtitle 2">
            <a:extLst>
              <a:ext uri="{FF2B5EF4-FFF2-40B4-BE49-F238E27FC236}">
                <a16:creationId xmlns:a16="http://schemas.microsoft.com/office/drawing/2014/main" id="{5BD072D4-1496-3347-BBF8-5879DF263BBD}"/>
              </a:ext>
            </a:extLst>
          </p:cNvPr>
          <p:cNvSpPr>
            <a:spLocks noGrp="1"/>
          </p:cNvSpPr>
          <p:nvPr>
            <p:ph type="subTitle" idx="1"/>
          </p:nvPr>
        </p:nvSpPr>
        <p:spPr>
          <a:xfrm>
            <a:off x="797106" y="4466845"/>
            <a:ext cx="8035342" cy="88290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BEFC724-B499-364B-AEB5-B6517F6AD52B}"/>
              </a:ext>
            </a:extLst>
          </p:cNvPr>
          <p:cNvSpPr>
            <a:spLocks noGrp="1"/>
          </p:cNvSpPr>
          <p:nvPr>
            <p:ph type="dt" sz="half" idx="10"/>
          </p:nvPr>
        </p:nvSpPr>
        <p:spPr>
          <a:xfrm>
            <a:off x="797105" y="5708747"/>
            <a:ext cx="3882843" cy="365125"/>
          </a:xfrm>
        </p:spPr>
        <p:txBody>
          <a:bodyPr/>
          <a:lstStyle>
            <a:lvl1pPr>
              <a:defRPr sz="1400"/>
            </a:lvl1pPr>
          </a:lstStyle>
          <a:p>
            <a:fld id="{73C3BD54-29B9-3D42-B178-776ED395AA85}" type="datetimeFigureOut">
              <a:rPr lang="en-US" smtClean="0"/>
              <a:pPr/>
              <a:t>11/11/2023</a:t>
            </a:fld>
            <a:endParaRPr lang="en-US" sz="1400"/>
          </a:p>
        </p:txBody>
      </p:sp>
      <p:sp>
        <p:nvSpPr>
          <p:cNvPr id="5" name="Footer Placeholder 4">
            <a:extLst>
              <a:ext uri="{FF2B5EF4-FFF2-40B4-BE49-F238E27FC236}">
                <a16:creationId xmlns:a16="http://schemas.microsoft.com/office/drawing/2014/main" id="{8033889C-A4E9-B24E-818F-46A1124C5D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40F50F-250E-6D45-AEBC-2573FED0C31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334923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9F291BE0-7A7E-D04F-974F-9F4577FB2F46}"/>
              </a:ext>
            </a:extLst>
          </p:cNvPr>
          <p:cNvSpPr/>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BD33FF1F-6094-0B4A-A3E4-6B0D9283DB44}"/>
              </a:ext>
            </a:extLst>
          </p:cNvPr>
          <p:cNvSpPr/>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B78A6D9C-C7A5-414B-8CB7-E31470D7D28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1D850E-6310-C04D-8CAC-B7FA9F332D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5B7FB3-5DFC-6547-9567-C0ABE874C6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27D2DB-A7B1-204E-8416-E938952BCC83}"/>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5" name="Footer Placeholder 4">
            <a:extLst>
              <a:ext uri="{FF2B5EF4-FFF2-40B4-BE49-F238E27FC236}">
                <a16:creationId xmlns:a16="http://schemas.microsoft.com/office/drawing/2014/main" id="{FD324BA1-E2D0-1E4B-9DB3-664FE27337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AE64B2-36E4-5A4E-A78A-A629829A334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3594385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C97F6C6D-13AE-FD40-841C-4AB96460C390}"/>
              </a:ext>
            </a:extLst>
          </p:cNvPr>
          <p:cNvSpPr/>
          <p:nvPr/>
        </p:nvSpPr>
        <p:spPr>
          <a:xfrm>
            <a:off x="4291015" y="1096772"/>
            <a:ext cx="7436404"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24E27617-2112-2342-9FF1-39F2A241CCCC}"/>
              </a:ext>
            </a:extLst>
          </p:cNvPr>
          <p:cNvSpPr/>
          <p:nvPr/>
        </p:nvSpPr>
        <p:spPr>
          <a:xfrm>
            <a:off x="408637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C33CE582-7AFE-D048-B5BC-212A12A28F25}"/>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EAEF4-E84F-CF40-B27B-01E1D2AFC96D}"/>
              </a:ext>
            </a:extLst>
          </p:cNvPr>
          <p:cNvSpPr>
            <a:spLocks noGrp="1"/>
          </p:cNvSpPr>
          <p:nvPr>
            <p:ph type="title"/>
          </p:nvPr>
        </p:nvSpPr>
        <p:spPr>
          <a:xfrm>
            <a:off x="565150" y="1881951"/>
            <a:ext cx="7335836" cy="1987707"/>
          </a:xfrm>
        </p:spPr>
        <p:txBody>
          <a:bodyPr anchor="b"/>
          <a:lstStyle>
            <a:lvl1pPr>
              <a:defRPr sz="6000" spc="-150"/>
            </a:lvl1pPr>
          </a:lstStyle>
          <a:p>
            <a:r>
              <a:rPr lang="en-US" dirty="0"/>
              <a:t>Click to edit Master title style</a:t>
            </a:r>
          </a:p>
        </p:txBody>
      </p:sp>
      <p:sp>
        <p:nvSpPr>
          <p:cNvPr id="3" name="Text Placeholder 2">
            <a:extLst>
              <a:ext uri="{FF2B5EF4-FFF2-40B4-BE49-F238E27FC236}">
                <a16:creationId xmlns:a16="http://schemas.microsoft.com/office/drawing/2014/main" id="{5287B7E1-CC48-2441-975D-F1A5412B8A49}"/>
              </a:ext>
            </a:extLst>
          </p:cNvPr>
          <p:cNvSpPr>
            <a:spLocks noGrp="1"/>
          </p:cNvSpPr>
          <p:nvPr>
            <p:ph type="body" idx="1"/>
          </p:nvPr>
        </p:nvSpPr>
        <p:spPr>
          <a:xfrm>
            <a:off x="565149" y="3869661"/>
            <a:ext cx="7335836" cy="948465"/>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526218-1FCF-7A4D-B138-D1B1DE91A4B7}"/>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5" name="Footer Placeholder 4">
            <a:extLst>
              <a:ext uri="{FF2B5EF4-FFF2-40B4-BE49-F238E27FC236}">
                <a16:creationId xmlns:a16="http://schemas.microsoft.com/office/drawing/2014/main" id="{50984204-038C-FD4B-8E1C-0A9967BF22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359AB9-E1C6-C841-B423-FD2BB13C333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580401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B057A-C120-5E4E-BB74-223EB6D005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9EB7BE-6258-C84C-8242-9865D1361C9E}"/>
              </a:ext>
            </a:extLst>
          </p:cNvPr>
          <p:cNvSpPr>
            <a:spLocks noGrp="1"/>
          </p:cNvSpPr>
          <p:nvPr>
            <p:ph sz="half" idx="1"/>
          </p:nvPr>
        </p:nvSpPr>
        <p:spPr>
          <a:xfrm>
            <a:off x="565111" y="2691637"/>
            <a:ext cx="4946643"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73D23CD-80DB-5740-AE68-76414CA31A26}"/>
              </a:ext>
            </a:extLst>
          </p:cNvPr>
          <p:cNvSpPr>
            <a:spLocks noGrp="1"/>
          </p:cNvSpPr>
          <p:nvPr>
            <p:ph sz="half" idx="2"/>
          </p:nvPr>
        </p:nvSpPr>
        <p:spPr>
          <a:xfrm>
            <a:off x="6076903" y="2691637"/>
            <a:ext cx="4946639"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FE0921-9102-1440-B315-778888723C9D}"/>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6" name="Footer Placeholder 5">
            <a:extLst>
              <a:ext uri="{FF2B5EF4-FFF2-40B4-BE49-F238E27FC236}">
                <a16:creationId xmlns:a16="http://schemas.microsoft.com/office/drawing/2014/main" id="{24D7802F-1937-2F43-8FF4-846135D6FC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609C72-E794-4F4F-8E09-D4883EED723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FFEFA3E2-0F30-664C-AAE4-DE6526B5C71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5" name="Rectangle 54">
            <a:extLst>
              <a:ext uri="{FF2B5EF4-FFF2-40B4-BE49-F238E27FC236}">
                <a16:creationId xmlns:a16="http://schemas.microsoft.com/office/drawing/2014/main" id="{0C3D7AFF-BC7E-BA41-9C64-B5F9619C0EA1}"/>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671D2311-E9B8-F041-A7B8-D5696903F22A}"/>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91448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9CA91-F119-0244-888A-95539A84DD6F}"/>
              </a:ext>
            </a:extLst>
          </p:cNvPr>
          <p:cNvSpPr>
            <a:spLocks noGrp="1"/>
          </p:cNvSpPr>
          <p:nvPr>
            <p:ph type="title"/>
          </p:nvPr>
        </p:nvSpPr>
        <p:spPr>
          <a:xfrm>
            <a:off x="565110" y="1204721"/>
            <a:ext cx="8266175" cy="14447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8A3EAC-4422-D548-8D7F-E9944566FBA9}"/>
              </a:ext>
            </a:extLst>
          </p:cNvPr>
          <p:cNvSpPr>
            <a:spLocks noGrp="1"/>
          </p:cNvSpPr>
          <p:nvPr>
            <p:ph type="body" idx="1"/>
          </p:nvPr>
        </p:nvSpPr>
        <p:spPr>
          <a:xfrm>
            <a:off x="565111" y="2691638"/>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49140CA2-88A9-CC42-A375-8B87E47CC5F9}"/>
              </a:ext>
            </a:extLst>
          </p:cNvPr>
          <p:cNvSpPr>
            <a:spLocks noGrp="1"/>
          </p:cNvSpPr>
          <p:nvPr>
            <p:ph sz="half" idx="2"/>
          </p:nvPr>
        </p:nvSpPr>
        <p:spPr>
          <a:xfrm>
            <a:off x="565111" y="3515550"/>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05F960C-714E-2E4A-8141-A88F38274E48}"/>
              </a:ext>
            </a:extLst>
          </p:cNvPr>
          <p:cNvSpPr>
            <a:spLocks noGrp="1"/>
          </p:cNvSpPr>
          <p:nvPr>
            <p:ph type="body" sz="quarter" idx="3"/>
          </p:nvPr>
        </p:nvSpPr>
        <p:spPr>
          <a:xfrm>
            <a:off x="6076866" y="2691162"/>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97BC24-C907-EC4B-872D-17429A657716}"/>
              </a:ext>
            </a:extLst>
          </p:cNvPr>
          <p:cNvSpPr>
            <a:spLocks noGrp="1"/>
          </p:cNvSpPr>
          <p:nvPr>
            <p:ph sz="quarter" idx="4"/>
          </p:nvPr>
        </p:nvSpPr>
        <p:spPr>
          <a:xfrm>
            <a:off x="6076866" y="3515074"/>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E2A045-4283-3C47-B125-68CF3B19FB08}"/>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8" name="Footer Placeholder 7">
            <a:extLst>
              <a:ext uri="{FF2B5EF4-FFF2-40B4-BE49-F238E27FC236}">
                <a16:creationId xmlns:a16="http://schemas.microsoft.com/office/drawing/2014/main" id="{7EBC25BC-2C98-574D-BCCD-E36CAB07F2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CA5C95A-7789-E042-8471-D442D9BB545F}"/>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2" name="Rectangle 51">
            <a:extLst>
              <a:ext uri="{FF2B5EF4-FFF2-40B4-BE49-F238E27FC236}">
                <a16:creationId xmlns:a16="http://schemas.microsoft.com/office/drawing/2014/main" id="{3DF1BA5B-EDD8-B648-8A3E-E2B3570B1EA0}"/>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7" name="Rectangle 56">
            <a:extLst>
              <a:ext uri="{FF2B5EF4-FFF2-40B4-BE49-F238E27FC236}">
                <a16:creationId xmlns:a16="http://schemas.microsoft.com/office/drawing/2014/main" id="{D7476360-629C-DE48-85B7-F4BE6CC457D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ross 13">
            <a:extLst>
              <a:ext uri="{FF2B5EF4-FFF2-40B4-BE49-F238E27FC236}">
                <a16:creationId xmlns:a16="http://schemas.microsoft.com/office/drawing/2014/main" id="{C5F6C588-FC1B-3147-AFA1-CD7D76C5AEAC}"/>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6849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15401-5318-7045-8AE3-B1A99F2D822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6E2F55F-EB76-AE49-B554-12B65B636A90}"/>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4" name="Footer Placeholder 3">
            <a:extLst>
              <a:ext uri="{FF2B5EF4-FFF2-40B4-BE49-F238E27FC236}">
                <a16:creationId xmlns:a16="http://schemas.microsoft.com/office/drawing/2014/main" id="{86CB6E6E-D81E-C44A-AC54-CBE0134C108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2E025B9-9F46-3049-9977-0119B96D393C}"/>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8" name="Rectangle 47">
            <a:extLst>
              <a:ext uri="{FF2B5EF4-FFF2-40B4-BE49-F238E27FC236}">
                <a16:creationId xmlns:a16="http://schemas.microsoft.com/office/drawing/2014/main" id="{65760068-EADA-2B4B-9819-CF981184FAE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1DA7622-137E-184A-A93C-8DBB10318AE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9" name="Cross 8">
            <a:extLst>
              <a:ext uri="{FF2B5EF4-FFF2-40B4-BE49-F238E27FC236}">
                <a16:creationId xmlns:a16="http://schemas.microsoft.com/office/drawing/2014/main" id="{54FB0990-6F8D-B048-8309-19B0D1A41033}"/>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3205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F81DD-2B1F-3444-8023-DD52318FE9F6}"/>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3" name="Footer Placeholder 2">
            <a:extLst>
              <a:ext uri="{FF2B5EF4-FFF2-40B4-BE49-F238E27FC236}">
                <a16:creationId xmlns:a16="http://schemas.microsoft.com/office/drawing/2014/main" id="{36927EE3-DAA3-D948-B8FD-48417540B5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4532D4-FFBF-6C47-A6C9-D55196D91B8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7" name="Rectangle 46">
            <a:extLst>
              <a:ext uri="{FF2B5EF4-FFF2-40B4-BE49-F238E27FC236}">
                <a16:creationId xmlns:a16="http://schemas.microsoft.com/office/drawing/2014/main" id="{DB8D5541-7726-BA46-8BFA-BF6AA8D42BD7}"/>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Cross 47">
            <a:extLst>
              <a:ext uri="{FF2B5EF4-FFF2-40B4-BE49-F238E27FC236}">
                <a16:creationId xmlns:a16="http://schemas.microsoft.com/office/drawing/2014/main" id="{97F434CF-7503-CE4F-8426-C312C6315AD0}"/>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FEDBFB2F-FE34-E349-9484-C275FBE3161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3609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2DCFD-BEE6-AC49-BABD-D8B89C3B69D0}"/>
              </a:ext>
            </a:extLst>
          </p:cNvPr>
          <p:cNvSpPr>
            <a:spLocks noGrp="1"/>
          </p:cNvSpPr>
          <p:nvPr>
            <p:ph type="title"/>
          </p:nvPr>
        </p:nvSpPr>
        <p:spPr>
          <a:xfrm>
            <a:off x="565149" y="1203800"/>
            <a:ext cx="4114800" cy="1077218"/>
          </a:xfrm>
        </p:spPr>
        <p:txBody>
          <a:bodyPr anchor="b">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431DE035-8260-4443-B1D9-A9C8D584039E}"/>
              </a:ext>
            </a:extLst>
          </p:cNvPr>
          <p:cNvSpPr>
            <a:spLocks noGrp="1"/>
          </p:cNvSpPr>
          <p:nvPr>
            <p:ph idx="1"/>
          </p:nvPr>
        </p:nvSpPr>
        <p:spPr>
          <a:xfrm>
            <a:off x="5611813" y="1508252"/>
            <a:ext cx="5606518" cy="4045881"/>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CCC1AA53-7507-D04B-9B8E-6A4F7122ECA5}"/>
              </a:ext>
            </a:extLst>
          </p:cNvPr>
          <p:cNvSpPr>
            <a:spLocks noGrp="1"/>
          </p:cNvSpPr>
          <p:nvPr>
            <p:ph type="body" sz="half" idx="2"/>
          </p:nvPr>
        </p:nvSpPr>
        <p:spPr>
          <a:xfrm>
            <a:off x="565149" y="2368295"/>
            <a:ext cx="4114800" cy="31858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56E11F-3003-0745-ACAB-FAA4E676EFCD}"/>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6" name="Footer Placeholder 5">
            <a:extLst>
              <a:ext uri="{FF2B5EF4-FFF2-40B4-BE49-F238E27FC236}">
                <a16:creationId xmlns:a16="http://schemas.microsoft.com/office/drawing/2014/main" id="{92BC11A6-59AC-FE45-8A1C-9DDC00582A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D6F51E-1A94-034C-BBEE-C26A3AF0E815}"/>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50B7D330-76C0-224C-9C3C-27C4D2B0DDB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35464D55-5C51-844B-A38A-8143590FB934}"/>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FD988250-C554-DE44-B887-57D0B2AA8E37}"/>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5933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86C7C-36AD-9A4E-8524-8F44E8839EA8}"/>
              </a:ext>
            </a:extLst>
          </p:cNvPr>
          <p:cNvSpPr>
            <a:spLocks noGrp="1"/>
          </p:cNvSpPr>
          <p:nvPr>
            <p:ph type="title"/>
          </p:nvPr>
        </p:nvSpPr>
        <p:spPr>
          <a:xfrm>
            <a:off x="565149" y="1203800"/>
            <a:ext cx="4114800" cy="1077218"/>
          </a:xfrm>
        </p:spPr>
        <p:txBody>
          <a:bodyPr anchor="b">
            <a:normAutofit/>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1015248-4C80-3348-A8A9-6C9F5D32FCE3}"/>
              </a:ext>
            </a:extLst>
          </p:cNvPr>
          <p:cNvSpPr>
            <a:spLocks noGrp="1"/>
          </p:cNvSpPr>
          <p:nvPr>
            <p:ph type="pic" idx="1"/>
          </p:nvPr>
        </p:nvSpPr>
        <p:spPr>
          <a:xfrm>
            <a:off x="5631151" y="1096772"/>
            <a:ext cx="6096270" cy="5761228"/>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4B3083-CA16-C54A-B130-7BEE6DF9D815}"/>
              </a:ext>
            </a:extLst>
          </p:cNvPr>
          <p:cNvSpPr>
            <a:spLocks noGrp="1"/>
          </p:cNvSpPr>
          <p:nvPr>
            <p:ph type="body" sz="half" idx="2"/>
          </p:nvPr>
        </p:nvSpPr>
        <p:spPr>
          <a:xfrm>
            <a:off x="565149" y="2370666"/>
            <a:ext cx="4114800" cy="318346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3C6EB5-D7D1-E247-B9D7-D319E5AAB962}"/>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6" name="Footer Placeholder 5">
            <a:extLst>
              <a:ext uri="{FF2B5EF4-FFF2-40B4-BE49-F238E27FC236}">
                <a16:creationId xmlns:a16="http://schemas.microsoft.com/office/drawing/2014/main" id="{75FBF6CC-F5C4-9847-BADB-8B7441C8F3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63FE4-B2F5-7741-B517-533F1C98CE1B}"/>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4" name="Rectangle 53">
            <a:extLst>
              <a:ext uri="{FF2B5EF4-FFF2-40B4-BE49-F238E27FC236}">
                <a16:creationId xmlns:a16="http://schemas.microsoft.com/office/drawing/2014/main" id="{AB80A771-7D8E-0F4A-93A3-B977667D338E}"/>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2C9320FA-0E3A-2749-9085-DF30FA26F4BD}"/>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5A3DF5D0-8A2C-A049-9132-EE1EF7D014D4}"/>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4687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9F6C0E12-251D-EA44-BF81-4ABDFBB94321}"/>
              </a:ext>
            </a:extLst>
          </p:cNvPr>
          <p:cNvSpPr/>
          <p:nvPr/>
        </p:nvSpPr>
        <p:spPr>
          <a:xfrm>
            <a:off x="7087169" y="1096772"/>
            <a:ext cx="465222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C5FF4-095A-114E-87B6-73C7ADFF97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1E6EC9-9650-2042-8581-5B4082F941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4A0800-B373-3B40-B187-30AFE44CDD1D}"/>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5" name="Footer Placeholder 4">
            <a:extLst>
              <a:ext uri="{FF2B5EF4-FFF2-40B4-BE49-F238E27FC236}">
                <a16:creationId xmlns:a16="http://schemas.microsoft.com/office/drawing/2014/main" id="{C10A4C1C-C790-B449-8C06-78E8303F94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43E620-F86B-F447-AB06-DDAB3919250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9" name="Rectangle 48">
            <a:extLst>
              <a:ext uri="{FF2B5EF4-FFF2-40B4-BE49-F238E27FC236}">
                <a16:creationId xmlns:a16="http://schemas.microsoft.com/office/drawing/2014/main" id="{80487CB5-43E0-974C-9DDC-252A8A37107F}"/>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E9CB83EF-4143-5A45-9B3A-9E70DD50253B}"/>
              </a:ext>
            </a:extLst>
          </p:cNvPr>
          <p:cNvSpPr/>
          <p:nvPr/>
        </p:nvSpPr>
        <p:spPr>
          <a:xfrm>
            <a:off x="11415183"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4703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9DF801-FF8E-6247-9065-D9304CD6093A}"/>
              </a:ext>
            </a:extLst>
          </p:cNvPr>
          <p:cNvSpPr>
            <a:spLocks noGrp="1"/>
          </p:cNvSpPr>
          <p:nvPr>
            <p:ph type="title" orient="vert"/>
          </p:nvPr>
        </p:nvSpPr>
        <p:spPr>
          <a:xfrm>
            <a:off x="9355667" y="1204722"/>
            <a:ext cx="1853360" cy="467664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0E2615-7E4D-AB47-ACE6-236D716D7D24}"/>
              </a:ext>
            </a:extLst>
          </p:cNvPr>
          <p:cNvSpPr>
            <a:spLocks noGrp="1"/>
          </p:cNvSpPr>
          <p:nvPr>
            <p:ph type="body" orient="vert" idx="1"/>
          </p:nvPr>
        </p:nvSpPr>
        <p:spPr>
          <a:xfrm>
            <a:off x="973667" y="1204722"/>
            <a:ext cx="8274047" cy="46969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1F0223-5AC9-374E-BD0C-344F67E2A85B}"/>
              </a:ext>
            </a:extLst>
          </p:cNvPr>
          <p:cNvSpPr>
            <a:spLocks noGrp="1"/>
          </p:cNvSpPr>
          <p:nvPr>
            <p:ph type="dt" sz="half" idx="10"/>
          </p:nvPr>
        </p:nvSpPr>
        <p:spPr/>
        <p:txBody>
          <a:bodyPr/>
          <a:lstStyle/>
          <a:p>
            <a:fld id="{73C3BD54-29B9-3D42-B178-776ED395AA85}" type="datetimeFigureOut">
              <a:rPr lang="en-US" smtClean="0"/>
              <a:t>11/11/2023</a:t>
            </a:fld>
            <a:endParaRPr lang="en-US"/>
          </a:p>
        </p:txBody>
      </p:sp>
      <p:sp>
        <p:nvSpPr>
          <p:cNvPr id="5" name="Footer Placeholder 4">
            <a:extLst>
              <a:ext uri="{FF2B5EF4-FFF2-40B4-BE49-F238E27FC236}">
                <a16:creationId xmlns:a16="http://schemas.microsoft.com/office/drawing/2014/main" id="{3EBEDD42-54A1-E648-8829-140EC4C571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8FDF8F-8DBC-8A47-8000-5BA35DF9F903}"/>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1" name="Rectangle 50">
            <a:extLst>
              <a:ext uri="{FF2B5EF4-FFF2-40B4-BE49-F238E27FC236}">
                <a16:creationId xmlns:a16="http://schemas.microsoft.com/office/drawing/2014/main" id="{F2CE2A98-5154-A544-BE2A-FDC0811C19A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DC4EC832-8181-5643-8A62-117E43F0E498}"/>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24AF3281-BC22-374D-A461-8B3181F600AA}"/>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0105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952BFD-D607-6845-9C7B-1C8D3B4EE760}"/>
              </a:ext>
            </a:extLst>
          </p:cNvPr>
          <p:cNvSpPr>
            <a:spLocks noGrp="1"/>
          </p:cNvSpPr>
          <p:nvPr>
            <p:ph type="title"/>
          </p:nvPr>
        </p:nvSpPr>
        <p:spPr>
          <a:xfrm>
            <a:off x="565149" y="1204721"/>
            <a:ext cx="8267296" cy="144655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EBB52FF-3B04-8245-BF0B-89C9E293362A}"/>
              </a:ext>
            </a:extLst>
          </p:cNvPr>
          <p:cNvSpPr>
            <a:spLocks noGrp="1"/>
          </p:cNvSpPr>
          <p:nvPr>
            <p:ph type="body" idx="1"/>
          </p:nvPr>
        </p:nvSpPr>
        <p:spPr>
          <a:xfrm>
            <a:off x="565150" y="2691638"/>
            <a:ext cx="8267296" cy="3188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DA99BFE-CBDD-C344-A21E-44A52F11B662}"/>
              </a:ext>
            </a:extLst>
          </p:cNvPr>
          <p:cNvSpPr>
            <a:spLocks noGrp="1"/>
          </p:cNvSpPr>
          <p:nvPr>
            <p:ph type="dt" sz="half" idx="2"/>
          </p:nvPr>
        </p:nvSpPr>
        <p:spPr>
          <a:xfrm>
            <a:off x="565149" y="5949696"/>
            <a:ext cx="4114800" cy="365125"/>
          </a:xfrm>
          <a:prstGeom prst="rect">
            <a:avLst/>
          </a:prstGeom>
        </p:spPr>
        <p:txBody>
          <a:bodyPr vert="horz" lIns="91440" tIns="45720" rIns="91440" bIns="45720" rtlCol="0" anchor="ctr" anchorCtr="0"/>
          <a:lstStyle>
            <a:lvl1pPr algn="l">
              <a:defRPr lang="en-US" sz="1050" smtClean="0">
                <a:latin typeface="+mn-lt"/>
              </a:defRPr>
            </a:lvl1pPr>
          </a:lstStyle>
          <a:p>
            <a:fld id="{73C3BD54-29B9-3D42-B178-776ED395AA85}" type="datetimeFigureOut">
              <a:rPr lang="en-US" smtClean="0"/>
              <a:pPr/>
              <a:t>11/11/2023</a:t>
            </a:fld>
            <a:endParaRPr lang="en-US" dirty="0"/>
          </a:p>
        </p:txBody>
      </p:sp>
      <p:sp>
        <p:nvSpPr>
          <p:cNvPr id="5" name="Footer Placeholder 4">
            <a:extLst>
              <a:ext uri="{FF2B5EF4-FFF2-40B4-BE49-F238E27FC236}">
                <a16:creationId xmlns:a16="http://schemas.microsoft.com/office/drawing/2014/main" id="{BDC371C0-3DCE-0743-946F-C7540DD7895F}"/>
              </a:ext>
            </a:extLst>
          </p:cNvPr>
          <p:cNvSpPr>
            <a:spLocks noGrp="1"/>
          </p:cNvSpPr>
          <p:nvPr>
            <p:ph type="ftr" sz="quarter" idx="3"/>
          </p:nvPr>
        </p:nvSpPr>
        <p:spPr>
          <a:xfrm>
            <a:off x="565150" y="543179"/>
            <a:ext cx="4114800" cy="246888"/>
          </a:xfrm>
          <a:prstGeom prst="rect">
            <a:avLst/>
          </a:prstGeom>
        </p:spPr>
        <p:txBody>
          <a:bodyPr vert="horz" lIns="91440" tIns="45720" rIns="91440" bIns="45720" rtlCol="0" anchor="ctr" anchorCtr="0"/>
          <a:lstStyle>
            <a:lvl1pPr algn="l">
              <a:defRPr lang="en-US" sz="1050">
                <a:latin typeface="+mn-lt"/>
              </a:defRPr>
            </a:lvl1pPr>
          </a:lstStyle>
          <a:p>
            <a:endParaRPr lang="en-US" dirty="0"/>
          </a:p>
        </p:txBody>
      </p:sp>
      <p:sp>
        <p:nvSpPr>
          <p:cNvPr id="6" name="Slide Number Placeholder 5">
            <a:extLst>
              <a:ext uri="{FF2B5EF4-FFF2-40B4-BE49-F238E27FC236}">
                <a16:creationId xmlns:a16="http://schemas.microsoft.com/office/drawing/2014/main" id="{E6E32ADB-4517-194F-8B4B-A9D26B3C02E3}"/>
              </a:ext>
            </a:extLst>
          </p:cNvPr>
          <p:cNvSpPr>
            <a:spLocks noGrp="1"/>
          </p:cNvSpPr>
          <p:nvPr>
            <p:ph type="sldNum" sz="quarter" idx="4"/>
          </p:nvPr>
        </p:nvSpPr>
        <p:spPr>
          <a:xfrm>
            <a:off x="10813024" y="511175"/>
            <a:ext cx="914400" cy="310896"/>
          </a:xfrm>
          <a:prstGeom prst="rect">
            <a:avLst/>
          </a:prstGeom>
        </p:spPr>
        <p:txBody>
          <a:bodyPr vert="horz" lIns="91440" tIns="45720" rIns="91440" bIns="45720" rtlCol="0" anchor="ctr"/>
          <a:lstStyle>
            <a:lvl1pPr algn="r">
              <a:defRPr sz="1400" b="0" i="0">
                <a:solidFill>
                  <a:schemeClr val="tx1"/>
                </a:solidFill>
                <a:latin typeface="+mn-lt"/>
              </a:defRPr>
            </a:lvl1pPr>
          </a:lstStyle>
          <a:p>
            <a:fld id="{86BB3423-611C-6944-BA94-F2572F362413}" type="slidenum">
              <a:rPr lang="en-US" smtClean="0"/>
              <a:pPr/>
              <a:t>‹#›</a:t>
            </a:fld>
            <a:endParaRPr lang="en-US"/>
          </a:p>
        </p:txBody>
      </p:sp>
    </p:spTree>
    <p:extLst>
      <p:ext uri="{BB962C8B-B14F-4D97-AF65-F5344CB8AC3E}">
        <p14:creationId xmlns:p14="http://schemas.microsoft.com/office/powerpoint/2010/main" val="300160081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System Font Regular"/>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System Font Regular"/>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System Font Regular"/>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dktalks.com/workplace-culture-grows-personal-culture/"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creativecommons.org/licenses/by/3.0/"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22DE7AC-2462-3543-9A3A-F8E90BB8F2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BD86FF-2D0E-5933-E06C-9D644FBE3DAB}"/>
              </a:ext>
            </a:extLst>
          </p:cNvPr>
          <p:cNvSpPr>
            <a:spLocks noGrp="1"/>
          </p:cNvSpPr>
          <p:nvPr>
            <p:ph type="ctrTitle"/>
          </p:nvPr>
        </p:nvSpPr>
        <p:spPr>
          <a:xfrm>
            <a:off x="5629378" y="1625608"/>
            <a:ext cx="5765508" cy="2722164"/>
          </a:xfrm>
        </p:spPr>
        <p:txBody>
          <a:bodyPr>
            <a:normAutofit/>
          </a:bodyPr>
          <a:lstStyle/>
          <a:p>
            <a:pPr>
              <a:lnSpc>
                <a:spcPct val="90000"/>
              </a:lnSpc>
              <a:spcBef>
                <a:spcPts val="1200"/>
              </a:spcBef>
            </a:pPr>
            <a: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t> </a:t>
            </a:r>
            <a:br>
              <a:rPr lang="en-GB" sz="2000" b="1"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t>Workplace Culture and its Impact on Organisational Efficiency </a:t>
            </a:r>
            <a:br>
              <a:rPr lang="en-GB" sz="2000" b="1"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t>Mohammed Miah: 2129058</a:t>
            </a:r>
            <a:br>
              <a:rPr lang="en-GB" sz="2000" b="1"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t>Task 2 Oral Presentation</a:t>
            </a:r>
            <a:b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br>
            <a: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t>Module Code: BMSW 5105</a:t>
            </a:r>
            <a:br>
              <a:rPr lang="en-GB" sz="2000" b="1"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t>Culture inside Google</a:t>
            </a:r>
            <a:br>
              <a:rPr lang="en-GB" sz="2000" b="1"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2000" b="0" kern="1400" spc="-50" dirty="0">
                <a:effectLst/>
                <a:latin typeface="Arial" panose="020B0604020202020204" pitchFamily="34" charset="0"/>
                <a:ea typeface="Times New Roman" panose="02020603050405020304" pitchFamily="18" charset="0"/>
                <a:cs typeface="Times New Roman" panose="02020603050405020304" pitchFamily="18" charset="0"/>
              </a:rPr>
              <a:t>Lecture</a:t>
            </a:r>
            <a:r>
              <a:rPr lang="en-IN" sz="2000" b="0" kern="1400" spc="-50">
                <a:effectLst/>
                <a:latin typeface="Arial" panose="020B0604020202020204" pitchFamily="34" charset="0"/>
                <a:ea typeface="Times New Roman" panose="02020603050405020304" pitchFamily="18" charset="0"/>
                <a:cs typeface="Times New Roman" panose="02020603050405020304" pitchFamily="18" charset="0"/>
              </a:rPr>
              <a:t>: Aderemi Ojebode</a:t>
            </a:r>
            <a:br>
              <a:rPr lang="en-GB" sz="2000" b="1"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GB" sz="2000" dirty="0"/>
          </a:p>
        </p:txBody>
      </p:sp>
      <p:pic>
        <p:nvPicPr>
          <p:cNvPr id="6" name="Picture 5" descr="A word cloud of support&#10;&#10;Description automatically generated">
            <a:extLst>
              <a:ext uri="{FF2B5EF4-FFF2-40B4-BE49-F238E27FC236}">
                <a16:creationId xmlns:a16="http://schemas.microsoft.com/office/drawing/2014/main" id="{1365D77F-269B-0CD0-ECDE-B04A8775932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9" b="2298"/>
          <a:stretch/>
        </p:blipFill>
        <p:spPr>
          <a:xfrm>
            <a:off x="565147" y="1096771"/>
            <a:ext cx="4539672" cy="2879525"/>
          </a:xfrm>
          <a:prstGeom prst="rect">
            <a:avLst/>
          </a:prstGeom>
        </p:spPr>
      </p:pic>
      <p:pic>
        <p:nvPicPr>
          <p:cNvPr id="4" name="Picture 3" descr="A white background with dots and lines&#10;&#10;Description automatically generated">
            <a:extLst>
              <a:ext uri="{FF2B5EF4-FFF2-40B4-BE49-F238E27FC236}">
                <a16:creationId xmlns:a16="http://schemas.microsoft.com/office/drawing/2014/main" id="{54314EE8-D5A6-39E9-ED0F-456B23C4BE05}"/>
              </a:ext>
            </a:extLst>
          </p:cNvPr>
          <p:cNvPicPr>
            <a:picLocks noChangeAspect="1"/>
          </p:cNvPicPr>
          <p:nvPr/>
        </p:nvPicPr>
        <p:blipFill rotWithShape="1">
          <a:blip r:embed="rId4"/>
          <a:srcRect l="3878" r="1923" b="-2"/>
          <a:stretch/>
        </p:blipFill>
        <p:spPr>
          <a:xfrm>
            <a:off x="565153" y="3978467"/>
            <a:ext cx="4539671" cy="2879533"/>
          </a:xfrm>
          <a:prstGeom prst="rect">
            <a:avLst/>
          </a:prstGeom>
        </p:spPr>
      </p:pic>
      <p:cxnSp>
        <p:nvCxnSpPr>
          <p:cNvPr id="26" name="Straight Connector 25">
            <a:extLst>
              <a:ext uri="{FF2B5EF4-FFF2-40B4-BE49-F238E27FC236}">
                <a16:creationId xmlns:a16="http://schemas.microsoft.com/office/drawing/2014/main" id="{38D4A8B8-647C-B245-B695-17966D9911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3978467"/>
            <a:ext cx="454701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Cross 22">
            <a:extLst>
              <a:ext uri="{FF2B5EF4-FFF2-40B4-BE49-F238E27FC236}">
                <a16:creationId xmlns:a16="http://schemas.microsoft.com/office/drawing/2014/main" id="{66ADABD5-7E58-FA42-B337-D89BB355BD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1047"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C2CD9493-6E4C-F812-E2C9-CD1725EEAA22}"/>
              </a:ext>
            </a:extLst>
          </p:cNvPr>
          <p:cNvSpPr txBox="1"/>
          <p:nvPr/>
        </p:nvSpPr>
        <p:spPr>
          <a:xfrm>
            <a:off x="2805793" y="3776241"/>
            <a:ext cx="229902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tdktalks.com/workplace-culture-grows-personal-cultur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2662830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1D227D51-204B-ED48-AF9A-0BE9633FE0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Cross 51">
            <a:extLst>
              <a:ext uri="{FF2B5EF4-FFF2-40B4-BE49-F238E27FC236}">
                <a16:creationId xmlns:a16="http://schemas.microsoft.com/office/drawing/2014/main" id="{57A23F45-CDAE-8A40-8DE7-92A0BBC119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68546383-CCC4-544B-B0D8-DE78DE39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4" name="Rectangle 53">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CDB4392-BB53-79F5-0333-DA9CDA5E6322}"/>
              </a:ext>
            </a:extLst>
          </p:cNvPr>
          <p:cNvSpPr txBox="1"/>
          <p:nvPr/>
        </p:nvSpPr>
        <p:spPr>
          <a:xfrm>
            <a:off x="8417240" y="1625608"/>
            <a:ext cx="2976767" cy="2722164"/>
          </a:xfrm>
          <a:prstGeom prst="rect">
            <a:avLst/>
          </a:prstGeom>
        </p:spPr>
        <p:txBody>
          <a:bodyPr vert="horz" lIns="91440" tIns="45720" rIns="91440" bIns="45720" rtlCol="0" anchor="b">
            <a:normAutofit/>
          </a:bodyPr>
          <a:lstStyle/>
          <a:p>
            <a:pPr>
              <a:lnSpc>
                <a:spcPct val="90000"/>
              </a:lnSpc>
              <a:spcBef>
                <a:spcPct val="0"/>
              </a:spcBef>
              <a:spcAft>
                <a:spcPts val="800"/>
              </a:spcAft>
            </a:pPr>
            <a:r>
              <a:rPr lang="en-US" sz="6000" kern="1200" spc="-150">
                <a:solidFill>
                  <a:schemeClr val="tx1"/>
                </a:solidFill>
                <a:effectLst/>
                <a:latin typeface="+mj-lt"/>
                <a:ea typeface="+mj-ea"/>
                <a:cs typeface="+mj-cs"/>
              </a:rPr>
              <a:t> </a:t>
            </a:r>
          </a:p>
          <a:p>
            <a:pPr>
              <a:lnSpc>
                <a:spcPct val="90000"/>
              </a:lnSpc>
              <a:spcBef>
                <a:spcPct val="0"/>
              </a:spcBef>
              <a:spcAft>
                <a:spcPts val="800"/>
              </a:spcAft>
            </a:pPr>
            <a:r>
              <a:rPr lang="en-US" sz="6000" kern="1200" spc="-150">
                <a:solidFill>
                  <a:schemeClr val="tx1"/>
                </a:solidFill>
                <a:effectLst/>
                <a:latin typeface="+mj-lt"/>
                <a:ea typeface="+mj-ea"/>
                <a:cs typeface="+mj-cs"/>
              </a:rPr>
              <a:t>Table of Content</a:t>
            </a:r>
          </a:p>
        </p:txBody>
      </p:sp>
      <p:sp>
        <p:nvSpPr>
          <p:cNvPr id="55" name="Cross 54">
            <a:extLst>
              <a:ext uri="{FF2B5EF4-FFF2-40B4-BE49-F238E27FC236}">
                <a16:creationId xmlns:a16="http://schemas.microsoft.com/office/drawing/2014/main" id="{56EC6756-249A-354D-B2C0-DA82BEEEC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8518"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99B14128-2D03-F14B-8681-9410A28F3A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Table 6">
            <a:extLst>
              <a:ext uri="{FF2B5EF4-FFF2-40B4-BE49-F238E27FC236}">
                <a16:creationId xmlns:a16="http://schemas.microsoft.com/office/drawing/2014/main" id="{CB7EF833-F764-CE98-033C-A35E7D27DB24}"/>
              </a:ext>
            </a:extLst>
          </p:cNvPr>
          <p:cNvGraphicFramePr>
            <a:graphicFrameLocks noGrp="1"/>
          </p:cNvGraphicFramePr>
          <p:nvPr>
            <p:extLst>
              <p:ext uri="{D42A27DB-BD31-4B8C-83A1-F6EECF244321}">
                <p14:modId xmlns:p14="http://schemas.microsoft.com/office/powerpoint/2010/main" val="827312857"/>
              </p:ext>
            </p:extLst>
          </p:nvPr>
        </p:nvGraphicFramePr>
        <p:xfrm>
          <a:off x="972946" y="1827741"/>
          <a:ext cx="6665572" cy="3466200"/>
        </p:xfrm>
        <a:graphic>
          <a:graphicData uri="http://schemas.openxmlformats.org/drawingml/2006/table">
            <a:tbl>
              <a:tblPr firstRow="1" firstCol="1" bandRow="1">
                <a:tableStyleId>{5C22544A-7EE6-4342-B048-85BDC9FD1C3A}</a:tableStyleId>
              </a:tblPr>
              <a:tblGrid>
                <a:gridCol w="5057284">
                  <a:extLst>
                    <a:ext uri="{9D8B030D-6E8A-4147-A177-3AD203B41FA5}">
                      <a16:colId xmlns:a16="http://schemas.microsoft.com/office/drawing/2014/main" val="689209512"/>
                    </a:ext>
                  </a:extLst>
                </a:gridCol>
                <a:gridCol w="1608288">
                  <a:extLst>
                    <a:ext uri="{9D8B030D-6E8A-4147-A177-3AD203B41FA5}">
                      <a16:colId xmlns:a16="http://schemas.microsoft.com/office/drawing/2014/main" val="4220634259"/>
                    </a:ext>
                  </a:extLst>
                </a:gridCol>
              </a:tblGrid>
              <a:tr h="288850">
                <a:tc>
                  <a:txBody>
                    <a:bodyPr/>
                    <a:lstStyle/>
                    <a:p>
                      <a:pPr>
                        <a:lnSpc>
                          <a:spcPct val="107000"/>
                        </a:lnSpc>
                        <a:spcAft>
                          <a:spcPts val="800"/>
                        </a:spcAft>
                      </a:pPr>
                      <a:r>
                        <a:rPr lang="en-IN" sz="1500" kern="100">
                          <a:effectLst/>
                        </a:rPr>
                        <a:t>Executive Summary</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3</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1318053984"/>
                  </a:ext>
                </a:extLst>
              </a:tr>
              <a:tr h="288850">
                <a:tc>
                  <a:txBody>
                    <a:bodyPr/>
                    <a:lstStyle/>
                    <a:p>
                      <a:pPr>
                        <a:lnSpc>
                          <a:spcPct val="107000"/>
                        </a:lnSpc>
                        <a:spcAft>
                          <a:spcPts val="800"/>
                        </a:spcAft>
                      </a:pPr>
                      <a:r>
                        <a:rPr lang="en-GB" sz="1500" kern="100">
                          <a:effectLst/>
                        </a:rPr>
                        <a:t>Introduction</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4</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1358269108"/>
                  </a:ext>
                </a:extLst>
              </a:tr>
              <a:tr h="288850">
                <a:tc>
                  <a:txBody>
                    <a:bodyPr/>
                    <a:lstStyle/>
                    <a:p>
                      <a:pPr>
                        <a:lnSpc>
                          <a:spcPct val="107000"/>
                        </a:lnSpc>
                        <a:spcAft>
                          <a:spcPts val="800"/>
                        </a:spcAft>
                      </a:pPr>
                      <a:r>
                        <a:rPr lang="en-GB" sz="1500" kern="100">
                          <a:effectLst/>
                        </a:rPr>
                        <a:t>Organisational Culture at Google</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5</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3901076872"/>
                  </a:ext>
                </a:extLst>
              </a:tr>
              <a:tr h="288850">
                <a:tc>
                  <a:txBody>
                    <a:bodyPr/>
                    <a:lstStyle/>
                    <a:p>
                      <a:pPr>
                        <a:lnSpc>
                          <a:spcPct val="107000"/>
                        </a:lnSpc>
                        <a:spcAft>
                          <a:spcPts val="800"/>
                        </a:spcAft>
                      </a:pPr>
                      <a:r>
                        <a:rPr lang="en-GB" sz="1500" kern="100">
                          <a:effectLst/>
                        </a:rPr>
                        <a:t>Innovation and Risk-Taking   </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6</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4268143870"/>
                  </a:ext>
                </a:extLst>
              </a:tr>
              <a:tr h="288850">
                <a:tc>
                  <a:txBody>
                    <a:bodyPr/>
                    <a:lstStyle/>
                    <a:p>
                      <a:pPr>
                        <a:lnSpc>
                          <a:spcPct val="107000"/>
                        </a:lnSpc>
                        <a:spcAft>
                          <a:spcPts val="800"/>
                        </a:spcAft>
                      </a:pPr>
                      <a:r>
                        <a:rPr lang="en-GB" sz="1500" kern="100">
                          <a:effectLst/>
                        </a:rPr>
                        <a:t>Flat Hierarchy and Cooperative Environment</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7</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159864849"/>
                  </a:ext>
                </a:extLst>
              </a:tr>
              <a:tr h="288850">
                <a:tc>
                  <a:txBody>
                    <a:bodyPr/>
                    <a:lstStyle/>
                    <a:p>
                      <a:pPr>
                        <a:lnSpc>
                          <a:spcPct val="107000"/>
                        </a:lnSpc>
                        <a:spcAft>
                          <a:spcPts val="800"/>
                        </a:spcAft>
                      </a:pPr>
                      <a:r>
                        <a:rPr lang="en-GB" sz="1500" kern="100">
                          <a:effectLst/>
                        </a:rPr>
                        <a:t>Employee Benefit</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8</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3883026646"/>
                  </a:ext>
                </a:extLst>
              </a:tr>
              <a:tr h="288850">
                <a:tc>
                  <a:txBody>
                    <a:bodyPr/>
                    <a:lstStyle/>
                    <a:p>
                      <a:pPr>
                        <a:lnSpc>
                          <a:spcPct val="107000"/>
                        </a:lnSpc>
                        <a:spcAft>
                          <a:spcPts val="800"/>
                        </a:spcAft>
                      </a:pPr>
                      <a:r>
                        <a:rPr lang="en-GB" sz="1500" kern="100">
                          <a:effectLst/>
                        </a:rPr>
                        <a:t>Ethos at Google</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9</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1399502291"/>
                  </a:ext>
                </a:extLst>
              </a:tr>
              <a:tr h="288850">
                <a:tc>
                  <a:txBody>
                    <a:bodyPr/>
                    <a:lstStyle/>
                    <a:p>
                      <a:pPr>
                        <a:lnSpc>
                          <a:spcPct val="107000"/>
                        </a:lnSpc>
                        <a:spcAft>
                          <a:spcPts val="800"/>
                        </a:spcAft>
                      </a:pPr>
                      <a:r>
                        <a:rPr lang="en-GB" sz="1500" kern="100">
                          <a:effectLst/>
                        </a:rPr>
                        <a:t>Values of Google</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10</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3585666465"/>
                  </a:ext>
                </a:extLst>
              </a:tr>
              <a:tr h="288850">
                <a:tc>
                  <a:txBody>
                    <a:bodyPr/>
                    <a:lstStyle/>
                    <a:p>
                      <a:pPr>
                        <a:lnSpc>
                          <a:spcPct val="107000"/>
                        </a:lnSpc>
                        <a:spcAft>
                          <a:spcPts val="800"/>
                        </a:spcAft>
                      </a:pPr>
                      <a:r>
                        <a:rPr lang="en-GB" sz="1500" kern="100">
                          <a:effectLst/>
                        </a:rPr>
                        <a:t>Triple Bottom Line (TBL) Approach</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11</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1701136619"/>
                  </a:ext>
                </a:extLst>
              </a:tr>
              <a:tr h="288850">
                <a:tc>
                  <a:txBody>
                    <a:bodyPr/>
                    <a:lstStyle/>
                    <a:p>
                      <a:pPr>
                        <a:lnSpc>
                          <a:spcPct val="107000"/>
                        </a:lnSpc>
                        <a:spcAft>
                          <a:spcPts val="800"/>
                        </a:spcAft>
                      </a:pPr>
                      <a:r>
                        <a:rPr lang="en-GB" sz="1500" kern="100">
                          <a:effectLst/>
                        </a:rPr>
                        <a:t>Corporate Social Responsibility (CSR)</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12</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2126082423"/>
                  </a:ext>
                </a:extLst>
              </a:tr>
              <a:tr h="288850">
                <a:tc>
                  <a:txBody>
                    <a:bodyPr/>
                    <a:lstStyle/>
                    <a:p>
                      <a:pPr>
                        <a:lnSpc>
                          <a:spcPct val="107000"/>
                        </a:lnSpc>
                        <a:spcAft>
                          <a:spcPts val="800"/>
                        </a:spcAft>
                      </a:pPr>
                      <a:r>
                        <a:rPr lang="en-GB" sz="1500" kern="100">
                          <a:effectLst/>
                        </a:rPr>
                        <a:t>Conclusion</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13</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2891727143"/>
                  </a:ext>
                </a:extLst>
              </a:tr>
              <a:tr h="288850">
                <a:tc>
                  <a:txBody>
                    <a:bodyPr/>
                    <a:lstStyle/>
                    <a:p>
                      <a:pPr>
                        <a:lnSpc>
                          <a:spcPct val="107000"/>
                        </a:lnSpc>
                        <a:spcAft>
                          <a:spcPts val="800"/>
                        </a:spcAft>
                      </a:pPr>
                      <a:r>
                        <a:rPr lang="en-GB" sz="1500" kern="100">
                          <a:effectLst/>
                        </a:rPr>
                        <a:t>Reference</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tc>
                  <a:txBody>
                    <a:bodyPr/>
                    <a:lstStyle/>
                    <a:p>
                      <a:pPr>
                        <a:lnSpc>
                          <a:spcPct val="107000"/>
                        </a:lnSpc>
                        <a:spcAft>
                          <a:spcPts val="800"/>
                        </a:spcAft>
                      </a:pPr>
                      <a:r>
                        <a:rPr lang="en-GB" sz="1500" kern="100">
                          <a:effectLst/>
                        </a:rPr>
                        <a:t>Slide 14</a:t>
                      </a:r>
                      <a:endParaRPr lang="en-GB" sz="1500" kern="100">
                        <a:effectLst/>
                        <a:latin typeface="Calibri" panose="020F0502020204030204" pitchFamily="34" charset="0"/>
                        <a:ea typeface="Calibri" panose="020F0502020204030204" pitchFamily="34" charset="0"/>
                        <a:cs typeface="Times New Roman" panose="02020603050405020304" pitchFamily="18" charset="0"/>
                      </a:endParaRPr>
                    </a:p>
                  </a:txBody>
                  <a:tcPr marL="95721" marR="95721" marT="0" marB="0"/>
                </a:tc>
                <a:extLst>
                  <a:ext uri="{0D108BD9-81ED-4DB2-BD59-A6C34878D82A}">
                    <a16:rowId xmlns:a16="http://schemas.microsoft.com/office/drawing/2014/main" val="4239254753"/>
                  </a:ext>
                </a:extLst>
              </a:tr>
            </a:tbl>
          </a:graphicData>
        </a:graphic>
      </p:graphicFrame>
    </p:spTree>
    <p:extLst>
      <p:ext uri="{BB962C8B-B14F-4D97-AF65-F5344CB8AC3E}">
        <p14:creationId xmlns:p14="http://schemas.microsoft.com/office/powerpoint/2010/main" val="4143434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00DBB1-5E9C-2366-8C5D-07C5E2824C4C}"/>
              </a:ext>
            </a:extLst>
          </p:cNvPr>
          <p:cNvSpPr>
            <a:spLocks noGrp="1"/>
          </p:cNvSpPr>
          <p:nvPr>
            <p:ph type="title"/>
          </p:nvPr>
        </p:nvSpPr>
        <p:spPr>
          <a:xfrm>
            <a:off x="7493192" y="1204721"/>
            <a:ext cx="4133647" cy="1446550"/>
          </a:xfrm>
        </p:spPr>
        <p:txBody>
          <a:bodyPr>
            <a:normAutofit/>
          </a:bodyPr>
          <a:lstStyle/>
          <a:p>
            <a:pPr>
              <a:lnSpc>
                <a:spcPct val="90000"/>
              </a:lnSpc>
            </a:pPr>
            <a:r>
              <a:rPr lang="en-IN" sz="3100" b="1" kern="1400" spc="-50" dirty="0">
                <a:effectLst/>
                <a:latin typeface="Arial" panose="020B0604020202020204" pitchFamily="34" charset="0"/>
                <a:ea typeface="Arial" panose="020B0604020202020204" pitchFamily="34" charset="0"/>
                <a:cs typeface="Times New Roman" panose="02020603050405020304" pitchFamily="18" charset="0"/>
              </a:rPr>
              <a:t>Executive Summary </a:t>
            </a:r>
            <a:br>
              <a:rPr lang="en-GB" sz="3100" b="1"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GB" sz="3100" dirty="0"/>
          </a:p>
        </p:txBody>
      </p:sp>
      <p:sp>
        <p:nvSpPr>
          <p:cNvPr id="3" name="Content Placeholder 2">
            <a:extLst>
              <a:ext uri="{FF2B5EF4-FFF2-40B4-BE49-F238E27FC236}">
                <a16:creationId xmlns:a16="http://schemas.microsoft.com/office/drawing/2014/main" id="{3537BE87-A848-F0DA-F863-804C235A031E}"/>
              </a:ext>
            </a:extLst>
          </p:cNvPr>
          <p:cNvSpPr>
            <a:spLocks noGrp="1"/>
          </p:cNvSpPr>
          <p:nvPr>
            <p:ph idx="1"/>
          </p:nvPr>
        </p:nvSpPr>
        <p:spPr>
          <a:xfrm>
            <a:off x="7493193" y="2691638"/>
            <a:ext cx="4133647" cy="3188586"/>
          </a:xfrm>
        </p:spPr>
        <p:txBody>
          <a:bodyPr>
            <a:normAutofit/>
          </a:bodyPr>
          <a:lstStyle/>
          <a:p>
            <a:pPr>
              <a:lnSpc>
                <a:spcPct val="90000"/>
              </a:lnSpc>
            </a:pPr>
            <a:r>
              <a:rPr lang="en-GB" sz="1900" dirty="0"/>
              <a:t>The goal of Google's foundation was to organise knowledge worldwide and make it widely useful and available to everyone.</a:t>
            </a:r>
          </a:p>
          <a:p>
            <a:pPr>
              <a:lnSpc>
                <a:spcPct val="90000"/>
              </a:lnSpc>
            </a:pPr>
            <a:r>
              <a:rPr lang="en-GB" sz="1900" dirty="0"/>
              <a:t>This report explores the intricacies of Google's organisational culture, moral principles, and values, as well as the driving force behind this company's advancement into the digital era.</a:t>
            </a:r>
          </a:p>
        </p:txBody>
      </p:sp>
      <p:pic>
        <p:nvPicPr>
          <p:cNvPr id="5" name="Picture 4" descr="A 3D pattern of ring shapes connected by lines">
            <a:extLst>
              <a:ext uri="{FF2B5EF4-FFF2-40B4-BE49-F238E27FC236}">
                <a16:creationId xmlns:a16="http://schemas.microsoft.com/office/drawing/2014/main" id="{0872EA99-998A-5377-F6EF-B38F6F6AF647}"/>
              </a:ext>
            </a:extLst>
          </p:cNvPr>
          <p:cNvPicPr>
            <a:picLocks noChangeAspect="1"/>
          </p:cNvPicPr>
          <p:nvPr/>
        </p:nvPicPr>
        <p:blipFill rotWithShape="1">
          <a:blip r:embed="rId2"/>
          <a:srcRect l="5064" r="37786"/>
          <a:stretch/>
        </p:blipFill>
        <p:spPr>
          <a:xfrm>
            <a:off x="20" y="10"/>
            <a:ext cx="6967738" cy="6857990"/>
          </a:xfrm>
          <a:prstGeom prst="rect">
            <a:avLst/>
          </a:prstGeom>
        </p:spPr>
      </p:pic>
      <p:sp>
        <p:nvSpPr>
          <p:cNvPr id="11" name="Cross 10">
            <a:extLst>
              <a:ext uri="{FF2B5EF4-FFF2-40B4-BE49-F238E27FC236}">
                <a16:creationId xmlns:a16="http://schemas.microsoft.com/office/drawing/2014/main" id="{A12C7CBA-A034-9548-BC45-D37C25C008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032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449ED22-D9F5-F848-A98A-7181D4EE7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2108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8D715F-3F28-1835-CCCA-649E7CF738AA}"/>
              </a:ext>
            </a:extLst>
          </p:cNvPr>
          <p:cNvSpPr>
            <a:spLocks noGrp="1"/>
          </p:cNvSpPr>
          <p:nvPr>
            <p:ph type="title"/>
          </p:nvPr>
        </p:nvSpPr>
        <p:spPr>
          <a:xfrm>
            <a:off x="6597444" y="1204721"/>
            <a:ext cx="5029395" cy="1446550"/>
          </a:xfrm>
        </p:spPr>
        <p:txBody>
          <a:bodyPr>
            <a:normAutofit/>
          </a:bodyPr>
          <a:lstStyle/>
          <a:p>
            <a:r>
              <a:rPr lang="en-GB" dirty="0"/>
              <a:t>Introduction</a:t>
            </a:r>
          </a:p>
        </p:txBody>
      </p:sp>
      <p:sp>
        <p:nvSpPr>
          <p:cNvPr id="3" name="Content Placeholder 2">
            <a:extLst>
              <a:ext uri="{FF2B5EF4-FFF2-40B4-BE49-F238E27FC236}">
                <a16:creationId xmlns:a16="http://schemas.microsoft.com/office/drawing/2014/main" id="{557219B6-8BF3-EE94-911D-DB75B83CB5B3}"/>
              </a:ext>
            </a:extLst>
          </p:cNvPr>
          <p:cNvSpPr>
            <a:spLocks noGrp="1"/>
          </p:cNvSpPr>
          <p:nvPr>
            <p:ph idx="1"/>
          </p:nvPr>
        </p:nvSpPr>
        <p:spPr>
          <a:xfrm>
            <a:off x="6597444" y="2464204"/>
            <a:ext cx="5029395" cy="3188586"/>
          </a:xfrm>
        </p:spPr>
        <p:txBody>
          <a:bodyPr>
            <a:normAutofit fontScale="92500" lnSpcReduction="20000"/>
          </a:bodyPr>
          <a:lstStyle/>
          <a:p>
            <a:pPr>
              <a:lnSpc>
                <a:spcPct val="90000"/>
              </a:lnSpc>
            </a:pPr>
            <a:r>
              <a:rPr lang="en-GB" sz="1000" dirty="0">
                <a:latin typeface="Arial" panose="020B0604020202020204" pitchFamily="34" charset="0"/>
                <a:cs typeface="Arial" panose="020B0604020202020204" pitchFamily="34" charset="0"/>
              </a:rPr>
              <a:t>In 1998, Google was founded by Stanford PhD students Larry Page and Sergey Brin. </a:t>
            </a:r>
          </a:p>
          <a:p>
            <a:pPr>
              <a:lnSpc>
                <a:spcPct val="90000"/>
              </a:lnSpc>
            </a:pPr>
            <a:r>
              <a:rPr lang="en-GB" sz="1000" dirty="0">
                <a:latin typeface="Arial" panose="020B0604020202020204" pitchFamily="34" charset="0"/>
                <a:cs typeface="Arial" panose="020B0604020202020204" pitchFamily="34" charset="0"/>
              </a:rPr>
              <a:t>Their goal was to create a more advanced search engine, leading to the creation of the revolutionary Google search engine. </a:t>
            </a:r>
          </a:p>
          <a:p>
            <a:pPr>
              <a:lnSpc>
                <a:spcPct val="90000"/>
              </a:lnSpc>
            </a:pPr>
            <a:r>
              <a:rPr lang="en-GB" sz="1000" dirty="0">
                <a:latin typeface="Arial" panose="020B0604020202020204" pitchFamily="34" charset="0"/>
                <a:cs typeface="Arial" panose="020B0604020202020204" pitchFamily="34" charset="0"/>
              </a:rPr>
              <a:t>The name "Google," which came from the word "googol," stood for their intention to organise a significant quantity of internet data. </a:t>
            </a:r>
          </a:p>
          <a:p>
            <a:pPr>
              <a:lnSpc>
                <a:spcPct val="90000"/>
              </a:lnSpc>
            </a:pPr>
            <a:r>
              <a:rPr lang="en-GB" sz="1000" dirty="0">
                <a:latin typeface="Arial" panose="020B0604020202020204" pitchFamily="34" charset="0"/>
                <a:cs typeface="Arial" panose="020B0604020202020204" pitchFamily="34" charset="0"/>
              </a:rPr>
              <a:t>Google quickly became the most popular search engine worldwide, revolutionising online information access. </a:t>
            </a:r>
          </a:p>
          <a:p>
            <a:pPr>
              <a:lnSpc>
                <a:spcPct val="90000"/>
              </a:lnSpc>
            </a:pPr>
            <a:r>
              <a:rPr lang="en-GB" sz="1000" dirty="0">
                <a:latin typeface="Arial" panose="020B0604020202020204" pitchFamily="34" charset="0"/>
                <a:cs typeface="Arial" panose="020B0604020202020204" pitchFamily="34" charset="0"/>
              </a:rPr>
              <a:t>With the introduction of innovations like YouTube, Gmail, and Google Maps, Google revolutionised the digital landscape. </a:t>
            </a:r>
          </a:p>
          <a:p>
            <a:pPr>
              <a:lnSpc>
                <a:spcPct val="90000"/>
              </a:lnSpc>
            </a:pPr>
            <a:r>
              <a:rPr lang="en-GB" sz="1000" dirty="0">
                <a:latin typeface="Arial" panose="020B0604020202020204" pitchFamily="34" charset="0"/>
                <a:cs typeface="Arial" panose="020B0604020202020204" pitchFamily="34" charset="0"/>
              </a:rPr>
              <a:t>Google's ecosystem, which includes Android and Google Workspace, is essential to the daily lives of millions of individuals in the modern world. Azeem (2021).</a:t>
            </a:r>
          </a:p>
          <a:p>
            <a:pPr>
              <a:lnSpc>
                <a:spcPct val="90000"/>
              </a:lnSpc>
            </a:pPr>
            <a:r>
              <a:rPr lang="en-GB" sz="1000" dirty="0">
                <a:latin typeface="Arial" panose="020B0604020202020204" pitchFamily="34" charset="0"/>
                <a:cs typeface="Arial" panose="020B0604020202020204" pitchFamily="34" charset="0"/>
              </a:rPr>
              <a:t>Beyond its range of products, Google has created unique organisational values that support research, innovation, and a sensitive consideration for its consumers. </a:t>
            </a:r>
          </a:p>
          <a:p>
            <a:pPr>
              <a:lnSpc>
                <a:spcPct val="90000"/>
              </a:lnSpc>
            </a:pPr>
            <a:r>
              <a:rPr lang="en-GB" sz="1000" dirty="0">
                <a:latin typeface="Arial" panose="020B0604020202020204" pitchFamily="34" charset="0"/>
                <a:cs typeface="Arial" panose="020B0604020202020204" pitchFamily="34" charset="0"/>
              </a:rPr>
              <a:t>The company culture at Google, which is based on its core principles, is one of continuous innovation and has influenced the way the firm interacts with its partners, staff, and the general public. </a:t>
            </a:r>
            <a:r>
              <a:rPr lang="en-GB" sz="1000" dirty="0" err="1">
                <a:latin typeface="Arial" panose="020B0604020202020204" pitchFamily="34" charset="0"/>
                <a:cs typeface="Arial" panose="020B0604020202020204" pitchFamily="34" charset="0"/>
              </a:rPr>
              <a:t>Begga</a:t>
            </a:r>
            <a:r>
              <a:rPr lang="en-GB" sz="1000" dirty="0">
                <a:latin typeface="Arial" panose="020B0604020202020204" pitchFamily="34" charset="0"/>
                <a:cs typeface="Arial" panose="020B0604020202020204" pitchFamily="34" charset="0"/>
              </a:rPr>
              <a:t> (2023). </a:t>
            </a:r>
          </a:p>
          <a:p>
            <a:pPr>
              <a:lnSpc>
                <a:spcPct val="90000"/>
              </a:lnSpc>
            </a:pPr>
            <a:r>
              <a:rPr lang="en-GB" sz="1000" dirty="0">
                <a:latin typeface="Arial" panose="020B0604020202020204" pitchFamily="34" charset="0"/>
                <a:cs typeface="Arial" panose="020B0604020202020204" pitchFamily="34" charset="0"/>
              </a:rPr>
              <a:t>The report not only dissects the elements that have driven Google to the top of the digital industry, but it also explores the intricacies of its organisational culture, ethos, and values, exploring the ways in which these principles will shape job and technology going forward</a:t>
            </a:r>
            <a:r>
              <a:rPr lang="en-GB" sz="600" dirty="0">
                <a:latin typeface="Arial" panose="020B0604020202020204" pitchFamily="34" charset="0"/>
                <a:cs typeface="Arial" panose="020B0604020202020204" pitchFamily="34" charset="0"/>
              </a:rPr>
              <a:t>. </a:t>
            </a:r>
          </a:p>
        </p:txBody>
      </p:sp>
      <p:pic>
        <p:nvPicPr>
          <p:cNvPr id="5" name="Picture 4" descr="Magnifying glass showing decling performance">
            <a:extLst>
              <a:ext uri="{FF2B5EF4-FFF2-40B4-BE49-F238E27FC236}">
                <a16:creationId xmlns:a16="http://schemas.microsoft.com/office/drawing/2014/main" id="{ABB23CC2-3E6F-6E64-1138-A2CDD82B6341}"/>
              </a:ext>
            </a:extLst>
          </p:cNvPr>
          <p:cNvPicPr>
            <a:picLocks noChangeAspect="1"/>
          </p:cNvPicPr>
          <p:nvPr/>
        </p:nvPicPr>
        <p:blipFill rotWithShape="1">
          <a:blip r:embed="rId2"/>
          <a:srcRect l="2445" r="33009" b="2"/>
          <a:stretch/>
        </p:blipFill>
        <p:spPr>
          <a:xfrm>
            <a:off x="464577" y="1096772"/>
            <a:ext cx="5571066" cy="5761228"/>
          </a:xfrm>
          <a:prstGeom prst="rect">
            <a:avLst/>
          </a:prstGeom>
        </p:spPr>
      </p:pic>
      <p:sp>
        <p:nvSpPr>
          <p:cNvPr id="25" name="Cross 24">
            <a:extLst>
              <a:ext uri="{FF2B5EF4-FFF2-40B4-BE49-F238E27FC236}">
                <a16:creationId xmlns:a16="http://schemas.microsoft.com/office/drawing/2014/main" id="{B03A2784-BA75-004F-B24B-7793E15C2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8211"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7280209F-8EA9-624E-AA74-5D3C40DC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2020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w angle view of modern skyscrapers rising straight up against a dramatic sky">
            <a:extLst>
              <a:ext uri="{FF2B5EF4-FFF2-40B4-BE49-F238E27FC236}">
                <a16:creationId xmlns:a16="http://schemas.microsoft.com/office/drawing/2014/main" id="{635E0892-5028-AB28-AE83-8F213D795AFB}"/>
              </a:ext>
            </a:extLst>
          </p:cNvPr>
          <p:cNvPicPr>
            <a:picLocks noChangeAspect="1"/>
          </p:cNvPicPr>
          <p:nvPr/>
        </p:nvPicPr>
        <p:blipFill rotWithShape="1">
          <a:blip r:embed="rId2"/>
          <a:srcRect l="16228" r="32940" b="-1"/>
          <a:stretch/>
        </p:blipFill>
        <p:spPr>
          <a:xfrm>
            <a:off x="1764" y="10"/>
            <a:ext cx="5222474" cy="6857990"/>
          </a:xfrm>
          <a:prstGeom prst="rect">
            <a:avLst/>
          </a:prstGeom>
        </p:spPr>
      </p:pic>
      <p:sp>
        <p:nvSpPr>
          <p:cNvPr id="11"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BDDA9637-683F-91DC-ABE4-3680FF017B42}"/>
              </a:ext>
            </a:extLst>
          </p:cNvPr>
          <p:cNvSpPr>
            <a:spLocks noGrp="1"/>
          </p:cNvSpPr>
          <p:nvPr>
            <p:ph type="title"/>
          </p:nvPr>
        </p:nvSpPr>
        <p:spPr>
          <a:xfrm>
            <a:off x="565149" y="1553972"/>
            <a:ext cx="4114800" cy="4064931"/>
          </a:xfrm>
        </p:spPr>
        <p:txBody>
          <a:bodyPr>
            <a:normAutofit/>
          </a:bodyPr>
          <a:lstStyle/>
          <a:p>
            <a:r>
              <a:rPr lang="en-GB" b="1" kern="100" dirty="0">
                <a:solidFill>
                  <a:schemeClr val="bg1"/>
                </a:solidFill>
                <a:effectLst/>
                <a:latin typeface="Arial" panose="020B0604020202020204" pitchFamily="34" charset="0"/>
                <a:ea typeface="Arial" panose="020B0604020202020204" pitchFamily="34" charset="0"/>
                <a:cs typeface="Times New Roman" panose="02020603050405020304" pitchFamily="18" charset="0"/>
              </a:rPr>
              <a:t>Organisational Culture at Google</a:t>
            </a:r>
            <a:br>
              <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n-GB" dirty="0">
              <a:solidFill>
                <a:schemeClr val="bg1"/>
              </a:solidFill>
            </a:endParaRPr>
          </a:p>
        </p:txBody>
      </p:sp>
      <p:sp>
        <p:nvSpPr>
          <p:cNvPr id="3" name="Content Placeholder 2">
            <a:extLst>
              <a:ext uri="{FF2B5EF4-FFF2-40B4-BE49-F238E27FC236}">
                <a16:creationId xmlns:a16="http://schemas.microsoft.com/office/drawing/2014/main" id="{448FF74D-09AF-3465-F927-C360C7B851B4}"/>
              </a:ext>
            </a:extLst>
          </p:cNvPr>
          <p:cNvSpPr>
            <a:spLocks noGrp="1"/>
          </p:cNvSpPr>
          <p:nvPr>
            <p:ph idx="1"/>
          </p:nvPr>
        </p:nvSpPr>
        <p:spPr>
          <a:xfrm>
            <a:off x="6096000" y="1553972"/>
            <a:ext cx="5530839" cy="4327398"/>
          </a:xfrm>
        </p:spPr>
        <p:txBody>
          <a:bodyPr>
            <a:normAutofit/>
          </a:bodyPr>
          <a:lstStyle/>
          <a:p>
            <a:pPr>
              <a:lnSpc>
                <a:spcPct val="90000"/>
              </a:lnSpc>
            </a:pPr>
            <a:r>
              <a:rPr lang="en-GB" sz="2000" dirty="0">
                <a:latin typeface="Arial" panose="020B0604020202020204" pitchFamily="34" charset="0"/>
                <a:cs typeface="Arial" panose="020B0604020202020204" pitchFamily="34" charset="0"/>
              </a:rPr>
              <a:t>An organization's organisational culture is made up of the shared beliefs, behaviours, and practises that define it. It is often recognised that Google has a typical organisational culture that is fun, flexible, and progressive. </a:t>
            </a:r>
          </a:p>
          <a:p>
            <a:pPr>
              <a:lnSpc>
                <a:spcPct val="90000"/>
              </a:lnSpc>
            </a:pPr>
            <a:r>
              <a:rPr lang="en-GB" sz="2000" dirty="0">
                <a:latin typeface="Arial" panose="020B0604020202020204" pitchFamily="34" charset="0"/>
                <a:cs typeface="Arial" panose="020B0604020202020204" pitchFamily="34" charset="0"/>
              </a:rPr>
              <a:t>The company's culture, which is characterised by an emphasis on the interaction between technology and society, includes philosophical and technological developments. </a:t>
            </a:r>
          </a:p>
          <a:p>
            <a:pPr>
              <a:lnSpc>
                <a:spcPct val="90000"/>
              </a:lnSpc>
            </a:pPr>
            <a:r>
              <a:rPr lang="en-GB" sz="2000" dirty="0">
                <a:latin typeface="Arial" panose="020B0604020202020204" pitchFamily="34" charset="0"/>
                <a:cs typeface="Arial" panose="020B0604020202020204" pitchFamily="34" charset="0"/>
              </a:rPr>
              <a:t>Several key characteristics define the organisational culture of Google (Bortolotti, 2015).</a:t>
            </a:r>
          </a:p>
        </p:txBody>
      </p:sp>
      <p:sp>
        <p:nvSpPr>
          <p:cNvPr id="13"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2534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Light bulb on yellow background with sketched light beams and cord">
            <a:extLst>
              <a:ext uri="{FF2B5EF4-FFF2-40B4-BE49-F238E27FC236}">
                <a16:creationId xmlns:a16="http://schemas.microsoft.com/office/drawing/2014/main" id="{DCEE7BD8-2CDD-7A57-3816-02D35DB6E308}"/>
              </a:ext>
            </a:extLst>
          </p:cNvPr>
          <p:cNvPicPr>
            <a:picLocks noChangeAspect="1"/>
          </p:cNvPicPr>
          <p:nvPr/>
        </p:nvPicPr>
        <p:blipFill rotWithShape="1">
          <a:blip r:embed="rId2"/>
          <a:srcRect l="48712" r="4454"/>
          <a:stretch/>
        </p:blipFill>
        <p:spPr>
          <a:xfrm>
            <a:off x="1764" y="10"/>
            <a:ext cx="5222474" cy="6857990"/>
          </a:xfrm>
          <a:prstGeom prst="rect">
            <a:avLst/>
          </a:prstGeom>
        </p:spPr>
      </p:pic>
      <p:sp>
        <p:nvSpPr>
          <p:cNvPr id="19"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BD884917-9A70-06E9-E0C3-3F1F3B737D06}"/>
              </a:ext>
            </a:extLst>
          </p:cNvPr>
          <p:cNvSpPr>
            <a:spLocks noGrp="1"/>
          </p:cNvSpPr>
          <p:nvPr>
            <p:ph type="title"/>
          </p:nvPr>
        </p:nvSpPr>
        <p:spPr>
          <a:xfrm>
            <a:off x="565149" y="1553972"/>
            <a:ext cx="4114800" cy="4064931"/>
          </a:xfrm>
        </p:spPr>
        <p:txBody>
          <a:bodyPr>
            <a:normAutofit/>
          </a:bodyPr>
          <a:lstStyle/>
          <a:p>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Innovation and Risk-Taking   </a:t>
            </a:r>
            <a:br>
              <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n-GB" dirty="0">
              <a:solidFill>
                <a:schemeClr val="bg1"/>
              </a:solidFill>
            </a:endParaRPr>
          </a:p>
        </p:txBody>
      </p:sp>
      <p:sp>
        <p:nvSpPr>
          <p:cNvPr id="3" name="Content Placeholder 2">
            <a:extLst>
              <a:ext uri="{FF2B5EF4-FFF2-40B4-BE49-F238E27FC236}">
                <a16:creationId xmlns:a16="http://schemas.microsoft.com/office/drawing/2014/main" id="{F61AE942-C89E-2CEC-F443-F1C2BA37FA4D}"/>
              </a:ext>
            </a:extLst>
          </p:cNvPr>
          <p:cNvSpPr>
            <a:spLocks noGrp="1"/>
          </p:cNvSpPr>
          <p:nvPr>
            <p:ph idx="1"/>
          </p:nvPr>
        </p:nvSpPr>
        <p:spPr>
          <a:xfrm>
            <a:off x="6096000" y="1553972"/>
            <a:ext cx="5530839" cy="4327398"/>
          </a:xfrm>
        </p:spPr>
        <p:txBody>
          <a:bodyPr>
            <a:normAutofit/>
          </a:bodyPr>
          <a:lstStyle/>
          <a:p>
            <a:pPr>
              <a:lnSpc>
                <a:spcPct val="90000"/>
              </a:lnSpc>
            </a:pPr>
            <a:r>
              <a:rPr lang="en-GB" sz="1100" dirty="0">
                <a:latin typeface="Arial" panose="020B0604020202020204" pitchFamily="34" charset="0"/>
                <a:cs typeface="Arial" panose="020B0604020202020204" pitchFamily="34" charset="0"/>
              </a:rPr>
              <a:t>The secret to Google's success is its unwavering focus on revolution and acceptance of taking calculated risks. </a:t>
            </a:r>
          </a:p>
          <a:p>
            <a:pPr>
              <a:lnSpc>
                <a:spcPct val="90000"/>
              </a:lnSpc>
            </a:pPr>
            <a:r>
              <a:rPr lang="en-GB" sz="1100" dirty="0">
                <a:latin typeface="Arial" panose="020B0604020202020204" pitchFamily="34" charset="0"/>
                <a:cs typeface="Arial" panose="020B0604020202020204" pitchFamily="34" charset="0"/>
              </a:rPr>
              <a:t>Google encourages innovation among its staff members by encouraging them to think beyond the box and valuing it as vital to the company's survival (Bowers, 2017).</a:t>
            </a:r>
          </a:p>
          <a:p>
            <a:pPr>
              <a:lnSpc>
                <a:spcPct val="90000"/>
              </a:lnSpc>
            </a:pPr>
            <a:r>
              <a:rPr lang="en-GB" sz="1100" dirty="0">
                <a:latin typeface="Arial" panose="020B0604020202020204" pitchFamily="34" charset="0"/>
                <a:cs typeface="Arial" panose="020B0604020202020204" pitchFamily="34" charset="0"/>
              </a:rPr>
              <a:t>This inventive culture permeates every aspect of the organisation, from product expansion to problem-solving techniques. </a:t>
            </a:r>
          </a:p>
          <a:p>
            <a:pPr>
              <a:lnSpc>
                <a:spcPct val="90000"/>
              </a:lnSpc>
            </a:pPr>
            <a:r>
              <a:rPr lang="en-GB" sz="1100" dirty="0">
                <a:latin typeface="Arial" panose="020B0604020202020204" pitchFamily="34" charset="0"/>
                <a:cs typeface="Arial" panose="020B0604020202020204" pitchFamily="34" charset="0"/>
              </a:rPr>
              <a:t>Employees were encouraged to question the status quo by Google's founders, Larry Page and Sergey Brin. Creative goods and services are in oversupply due to the ability to attempt new things and follow ambitious ideas.</a:t>
            </a:r>
          </a:p>
          <a:p>
            <a:pPr>
              <a:lnSpc>
                <a:spcPct val="90000"/>
              </a:lnSpc>
            </a:pPr>
            <a:r>
              <a:rPr lang="en-GB" sz="1100" dirty="0">
                <a:latin typeface="Arial" panose="020B0604020202020204" pitchFamily="34" charset="0"/>
                <a:cs typeface="Arial" panose="020B0604020202020204" pitchFamily="34" charset="0"/>
              </a:rPr>
              <a:t>By providing access to the enormity of the internet, Google Search, the company's flagship product, transformed the way people obtain information. </a:t>
            </a:r>
          </a:p>
          <a:p>
            <a:pPr>
              <a:lnSpc>
                <a:spcPct val="90000"/>
              </a:lnSpc>
            </a:pPr>
            <a:r>
              <a:rPr lang="en-GB" sz="1100" dirty="0">
                <a:latin typeface="Arial" panose="020B0604020202020204" pitchFamily="34" charset="0"/>
                <a:cs typeface="Arial" panose="020B0604020202020204" pitchFamily="34" charset="0"/>
              </a:rPr>
              <a:t>Gmail revolutionised email communication with its unparalleled storage capacity and user-friendly features. Thanks to Google Maps, which revolutionised navigation, people may now traverse the world from the comfort of their electronics (</a:t>
            </a:r>
            <a:r>
              <a:rPr lang="en-GB" sz="1100" dirty="0" err="1">
                <a:latin typeface="Arial" panose="020B0604020202020204" pitchFamily="34" charset="0"/>
                <a:cs typeface="Arial" panose="020B0604020202020204" pitchFamily="34" charset="0"/>
              </a:rPr>
              <a:t>Büschgens</a:t>
            </a:r>
            <a:r>
              <a:rPr lang="en-GB" sz="1100" dirty="0">
                <a:latin typeface="Arial" panose="020B0604020202020204" pitchFamily="34" charset="0"/>
                <a:cs typeface="Arial" panose="020B0604020202020204" pitchFamily="34" charset="0"/>
              </a:rPr>
              <a:t>, 2013).</a:t>
            </a:r>
          </a:p>
          <a:p>
            <a:pPr>
              <a:lnSpc>
                <a:spcPct val="90000"/>
              </a:lnSpc>
            </a:pPr>
            <a:r>
              <a:rPr lang="en-GB" sz="1100" dirty="0">
                <a:latin typeface="Arial" panose="020B0604020202020204" pitchFamily="34" charset="0"/>
                <a:cs typeface="Arial" panose="020B0604020202020204" pitchFamily="34" charset="0"/>
              </a:rPr>
              <a:t>Numerous additional services, such Google Photos and Google Home, have been developed as a result of Google's inventive culture and are all intended to improve user experiences and streamline daily activities (Chatman, 2016). </a:t>
            </a:r>
          </a:p>
        </p:txBody>
      </p:sp>
      <p:sp>
        <p:nvSpPr>
          <p:cNvPr id="20"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4717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spheres connected with a red line">
            <a:extLst>
              <a:ext uri="{FF2B5EF4-FFF2-40B4-BE49-F238E27FC236}">
                <a16:creationId xmlns:a16="http://schemas.microsoft.com/office/drawing/2014/main" id="{4EB0CB3C-73F6-1917-6820-8C96ABA65A65}"/>
              </a:ext>
            </a:extLst>
          </p:cNvPr>
          <p:cNvPicPr>
            <a:picLocks noChangeAspect="1"/>
          </p:cNvPicPr>
          <p:nvPr/>
        </p:nvPicPr>
        <p:blipFill rotWithShape="1">
          <a:blip r:embed="rId2"/>
          <a:srcRect l="24386" r="18501"/>
          <a:stretch/>
        </p:blipFill>
        <p:spPr>
          <a:xfrm>
            <a:off x="1764" y="10"/>
            <a:ext cx="5222474" cy="6857990"/>
          </a:xfrm>
          <a:prstGeom prst="rect">
            <a:avLst/>
          </a:prstGeom>
        </p:spPr>
      </p:pic>
      <p:sp>
        <p:nvSpPr>
          <p:cNvPr id="11"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D771F8F6-00F9-35CD-3666-B7D245846C6E}"/>
              </a:ext>
            </a:extLst>
          </p:cNvPr>
          <p:cNvSpPr>
            <a:spLocks noGrp="1"/>
          </p:cNvSpPr>
          <p:nvPr>
            <p:ph type="title"/>
          </p:nvPr>
        </p:nvSpPr>
        <p:spPr>
          <a:xfrm>
            <a:off x="565149" y="1553972"/>
            <a:ext cx="4114800" cy="4064931"/>
          </a:xfrm>
        </p:spPr>
        <p:txBody>
          <a:bodyPr>
            <a:normAutofit/>
          </a:bodyPr>
          <a:lstStyle/>
          <a:p>
            <a:pPr>
              <a:lnSpc>
                <a:spcPct val="90000"/>
              </a:lnSpc>
              <a:spcAft>
                <a:spcPts val="800"/>
              </a:spcAft>
            </a:pPr>
            <a:r>
              <a:rPr lang="en-GB" kern="100" dirty="0">
                <a:solidFill>
                  <a:schemeClr val="bg1"/>
                </a:solidFill>
                <a:effectLst/>
                <a:latin typeface="Arial" panose="020B0604020202020204" pitchFamily="34" charset="0"/>
                <a:ea typeface="Arial" panose="020B0604020202020204" pitchFamily="34" charset="0"/>
                <a:cs typeface="Times New Roman" panose="02020603050405020304" pitchFamily="18" charset="0"/>
              </a:rPr>
              <a:t> </a:t>
            </a:r>
            <a:br>
              <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Flat Hierarchy and Cooperative Environment</a:t>
            </a:r>
            <a:br>
              <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n-GB" dirty="0">
              <a:solidFill>
                <a:schemeClr val="bg1"/>
              </a:solidFill>
            </a:endParaRPr>
          </a:p>
        </p:txBody>
      </p:sp>
      <p:sp>
        <p:nvSpPr>
          <p:cNvPr id="3" name="Content Placeholder 2">
            <a:extLst>
              <a:ext uri="{FF2B5EF4-FFF2-40B4-BE49-F238E27FC236}">
                <a16:creationId xmlns:a16="http://schemas.microsoft.com/office/drawing/2014/main" id="{F2F66475-95BC-5A8D-37C9-98A31B6ACC17}"/>
              </a:ext>
            </a:extLst>
          </p:cNvPr>
          <p:cNvSpPr>
            <a:spLocks noGrp="1"/>
          </p:cNvSpPr>
          <p:nvPr>
            <p:ph idx="1"/>
          </p:nvPr>
        </p:nvSpPr>
        <p:spPr>
          <a:xfrm>
            <a:off x="6096000" y="1553972"/>
            <a:ext cx="5530839" cy="4327398"/>
          </a:xfrm>
        </p:spPr>
        <p:txBody>
          <a:bodyPr>
            <a:normAutofit/>
          </a:bodyPr>
          <a:lstStyle/>
          <a:p>
            <a:pPr>
              <a:lnSpc>
                <a:spcPct val="90000"/>
              </a:lnSpc>
            </a:pPr>
            <a:r>
              <a:rPr lang="en-GB" sz="1700" dirty="0">
                <a:latin typeface="Arial" panose="020B0604020202020204" pitchFamily="34" charset="0"/>
                <a:cs typeface="Arial" panose="020B0604020202020204" pitchFamily="34" charset="0"/>
              </a:rPr>
              <a:t>Flat hierarchies and a collaborative spirit characterise Google's organisational structure. </a:t>
            </a:r>
          </a:p>
          <a:p>
            <a:pPr>
              <a:lnSpc>
                <a:spcPct val="90000"/>
              </a:lnSpc>
            </a:pPr>
            <a:r>
              <a:rPr lang="en-GB" sz="1700" dirty="0">
                <a:latin typeface="Arial" panose="020B0604020202020204" pitchFamily="34" charset="0"/>
                <a:cs typeface="Arial" panose="020B0604020202020204" pitchFamily="34" charset="0"/>
              </a:rPr>
              <a:t>Unlike typical organisational arrangements where hierarchy can stifle creativity and collaboration, Google's approach is refreshingly egalitarian. </a:t>
            </a:r>
          </a:p>
          <a:p>
            <a:pPr>
              <a:lnSpc>
                <a:spcPct val="90000"/>
              </a:lnSpc>
            </a:pPr>
            <a:r>
              <a:rPr lang="en-GB" sz="1700" dirty="0">
                <a:latin typeface="Arial" panose="020B0604020202020204" pitchFamily="34" charset="0"/>
                <a:cs typeface="Arial" panose="020B0604020202020204" pitchFamily="34" charset="0"/>
              </a:rPr>
              <a:t>Workers are encouraged to freely exchange ideas with one another, regardless of their position within the company (Hogan, 2014). </a:t>
            </a:r>
          </a:p>
          <a:p>
            <a:pPr>
              <a:lnSpc>
                <a:spcPct val="90000"/>
              </a:lnSpc>
            </a:pPr>
            <a:r>
              <a:rPr lang="en-GB" sz="1700" dirty="0">
                <a:latin typeface="Arial" panose="020B0604020202020204" pitchFamily="34" charset="0"/>
                <a:cs typeface="Arial" panose="020B0604020202020204" pitchFamily="34" charset="0"/>
              </a:rPr>
              <a:t>Professional environments are not exempt from this cooperative atmosphere, where virtual collaboration is crucial. </a:t>
            </a:r>
          </a:p>
          <a:p>
            <a:pPr>
              <a:lnSpc>
                <a:spcPct val="90000"/>
              </a:lnSpc>
            </a:pPr>
            <a:r>
              <a:rPr lang="en-GB" sz="1700" dirty="0">
                <a:latin typeface="Arial" panose="020B0604020202020204" pitchFamily="34" charset="0"/>
                <a:cs typeface="Arial" panose="020B0604020202020204" pitchFamily="34" charset="0"/>
              </a:rPr>
              <a:t>Google works with teams worldwide to ensure effective communication and cooperation through digital tools and stages.</a:t>
            </a:r>
          </a:p>
        </p:txBody>
      </p:sp>
      <p:sp>
        <p:nvSpPr>
          <p:cNvPr id="13"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53462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Working space background">
            <a:extLst>
              <a:ext uri="{FF2B5EF4-FFF2-40B4-BE49-F238E27FC236}">
                <a16:creationId xmlns:a16="http://schemas.microsoft.com/office/drawing/2014/main" id="{88604042-1704-4237-C1BF-F5932383AE79}"/>
              </a:ext>
            </a:extLst>
          </p:cNvPr>
          <p:cNvPicPr>
            <a:picLocks noChangeAspect="1"/>
          </p:cNvPicPr>
          <p:nvPr/>
        </p:nvPicPr>
        <p:blipFill rotWithShape="1">
          <a:blip r:embed="rId2"/>
          <a:srcRect l="49169" r="-1" b="-1"/>
          <a:stretch/>
        </p:blipFill>
        <p:spPr>
          <a:xfrm>
            <a:off x="1764" y="10"/>
            <a:ext cx="5222474" cy="6857990"/>
          </a:xfrm>
          <a:prstGeom prst="rect">
            <a:avLst/>
          </a:prstGeom>
        </p:spPr>
      </p:pic>
      <p:sp>
        <p:nvSpPr>
          <p:cNvPr id="24"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78D83003-E965-5021-5192-4148B22BFA78}"/>
              </a:ext>
            </a:extLst>
          </p:cNvPr>
          <p:cNvSpPr>
            <a:spLocks noGrp="1"/>
          </p:cNvSpPr>
          <p:nvPr>
            <p:ph type="title"/>
          </p:nvPr>
        </p:nvSpPr>
        <p:spPr>
          <a:xfrm>
            <a:off x="565149" y="1553972"/>
            <a:ext cx="4114800" cy="4064931"/>
          </a:xfrm>
        </p:spPr>
        <p:txBody>
          <a:bodyPr>
            <a:normAutofit/>
          </a:bodyPr>
          <a:lstStyle/>
          <a:p>
            <a:r>
              <a:rPr lang="en-GB" dirty="0">
                <a:solidFill>
                  <a:schemeClr val="bg1"/>
                </a:solidFill>
              </a:rPr>
              <a:t>Employee Benefit</a:t>
            </a:r>
          </a:p>
        </p:txBody>
      </p:sp>
      <p:sp>
        <p:nvSpPr>
          <p:cNvPr id="25" name="Content Placeholder 2">
            <a:extLst>
              <a:ext uri="{FF2B5EF4-FFF2-40B4-BE49-F238E27FC236}">
                <a16:creationId xmlns:a16="http://schemas.microsoft.com/office/drawing/2014/main" id="{700449B8-74D3-130C-12C3-6B8FC9C32B4D}"/>
              </a:ext>
            </a:extLst>
          </p:cNvPr>
          <p:cNvSpPr>
            <a:spLocks noGrp="1"/>
          </p:cNvSpPr>
          <p:nvPr>
            <p:ph idx="1"/>
          </p:nvPr>
        </p:nvSpPr>
        <p:spPr>
          <a:xfrm>
            <a:off x="6096000" y="1553972"/>
            <a:ext cx="5530839" cy="4327398"/>
          </a:xfrm>
        </p:spPr>
        <p:txBody>
          <a:bodyPr>
            <a:normAutofit/>
          </a:bodyPr>
          <a:lstStyle/>
          <a:p>
            <a:pPr>
              <a:lnSpc>
                <a:spcPct val="90000"/>
              </a:lnSpc>
            </a:pPr>
            <a:r>
              <a:rPr lang="en-GB" sz="1000">
                <a:latin typeface="Arial" panose="020B0604020202020204" pitchFamily="34" charset="0"/>
                <a:cs typeface="Arial" panose="020B0604020202020204" pitchFamily="34" charset="0"/>
              </a:rPr>
              <a:t>Google has implemented measures to ensure a positive work-life dynamic, as it recognises the significance of maintaining a balance between work and personal commitments. The corporate world exhibits work-life balance in the following ways (</a:t>
            </a:r>
            <a:r>
              <a:rPr lang="en-GB" sz="1000" err="1">
                <a:latin typeface="Arial" panose="020B0604020202020204" pitchFamily="34" charset="0"/>
                <a:cs typeface="Arial" panose="020B0604020202020204" pitchFamily="34" charset="0"/>
              </a:rPr>
              <a:t>Steiber</a:t>
            </a:r>
            <a:r>
              <a:rPr lang="en-GB" sz="1000">
                <a:latin typeface="Arial" panose="020B0604020202020204" pitchFamily="34" charset="0"/>
                <a:cs typeface="Arial" panose="020B0604020202020204" pitchFamily="34" charset="0"/>
              </a:rPr>
              <a:t>, 2013).</a:t>
            </a:r>
          </a:p>
          <a:p>
            <a:pPr>
              <a:lnSpc>
                <a:spcPct val="90000"/>
              </a:lnSpc>
            </a:pPr>
            <a:r>
              <a:rPr lang="en-GB" sz="1000">
                <a:latin typeface="Arial" panose="020B0604020202020204" pitchFamily="34" charset="0"/>
                <a:cs typeface="Arial" panose="020B0604020202020204" pitchFamily="34" charset="0"/>
              </a:rPr>
              <a:t>Google has always supported working remotely, especially where it makes sense for employees to do so as it reduces travel time and enhances their overall work-life balance.</a:t>
            </a:r>
          </a:p>
          <a:p>
            <a:pPr>
              <a:lnSpc>
                <a:spcPct val="90000"/>
              </a:lnSpc>
            </a:pPr>
            <a:r>
              <a:rPr lang="en-GB" sz="1000">
                <a:latin typeface="Arial" panose="020B0604020202020204" pitchFamily="34" charset="0"/>
                <a:cs typeface="Arial" panose="020B0604020202020204" pitchFamily="34" charset="0"/>
              </a:rPr>
              <a:t>Google offers its employees competitive paid time off and vacation assistance. They provide a range of vacation packages, such as travel, sick leave, and time off. Taking appropriate time off from work contributes to and preserves a good work-life balance. </a:t>
            </a:r>
          </a:p>
          <a:p>
            <a:pPr>
              <a:lnSpc>
                <a:spcPct val="90000"/>
              </a:lnSpc>
            </a:pPr>
            <a:r>
              <a:rPr lang="en-GB" sz="1000">
                <a:latin typeface="Arial" panose="020B0604020202020204" pitchFamily="34" charset="0"/>
                <a:cs typeface="Arial" panose="020B0604020202020204" pitchFamily="34" charset="0"/>
              </a:rPr>
              <a:t>Google aims to provide friendly work environments where employees may relax and take advantage of numerous amenities while working.</a:t>
            </a:r>
          </a:p>
          <a:p>
            <a:pPr>
              <a:lnSpc>
                <a:spcPct val="90000"/>
              </a:lnSpc>
            </a:pPr>
            <a:r>
              <a:rPr lang="en-GB" sz="1000">
                <a:latin typeface="Arial" panose="020B0604020202020204" pitchFamily="34" charset="0"/>
                <a:cs typeface="Arial" panose="020B0604020202020204" pitchFamily="34" charset="0"/>
              </a:rPr>
              <a:t>It entails offering fitness facilities, wellness initiatives, and recreational areas. These facilities promote safer and more fulfilling working environments. </a:t>
            </a:r>
          </a:p>
          <a:p>
            <a:pPr>
              <a:lnSpc>
                <a:spcPct val="90000"/>
              </a:lnSpc>
            </a:pPr>
            <a:r>
              <a:rPr lang="en-GB" sz="1000">
                <a:latin typeface="Arial" panose="020B0604020202020204" pitchFamily="34" charset="0"/>
                <a:cs typeface="Arial" panose="020B0604020202020204" pitchFamily="34" charset="0"/>
              </a:rPr>
              <a:t>Google recognises the importance of mental health and provides resources to support employees' emotional wellness. </a:t>
            </a:r>
          </a:p>
          <a:p>
            <a:pPr>
              <a:lnSpc>
                <a:spcPct val="90000"/>
              </a:lnSpc>
            </a:pPr>
            <a:r>
              <a:rPr lang="en-GB" sz="1000">
                <a:latin typeface="Arial" panose="020B0604020202020204" pitchFamily="34" charset="0"/>
                <a:cs typeface="Arial" panose="020B0604020202020204" pitchFamily="34" charset="0"/>
              </a:rPr>
              <a:t>Access to counselling services, stress management classes, and mental health courses for staff members fosters a positive work environment where mental health is respected.</a:t>
            </a:r>
          </a:p>
          <a:p>
            <a:pPr>
              <a:lnSpc>
                <a:spcPct val="90000"/>
              </a:lnSpc>
            </a:pPr>
            <a:r>
              <a:rPr lang="en-GB" sz="1000">
                <a:latin typeface="Arial" panose="020B0604020202020204" pitchFamily="34" charset="0"/>
                <a:cs typeface="Arial" panose="020B0604020202020204" pitchFamily="34" charset="0"/>
              </a:rPr>
              <a:t>Google promotes work-life balance, provides flexibility, and places a high priority on employee well-being. </a:t>
            </a:r>
          </a:p>
          <a:p>
            <a:pPr>
              <a:lnSpc>
                <a:spcPct val="90000"/>
              </a:lnSpc>
            </a:pPr>
            <a:r>
              <a:rPr lang="en-GB" sz="1000">
                <a:latin typeface="Arial" panose="020B0604020202020204" pitchFamily="34" charset="0"/>
                <a:cs typeface="Arial" panose="020B0604020202020204" pitchFamily="34" charset="0"/>
              </a:rPr>
              <a:t>Their approach creates a lively atmosphere by providing a range of choices, enabling regulations, and on-site facilities. By boosting productivity, work satisfaction, and long-term commitment, maintaining this equilibrium improves the lives of individuals and the business.</a:t>
            </a:r>
          </a:p>
        </p:txBody>
      </p:sp>
      <p:sp>
        <p:nvSpPr>
          <p:cNvPr id="26"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861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ld computer monitors">
            <a:extLst>
              <a:ext uri="{FF2B5EF4-FFF2-40B4-BE49-F238E27FC236}">
                <a16:creationId xmlns:a16="http://schemas.microsoft.com/office/drawing/2014/main" id="{307D11E7-DD15-C4F5-C97C-14F0CB5D6266}"/>
              </a:ext>
            </a:extLst>
          </p:cNvPr>
          <p:cNvPicPr>
            <a:picLocks noChangeAspect="1"/>
          </p:cNvPicPr>
          <p:nvPr/>
        </p:nvPicPr>
        <p:blipFill rotWithShape="1">
          <a:blip r:embed="rId2"/>
          <a:srcRect l="21518" r="28221" b="-1"/>
          <a:stretch/>
        </p:blipFill>
        <p:spPr>
          <a:xfrm>
            <a:off x="1764" y="10"/>
            <a:ext cx="5222474" cy="6857990"/>
          </a:xfrm>
          <a:prstGeom prst="rect">
            <a:avLst/>
          </a:prstGeom>
        </p:spPr>
      </p:pic>
      <p:sp>
        <p:nvSpPr>
          <p:cNvPr id="11"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E441C59E-F1D0-E4C7-9D7D-39FA659F1B5E}"/>
              </a:ext>
            </a:extLst>
          </p:cNvPr>
          <p:cNvSpPr>
            <a:spLocks noGrp="1"/>
          </p:cNvSpPr>
          <p:nvPr>
            <p:ph type="title"/>
          </p:nvPr>
        </p:nvSpPr>
        <p:spPr>
          <a:xfrm>
            <a:off x="565149" y="1553972"/>
            <a:ext cx="4114800" cy="4064931"/>
          </a:xfrm>
        </p:spPr>
        <p:txBody>
          <a:bodyPr>
            <a:normAutofit/>
          </a:bodyPr>
          <a:lstStyle/>
          <a:p>
            <a:r>
              <a:rPr lang="en-GB" b="1" kern="1400" spc="-50" dirty="0">
                <a:solidFill>
                  <a:schemeClr val="bg1"/>
                </a:solidFill>
                <a:effectLst/>
                <a:latin typeface="Arial" panose="020B0604020202020204" pitchFamily="34" charset="0"/>
                <a:ea typeface="Arial" panose="020B0604020202020204" pitchFamily="34" charset="0"/>
                <a:cs typeface="Times New Roman" panose="02020603050405020304" pitchFamily="18" charset="0"/>
              </a:rPr>
              <a:t>Ethos at Google</a:t>
            </a:r>
            <a:br>
              <a:rPr lang="en-GB" b="1" kern="14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GB" dirty="0">
              <a:solidFill>
                <a:schemeClr val="bg1"/>
              </a:solidFill>
            </a:endParaRPr>
          </a:p>
        </p:txBody>
      </p:sp>
      <p:sp>
        <p:nvSpPr>
          <p:cNvPr id="3" name="Content Placeholder 2">
            <a:extLst>
              <a:ext uri="{FF2B5EF4-FFF2-40B4-BE49-F238E27FC236}">
                <a16:creationId xmlns:a16="http://schemas.microsoft.com/office/drawing/2014/main" id="{6F582161-0BA0-B1E6-921E-67D3731D7C32}"/>
              </a:ext>
            </a:extLst>
          </p:cNvPr>
          <p:cNvSpPr>
            <a:spLocks noGrp="1"/>
          </p:cNvSpPr>
          <p:nvPr>
            <p:ph idx="1"/>
          </p:nvPr>
        </p:nvSpPr>
        <p:spPr>
          <a:xfrm>
            <a:off x="6096000" y="1553972"/>
            <a:ext cx="5530839" cy="4327398"/>
          </a:xfrm>
        </p:spPr>
        <p:txBody>
          <a:bodyPr>
            <a:normAutofit/>
          </a:bodyPr>
          <a:lstStyle/>
          <a:p>
            <a:pPr>
              <a:lnSpc>
                <a:spcPct val="90000"/>
              </a:lnSpc>
            </a:pPr>
            <a:r>
              <a:rPr lang="en-GB" sz="1500" dirty="0">
                <a:latin typeface="Arial" panose="020B0604020202020204" pitchFamily="34" charset="0"/>
                <a:cs typeface="Arial" panose="020B0604020202020204" pitchFamily="34" charset="0"/>
              </a:rPr>
              <a:t>Mission-Based Strategy: Google aims to make all knowledge on the globe beneficial, globally accessible, and classified. The company's statement in this respect has a positive effect on the world since it gives accurate information, fortifies international relations, and encourages people to communicate pertinent facts and information.</a:t>
            </a:r>
          </a:p>
          <a:p>
            <a:pPr>
              <a:lnSpc>
                <a:spcPct val="90000"/>
              </a:lnSpc>
            </a:pPr>
            <a:r>
              <a:rPr lang="en-GB" sz="1500" dirty="0">
                <a:latin typeface="Arial" panose="020B0604020202020204" pitchFamily="34" charset="0"/>
                <a:cs typeface="Arial" panose="020B0604020202020204" pitchFamily="34" charset="0"/>
              </a:rPr>
              <a:t>User-Centric Attention: Google places a high value on the user experience; the firm carefully considers the needs and preferences of its users while creating its products and services. Google ensures that users have a smooth and enjoyable experience by designing its user interfaces, algorithms, and product features with the user in mind.</a:t>
            </a:r>
          </a:p>
          <a:p>
            <a:pPr>
              <a:lnSpc>
                <a:spcPct val="90000"/>
              </a:lnSpc>
            </a:pPr>
            <a:r>
              <a:rPr lang="en-GB" sz="1500" dirty="0">
                <a:latin typeface="Arial" panose="020B0604020202020204" pitchFamily="34" charset="0"/>
                <a:cs typeface="Arial" panose="020B0604020202020204" pitchFamily="34" charset="0"/>
              </a:rPr>
              <a:t>Duties and Ethical Behaviour: Corporate responsibility and ethical behaviour are highly regarded at Google. The firm aims to promote diversity and inclusivity, address societal challenges, and protect user privacy through initiatives like Google.org.  The company's core values are aligned with this ethos, which directs Google's decision-making procedures.</a:t>
            </a:r>
          </a:p>
        </p:txBody>
      </p:sp>
      <p:sp>
        <p:nvSpPr>
          <p:cNvPr id="13"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5335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logo&#10;&#10;Description automatically generated">
            <a:extLst>
              <a:ext uri="{FF2B5EF4-FFF2-40B4-BE49-F238E27FC236}">
                <a16:creationId xmlns:a16="http://schemas.microsoft.com/office/drawing/2014/main" id="{8F37BEFD-BEC9-5F23-88B8-1771AD939614}"/>
              </a:ext>
            </a:extLst>
          </p:cNvPr>
          <p:cNvPicPr>
            <a:picLocks noChangeAspect="1"/>
          </p:cNvPicPr>
          <p:nvPr/>
        </p:nvPicPr>
        <p:blipFill rotWithShape="1">
          <a:blip r:embed="rId2"/>
          <a:srcRect l="14185" r="42979"/>
          <a:stretch/>
        </p:blipFill>
        <p:spPr>
          <a:xfrm>
            <a:off x="1764" y="10"/>
            <a:ext cx="5222474" cy="6857990"/>
          </a:xfrm>
          <a:prstGeom prst="rect">
            <a:avLst/>
          </a:prstGeom>
        </p:spPr>
      </p:pic>
      <p:sp>
        <p:nvSpPr>
          <p:cNvPr id="11"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6AE41EE2-6814-B184-70F0-513E9B109777}"/>
              </a:ext>
            </a:extLst>
          </p:cNvPr>
          <p:cNvSpPr>
            <a:spLocks noGrp="1"/>
          </p:cNvSpPr>
          <p:nvPr>
            <p:ph type="title"/>
          </p:nvPr>
        </p:nvSpPr>
        <p:spPr>
          <a:xfrm>
            <a:off x="565149" y="1553972"/>
            <a:ext cx="4114800" cy="4064931"/>
          </a:xfrm>
        </p:spPr>
        <p:txBody>
          <a:bodyPr>
            <a:normAutofit/>
          </a:bodyPr>
          <a:lstStyle/>
          <a:p>
            <a:pPr>
              <a:spcBef>
                <a:spcPts val="1200"/>
              </a:spcBef>
            </a:pPr>
            <a:r>
              <a:rPr lang="en-GB" b="0" kern="0" spc="0" dirty="0">
                <a:solidFill>
                  <a:schemeClr val="bg1"/>
                </a:solidFill>
                <a:effectLst/>
                <a:latin typeface="Arial" panose="020B0604020202020204" pitchFamily="34" charset="0"/>
                <a:ea typeface="Arial" panose="020B0604020202020204" pitchFamily="34" charset="0"/>
                <a:cs typeface="Times New Roman" panose="02020603050405020304" pitchFamily="18" charset="0"/>
              </a:rPr>
              <a:t> </a:t>
            </a:r>
            <a:br>
              <a:rPr lang="en-GB" b="1" kern="14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GB" b="1" kern="1400" spc="-50" dirty="0">
                <a:solidFill>
                  <a:schemeClr val="bg1"/>
                </a:solidFill>
                <a:effectLst/>
                <a:latin typeface="Arial" panose="020B0604020202020204" pitchFamily="34" charset="0"/>
                <a:ea typeface="Arial" panose="020B0604020202020204" pitchFamily="34" charset="0"/>
                <a:cs typeface="Times New Roman" panose="02020603050405020304" pitchFamily="18" charset="0"/>
              </a:rPr>
              <a:t>Values of Google</a:t>
            </a:r>
            <a:br>
              <a:rPr lang="en-GB" b="1" kern="14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GB" dirty="0">
              <a:solidFill>
                <a:schemeClr val="bg1"/>
              </a:solidFill>
            </a:endParaRPr>
          </a:p>
        </p:txBody>
      </p:sp>
      <p:sp>
        <p:nvSpPr>
          <p:cNvPr id="3" name="Content Placeholder 2">
            <a:extLst>
              <a:ext uri="{FF2B5EF4-FFF2-40B4-BE49-F238E27FC236}">
                <a16:creationId xmlns:a16="http://schemas.microsoft.com/office/drawing/2014/main" id="{B4A4F3FC-AC14-6500-C628-0F48846FFC10}"/>
              </a:ext>
            </a:extLst>
          </p:cNvPr>
          <p:cNvSpPr>
            <a:spLocks noGrp="1"/>
          </p:cNvSpPr>
          <p:nvPr>
            <p:ph idx="1"/>
          </p:nvPr>
        </p:nvSpPr>
        <p:spPr>
          <a:xfrm>
            <a:off x="6096000" y="1553972"/>
            <a:ext cx="5530839" cy="4327398"/>
          </a:xfrm>
        </p:spPr>
        <p:txBody>
          <a:bodyPr>
            <a:normAutofit/>
          </a:bodyPr>
          <a:lstStyle/>
          <a:p>
            <a:pPr>
              <a:lnSpc>
                <a:spcPct val="90000"/>
              </a:lnSpc>
            </a:pPr>
            <a:r>
              <a:rPr lang="en-GB" sz="1300" dirty="0">
                <a:latin typeface="Arial" panose="020B0604020202020204" pitchFamily="34" charset="0"/>
                <a:cs typeface="Arial" panose="020B0604020202020204" pitchFamily="34" charset="0"/>
              </a:rPr>
              <a:t>Pay attention to the user: Google's first goal is to understand and satisfy user needs. It sustains the company's worldwide endeavours to supply and create solutions and products that are easy to use</a:t>
            </a:r>
          </a:p>
          <a:p>
            <a:pPr>
              <a:lnSpc>
                <a:spcPct val="90000"/>
              </a:lnSpc>
            </a:pPr>
            <a:r>
              <a:rPr lang="en-GB" sz="1300" dirty="0">
                <a:latin typeface="Arial" panose="020B0604020202020204" pitchFamily="34" charset="0"/>
                <a:cs typeface="Arial" panose="020B0604020202020204" pitchFamily="34" charset="0"/>
              </a:rPr>
              <a:t>Innovation is at the core of Google's ethos; they test out new technology, encourage innovation, and spearhead advancements in the sector. </a:t>
            </a:r>
          </a:p>
          <a:p>
            <a:pPr>
              <a:lnSpc>
                <a:spcPct val="90000"/>
              </a:lnSpc>
            </a:pPr>
            <a:r>
              <a:rPr lang="en-GB" sz="1300" dirty="0">
                <a:latin typeface="Arial" panose="020B0604020202020204" pitchFamily="34" charset="0"/>
                <a:cs typeface="Arial" panose="020B0604020202020204" pitchFamily="34" charset="0"/>
              </a:rPr>
              <a:t>Integrity: Google upholds the greatest ethical standards. This quality emphasises moral behaviour, transparency, and integrity. Google's commitment to integrity builds relationships and long-term success by fostering trust among employees, partners, and users.</a:t>
            </a:r>
          </a:p>
          <a:p>
            <a:pPr>
              <a:lnSpc>
                <a:spcPct val="90000"/>
              </a:lnSpc>
            </a:pPr>
            <a:r>
              <a:rPr lang="en-GB" sz="1300" dirty="0">
                <a:latin typeface="Arial" panose="020B0604020202020204" pitchFamily="34" charset="0"/>
                <a:cs typeface="Arial" panose="020B0604020202020204" pitchFamily="34" charset="0"/>
              </a:rPr>
              <a:t>Respect for One Another: As a company that encourages diversity and inclusion, Google supports an inclusive workplace where people from various backgrounds and viewpoints may coexist amicably. </a:t>
            </a:r>
          </a:p>
          <a:p>
            <a:pPr>
              <a:lnSpc>
                <a:spcPct val="90000"/>
              </a:lnSpc>
            </a:pPr>
            <a:r>
              <a:rPr lang="en-GB" sz="1300" dirty="0">
                <a:latin typeface="Arial" panose="020B0604020202020204" pitchFamily="34" charset="0"/>
                <a:cs typeface="Arial" panose="020B0604020202020204" pitchFamily="34" charset="0"/>
              </a:rPr>
              <a:t>Teamwork: - The cornerstones of Google's success are collaboration and team spirit. Workers are constantly motivated to support, encourage, and capitalise on each other's weaknesses.</a:t>
            </a:r>
          </a:p>
        </p:txBody>
      </p:sp>
      <p:sp>
        <p:nvSpPr>
          <p:cNvPr id="13"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0190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9D3F7B-62FB-8B79-6308-E6AEE77C09FE}"/>
              </a:ext>
            </a:extLst>
          </p:cNvPr>
          <p:cNvSpPr>
            <a:spLocks noGrp="1"/>
          </p:cNvSpPr>
          <p:nvPr>
            <p:ph type="title"/>
          </p:nvPr>
        </p:nvSpPr>
        <p:spPr>
          <a:xfrm>
            <a:off x="6597444" y="1204721"/>
            <a:ext cx="5029395" cy="1446550"/>
          </a:xfrm>
        </p:spPr>
        <p:txBody>
          <a:bodyPr>
            <a:normAutofit/>
          </a:bodyPr>
          <a:lstStyle/>
          <a:p>
            <a:pPr>
              <a:lnSpc>
                <a:spcPct val="90000"/>
              </a:lnSpc>
            </a:pPr>
            <a:r>
              <a:rPr lang="en-GB" sz="3100" b="1" kern="100" dirty="0">
                <a:effectLst/>
                <a:latin typeface="Arial" panose="020B0604020202020204" pitchFamily="34" charset="0"/>
                <a:ea typeface="Arial" panose="020B0604020202020204" pitchFamily="34" charset="0"/>
                <a:cs typeface="Times New Roman" panose="02020603050405020304" pitchFamily="18" charset="0"/>
              </a:rPr>
              <a:t>Triple Bottom Line (TBL) Approach</a:t>
            </a:r>
            <a:br>
              <a:rPr lang="en-GB" sz="3100" kern="100" dirty="0">
                <a:effectLst/>
                <a:latin typeface="Calibri" panose="020F0502020204030204" pitchFamily="34" charset="0"/>
                <a:ea typeface="Calibri" panose="020F0502020204030204" pitchFamily="34" charset="0"/>
                <a:cs typeface="Times New Roman" panose="02020603050405020304" pitchFamily="18" charset="0"/>
              </a:rPr>
            </a:br>
            <a:endParaRPr lang="en-GB" sz="3100" dirty="0"/>
          </a:p>
        </p:txBody>
      </p:sp>
      <p:sp>
        <p:nvSpPr>
          <p:cNvPr id="3" name="Content Placeholder 2">
            <a:extLst>
              <a:ext uri="{FF2B5EF4-FFF2-40B4-BE49-F238E27FC236}">
                <a16:creationId xmlns:a16="http://schemas.microsoft.com/office/drawing/2014/main" id="{95BBB503-707C-561E-53E4-2DC7FAA7F14A}"/>
              </a:ext>
            </a:extLst>
          </p:cNvPr>
          <p:cNvSpPr>
            <a:spLocks noGrp="1"/>
          </p:cNvSpPr>
          <p:nvPr>
            <p:ph idx="1"/>
          </p:nvPr>
        </p:nvSpPr>
        <p:spPr>
          <a:xfrm>
            <a:off x="6597444" y="2691638"/>
            <a:ext cx="5029395" cy="3188586"/>
          </a:xfrm>
        </p:spPr>
        <p:txBody>
          <a:bodyPr>
            <a:normAutofit/>
          </a:bodyPr>
          <a:lstStyle/>
          <a:p>
            <a:pPr>
              <a:lnSpc>
                <a:spcPct val="90000"/>
              </a:lnSpc>
              <a:spcAft>
                <a:spcPts val="800"/>
              </a:spcAft>
            </a:pPr>
            <a:r>
              <a:rPr lang="en-GB" sz="1300" kern="100" dirty="0">
                <a:effectLst/>
                <a:latin typeface="Arial" panose="020B0604020202020204" pitchFamily="34" charset="0"/>
                <a:ea typeface="Arial" panose="020B0604020202020204" pitchFamily="34" charset="0"/>
                <a:cs typeface="Arial" panose="020B0604020202020204" pitchFamily="34" charset="0"/>
              </a:rPr>
              <a:t>Economic, social, and environmental performance are evaluated using the TBL framework. The TBL strategy aligns with Google's management philosophy (</a:t>
            </a:r>
            <a:r>
              <a:rPr lang="en-GB" sz="1300" kern="100" dirty="0" err="1">
                <a:effectLst/>
                <a:latin typeface="Arial" panose="020B0604020202020204" pitchFamily="34" charset="0"/>
                <a:ea typeface="Arial" panose="020B0604020202020204" pitchFamily="34" charset="0"/>
                <a:cs typeface="Arial" panose="020B0604020202020204" pitchFamily="34" charset="0"/>
              </a:rPr>
              <a:t>Alhaddi</a:t>
            </a:r>
            <a:r>
              <a:rPr lang="en-GB" sz="1300" kern="100" dirty="0">
                <a:effectLst/>
                <a:latin typeface="Arial" panose="020B0604020202020204" pitchFamily="34" charset="0"/>
                <a:ea typeface="Arial" panose="020B0604020202020204" pitchFamily="34" charset="0"/>
                <a:cs typeface="Arial" panose="020B0604020202020204" pitchFamily="34" charset="0"/>
              </a:rPr>
              <a:t> 2015).</a:t>
            </a:r>
          </a:p>
          <a:p>
            <a:pPr>
              <a:lnSpc>
                <a:spcPct val="90000"/>
              </a:lnSpc>
              <a:spcAft>
                <a:spcPts val="800"/>
              </a:spcAft>
            </a:pPr>
            <a:r>
              <a:rPr lang="en-GB" sz="1300" dirty="0">
                <a:latin typeface="Arial" panose="020B0604020202020204" pitchFamily="34" charset="0"/>
                <a:cs typeface="Arial" panose="020B0604020202020204" pitchFamily="34" charset="0"/>
              </a:rPr>
              <a:t>Economic Sustainability: Google offers chances to its staff, which leads to a highly motivated workforce. They guarantee the financial stability of their employees by offering them competitive compensation, benefits, and opportunities for specialist growth.</a:t>
            </a:r>
          </a:p>
          <a:p>
            <a:pPr>
              <a:lnSpc>
                <a:spcPct val="90000"/>
              </a:lnSpc>
              <a:spcAft>
                <a:spcPts val="800"/>
              </a:spcAft>
            </a:pPr>
            <a:r>
              <a:rPr lang="en-GB" sz="1300" dirty="0">
                <a:latin typeface="Arial" panose="020B0604020202020204" pitchFamily="34" charset="0"/>
                <a:cs typeface="Arial" panose="020B0604020202020204" pitchFamily="34" charset="0"/>
              </a:rPr>
              <a:t>Environmental Sustainability: With programmes like Google Green, the company promotes environmentally sustainable behaviour and works to mitigate its impact on the environment.</a:t>
            </a:r>
          </a:p>
        </p:txBody>
      </p:sp>
      <p:pic>
        <p:nvPicPr>
          <p:cNvPr id="4" name="Picture 3" descr="Triple Bottom Line (TBL) Certification - SAI">
            <a:extLst>
              <a:ext uri="{FF2B5EF4-FFF2-40B4-BE49-F238E27FC236}">
                <a16:creationId xmlns:a16="http://schemas.microsoft.com/office/drawing/2014/main" id="{C69E75F4-DC59-A141-C49B-B301DB57A80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8617" b="-2"/>
          <a:stretch/>
        </p:blipFill>
        <p:spPr bwMode="auto">
          <a:xfrm>
            <a:off x="464577" y="1096772"/>
            <a:ext cx="5571066" cy="5761228"/>
          </a:xfrm>
          <a:prstGeom prst="rect">
            <a:avLst/>
          </a:prstGeom>
          <a:noFill/>
        </p:spPr>
      </p:pic>
      <p:sp>
        <p:nvSpPr>
          <p:cNvPr id="11" name="Cross 10">
            <a:extLst>
              <a:ext uri="{FF2B5EF4-FFF2-40B4-BE49-F238E27FC236}">
                <a16:creationId xmlns:a16="http://schemas.microsoft.com/office/drawing/2014/main" id="{B03A2784-BA75-004F-B24B-7793E15C2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8211"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280209F-8EA9-624E-AA74-5D3C40DC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4542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uzzle pieces">
            <a:extLst>
              <a:ext uri="{FF2B5EF4-FFF2-40B4-BE49-F238E27FC236}">
                <a16:creationId xmlns:a16="http://schemas.microsoft.com/office/drawing/2014/main" id="{94C1315D-8FA6-1995-CE28-35E5C8E7B328}"/>
              </a:ext>
            </a:extLst>
          </p:cNvPr>
          <p:cNvPicPr>
            <a:picLocks noChangeAspect="1"/>
          </p:cNvPicPr>
          <p:nvPr/>
        </p:nvPicPr>
        <p:blipFill rotWithShape="1">
          <a:blip r:embed="rId2"/>
          <a:srcRect l="28488" r="20871"/>
          <a:stretch/>
        </p:blipFill>
        <p:spPr>
          <a:xfrm>
            <a:off x="1764" y="10"/>
            <a:ext cx="5222474" cy="6857990"/>
          </a:xfrm>
          <a:prstGeom prst="rect">
            <a:avLst/>
          </a:prstGeom>
        </p:spPr>
      </p:pic>
      <p:sp>
        <p:nvSpPr>
          <p:cNvPr id="11"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DA1C7520-8D8A-785C-63C0-B6F01B696450}"/>
              </a:ext>
            </a:extLst>
          </p:cNvPr>
          <p:cNvSpPr>
            <a:spLocks noGrp="1"/>
          </p:cNvSpPr>
          <p:nvPr>
            <p:ph type="title"/>
          </p:nvPr>
        </p:nvSpPr>
        <p:spPr>
          <a:xfrm>
            <a:off x="565149" y="1553972"/>
            <a:ext cx="4114800" cy="4064931"/>
          </a:xfrm>
        </p:spPr>
        <p:txBody>
          <a:bodyPr>
            <a:normAutofit/>
          </a:bodyPr>
          <a:lstStyle/>
          <a:p>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Corporate Social Responsibility (CSR)</a:t>
            </a:r>
            <a:br>
              <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n-GB" dirty="0">
              <a:solidFill>
                <a:schemeClr val="bg1"/>
              </a:solidFill>
            </a:endParaRPr>
          </a:p>
        </p:txBody>
      </p:sp>
      <p:sp>
        <p:nvSpPr>
          <p:cNvPr id="3" name="Content Placeholder 2">
            <a:extLst>
              <a:ext uri="{FF2B5EF4-FFF2-40B4-BE49-F238E27FC236}">
                <a16:creationId xmlns:a16="http://schemas.microsoft.com/office/drawing/2014/main" id="{EC825C0D-5BEF-310F-D3C6-79D94C6BC89E}"/>
              </a:ext>
            </a:extLst>
          </p:cNvPr>
          <p:cNvSpPr>
            <a:spLocks noGrp="1"/>
          </p:cNvSpPr>
          <p:nvPr>
            <p:ph idx="1"/>
          </p:nvPr>
        </p:nvSpPr>
        <p:spPr>
          <a:xfrm>
            <a:off x="6096000" y="1553972"/>
            <a:ext cx="5530839" cy="4327398"/>
          </a:xfrm>
        </p:spPr>
        <p:txBody>
          <a:bodyPr>
            <a:normAutofit/>
          </a:bodyPr>
          <a:lstStyle/>
          <a:p>
            <a:pPr>
              <a:lnSpc>
                <a:spcPct val="90000"/>
              </a:lnSpc>
            </a:pPr>
            <a:r>
              <a:rPr lang="en-GB" sz="1100" dirty="0">
                <a:latin typeface="Arial" panose="020B0604020202020204" pitchFamily="34" charset="0"/>
                <a:cs typeface="Arial" panose="020B0604020202020204" pitchFamily="34" charset="0"/>
              </a:rPr>
              <a:t>Corporate social responsibility, or CSR for short, is the promise a company makes to respect moral principles, promote economic development, and enhance the quality of life for its customers and employees. A list of some of the company's main CSR initiatives is provided below. </a:t>
            </a:r>
          </a:p>
          <a:p>
            <a:pPr>
              <a:lnSpc>
                <a:spcPct val="90000"/>
              </a:lnSpc>
            </a:pPr>
            <a:r>
              <a:rPr lang="en-GB" sz="1100" dirty="0">
                <a:latin typeface="Arial" panose="020B0604020202020204" pitchFamily="34" charset="0"/>
                <a:cs typeface="Arial" panose="020B0604020202020204" pitchFamily="34" charset="0"/>
              </a:rPr>
              <a:t>Ethical Workplace Practises: Google fosters a sustainable workplace through its dedication to moral behaviour, honesty, and dignity. Ethical behaviour contributes to a positive work environment by protecting employees' wellbeing and morale.</a:t>
            </a:r>
          </a:p>
          <a:p>
            <a:pPr>
              <a:lnSpc>
                <a:spcPct val="90000"/>
              </a:lnSpc>
            </a:pPr>
            <a:r>
              <a:rPr lang="en-GB" sz="1100" dirty="0">
                <a:latin typeface="Arial" panose="020B0604020202020204" pitchFamily="34" charset="0"/>
                <a:cs typeface="Arial" panose="020B0604020202020204" pitchFamily="34" charset="0"/>
              </a:rPr>
              <a:t>Community Engagement: By sponsoring educational programmes, digital literacy projects, and technology access in underserved areas, Google helps social well-being outside of the workplace. </a:t>
            </a:r>
          </a:p>
          <a:p>
            <a:pPr>
              <a:lnSpc>
                <a:spcPct val="90000"/>
              </a:lnSpc>
            </a:pPr>
            <a:r>
              <a:rPr lang="en-GB" sz="1100" dirty="0">
                <a:latin typeface="Arial" panose="020B0604020202020204" pitchFamily="34" charset="0"/>
                <a:cs typeface="Arial" panose="020B0604020202020204" pitchFamily="34" charset="0"/>
              </a:rPr>
              <a:t>Google's learning initiatives, including Google for Education, encourage high-quality education by giving educators and students access to digital resources that improve learning possibilities worldwide.</a:t>
            </a:r>
          </a:p>
          <a:p>
            <a:pPr>
              <a:lnSpc>
                <a:spcPct val="90000"/>
              </a:lnSpc>
            </a:pPr>
            <a:r>
              <a:rPr lang="en-GB" sz="1100" dirty="0">
                <a:latin typeface="Arial" panose="020B0604020202020204" pitchFamily="34" charset="0"/>
                <a:cs typeface="Arial" panose="020B0604020202020204" pitchFamily="34" charset="0"/>
              </a:rPr>
              <a:t>Gender Equality: Google's commitment to diversity and presence promotes gender equality in the workplace by supporting it among its staff. </a:t>
            </a:r>
          </a:p>
          <a:p>
            <a:pPr>
              <a:lnSpc>
                <a:spcPct val="90000"/>
              </a:lnSpc>
            </a:pPr>
            <a:r>
              <a:rPr lang="en-GB" sz="1100" dirty="0">
                <a:latin typeface="Arial" panose="020B0604020202020204" pitchFamily="34" charset="0"/>
                <a:cs typeface="Arial" panose="020B0604020202020204" pitchFamily="34" charset="0"/>
              </a:rPr>
              <a:t>Economic advancement: Google contributes to the well-being of its workers by offering competitive pay, opportunities for advancement in the workplace, and a positive work atmosphere. </a:t>
            </a:r>
          </a:p>
          <a:p>
            <a:pPr>
              <a:lnSpc>
                <a:spcPct val="90000"/>
              </a:lnSpc>
            </a:pPr>
            <a:r>
              <a:rPr lang="en-GB" sz="1100" dirty="0">
                <a:latin typeface="Arial" panose="020B0604020202020204" pitchFamily="34" charset="0"/>
                <a:cs typeface="Arial" panose="020B0604020202020204" pitchFamily="34" charset="0"/>
              </a:rPr>
              <a:t>Collaborations to Achieve the Goal: Google works with a wide range of institutions, governmental bodies, and nonprofit organisations to achieve and advance common educational objectives, technology accessibility, environmental sustainability, and social well-being. </a:t>
            </a:r>
          </a:p>
        </p:txBody>
      </p:sp>
      <p:sp>
        <p:nvSpPr>
          <p:cNvPr id="13"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3694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of camera lens">
            <a:extLst>
              <a:ext uri="{FF2B5EF4-FFF2-40B4-BE49-F238E27FC236}">
                <a16:creationId xmlns:a16="http://schemas.microsoft.com/office/drawing/2014/main" id="{16FC4DB2-6D3B-69BB-FF3F-55126ACE984E}"/>
              </a:ext>
            </a:extLst>
          </p:cNvPr>
          <p:cNvPicPr>
            <a:picLocks noChangeAspect="1"/>
          </p:cNvPicPr>
          <p:nvPr/>
        </p:nvPicPr>
        <p:blipFill rotWithShape="1">
          <a:blip r:embed="rId2"/>
          <a:srcRect l="40002" r="9357"/>
          <a:stretch/>
        </p:blipFill>
        <p:spPr>
          <a:xfrm>
            <a:off x="1764" y="10"/>
            <a:ext cx="5222474" cy="6857990"/>
          </a:xfrm>
          <a:prstGeom prst="rect">
            <a:avLst/>
          </a:prstGeom>
        </p:spPr>
      </p:pic>
      <p:sp>
        <p:nvSpPr>
          <p:cNvPr id="11"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39E1125B-0C61-47A0-DBE6-0F587F767ACA}"/>
              </a:ext>
            </a:extLst>
          </p:cNvPr>
          <p:cNvSpPr>
            <a:spLocks noGrp="1"/>
          </p:cNvSpPr>
          <p:nvPr>
            <p:ph type="title"/>
          </p:nvPr>
        </p:nvSpPr>
        <p:spPr>
          <a:xfrm>
            <a:off x="565149" y="1553972"/>
            <a:ext cx="4114800" cy="4064931"/>
          </a:xfrm>
        </p:spPr>
        <p:txBody>
          <a:bodyPr>
            <a:normAutofit/>
          </a:bodyPr>
          <a:lstStyle/>
          <a:p>
            <a:r>
              <a:rPr lang="en-GB" dirty="0">
                <a:solidFill>
                  <a:schemeClr val="bg1"/>
                </a:solidFill>
              </a:rPr>
              <a:t>Conclusion</a:t>
            </a:r>
          </a:p>
        </p:txBody>
      </p:sp>
      <p:sp>
        <p:nvSpPr>
          <p:cNvPr id="3" name="Content Placeholder 2">
            <a:extLst>
              <a:ext uri="{FF2B5EF4-FFF2-40B4-BE49-F238E27FC236}">
                <a16:creationId xmlns:a16="http://schemas.microsoft.com/office/drawing/2014/main" id="{E5D29327-3DE7-BD61-3493-D6C5F193042F}"/>
              </a:ext>
            </a:extLst>
          </p:cNvPr>
          <p:cNvSpPr>
            <a:spLocks noGrp="1"/>
          </p:cNvSpPr>
          <p:nvPr>
            <p:ph idx="1"/>
          </p:nvPr>
        </p:nvSpPr>
        <p:spPr>
          <a:xfrm>
            <a:off x="6096000" y="1553972"/>
            <a:ext cx="5530839" cy="4327398"/>
          </a:xfrm>
        </p:spPr>
        <p:txBody>
          <a:bodyPr>
            <a:normAutofit/>
          </a:bodyPr>
          <a:lstStyle/>
          <a:p>
            <a:pPr>
              <a:lnSpc>
                <a:spcPct val="90000"/>
              </a:lnSpc>
            </a:pPr>
            <a:r>
              <a:rPr lang="en-GB" sz="1000" dirty="0">
                <a:latin typeface="Arial" panose="020B0604020202020204" pitchFamily="34" charset="0"/>
                <a:cs typeface="Arial" panose="020B0604020202020204" pitchFamily="34" charset="0"/>
              </a:rPr>
              <a:t>Google's success can be attributed to its corporate culture, guiding principles, and benchmarks. The organisation has created a genuinely unique and impactful work environment through its commitment to creativity, user-focused methods, moral conduct, respect, and teamwork. </a:t>
            </a:r>
          </a:p>
          <a:p>
            <a:pPr>
              <a:lnSpc>
                <a:spcPct val="90000"/>
              </a:lnSpc>
            </a:pPr>
            <a:r>
              <a:rPr lang="en-GB" sz="1000" dirty="0">
                <a:latin typeface="Arial" panose="020B0604020202020204" pitchFamily="34" charset="0"/>
                <a:cs typeface="Arial" panose="020B0604020202020204" pitchFamily="34" charset="0"/>
              </a:rPr>
              <a:t>Examined through the lenses of practises like the TBL framework, corporate social responsibility, and the Sustainable Development Goals, it is evident that Google actively promotes sustainability both inside its own organisation and for the benefit of its employees and the wider public. </a:t>
            </a:r>
          </a:p>
          <a:p>
            <a:pPr>
              <a:lnSpc>
                <a:spcPct val="90000"/>
              </a:lnSpc>
            </a:pPr>
            <a:r>
              <a:rPr lang="en-GB" sz="1000" dirty="0">
                <a:latin typeface="Arial" panose="020B0604020202020204" pitchFamily="34" charset="0"/>
                <a:cs typeface="Arial" panose="020B0604020202020204" pitchFamily="34" charset="0"/>
              </a:rPr>
              <a:t>Additionally, by pinpointing areas for improvement and supporting certain suggestions, Google can improve both the atmosphere of its workplace and its efficiency. </a:t>
            </a:r>
          </a:p>
          <a:p>
            <a:pPr>
              <a:lnSpc>
                <a:spcPct val="90000"/>
              </a:lnSpc>
            </a:pPr>
            <a:r>
              <a:rPr lang="en-GB" sz="1000" dirty="0">
                <a:latin typeface="Arial" panose="020B0604020202020204" pitchFamily="34" charset="0"/>
                <a:cs typeface="Arial" panose="020B0604020202020204" pitchFamily="34" charset="0"/>
              </a:rPr>
              <a:t>The key elements of an inspiring, empowering, and highly skilled work environment are preserving work-life balance, encouraging inclusivity, supporting social responsibility initiatives, advocating for lifelong learning, enhancing broadcast networks, acknowledging employee contributions, funding employee well-being, and funding employee recognition. </a:t>
            </a:r>
          </a:p>
          <a:p>
            <a:pPr>
              <a:lnSpc>
                <a:spcPct val="90000"/>
              </a:lnSpc>
            </a:pPr>
            <a:r>
              <a:rPr lang="en-GB" sz="1000" dirty="0">
                <a:latin typeface="Arial" panose="020B0604020202020204" pitchFamily="34" charset="0"/>
                <a:cs typeface="Arial" panose="020B0604020202020204" pitchFamily="34" charset="0"/>
              </a:rPr>
              <a:t>Google's organisational culture affirms the company's commitment to excellence, innovation, and social responsibility. Adhering to these values and consistently improving its workplace practises, Google is positioned not just to maintain its leadership position in the global technology industry but also to serve as an example for other organisations seeking to foster positive and orderly work environments.</a:t>
            </a:r>
          </a:p>
          <a:p>
            <a:pPr>
              <a:lnSpc>
                <a:spcPct val="90000"/>
              </a:lnSpc>
            </a:pPr>
            <a:r>
              <a:rPr lang="en-GB" sz="1000" dirty="0">
                <a:latin typeface="Arial" panose="020B0604020202020204" pitchFamily="34" charset="0"/>
                <a:cs typeface="Arial" panose="020B0604020202020204" pitchFamily="34" charset="0"/>
              </a:rPr>
              <a:t>As Google continues on its path, it will have the opportunity to shape not only the direction of technology but also the nature of work itself, setting an important precedent for future generations.</a:t>
            </a:r>
          </a:p>
          <a:p>
            <a:pPr>
              <a:lnSpc>
                <a:spcPct val="90000"/>
              </a:lnSpc>
            </a:pPr>
            <a:endParaRPr lang="en-GB" sz="1000" dirty="0">
              <a:latin typeface="Arial" panose="020B0604020202020204" pitchFamily="34" charset="0"/>
              <a:cs typeface="Arial" panose="020B0604020202020204" pitchFamily="34" charset="0"/>
            </a:endParaRPr>
          </a:p>
        </p:txBody>
      </p:sp>
      <p:sp>
        <p:nvSpPr>
          <p:cNvPr id="13"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42869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White bulbs with a yellow one standing out">
            <a:extLst>
              <a:ext uri="{FF2B5EF4-FFF2-40B4-BE49-F238E27FC236}">
                <a16:creationId xmlns:a16="http://schemas.microsoft.com/office/drawing/2014/main" id="{EDF1EBF5-1BA7-7E7C-E29D-A2D40F60AC0D}"/>
              </a:ext>
            </a:extLst>
          </p:cNvPr>
          <p:cNvPicPr>
            <a:picLocks noChangeAspect="1"/>
          </p:cNvPicPr>
          <p:nvPr/>
        </p:nvPicPr>
        <p:blipFill rotWithShape="1">
          <a:blip r:embed="rId2"/>
          <a:srcRect l="16649" r="32519" b="-1"/>
          <a:stretch/>
        </p:blipFill>
        <p:spPr>
          <a:xfrm>
            <a:off x="1764" y="10"/>
            <a:ext cx="5222474" cy="6857990"/>
          </a:xfrm>
          <a:prstGeom prst="rect">
            <a:avLst/>
          </a:prstGeom>
        </p:spPr>
      </p:pic>
      <p:sp>
        <p:nvSpPr>
          <p:cNvPr id="19" name="Rectangle">
            <a:extLst>
              <a:ext uri="{FF2B5EF4-FFF2-40B4-BE49-F238E27FC236}">
                <a16:creationId xmlns:a16="http://schemas.microsoft.com/office/drawing/2014/main" id="{012D3DE8-D97E-7C4A-A951-51BC92671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096772"/>
            <a:ext cx="5222474" cy="5761228"/>
          </a:xfrm>
          <a:prstGeom prst="rect">
            <a:avLst/>
          </a:prstGeom>
          <a:gradFill flip="none" rotWithShape="1">
            <a:gsLst>
              <a:gs pos="32000">
                <a:schemeClr val="tx1">
                  <a:alpha val="67000"/>
                </a:schemeClr>
              </a:gs>
              <a:gs pos="0">
                <a:schemeClr val="tx1">
                  <a:alpha val="55000"/>
                </a:schemeClr>
              </a:gs>
              <a:gs pos="99000">
                <a:schemeClr val="tx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A63898F3-4963-7121-09EF-67045F41854F}"/>
              </a:ext>
            </a:extLst>
          </p:cNvPr>
          <p:cNvSpPr>
            <a:spLocks noGrp="1"/>
          </p:cNvSpPr>
          <p:nvPr>
            <p:ph type="title"/>
          </p:nvPr>
        </p:nvSpPr>
        <p:spPr>
          <a:xfrm>
            <a:off x="565149" y="1553972"/>
            <a:ext cx="4114800" cy="4064931"/>
          </a:xfrm>
        </p:spPr>
        <p:txBody>
          <a:bodyPr>
            <a:normAutofit/>
          </a:bodyPr>
          <a:lstStyle/>
          <a:p>
            <a:r>
              <a:rPr lang="en-GB" dirty="0">
                <a:solidFill>
                  <a:schemeClr val="bg1"/>
                </a:solidFill>
              </a:rPr>
              <a:t>Reference</a:t>
            </a:r>
          </a:p>
        </p:txBody>
      </p:sp>
      <p:sp>
        <p:nvSpPr>
          <p:cNvPr id="3" name="Content Placeholder 2">
            <a:extLst>
              <a:ext uri="{FF2B5EF4-FFF2-40B4-BE49-F238E27FC236}">
                <a16:creationId xmlns:a16="http://schemas.microsoft.com/office/drawing/2014/main" id="{3905052E-0CC5-5DED-6542-6DE9EDCB2275}"/>
              </a:ext>
            </a:extLst>
          </p:cNvPr>
          <p:cNvSpPr>
            <a:spLocks noGrp="1"/>
          </p:cNvSpPr>
          <p:nvPr>
            <p:ph idx="1"/>
          </p:nvPr>
        </p:nvSpPr>
        <p:spPr>
          <a:xfrm>
            <a:off x="6096000" y="1553972"/>
            <a:ext cx="5530839" cy="4327398"/>
          </a:xfrm>
        </p:spPr>
        <p:txBody>
          <a:bodyPr>
            <a:normAutofit/>
          </a:bodyPr>
          <a:lstStyle/>
          <a:p>
            <a:pPr>
              <a:lnSpc>
                <a:spcPct val="90000"/>
              </a:lnSpc>
            </a:pPr>
            <a:r>
              <a:rPr lang="en-GB" sz="800" kern="100" dirty="0" err="1">
                <a:effectLst/>
                <a:latin typeface="Arial" panose="020B0604020202020204" pitchFamily="34" charset="0"/>
                <a:ea typeface="Calibri" panose="020F0502020204030204" pitchFamily="34" charset="0"/>
                <a:cs typeface="Times New Roman" panose="02020603050405020304" pitchFamily="18" charset="0"/>
              </a:rPr>
              <a:t>Alhaddi</a:t>
            </a:r>
            <a:r>
              <a:rPr lang="en-GB" sz="800" kern="100" dirty="0">
                <a:effectLst/>
                <a:latin typeface="Arial" panose="020B0604020202020204" pitchFamily="34" charset="0"/>
                <a:ea typeface="Calibri" panose="020F0502020204030204" pitchFamily="34" charset="0"/>
                <a:cs typeface="Times New Roman" panose="02020603050405020304" pitchFamily="18" charset="0"/>
              </a:rPr>
              <a:t>, H., 2015. Triple bottom line and sustainability: A literature review. </a:t>
            </a:r>
            <a:r>
              <a:rPr lang="en-GB" sz="800" i="1" kern="100" dirty="0">
                <a:effectLst/>
                <a:latin typeface="Arial" panose="020B0604020202020204" pitchFamily="34" charset="0"/>
                <a:ea typeface="Calibri" panose="020F0502020204030204" pitchFamily="34" charset="0"/>
                <a:cs typeface="Times New Roman" panose="02020603050405020304" pitchFamily="18" charset="0"/>
              </a:rPr>
              <a:t>Business and Management studies</a:t>
            </a:r>
            <a:r>
              <a:rPr lang="en-GB" sz="800" kern="100" dirty="0">
                <a:effectLst/>
                <a:latin typeface="Arial" panose="020B0604020202020204" pitchFamily="34" charset="0"/>
                <a:ea typeface="Calibri" panose="020F0502020204030204" pitchFamily="34" charset="0"/>
                <a:cs typeface="Times New Roman" panose="02020603050405020304" pitchFamily="18" charset="0"/>
              </a:rPr>
              <a:t>, </a:t>
            </a:r>
            <a:r>
              <a:rPr lang="en-GB" sz="800" i="1" kern="100" dirty="0">
                <a:effectLst/>
                <a:latin typeface="Arial" panose="020B0604020202020204" pitchFamily="34" charset="0"/>
                <a:ea typeface="Calibri" panose="020F0502020204030204" pitchFamily="34" charset="0"/>
                <a:cs typeface="Times New Roman" panose="02020603050405020304" pitchFamily="18" charset="0"/>
              </a:rPr>
              <a:t>1</a:t>
            </a:r>
            <a:r>
              <a:rPr lang="en-GB" sz="800" kern="100" dirty="0">
                <a:effectLst/>
                <a:latin typeface="Arial" panose="020B0604020202020204" pitchFamily="34" charset="0"/>
                <a:ea typeface="Calibri" panose="020F0502020204030204" pitchFamily="34" charset="0"/>
                <a:cs typeface="Times New Roman" panose="02020603050405020304" pitchFamily="18" charset="0"/>
              </a:rPr>
              <a:t>(2), pp.6-10.</a:t>
            </a:r>
            <a:endParaRPr lang="en-GB" sz="800" kern="100" dirty="0">
              <a:effectLst/>
              <a:latin typeface="Arial" panose="020B0604020202020204" pitchFamily="34" charset="0"/>
              <a:ea typeface="Calibri" panose="020F0502020204030204" pitchFamily="34" charset="0"/>
              <a:cs typeface="Arial" panose="020B0604020202020204" pitchFamily="34" charset="0"/>
            </a:endParaRPr>
          </a:p>
          <a:p>
            <a:pPr>
              <a:lnSpc>
                <a:spcPct val="90000"/>
              </a:lnSpc>
            </a:pPr>
            <a:r>
              <a:rPr lang="en-GB" sz="800" kern="100" dirty="0">
                <a:effectLst/>
                <a:latin typeface="Arial" panose="020B0604020202020204" pitchFamily="34" charset="0"/>
                <a:ea typeface="Calibri" panose="020F0502020204030204" pitchFamily="34" charset="0"/>
                <a:cs typeface="Arial" panose="020B0604020202020204" pitchFamily="34" charset="0"/>
              </a:rPr>
              <a:t>Azeem, M., Ahmed, M., Haider, S. and Sajjad, M., 2021. Expanding competitive advantage through organizational culture, knowledge sharing and organizational innovation. </a:t>
            </a:r>
            <a:r>
              <a:rPr lang="en-GB" sz="800" i="1" kern="100" dirty="0">
                <a:effectLst/>
                <a:latin typeface="Arial" panose="020B0604020202020204" pitchFamily="34" charset="0"/>
                <a:ea typeface="Calibri" panose="020F0502020204030204" pitchFamily="34" charset="0"/>
                <a:cs typeface="Arial" panose="020B0604020202020204" pitchFamily="34" charset="0"/>
              </a:rPr>
              <a:t>Technology in Society</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66</a:t>
            </a:r>
            <a:r>
              <a:rPr lang="en-GB" sz="800" kern="100" dirty="0">
                <a:effectLst/>
                <a:latin typeface="Arial" panose="020B0604020202020204" pitchFamily="34" charset="0"/>
                <a:ea typeface="Calibri" panose="020F0502020204030204" pitchFamily="34" charset="0"/>
                <a:cs typeface="Arial" panose="020B0604020202020204" pitchFamily="34" charset="0"/>
              </a:rPr>
              <a:t>, p.101635.</a:t>
            </a:r>
          </a:p>
          <a:p>
            <a:pPr>
              <a:lnSpc>
                <a:spcPct val="90000"/>
              </a:lnSpc>
            </a:pPr>
            <a:r>
              <a:rPr lang="en-GB" sz="800" kern="100" dirty="0">
                <a:effectLst/>
                <a:latin typeface="Arial" panose="020B0604020202020204" pitchFamily="34" charset="0"/>
                <a:ea typeface="Calibri" panose="020F0502020204030204" pitchFamily="34" charset="0"/>
                <a:cs typeface="Arial" panose="020B0604020202020204" pitchFamily="34" charset="0"/>
              </a:rPr>
              <a:t>Bagga, S.K., Gera, S. and Haque, S.N., 2023. The mediating role of organizational culture: Transformational leadership and change management in virtual teams. </a:t>
            </a:r>
            <a:r>
              <a:rPr lang="en-GB" sz="800" i="1" kern="100" dirty="0">
                <a:effectLst/>
                <a:latin typeface="Arial" panose="020B0604020202020204" pitchFamily="34" charset="0"/>
                <a:ea typeface="Calibri" panose="020F0502020204030204" pitchFamily="34" charset="0"/>
                <a:cs typeface="Arial" panose="020B0604020202020204" pitchFamily="34" charset="0"/>
              </a:rPr>
              <a:t>Asia Pacific Management Review</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28</a:t>
            </a:r>
            <a:r>
              <a:rPr lang="en-GB" sz="800" kern="100" dirty="0">
                <a:effectLst/>
                <a:latin typeface="Arial" panose="020B0604020202020204" pitchFamily="34" charset="0"/>
                <a:ea typeface="Calibri" panose="020F0502020204030204" pitchFamily="34" charset="0"/>
                <a:cs typeface="Arial" panose="020B0604020202020204" pitchFamily="34" charset="0"/>
              </a:rPr>
              <a:t>(2), pp.120-131.</a:t>
            </a:r>
          </a:p>
          <a:p>
            <a:pPr>
              <a:lnSpc>
                <a:spcPct val="90000"/>
              </a:lnSpc>
            </a:pPr>
            <a:r>
              <a:rPr lang="en-GB" sz="800" kern="100" dirty="0">
                <a:effectLst/>
                <a:latin typeface="Arial" panose="020B0604020202020204" pitchFamily="34" charset="0"/>
                <a:ea typeface="Calibri" panose="020F0502020204030204" pitchFamily="34" charset="0"/>
                <a:cs typeface="Arial" panose="020B0604020202020204" pitchFamily="34" charset="0"/>
              </a:rPr>
              <a:t>Bortolotti, T., </a:t>
            </a:r>
            <a:r>
              <a:rPr lang="en-GB" sz="800" kern="100" dirty="0" err="1">
                <a:effectLst/>
                <a:latin typeface="Arial" panose="020B0604020202020204" pitchFamily="34" charset="0"/>
                <a:ea typeface="Calibri" panose="020F0502020204030204" pitchFamily="34" charset="0"/>
                <a:cs typeface="Arial" panose="020B0604020202020204" pitchFamily="34" charset="0"/>
              </a:rPr>
              <a:t>Boscari</a:t>
            </a:r>
            <a:r>
              <a:rPr lang="en-GB" sz="800" kern="100" dirty="0">
                <a:effectLst/>
                <a:latin typeface="Arial" panose="020B0604020202020204" pitchFamily="34" charset="0"/>
                <a:ea typeface="Calibri" panose="020F0502020204030204" pitchFamily="34" charset="0"/>
                <a:cs typeface="Arial" panose="020B0604020202020204" pitchFamily="34" charset="0"/>
              </a:rPr>
              <a:t>, S. and </a:t>
            </a:r>
            <a:r>
              <a:rPr lang="en-GB" sz="800" kern="100" dirty="0" err="1">
                <a:effectLst/>
                <a:latin typeface="Arial" panose="020B0604020202020204" pitchFamily="34" charset="0"/>
                <a:ea typeface="Calibri" panose="020F0502020204030204" pitchFamily="34" charset="0"/>
                <a:cs typeface="Arial" panose="020B0604020202020204" pitchFamily="34" charset="0"/>
              </a:rPr>
              <a:t>Danese</a:t>
            </a:r>
            <a:r>
              <a:rPr lang="en-GB" sz="800" kern="100" dirty="0">
                <a:effectLst/>
                <a:latin typeface="Arial" panose="020B0604020202020204" pitchFamily="34" charset="0"/>
                <a:ea typeface="Calibri" panose="020F0502020204030204" pitchFamily="34" charset="0"/>
                <a:cs typeface="Arial" panose="020B0604020202020204" pitchFamily="34" charset="0"/>
              </a:rPr>
              <a:t>, P., 2015. Successful lean implementation: Organizational culture and soft lean practices. </a:t>
            </a:r>
            <a:r>
              <a:rPr lang="en-GB" sz="800" i="1" kern="100" dirty="0">
                <a:effectLst/>
                <a:latin typeface="Arial" panose="020B0604020202020204" pitchFamily="34" charset="0"/>
                <a:ea typeface="Calibri" panose="020F0502020204030204" pitchFamily="34" charset="0"/>
                <a:cs typeface="Arial" panose="020B0604020202020204" pitchFamily="34" charset="0"/>
              </a:rPr>
              <a:t>International Journal of Production Economics</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160</a:t>
            </a:r>
            <a:r>
              <a:rPr lang="en-GB" sz="800" kern="100" dirty="0">
                <a:effectLst/>
                <a:latin typeface="Arial" panose="020B0604020202020204" pitchFamily="34" charset="0"/>
                <a:ea typeface="Calibri" panose="020F0502020204030204" pitchFamily="34" charset="0"/>
                <a:cs typeface="Arial" panose="020B0604020202020204" pitchFamily="34" charset="0"/>
              </a:rPr>
              <a:t>, pp.182-201.</a:t>
            </a:r>
          </a:p>
          <a:p>
            <a:pPr>
              <a:lnSpc>
                <a:spcPct val="90000"/>
              </a:lnSpc>
            </a:pPr>
            <a:r>
              <a:rPr lang="en-GB" sz="800" kern="100" dirty="0">
                <a:effectLst/>
                <a:latin typeface="Arial" panose="020B0604020202020204" pitchFamily="34" charset="0"/>
                <a:ea typeface="Calibri" panose="020F0502020204030204" pitchFamily="34" charset="0"/>
                <a:cs typeface="Arial" panose="020B0604020202020204" pitchFamily="34" charset="0"/>
              </a:rPr>
              <a:t>Bowers, M.R., Hall, J.R. and Srinivasan, M.M., 2017. Organizational culture and leadership style: The missing combination for selecting the right leader for effective crisis management. </a:t>
            </a:r>
            <a:r>
              <a:rPr lang="en-GB" sz="800" i="1" kern="100" dirty="0">
                <a:effectLst/>
                <a:latin typeface="Arial" panose="020B0604020202020204" pitchFamily="34" charset="0"/>
                <a:ea typeface="Calibri" panose="020F0502020204030204" pitchFamily="34" charset="0"/>
                <a:cs typeface="Arial" panose="020B0604020202020204" pitchFamily="34" charset="0"/>
              </a:rPr>
              <a:t>Business horizons</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60</a:t>
            </a:r>
            <a:r>
              <a:rPr lang="en-GB" sz="800" kern="100" dirty="0">
                <a:effectLst/>
                <a:latin typeface="Arial" panose="020B0604020202020204" pitchFamily="34" charset="0"/>
                <a:ea typeface="Calibri" panose="020F0502020204030204" pitchFamily="34" charset="0"/>
                <a:cs typeface="Arial" panose="020B0604020202020204" pitchFamily="34" charset="0"/>
              </a:rPr>
              <a:t>(4), pp.551-563.</a:t>
            </a:r>
          </a:p>
          <a:p>
            <a:pPr>
              <a:lnSpc>
                <a:spcPct val="90000"/>
              </a:lnSpc>
              <a:spcAft>
                <a:spcPts val="800"/>
              </a:spcAft>
            </a:pPr>
            <a:r>
              <a:rPr lang="en-GB" sz="800" kern="100" dirty="0" err="1">
                <a:effectLst/>
                <a:latin typeface="Arial" panose="020B0604020202020204" pitchFamily="34" charset="0"/>
                <a:ea typeface="Calibri" panose="020F0502020204030204" pitchFamily="34" charset="0"/>
                <a:cs typeface="Arial" panose="020B0604020202020204" pitchFamily="34" charset="0"/>
              </a:rPr>
              <a:t>Büschgens</a:t>
            </a:r>
            <a:r>
              <a:rPr lang="en-GB" sz="800" kern="100" dirty="0">
                <a:effectLst/>
                <a:latin typeface="Arial" panose="020B0604020202020204" pitchFamily="34" charset="0"/>
                <a:ea typeface="Calibri" panose="020F0502020204030204" pitchFamily="34" charset="0"/>
                <a:cs typeface="Arial" panose="020B0604020202020204" pitchFamily="34" charset="0"/>
              </a:rPr>
              <a:t>, T., Bausch, A. and </a:t>
            </a:r>
            <a:r>
              <a:rPr lang="en-GB" sz="800" kern="100" dirty="0" err="1">
                <a:effectLst/>
                <a:latin typeface="Arial" panose="020B0604020202020204" pitchFamily="34" charset="0"/>
                <a:ea typeface="Calibri" panose="020F0502020204030204" pitchFamily="34" charset="0"/>
                <a:cs typeface="Arial" panose="020B0604020202020204" pitchFamily="34" charset="0"/>
              </a:rPr>
              <a:t>Balkin</a:t>
            </a:r>
            <a:r>
              <a:rPr lang="en-GB" sz="800" kern="100" dirty="0">
                <a:effectLst/>
                <a:latin typeface="Arial" panose="020B0604020202020204" pitchFamily="34" charset="0"/>
                <a:ea typeface="Calibri" panose="020F0502020204030204" pitchFamily="34" charset="0"/>
                <a:cs typeface="Arial" panose="020B0604020202020204" pitchFamily="34" charset="0"/>
              </a:rPr>
              <a:t>, D.B., 2013. Organizational culture and innovation: A meta‐analytic review. </a:t>
            </a:r>
            <a:r>
              <a:rPr lang="en-GB" sz="800" i="1" kern="100" dirty="0">
                <a:effectLst/>
                <a:latin typeface="Arial" panose="020B0604020202020204" pitchFamily="34" charset="0"/>
                <a:ea typeface="Calibri" panose="020F0502020204030204" pitchFamily="34" charset="0"/>
                <a:cs typeface="Arial" panose="020B0604020202020204" pitchFamily="34" charset="0"/>
              </a:rPr>
              <a:t>Journal of product innovation management</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30</a:t>
            </a:r>
            <a:r>
              <a:rPr lang="en-GB" sz="800" kern="100" dirty="0">
                <a:effectLst/>
                <a:latin typeface="Arial" panose="020B0604020202020204" pitchFamily="34" charset="0"/>
                <a:ea typeface="Calibri" panose="020F0502020204030204" pitchFamily="34" charset="0"/>
                <a:cs typeface="Arial" panose="020B0604020202020204" pitchFamily="34" charset="0"/>
              </a:rPr>
              <a:t>(4), pp.763-781.</a:t>
            </a:r>
          </a:p>
          <a:p>
            <a:pPr>
              <a:lnSpc>
                <a:spcPct val="90000"/>
              </a:lnSpc>
              <a:spcAft>
                <a:spcPts val="800"/>
              </a:spcAft>
            </a:pPr>
            <a:r>
              <a:rPr lang="en-GB" sz="800" kern="100" dirty="0">
                <a:effectLst/>
                <a:latin typeface="Arial" panose="020B0604020202020204" pitchFamily="34" charset="0"/>
                <a:ea typeface="Calibri" panose="020F0502020204030204" pitchFamily="34" charset="0"/>
                <a:cs typeface="Arial" panose="020B0604020202020204" pitchFamily="34" charset="0"/>
              </a:rPr>
              <a:t>Chatman, J.A. and O’Reilly, C.A., 2016. Paradigm lost: Reinvigorating the study of organizational culture. </a:t>
            </a:r>
            <a:r>
              <a:rPr lang="en-GB" sz="800" i="1" kern="100" dirty="0">
                <a:effectLst/>
                <a:latin typeface="Arial" panose="020B0604020202020204" pitchFamily="34" charset="0"/>
                <a:ea typeface="Calibri" panose="020F0502020204030204" pitchFamily="34" charset="0"/>
                <a:cs typeface="Arial" panose="020B0604020202020204" pitchFamily="34" charset="0"/>
              </a:rPr>
              <a:t>Research in Organizational </a:t>
            </a:r>
            <a:r>
              <a:rPr lang="en-GB" sz="800" i="1" kern="100" dirty="0" err="1">
                <a:effectLst/>
                <a:latin typeface="Arial" panose="020B0604020202020204" pitchFamily="34" charset="0"/>
                <a:ea typeface="Calibri" panose="020F0502020204030204" pitchFamily="34" charset="0"/>
                <a:cs typeface="Arial" panose="020B0604020202020204" pitchFamily="34" charset="0"/>
              </a:rPr>
              <a:t>Behavior</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36</a:t>
            </a:r>
            <a:r>
              <a:rPr lang="en-GB" sz="800" kern="100" dirty="0">
                <a:effectLst/>
                <a:latin typeface="Arial" panose="020B0604020202020204" pitchFamily="34" charset="0"/>
                <a:ea typeface="Calibri" panose="020F0502020204030204" pitchFamily="34" charset="0"/>
                <a:cs typeface="Arial" panose="020B0604020202020204" pitchFamily="34" charset="0"/>
              </a:rPr>
              <a:t>, pp.199-224.</a:t>
            </a:r>
          </a:p>
          <a:p>
            <a:pPr>
              <a:lnSpc>
                <a:spcPct val="90000"/>
              </a:lnSpc>
              <a:spcAft>
                <a:spcPts val="800"/>
              </a:spcAft>
            </a:pPr>
            <a:r>
              <a:rPr lang="en-GB" sz="800" kern="100" dirty="0">
                <a:effectLst/>
                <a:latin typeface="Arial" panose="020B0604020202020204" pitchFamily="34" charset="0"/>
                <a:ea typeface="Calibri" panose="020F0502020204030204" pitchFamily="34" charset="0"/>
                <a:cs typeface="Arial" panose="020B0604020202020204" pitchFamily="34" charset="0"/>
              </a:rPr>
              <a:t>Hogan, S.J. and </a:t>
            </a:r>
            <a:r>
              <a:rPr lang="en-GB" sz="800" kern="100" dirty="0" err="1">
                <a:effectLst/>
                <a:latin typeface="Arial" panose="020B0604020202020204" pitchFamily="34" charset="0"/>
                <a:ea typeface="Calibri" panose="020F0502020204030204" pitchFamily="34" charset="0"/>
                <a:cs typeface="Arial" panose="020B0604020202020204" pitchFamily="34" charset="0"/>
              </a:rPr>
              <a:t>Coote</a:t>
            </a:r>
            <a:r>
              <a:rPr lang="en-GB" sz="800" kern="100" dirty="0">
                <a:effectLst/>
                <a:latin typeface="Arial" panose="020B0604020202020204" pitchFamily="34" charset="0"/>
                <a:ea typeface="Calibri" panose="020F0502020204030204" pitchFamily="34" charset="0"/>
                <a:cs typeface="Arial" panose="020B0604020202020204" pitchFamily="34" charset="0"/>
              </a:rPr>
              <a:t>, L.V., 2014. Organizational culture, innovation, and performance: A test of Schein's model. </a:t>
            </a:r>
            <a:r>
              <a:rPr lang="en-GB" sz="800" i="1" kern="100" dirty="0">
                <a:effectLst/>
                <a:latin typeface="Arial" panose="020B0604020202020204" pitchFamily="34" charset="0"/>
                <a:ea typeface="Calibri" panose="020F0502020204030204" pitchFamily="34" charset="0"/>
                <a:cs typeface="Arial" panose="020B0604020202020204" pitchFamily="34" charset="0"/>
              </a:rPr>
              <a:t>Journal of business research</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67</a:t>
            </a:r>
            <a:r>
              <a:rPr lang="en-GB" sz="800" kern="100" dirty="0">
                <a:effectLst/>
                <a:latin typeface="Arial" panose="020B0604020202020204" pitchFamily="34" charset="0"/>
                <a:ea typeface="Calibri" panose="020F0502020204030204" pitchFamily="34" charset="0"/>
                <a:cs typeface="Arial" panose="020B0604020202020204" pitchFamily="34" charset="0"/>
              </a:rPr>
              <a:t>(8), pp.1609-1621.</a:t>
            </a:r>
          </a:p>
          <a:p>
            <a:pPr>
              <a:lnSpc>
                <a:spcPct val="90000"/>
              </a:lnSpc>
              <a:spcAft>
                <a:spcPts val="800"/>
              </a:spcAft>
            </a:pPr>
            <a:r>
              <a:rPr lang="en-GB" sz="800" kern="100" dirty="0" err="1">
                <a:effectLst/>
                <a:latin typeface="Arial" panose="020B0604020202020204" pitchFamily="34" charset="0"/>
                <a:ea typeface="Calibri" panose="020F0502020204030204" pitchFamily="34" charset="0"/>
                <a:cs typeface="Arial" panose="020B0604020202020204" pitchFamily="34" charset="0"/>
              </a:rPr>
              <a:t>Steiber</a:t>
            </a:r>
            <a:r>
              <a:rPr lang="en-GB" sz="800" kern="100" dirty="0">
                <a:effectLst/>
                <a:latin typeface="Arial" panose="020B0604020202020204" pitchFamily="34" charset="0"/>
                <a:ea typeface="Calibri" panose="020F0502020204030204" pitchFamily="34" charset="0"/>
                <a:cs typeface="Arial" panose="020B0604020202020204" pitchFamily="34" charset="0"/>
              </a:rPr>
              <a:t>, A. and </a:t>
            </a:r>
            <a:r>
              <a:rPr lang="en-GB" sz="800" kern="100" dirty="0" err="1">
                <a:effectLst/>
                <a:latin typeface="Arial" panose="020B0604020202020204" pitchFamily="34" charset="0"/>
                <a:ea typeface="Calibri" panose="020F0502020204030204" pitchFamily="34" charset="0"/>
                <a:cs typeface="Arial" panose="020B0604020202020204" pitchFamily="34" charset="0"/>
              </a:rPr>
              <a:t>Alänge</a:t>
            </a:r>
            <a:r>
              <a:rPr lang="en-GB" sz="800" kern="100" dirty="0">
                <a:effectLst/>
                <a:latin typeface="Arial" panose="020B0604020202020204" pitchFamily="34" charset="0"/>
                <a:ea typeface="Calibri" panose="020F0502020204030204" pitchFamily="34" charset="0"/>
                <a:cs typeface="Arial" panose="020B0604020202020204" pitchFamily="34" charset="0"/>
              </a:rPr>
              <a:t>, S., 2013. A corporate system for continuous innovation: the case of Google Inc. </a:t>
            </a:r>
            <a:r>
              <a:rPr lang="en-GB" sz="800" i="1" kern="100" dirty="0">
                <a:effectLst/>
                <a:latin typeface="Arial" panose="020B0604020202020204" pitchFamily="34" charset="0"/>
                <a:ea typeface="Calibri" panose="020F0502020204030204" pitchFamily="34" charset="0"/>
                <a:cs typeface="Arial" panose="020B0604020202020204" pitchFamily="34" charset="0"/>
              </a:rPr>
              <a:t>European Journal of Innovation Management</a:t>
            </a:r>
            <a:r>
              <a:rPr lang="en-GB" sz="800" kern="100" dirty="0">
                <a:effectLst/>
                <a:latin typeface="Arial" panose="020B0604020202020204" pitchFamily="34" charset="0"/>
                <a:ea typeface="Calibri" panose="020F0502020204030204" pitchFamily="34" charset="0"/>
                <a:cs typeface="Arial" panose="020B0604020202020204" pitchFamily="34" charset="0"/>
              </a:rPr>
              <a:t>, </a:t>
            </a:r>
            <a:r>
              <a:rPr lang="en-GB" sz="800" i="1" kern="100" dirty="0">
                <a:effectLst/>
                <a:latin typeface="Arial" panose="020B0604020202020204" pitchFamily="34" charset="0"/>
                <a:ea typeface="Calibri" panose="020F0502020204030204" pitchFamily="34" charset="0"/>
                <a:cs typeface="Arial" panose="020B0604020202020204" pitchFamily="34" charset="0"/>
              </a:rPr>
              <a:t>16</a:t>
            </a:r>
            <a:r>
              <a:rPr lang="en-GB" sz="800" kern="100" dirty="0">
                <a:effectLst/>
                <a:latin typeface="Arial" panose="020B0604020202020204" pitchFamily="34" charset="0"/>
                <a:ea typeface="Calibri" panose="020F0502020204030204" pitchFamily="34" charset="0"/>
                <a:cs typeface="Arial" panose="020B0604020202020204" pitchFamily="34" charset="0"/>
              </a:rPr>
              <a:t>(2), pp.243-264.</a:t>
            </a:r>
          </a:p>
          <a:p>
            <a:pPr>
              <a:lnSpc>
                <a:spcPct val="90000"/>
              </a:lnSpc>
              <a:spcAft>
                <a:spcPts val="800"/>
              </a:spcAft>
            </a:pPr>
            <a:endParaRPr lang="en-GB" sz="800" kern="100" dirty="0">
              <a:effectLst/>
              <a:latin typeface="Arial" panose="020B0604020202020204" pitchFamily="34" charset="0"/>
              <a:ea typeface="Calibri" panose="020F0502020204030204" pitchFamily="34" charset="0"/>
              <a:cs typeface="Arial" panose="020B0604020202020204" pitchFamily="34" charset="0"/>
            </a:endParaRPr>
          </a:p>
          <a:p>
            <a:pPr>
              <a:lnSpc>
                <a:spcPct val="90000"/>
              </a:lnSpc>
              <a:spcAft>
                <a:spcPts val="800"/>
              </a:spcAft>
            </a:pPr>
            <a:endParaRPr lang="en-GB" sz="800" kern="100" dirty="0">
              <a:effectLst/>
              <a:latin typeface="Arial" panose="020B0604020202020204" pitchFamily="34" charset="0"/>
              <a:ea typeface="Calibri" panose="020F0502020204030204" pitchFamily="34" charset="0"/>
              <a:cs typeface="Arial" panose="020B0604020202020204" pitchFamily="34" charset="0"/>
            </a:endParaRPr>
          </a:p>
          <a:p>
            <a:pPr>
              <a:lnSpc>
                <a:spcPct val="90000"/>
              </a:lnSpc>
              <a:spcAft>
                <a:spcPts val="800"/>
              </a:spcAft>
            </a:pPr>
            <a:endParaRPr lang="en-GB" sz="800" kern="100" dirty="0">
              <a:effectLst/>
              <a:latin typeface="Arial" panose="020B0604020202020204" pitchFamily="34" charset="0"/>
              <a:ea typeface="Calibri" panose="020F0502020204030204" pitchFamily="34" charset="0"/>
              <a:cs typeface="Arial" panose="020B0604020202020204" pitchFamily="34" charset="0"/>
            </a:endParaRPr>
          </a:p>
          <a:p>
            <a:pPr>
              <a:lnSpc>
                <a:spcPct val="90000"/>
              </a:lnSpc>
            </a:pPr>
            <a:endParaRPr lang="en-GB" sz="800" kern="100" dirty="0">
              <a:effectLst/>
              <a:latin typeface="Arial" panose="020B0604020202020204" pitchFamily="34" charset="0"/>
              <a:ea typeface="Calibri" panose="020F0502020204030204" pitchFamily="34" charset="0"/>
              <a:cs typeface="Arial" panose="020B0604020202020204" pitchFamily="34" charset="0"/>
            </a:endParaRPr>
          </a:p>
          <a:p>
            <a:pPr>
              <a:lnSpc>
                <a:spcPct val="90000"/>
              </a:lnSpc>
            </a:pPr>
            <a:endParaRPr lang="en-GB" sz="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pPr>
            <a:endParaRPr lang="en-GB" sz="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pPr>
            <a:endParaRPr lang="en-GB" sz="800" dirty="0"/>
          </a:p>
        </p:txBody>
      </p:sp>
      <p:sp>
        <p:nvSpPr>
          <p:cNvPr id="20" name="Rectangle">
            <a:extLst>
              <a:ext uri="{FF2B5EF4-FFF2-40B4-BE49-F238E27FC236}">
                <a16:creationId xmlns:a16="http://schemas.microsoft.com/office/drawing/2014/main" id="{F9A7C64A-7759-E942-8BF4-90D7548722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2471" y="1096772"/>
            <a:ext cx="492517" cy="5761228"/>
          </a:xfrm>
          <a:prstGeom prst="rect">
            <a:avLst/>
          </a:prstGeom>
          <a:solidFill>
            <a:schemeClr val="bg2"/>
          </a:soli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5" name="Cross 14">
            <a:extLst>
              <a:ext uri="{FF2B5EF4-FFF2-40B4-BE49-F238E27FC236}">
                <a16:creationId xmlns:a16="http://schemas.microsoft.com/office/drawing/2014/main" id="{6E8F4613-F584-E34B-9CDA-FF05A0B4C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0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276E95-1B84-914C-B0C5-9FA065619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099358"/>
      </p:ext>
    </p:extLst>
  </p:cSld>
  <p:clrMapOvr>
    <a:masterClrMapping/>
  </p:clrMapOvr>
</p:sld>
</file>

<file path=ppt/theme/theme1.xml><?xml version="1.0" encoding="utf-8"?>
<a:theme xmlns:a="http://schemas.openxmlformats.org/drawingml/2006/main" name="MadridVTI">
  <a:themeElements>
    <a:clrScheme name="AnalogousFromLightSeedLeftStep">
      <a:dk1>
        <a:srgbClr val="000000"/>
      </a:dk1>
      <a:lt1>
        <a:srgbClr val="FFFFFF"/>
      </a:lt1>
      <a:dk2>
        <a:srgbClr val="312441"/>
      </a:dk2>
      <a:lt2>
        <a:srgbClr val="E2E8E4"/>
      </a:lt2>
      <a:accent1>
        <a:srgbClr val="CA93BB"/>
      </a:accent1>
      <a:accent2>
        <a:srgbClr val="B57BBE"/>
      </a:accent2>
      <a:accent3>
        <a:srgbClr val="AB93CA"/>
      </a:accent3>
      <a:accent4>
        <a:srgbClr val="7C7BBE"/>
      </a:accent4>
      <a:accent5>
        <a:srgbClr val="8FA5C8"/>
      </a:accent5>
      <a:accent6>
        <a:srgbClr val="75ABB7"/>
      </a:accent6>
      <a:hlink>
        <a:srgbClr val="568E65"/>
      </a:hlink>
      <a:folHlink>
        <a:srgbClr val="7F7F7F"/>
      </a:folHlink>
    </a:clrScheme>
    <a:fontScheme name="Madrid">
      <a:majorFont>
        <a:latin typeface="Seaford Display"/>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dridVTI" id="{5F675924-ADDD-6B4C-A2D4-69150D1F0C16}" vid="{BEA84270-19BD-7342-8ABF-EFF1668AF117}"/>
    </a:ext>
  </a:extLst>
</a:theme>
</file>

<file path=docProps/app.xml><?xml version="1.0" encoding="utf-8"?>
<Properties xmlns="http://schemas.openxmlformats.org/officeDocument/2006/extended-properties" xmlns:vt="http://schemas.openxmlformats.org/officeDocument/2006/docPropsVTypes">
  <TotalTime>142</TotalTime>
  <Words>2354</Words>
  <Application>Microsoft Office PowerPoint</Application>
  <PresentationFormat>Widescreen</PresentationFormat>
  <Paragraphs>113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Seaford Display</vt:lpstr>
      <vt:lpstr>System Font Regular</vt:lpstr>
      <vt:lpstr>Tenorite</vt:lpstr>
      <vt:lpstr>Times New Roman</vt:lpstr>
      <vt:lpstr>MadridVTI</vt:lpstr>
      <vt:lpstr>  Workplace Culture and its Impact on Organisational Efficiency  Mohammed Miah: 2129058 Task 2 Oral Presentation Module Code: BMSW 5105 Culture inside Google Lecture: Aderemi Ojebode </vt:lpstr>
      <vt:lpstr>PowerPoint Presentation</vt:lpstr>
      <vt:lpstr>Executive Summary  </vt:lpstr>
      <vt:lpstr>Introduction</vt:lpstr>
      <vt:lpstr>Organisational Culture at Google </vt:lpstr>
      <vt:lpstr>Innovation and Risk-Taking    </vt:lpstr>
      <vt:lpstr>  Flat Hierarchy and Cooperative Environment </vt:lpstr>
      <vt:lpstr>Employee Benefit</vt:lpstr>
      <vt:lpstr>Ethos at Google </vt:lpstr>
      <vt:lpstr>  Values of Google </vt:lpstr>
      <vt:lpstr>Triple Bottom Line (TBL) Approach </vt:lpstr>
      <vt:lpstr>Corporate Social Responsibility (CSR) </vt:lpstr>
      <vt:lpstr>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Workplace Culture and its Impact on Organisational Efficiency  Mohammed Miah: 2129058 Task 2 Oral Presentation Module Code: BMSW 5105 Culture inside Google Lecture: Aderemi Ojebode </dc:title>
  <dc:creator>Server Upgrade</dc:creator>
  <cp:lastModifiedBy>Server Upgrade</cp:lastModifiedBy>
  <cp:revision>1</cp:revision>
  <dcterms:created xsi:type="dcterms:W3CDTF">2023-11-11T19:11:24Z</dcterms:created>
  <dcterms:modified xsi:type="dcterms:W3CDTF">2023-11-11T21:34:11Z</dcterms:modified>
</cp:coreProperties>
</file>