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embeddedFontLst>
    <p:embeddedFont>
      <p:font typeface="Meiryo" panose="020B0604030504040204" pitchFamily="34" charset="-128"/>
      <p:regular r:id="rId16"/>
      <p:bold r:id="rId17"/>
      <p:italic r:id="rId18"/>
      <p:boldItalic r:id="rId19"/>
    </p:embeddedFont>
    <p:embeddedFont>
      <p:font typeface="Play"/>
      <p:regular r:id="rId20"/>
      <p:bold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2" roundtripDataSignature="AMtx7mibnIvpeuaSoAmt32zdOuoQ5Fg6BQ=="/>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3.fntdata" /><Relationship Id="rId26" Type="http://schemas.openxmlformats.org/officeDocument/2006/relationships/tableStyles" Target="tableStyles.xml" /><Relationship Id="rId3" Type="http://schemas.openxmlformats.org/officeDocument/2006/relationships/slide" Target="slides/slide2.xml" /><Relationship Id="rId21" Type="http://schemas.openxmlformats.org/officeDocument/2006/relationships/font" Target="fonts/font6.fnt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2.fntdata" /><Relationship Id="rId25"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font" Target="fonts/font1.fntdata" /><Relationship Id="rId20" Type="http://schemas.openxmlformats.org/officeDocument/2006/relationships/font" Target="fonts/font5.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notesMaster" Target="notesMasters/notesMaster1.xml" /><Relationship Id="rId23" Type="http://schemas.openxmlformats.org/officeDocument/2006/relationships/presProps" Target="presProps.xml" /><Relationship Id="rId10" Type="http://schemas.openxmlformats.org/officeDocument/2006/relationships/slide" Target="slides/slide9.xml" /><Relationship Id="rId19" Type="http://schemas.openxmlformats.org/officeDocument/2006/relationships/font" Target="fonts/font4.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customschemas.google.com/relationships/presentationmetadata" Target="metadata" /><Relationship Id="rId27" Type="http://schemas.microsoft.com/office/2016/11/relationships/changesInfo" Target="changesInfos/changesInfo1.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04C3F79D-E44C-83AB-CB1B-6CC7DACD84D5}"/>
    <pc:docChg chg="modSld">
      <pc:chgData name="" userId="" providerId="" clId="Web-{04C3F79D-E44C-83AB-CB1B-6CC7DACD84D5}" dt="2024-04-29T08:42:33.851" v="3" actId="20577"/>
      <pc:docMkLst>
        <pc:docMk/>
      </pc:docMkLst>
      <pc:sldChg chg="modSp">
        <pc:chgData name="" userId="" providerId="" clId="Web-{04C3F79D-E44C-83AB-CB1B-6CC7DACD84D5}" dt="2024-04-29T08:42:33.851" v="3" actId="20577"/>
        <pc:sldMkLst>
          <pc:docMk/>
          <pc:sldMk cId="0" sldId="256"/>
        </pc:sldMkLst>
        <pc:spChg chg="mod">
          <ac:chgData name="" userId="" providerId="" clId="Web-{04C3F79D-E44C-83AB-CB1B-6CC7DACD84D5}" dt="2024-04-29T08:42:33.851" v="3" actId="20577"/>
          <ac:spMkLst>
            <pc:docMk/>
            <pc:sldMk cId="0" sldId="256"/>
            <ac:spMk id="94" creationId="{00000000-0000-0000-0000-000000000000}"/>
          </ac:spMkLst>
        </pc:spChg>
      </pc:sldChg>
    </pc:docChg>
  </pc:docChgLst>
  <pc:docChgLst>
    <pc:chgData name="Vasile Tudosie (2119477)" userId="S::2119477@student.uwtsd.ac.uk::66d5950b-a86e-4cba-899a-76ffebb564ba" providerId="AD" clId="Web-{04C3F79D-E44C-83AB-CB1B-6CC7DACD84D5}"/>
    <pc:docChg chg="modSld">
      <pc:chgData name="Vasile Tudosie (2119477)" userId="S::2119477@student.uwtsd.ac.uk::66d5950b-a86e-4cba-899a-76ffebb564ba" providerId="AD" clId="Web-{04C3F79D-E44C-83AB-CB1B-6CC7DACD84D5}" dt="2024-04-29T08:49:11.829" v="52" actId="20577"/>
      <pc:docMkLst>
        <pc:docMk/>
      </pc:docMkLst>
      <pc:sldChg chg="modSp">
        <pc:chgData name="Vasile Tudosie (2119477)" userId="S::2119477@student.uwtsd.ac.uk::66d5950b-a86e-4cba-899a-76ffebb564ba" providerId="AD" clId="Web-{04C3F79D-E44C-83AB-CB1B-6CC7DACD84D5}" dt="2024-04-29T08:49:11.829" v="52" actId="20577"/>
        <pc:sldMkLst>
          <pc:docMk/>
          <pc:sldMk cId="0" sldId="256"/>
        </pc:sldMkLst>
        <pc:spChg chg="mod">
          <ac:chgData name="Vasile Tudosie (2119477)" userId="S::2119477@student.uwtsd.ac.uk::66d5950b-a86e-4cba-899a-76ffebb564ba" providerId="AD" clId="Web-{04C3F79D-E44C-83AB-CB1B-6CC7DACD84D5}" dt="2024-04-29T08:49:11.829" v="52" actId="20577"/>
          <ac:spMkLst>
            <pc:docMk/>
            <pc:sldMk cId="0" sldId="256"/>
            <ac:spMk id="9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7" name="Google Shape;97;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5" name="Google Shape;105;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main focus of this presentation is performing a feasibility study for MICE (Meetings, Incentives, Conferences, and Exhibitions) industry events within the hospitality sector, which will be centred around the theme of "Technology and Innovation." The agenda is to critically examine the feasibility and strategic pre-planning research required to make the event concept of this type a success. With an aim of understanding market, operational and financial factors, this speech should shed light on the possible obstacles therefore, at the same time provide information to help plan events that would effectively form the basis for informed decision-making.</a:t>
            </a:r>
            <a:endParaRPr/>
          </a:p>
        </p:txBody>
      </p:sp>
      <p:sp>
        <p:nvSpPr>
          <p:cNvPr id="106" name="Google Shape;106;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5" name="Google Shape;115;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basis of the project is focused on implementing cutting-edge technologies in the hospitality field for developing future-looking inventions and uplifting the sector. The central theme of the event, "Technology and Innovation," is designed to give a stage to the representatives of the industry, innovators and stakeholders, where these people can give their ideas in exchange and explore the latest technology advancements which shape the individual's life (Wirtz, 2020). Through presentations of advanced technologies for AI-based guest experiences, smart hotel management systems, and environment-friendly hospitality affairs, the event is intended to inspire hoteliers to be informative about and accept digital transformation as well as raise the quality of their services. Its distinctive is it's clearly envisioning the future that resonates with the contemporary trends in the hospitality industry.</a:t>
            </a:r>
            <a:endParaRPr/>
          </a:p>
        </p:txBody>
      </p:sp>
      <p:sp>
        <p:nvSpPr>
          <p:cNvPr id="116" name="Google Shape;116;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7" name="Google Shape;127;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b="1"/>
              <a:t>Financial Factors Examination </a:t>
            </a:r>
            <a:endParaRPr/>
          </a:p>
          <a:p>
            <a:pPr marL="0" lvl="0" indent="0" algn="just" rtl="0">
              <a:spcBef>
                <a:spcPts val="0"/>
              </a:spcBef>
              <a:spcAft>
                <a:spcPts val="0"/>
              </a:spcAft>
              <a:buNone/>
            </a:pPr>
            <a:r>
              <a:rPr lang="en-US" b="1"/>
              <a:t>Cost Breakdown</a:t>
            </a:r>
            <a:endParaRPr/>
          </a:p>
          <a:p>
            <a:pPr marL="0" lvl="0" indent="0" algn="just" rtl="0">
              <a:spcBef>
                <a:spcPts val="0"/>
              </a:spcBef>
              <a:spcAft>
                <a:spcPts val="0"/>
              </a:spcAft>
              <a:buNone/>
            </a:pPr>
            <a:r>
              <a:rPr lang="en-US"/>
              <a:t>A budget that details all the expenditures will form the best way of determining if the event is a viable financial undertaking. This includes the payment of all the expenses deployed in the organisation of the event and the actual conduct of the event, in which the listed items include venue rental, staffing, marketing, equipment rental, catering, transportation, accommodation and contingency reserves (Litvinenko, 2020). The budget can be built up based on systematic expense evaluation, which will be the cost budget that will be adapted to the event planning framework to ensure financially sound operation.</a:t>
            </a:r>
            <a:endParaRPr/>
          </a:p>
          <a:p>
            <a:pPr marL="0" lvl="0" indent="0" algn="just" rtl="0">
              <a:spcBef>
                <a:spcPts val="0"/>
              </a:spcBef>
              <a:spcAft>
                <a:spcPts val="0"/>
              </a:spcAft>
              <a:buNone/>
            </a:pPr>
            <a:r>
              <a:rPr lang="en-US" b="1"/>
              <a:t>Projected Revenues</a:t>
            </a:r>
            <a:endParaRPr/>
          </a:p>
          <a:p>
            <a:pPr marL="0" lvl="0" indent="0" algn="just" rtl="0">
              <a:spcBef>
                <a:spcPts val="0"/>
              </a:spcBef>
              <a:spcAft>
                <a:spcPts val="0"/>
              </a:spcAft>
              <a:buNone/>
            </a:pPr>
            <a:r>
              <a:rPr lang="en-US"/>
              <a:t>Together with cost analysis, the estimation of receipts comprises the primary tasks in predicting profitability. It encompasses contextualising possible sources of revenue, like ticket sales, sponsorships, exhibitor charges, merchandise sales, and other forms of ancillary revenue. Estimating attendees and deciding ticket prices will help the team come up with revenue projections reflecting the actual expected earnings from the event. </a:t>
            </a:r>
            <a:endParaRPr/>
          </a:p>
          <a:p>
            <a:pPr marL="0" lvl="0" indent="0" algn="just" rtl="0">
              <a:spcBef>
                <a:spcPts val="0"/>
              </a:spcBef>
              <a:spcAft>
                <a:spcPts val="0"/>
              </a:spcAft>
              <a:buNone/>
            </a:pPr>
            <a:r>
              <a:rPr lang="en-US" b="1"/>
              <a:t>Funding Sources</a:t>
            </a:r>
            <a:endParaRPr/>
          </a:p>
          <a:p>
            <a:pPr marL="0" lvl="0" indent="0" algn="l" rtl="0">
              <a:spcBef>
                <a:spcPts val="0"/>
              </a:spcBef>
              <a:spcAft>
                <a:spcPts val="0"/>
              </a:spcAft>
              <a:buNone/>
            </a:pPr>
            <a:r>
              <a:rPr lang="en-US"/>
              <a:t>A precise step in the planning of the financial side of the event is the matter of finding fund sources. The strategies include, among other things, procuring sponsorships from other corporations, applying for grants from government and partnerships, taking donations and ticket sales (Harkin, 2023). Diversification of the funding sources provides the team with the opportunity to decrease the risk of financial crisis and not to expect too much dependency on any single resource to support their daily operations. </a:t>
            </a:r>
            <a:endParaRPr/>
          </a:p>
        </p:txBody>
      </p:sp>
      <p:sp>
        <p:nvSpPr>
          <p:cNvPr id="128" name="Google Shape;128;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7" name="Google Shape;137;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Situational Analysis is a complete picture of both internal and external factors that have an impact on the proposed event (Klofsten, 2019). Through a careful examination of market trends, competition dynamics, the activities of existing competitors, internal strengths and weaknesses, and the factors influencing them, the analysis facilitates informed decision-making and strategic planning. It is a base on which developing entrepreneurs and the team have the chance to identify opportunities, mitigate the risks and design suitable strategies for the event’s success (Harkin, 2023). In the sense that the situational analysis serves its role to guide the strategic decisions both short and long term and this can make the event a viable tool towards achieving the goal of impact and sustainability within the hospitality circle.</a:t>
            </a:r>
            <a:endParaRPr/>
          </a:p>
        </p:txBody>
      </p:sp>
      <p:sp>
        <p:nvSpPr>
          <p:cNvPr id="138" name="Google Shape;138;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7" name="Google Shape;147;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b="1"/>
              <a:t>Target Market Segmentation</a:t>
            </a:r>
            <a:endParaRPr/>
          </a:p>
          <a:p>
            <a:pPr marL="0" lvl="0" indent="0" algn="just" rtl="0">
              <a:spcBef>
                <a:spcPts val="0"/>
              </a:spcBef>
              <a:spcAft>
                <a:spcPts val="0"/>
              </a:spcAft>
              <a:buNone/>
            </a:pPr>
            <a:r>
              <a:rPr lang="en-US"/>
              <a:t>A thorough analysis of the market segmentation based on the different wants and tastes of the possible audience is critically important for getting an understanding of how these people think (Litvinenko, 2020). This is done through those who are within the hospitality sector therefore, also among those who are interested in sector-specific segments such as hoteliers, restaurateurs, technology providers, and others.</a:t>
            </a:r>
            <a:endParaRPr/>
          </a:p>
          <a:p>
            <a:pPr marL="0" lvl="0" indent="0" algn="just" rtl="0">
              <a:spcBef>
                <a:spcPts val="0"/>
              </a:spcBef>
              <a:spcAft>
                <a:spcPts val="0"/>
              </a:spcAft>
              <a:buNone/>
            </a:pPr>
            <a:r>
              <a:rPr lang="en-US" b="1"/>
              <a:t>Demand Trends Analysis</a:t>
            </a:r>
            <a:endParaRPr/>
          </a:p>
          <a:p>
            <a:pPr marL="0" lvl="0" indent="0" algn="just" rtl="0">
              <a:spcBef>
                <a:spcPts val="0"/>
              </a:spcBef>
              <a:spcAft>
                <a:spcPts val="0"/>
              </a:spcAft>
              <a:buNone/>
            </a:pPr>
            <a:r>
              <a:rPr lang="en-US"/>
              <a:t>Analysing demand trends in the hospitality industry is a crucial step in getting to know about the industry dynamics and about the participants' tastes and likes (Klofsten, 2019). Through the evaluation of factors including consumer trends in expenditure, technology adoption speed, and market outlook and demand, an event team can prognosticate fluctuations in demand, so it can personalise the event content to focus on addressing the emerging trends and needs.</a:t>
            </a:r>
            <a:endParaRPr/>
          </a:p>
          <a:p>
            <a:pPr marL="0" lvl="0" indent="0" algn="just" rtl="0">
              <a:spcBef>
                <a:spcPts val="0"/>
              </a:spcBef>
              <a:spcAft>
                <a:spcPts val="0"/>
              </a:spcAft>
              <a:buNone/>
            </a:pPr>
            <a:r>
              <a:rPr lang="en-US" b="1"/>
              <a:t>Competitive Landscape Assessment</a:t>
            </a:r>
            <a:endParaRPr/>
          </a:p>
          <a:p>
            <a:pPr marL="0" lvl="0" indent="0" algn="l" rtl="0">
              <a:spcBef>
                <a:spcPts val="0"/>
              </a:spcBef>
              <a:spcAft>
                <a:spcPts val="0"/>
              </a:spcAft>
              <a:buNone/>
            </a:pPr>
            <a:r>
              <a:rPr lang="en-US"/>
              <a:t>Competitive Landscape Analysis is the foremost process for recognition of the competition and reflection of the event’s offerings for industry standards (Litvinenko, 2020). This comprises the study of the varied events such as local trade shows or meetings aimed at the hospitality industry and their strengths, weaknesses, and marketing strategies.</a:t>
            </a:r>
            <a:endParaRPr/>
          </a:p>
        </p:txBody>
      </p:sp>
      <p:sp>
        <p:nvSpPr>
          <p:cNvPr id="148" name="Google Shape;148;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0" name="Google Shape;160;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b="1"/>
              <a:t>Venue Selection Criteria</a:t>
            </a:r>
            <a:endParaRPr/>
          </a:p>
          <a:p>
            <a:pPr marL="0" lvl="0" indent="0" algn="just" rtl="0">
              <a:spcBef>
                <a:spcPts val="0"/>
              </a:spcBef>
              <a:spcAft>
                <a:spcPts val="0"/>
              </a:spcAft>
              <a:buNone/>
            </a:pPr>
            <a:r>
              <a:rPr lang="en-US"/>
              <a:t>The process of venue selection implies a thorough investigation of criteria in order for the venue to be chosen after there is a full commitment of the prospective venue to the concept and logistics of the event. There are a number of important parameters such as location, capacity, technological facilities, accessibility and cost which are considered from an array of alternatives to provide the most convenient place (Litvinenko, 2020). Moreover, factors like ambience/environment, layout, and branding seem the key part of the event experience designing for attendees.</a:t>
            </a:r>
            <a:endParaRPr/>
          </a:p>
          <a:p>
            <a:pPr marL="0" lvl="0" indent="0" algn="just" rtl="0">
              <a:spcBef>
                <a:spcPts val="0"/>
              </a:spcBef>
              <a:spcAft>
                <a:spcPts val="0"/>
              </a:spcAft>
              <a:buNone/>
            </a:pPr>
            <a:r>
              <a:rPr lang="en-US" b="1"/>
              <a:t>Logistical Considerations</a:t>
            </a:r>
            <a:endParaRPr/>
          </a:p>
          <a:p>
            <a:pPr marL="0" lvl="0" indent="0" algn="just" rtl="0">
              <a:spcBef>
                <a:spcPts val="0"/>
              </a:spcBef>
              <a:spcAft>
                <a:spcPts val="0"/>
              </a:spcAft>
              <a:buNone/>
            </a:pPr>
            <a:r>
              <a:rPr lang="en-US"/>
              <a:t>Logistical concerns are an integral part of events and cover the spectrum of factors that are crucial to successful event delivery (Litvinenko, 2020). This involves transportation arrangements for the attendee who comes from far away places, the broad spectrum of accommodations for guests who would need to sleep over and a backup plan for unplanned problems.</a:t>
            </a:r>
            <a:endParaRPr/>
          </a:p>
          <a:p>
            <a:pPr marL="0" lvl="0" indent="0" algn="just" rtl="0">
              <a:spcBef>
                <a:spcPts val="0"/>
              </a:spcBef>
              <a:spcAft>
                <a:spcPts val="0"/>
              </a:spcAft>
              <a:buNone/>
            </a:pPr>
            <a:r>
              <a:rPr lang="en-US" b="1"/>
              <a:t>Resource Allocation</a:t>
            </a:r>
            <a:endParaRPr/>
          </a:p>
          <a:p>
            <a:pPr marL="0" lvl="0" indent="0" algn="l" rtl="0">
              <a:spcBef>
                <a:spcPts val="0"/>
              </a:spcBef>
              <a:spcAft>
                <a:spcPts val="0"/>
              </a:spcAft>
              <a:buNone/>
            </a:pPr>
            <a:r>
              <a:rPr lang="en-US"/>
              <a:t>Resource allocation should be applied wisely to achieve perfect event operation and to meet attendants’ expectations about event quality (Klofsten, 2019). It is established through educating and safeguarding resources that are required and these include staff, catering services, audio-visual equipment, signage and branding materials.</a:t>
            </a:r>
            <a:endParaRPr/>
          </a:p>
        </p:txBody>
      </p:sp>
      <p:sp>
        <p:nvSpPr>
          <p:cNvPr id="161" name="Google Shape;161;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1" name="Google Shape;171;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b="1"/>
              <a:t>Event Costs Analysis</a:t>
            </a:r>
            <a:endParaRPr/>
          </a:p>
          <a:p>
            <a:pPr marL="0" lvl="0" indent="0" algn="just" rtl="0">
              <a:spcBef>
                <a:spcPts val="0"/>
              </a:spcBef>
              <a:spcAft>
                <a:spcPts val="0"/>
              </a:spcAft>
              <a:buNone/>
            </a:pPr>
            <a:r>
              <a:rPr lang="en-US"/>
              <a:t>The general structure of event costing is identifying and classifying all expenses charged under the planning and implementation phases. The ranges of costs that the city needs to pay for the event include venue leasing, staffing, promotion and advertising, equipment rental, catering, transportation, accommodation, and contingencies (Klofsten, 2019). Through careful cost-allocation analysis, the team can create a budget aligned with the organisation's objectives and continuously remain mindful of the utilisation of resources to ensure financial sustainability.</a:t>
            </a:r>
            <a:endParaRPr/>
          </a:p>
          <a:p>
            <a:pPr marL="0" lvl="0" indent="0" algn="just" rtl="0">
              <a:spcBef>
                <a:spcPts val="0"/>
              </a:spcBef>
              <a:spcAft>
                <a:spcPts val="0"/>
              </a:spcAft>
              <a:buNone/>
            </a:pPr>
            <a:r>
              <a:rPr lang="en-US" b="1"/>
              <a:t>Revenue Projections</a:t>
            </a:r>
            <a:endParaRPr/>
          </a:p>
          <a:p>
            <a:pPr marL="0" lvl="0" indent="0" algn="just" rtl="0">
              <a:spcBef>
                <a:spcPts val="0"/>
              </a:spcBef>
              <a:spcAft>
                <a:spcPts val="0"/>
              </a:spcAft>
              <a:buNone/>
            </a:pPr>
            <a:r>
              <a:rPr lang="en-US"/>
              <a:t>Revenue projections imply the determination of prospective sources of revenues for the event, for example, ticket sales, sponsorships, fees of exhibitors, sales of merchandise, and auxiliary revenue channels.</a:t>
            </a:r>
            <a:endParaRPr/>
          </a:p>
          <a:p>
            <a:pPr marL="0" lvl="0" indent="0" algn="just" rtl="0">
              <a:spcBef>
                <a:spcPts val="0"/>
              </a:spcBef>
              <a:spcAft>
                <a:spcPts val="0"/>
              </a:spcAft>
              <a:buNone/>
            </a:pPr>
            <a:r>
              <a:rPr lang="en-US" b="1"/>
              <a:t>Funding Strategies</a:t>
            </a:r>
            <a:endParaRPr/>
          </a:p>
          <a:p>
            <a:pPr marL="0" lvl="0" indent="0" algn="l" rtl="0">
              <a:spcBef>
                <a:spcPts val="0"/>
              </a:spcBef>
              <a:spcAft>
                <a:spcPts val="0"/>
              </a:spcAft>
              <a:buNone/>
            </a:pPr>
            <a:r>
              <a:rPr lang="en-US"/>
              <a:t>Designing and supporting campaigns for a continuous and transparent financial mechanism is a principal activity for stable work and better risk management (Klofsten, 2019). This is a dual-pronged approach that covers areas which include therefore not limited to corporate sponsorships, government funds awards, partnerships, donations as well as ticket sales.</a:t>
            </a:r>
            <a:endParaRPr/>
          </a:p>
        </p:txBody>
      </p:sp>
      <p:sp>
        <p:nvSpPr>
          <p:cNvPr id="172" name="Google Shape;172;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4" name="Google Shape;184;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b="1"/>
              <a:t>Case Study: "HITEC -- Hospitality Industry Technology Exposition &amp; Conference</a:t>
            </a:r>
            <a:endParaRPr/>
          </a:p>
          <a:p>
            <a:pPr marL="0" lvl="0" indent="0" algn="l" rtl="0">
              <a:spcBef>
                <a:spcPts val="0"/>
              </a:spcBef>
              <a:spcAft>
                <a:spcPts val="0"/>
              </a:spcAft>
              <a:buNone/>
            </a:pPr>
            <a:r>
              <a:rPr lang="en-US"/>
              <a:t>HITEC is a hospitality technology conference known as one of the best in the world ,however, of the educational sessions, product exhibits, and professional encounters in its event calendar. Among HITEC's key lessons are seeking an ideal venue, broadening fronts of marketing awareness, providing live and exciting experiences, and developing multiple income sources to cover expenses (Bodolica, 2020). For example, HITEC selects only the top-notch venues with updated technology infrastructure and super facilitation for the audience, besides that the delegates execute a well-composed marketing plan to attract many people from different walks of life. Also, the event combines demos and hands-on workshops under a tagline that boosts established networking between attendees at the event. For the fiscal aspect, HITEC ensures that the budget is also balanced through strategic pricing, sponsorships, and attendee registrations (Carayannis, 2021). Provided by these practices, event organisers can perfect the informational content and meaningfulness of their events directly related to the technological innovations within the hospitality industry and aim for the highest rating by attendees.</a:t>
            </a:r>
            <a:endParaRPr/>
          </a:p>
        </p:txBody>
      </p:sp>
      <p:sp>
        <p:nvSpPr>
          <p:cNvPr id="185" name="Google Shape;185;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9" name="Google Shape;219;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This presentation has explored the strategic plan of a feasibility study that proposes a MICE industry event centred on "Technology and Innovation within the Hospitality Sector." Through extensive examination of the market factors, operational considerations, and financial impacts, important conclusions have been reached that form the basis for successful and effective event planning. The feasibility study presented a series of phenomena: uncovering the main market forces, preparing for the logistical tasks and planning how the finances would be studied. Considering the findings, planners of future events will refine their plans, making the right choices and establishing good strategies to create an evergreen run of the hospitality event.</a:t>
            </a:r>
            <a:endParaRPr/>
          </a:p>
        </p:txBody>
      </p:sp>
      <p:sp>
        <p:nvSpPr>
          <p:cNvPr id="220" name="Google Shape;220;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3" name="Google Shape;233;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b="1"/>
              <a:t>Refining Event Concept</a:t>
            </a:r>
            <a:endParaRPr/>
          </a:p>
          <a:p>
            <a:pPr marL="0" lvl="0" indent="0" algn="just" rtl="0">
              <a:spcBef>
                <a:spcPts val="0"/>
              </a:spcBef>
              <a:spcAft>
                <a:spcPts val="0"/>
              </a:spcAft>
              <a:buNone/>
            </a:pPr>
            <a:r>
              <a:rPr lang="en-US"/>
              <a:t>The recommendations for improving the event concept are outlined based on the findings from the feasibility study that showcased the event concept's alignment with the defined market needs and wants. For a memorable exhibit, we propose perfecting the thematic slant, improving interactivity, and incorporating cutting-edge technology to achieve higher levels of engagement and connectivity between the exhibit and the hospitality industry.</a:t>
            </a:r>
            <a:endParaRPr/>
          </a:p>
          <a:p>
            <a:pPr marL="0" lvl="0" indent="0" algn="just" rtl="0">
              <a:spcBef>
                <a:spcPts val="0"/>
              </a:spcBef>
              <a:spcAft>
                <a:spcPts val="0"/>
              </a:spcAft>
              <a:buNone/>
            </a:pPr>
            <a:r>
              <a:rPr lang="en-US" b="1"/>
              <a:t>Industry Events: Next things to manage</a:t>
            </a:r>
            <a:endParaRPr/>
          </a:p>
          <a:p>
            <a:pPr marL="0" lvl="0" indent="0" algn="just" rtl="0">
              <a:spcBef>
                <a:spcPts val="0"/>
              </a:spcBef>
              <a:spcAft>
                <a:spcPts val="0"/>
              </a:spcAft>
              <a:buNone/>
            </a:pPr>
            <a:r>
              <a:rPr lang="en-US"/>
              <a:t>The future course of the event planning process comprises the final makeup of the venue, the supply of necessary resources and vendors, the implementation of a robust marketing and promotion strategy and the tweaking of the event agenda and the program. Furthermore, continuous observations of the evolution of the market and the behaviours of the competitors will be crucial to upgrading the strategy of the event to the most recent demands, and ultimately to increase the efficacy of the event.</a:t>
            </a:r>
            <a:endParaRPr/>
          </a:p>
          <a:p>
            <a:pPr marL="0" lvl="0" indent="0" algn="l" rtl="0">
              <a:spcBef>
                <a:spcPts val="0"/>
              </a:spcBef>
              <a:spcAft>
                <a:spcPts val="0"/>
              </a:spcAft>
              <a:buNone/>
            </a:pPr>
            <a:br>
              <a:rPr lang="en-US"/>
            </a:br>
            <a:endParaRPr/>
          </a:p>
        </p:txBody>
      </p:sp>
      <p:sp>
        <p:nvSpPr>
          <p:cNvPr id="234" name="Google Shape;234;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1"/>
        <p:cNvGrpSpPr/>
        <p:nvPr/>
      </p:nvGrpSpPr>
      <p:grpSpPr>
        <a:xfrm>
          <a:off x="0" y="0"/>
          <a:ext cx="0" cy="0"/>
          <a:chOff x="0" y="0"/>
          <a:chExt cx="0" cy="0"/>
        </a:xfrm>
      </p:grpSpPr>
      <p:sp>
        <p:nvSpPr>
          <p:cNvPr id="242" name="Google Shape;242;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3" name="Google Shape;243;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Bodolica, V., Spraggon, M. and Saleh, N., (2020). Innovative leadership in leisure and entertainment industry: The case of the UAE as a global tourism hub. </a:t>
            </a:r>
            <a:r>
              <a:rPr lang="en-US" i="1"/>
              <a:t>International Journal of Islamic and Middle Eastern Finance and Management</a:t>
            </a:r>
            <a:r>
              <a:rPr lang="en-US"/>
              <a:t>, </a:t>
            </a:r>
            <a:r>
              <a:rPr lang="en-US" i="1"/>
              <a:t>13</a:t>
            </a:r>
            <a:r>
              <a:rPr lang="en-US"/>
              <a:t>(2), pp.323-337.</a:t>
            </a:r>
            <a:endParaRPr/>
          </a:p>
          <a:p>
            <a:pPr marL="0" lvl="0" indent="0" algn="l" rtl="0">
              <a:spcBef>
                <a:spcPts val="0"/>
              </a:spcBef>
              <a:spcAft>
                <a:spcPts val="0"/>
              </a:spcAft>
              <a:buNone/>
            </a:pPr>
            <a:r>
              <a:rPr lang="en-US"/>
              <a:t>Carayannis, E.G., Dezi, L., Gregori, G. and Calo, E., (2021). Smart environments and techno-centric and human-centric innovations for Industry and Society 5.0: A quintuple helix innovation system view towards smart, sustainable, and inclusive solutions. </a:t>
            </a:r>
            <a:r>
              <a:rPr lang="en-US" i="1"/>
              <a:t>Journal of the Knowledge Economy</a:t>
            </a:r>
            <a:r>
              <a:rPr lang="en-US"/>
              <a:t>, pp.1-30.</a:t>
            </a:r>
            <a:endParaRPr/>
          </a:p>
          <a:p>
            <a:pPr marL="0" lvl="0" indent="0" algn="l" rtl="0">
              <a:spcBef>
                <a:spcPts val="0"/>
              </a:spcBef>
              <a:spcAft>
                <a:spcPts val="0"/>
              </a:spcAft>
              <a:buNone/>
            </a:pPr>
            <a:r>
              <a:rPr lang="en-US"/>
              <a:t>Colombo, D., (2023). unveiling the metaverse: paving the way for technological providers.</a:t>
            </a:r>
            <a:endParaRPr/>
          </a:p>
          <a:p>
            <a:pPr marL="0" lvl="0" indent="0" algn="l" rtl="0">
              <a:spcBef>
                <a:spcPts val="0"/>
              </a:spcBef>
              <a:spcAft>
                <a:spcPts val="0"/>
              </a:spcAft>
              <a:buNone/>
            </a:pPr>
            <a:r>
              <a:rPr lang="en-US"/>
              <a:t>Daugherty, P. and Wilson, H.J., (2022). </a:t>
            </a:r>
            <a:r>
              <a:rPr lang="en-US" i="1"/>
              <a:t>Radically human: How new technology is transforming business and shaping our future</a:t>
            </a:r>
            <a:r>
              <a:rPr lang="en-US"/>
              <a:t>. Harvard Business Press.</a:t>
            </a:r>
            <a:endParaRPr/>
          </a:p>
          <a:p>
            <a:pPr marL="0" lvl="0" indent="0" algn="l" rtl="0">
              <a:spcBef>
                <a:spcPts val="0"/>
              </a:spcBef>
              <a:spcAft>
                <a:spcPts val="0"/>
              </a:spcAft>
              <a:buNone/>
            </a:pPr>
            <a:r>
              <a:rPr lang="en-US"/>
              <a:t>Harding, V., (2024). </a:t>
            </a:r>
            <a:r>
              <a:rPr lang="en-US" i="1"/>
              <a:t>AI Needs You: How We Can Change AI's Future and Save Our Own</a:t>
            </a:r>
            <a:r>
              <a:rPr lang="en-US"/>
              <a:t>. Princeton University Press.</a:t>
            </a:r>
            <a:endParaRPr/>
          </a:p>
          <a:p>
            <a:pPr marL="0" lvl="0" indent="0" algn="l" rtl="0">
              <a:spcBef>
                <a:spcPts val="0"/>
              </a:spcBef>
              <a:spcAft>
                <a:spcPts val="0"/>
              </a:spcAft>
              <a:buNone/>
            </a:pPr>
            <a:r>
              <a:rPr lang="en-US"/>
              <a:t>Harkin, D. and Merkel, R., (2023). Technology-Based Responses to Technology-Facilitated Domestic and Family Violence: An Overview of the Limits and Possibilities of Tech-Based “Solutions”. </a:t>
            </a:r>
            <a:r>
              <a:rPr lang="en-US" i="1"/>
              <a:t>Violence against women</a:t>
            </a:r>
            <a:r>
              <a:rPr lang="en-US"/>
              <a:t>, </a:t>
            </a:r>
            <a:r>
              <a:rPr lang="en-US" i="1"/>
              <a:t>29</a:t>
            </a:r>
            <a:r>
              <a:rPr lang="en-US"/>
              <a:t>(3-4), pp.648-670.</a:t>
            </a:r>
            <a:endParaRPr/>
          </a:p>
          <a:p>
            <a:pPr marL="0" lvl="0" indent="0" algn="l" rtl="0">
              <a:spcBef>
                <a:spcPts val="0"/>
              </a:spcBef>
              <a:spcAft>
                <a:spcPts val="0"/>
              </a:spcAft>
              <a:buNone/>
            </a:pPr>
            <a:r>
              <a:rPr lang="en-US"/>
              <a:t>Henderson, R., (2021). </a:t>
            </a:r>
            <a:r>
              <a:rPr lang="en-US" i="1"/>
              <a:t>Reimagining capitalism in a World on fire: Shortlisted for the FT &amp; McKinsey business book of the year award 2020</a:t>
            </a:r>
            <a:r>
              <a:rPr lang="en-US"/>
              <a:t>. Penguin uK.</a:t>
            </a:r>
            <a:endParaRPr/>
          </a:p>
          <a:p>
            <a:pPr marL="0" lvl="0" indent="0" algn="l" rtl="0">
              <a:spcBef>
                <a:spcPts val="0"/>
              </a:spcBef>
              <a:spcAft>
                <a:spcPts val="0"/>
              </a:spcAft>
              <a:buNone/>
            </a:pPr>
            <a:r>
              <a:rPr lang="en-US"/>
              <a:t>Klofsten, A. and Wahlund, J., (2019). The Nature of the Enchanting Past-A Study of Enchantment Using Heritage and Nostalgia within Outdoor Brands.</a:t>
            </a:r>
            <a:endParaRPr/>
          </a:p>
          <a:p>
            <a:pPr marL="0" lvl="0" indent="0" algn="l" rtl="0">
              <a:spcBef>
                <a:spcPts val="0"/>
              </a:spcBef>
              <a:spcAft>
                <a:spcPts val="0"/>
              </a:spcAft>
              <a:buNone/>
            </a:pPr>
            <a:r>
              <a:rPr lang="en-US"/>
              <a:t>Levine, A. and Van Pelt, S., (2021). </a:t>
            </a:r>
            <a:r>
              <a:rPr lang="en-US" i="1"/>
              <a:t>The great upheaval: Higher education's past, present, and uncertain future</a:t>
            </a:r>
            <a:r>
              <a:rPr lang="en-US"/>
              <a:t>. JHU Press.</a:t>
            </a:r>
            <a:endParaRPr/>
          </a:p>
          <a:p>
            <a:pPr marL="0" lvl="0" indent="0" algn="l" rtl="0">
              <a:spcBef>
                <a:spcPts val="0"/>
              </a:spcBef>
              <a:spcAft>
                <a:spcPts val="0"/>
              </a:spcAft>
              <a:buNone/>
            </a:pPr>
            <a:r>
              <a:rPr lang="en-US"/>
              <a:t>Litvinenko, I., (2020). </a:t>
            </a:r>
            <a:r>
              <a:rPr lang="en-US" i="1"/>
              <a:t>Future Visions: One Hundred Years of Culture and Society Through the Lens of Science Fiction Cinema</a:t>
            </a:r>
            <a:r>
              <a:rPr lang="en-US"/>
              <a:t>. Youcanprint.</a:t>
            </a:r>
            <a:endParaRPr/>
          </a:p>
          <a:p>
            <a:pPr marL="0" lvl="0" indent="0" algn="l" rtl="0">
              <a:spcBef>
                <a:spcPts val="0"/>
              </a:spcBef>
              <a:spcAft>
                <a:spcPts val="0"/>
              </a:spcAft>
              <a:buNone/>
            </a:pPr>
            <a:r>
              <a:rPr lang="en-US"/>
              <a:t>Tran, D.H. and Do, T., (2022). The influence of 4.0 technology on the stock brokerage industry in Vietnam: case study: SSI Securities Corporation.</a:t>
            </a:r>
            <a:endParaRPr/>
          </a:p>
          <a:p>
            <a:pPr marL="0" lvl="0" indent="0" algn="l" rtl="0">
              <a:spcBef>
                <a:spcPts val="0"/>
              </a:spcBef>
              <a:spcAft>
                <a:spcPts val="0"/>
              </a:spcAft>
              <a:buNone/>
            </a:pPr>
            <a:r>
              <a:rPr lang="en-US"/>
              <a:t>Wirtz, J., (2020). Organizational ambidexterity: cost-effective service excellence, service robots, and artificial intelligence. </a:t>
            </a:r>
            <a:r>
              <a:rPr lang="en-US" i="1"/>
              <a:t>Organizational Dynamics</a:t>
            </a:r>
            <a:r>
              <a:rPr lang="en-US"/>
              <a:t>, </a:t>
            </a:r>
            <a:r>
              <a:rPr lang="en-US" i="1"/>
              <a:t>49</a:t>
            </a:r>
            <a:r>
              <a:rPr lang="en-US"/>
              <a:t>(3), pp.1-9.</a:t>
            </a:r>
            <a:endParaRPr/>
          </a:p>
        </p:txBody>
      </p:sp>
      <p:sp>
        <p:nvSpPr>
          <p:cNvPr id="244" name="Google Shape;244;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13</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5"/>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5"/>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16"/>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17"/>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7"/>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757575"/>
              </a:buClr>
              <a:buSzPts val="2400"/>
              <a:buNone/>
              <a:defRPr sz="2400">
                <a:solidFill>
                  <a:srgbClr val="757575"/>
                </a:solidFill>
              </a:defRPr>
            </a:lvl1pPr>
            <a:lvl2pPr marL="914400" lvl="1" indent="-228600" algn="l">
              <a:lnSpc>
                <a:spcPct val="90000"/>
              </a:lnSpc>
              <a:spcBef>
                <a:spcPts val="500"/>
              </a:spcBef>
              <a:spcAft>
                <a:spcPts val="0"/>
              </a:spcAft>
              <a:buClr>
                <a:srgbClr val="757575"/>
              </a:buClr>
              <a:buSzPts val="2000"/>
              <a:buNone/>
              <a:defRPr sz="2000">
                <a:solidFill>
                  <a:srgbClr val="757575"/>
                </a:solidFill>
              </a:defRPr>
            </a:lvl2pPr>
            <a:lvl3pPr marL="1371600" lvl="2" indent="-228600" algn="l">
              <a:lnSpc>
                <a:spcPct val="90000"/>
              </a:lnSpc>
              <a:spcBef>
                <a:spcPts val="500"/>
              </a:spcBef>
              <a:spcAft>
                <a:spcPts val="0"/>
              </a:spcAft>
              <a:buClr>
                <a:srgbClr val="757575"/>
              </a:buClr>
              <a:buSzPts val="1800"/>
              <a:buNone/>
              <a:defRPr sz="1800">
                <a:solidFill>
                  <a:srgbClr val="757575"/>
                </a:solidFill>
              </a:defRPr>
            </a:lvl3pPr>
            <a:lvl4pPr marL="1828800" lvl="3" indent="-228600" algn="l">
              <a:lnSpc>
                <a:spcPct val="90000"/>
              </a:lnSpc>
              <a:spcBef>
                <a:spcPts val="500"/>
              </a:spcBef>
              <a:spcAft>
                <a:spcPts val="0"/>
              </a:spcAft>
              <a:buClr>
                <a:srgbClr val="757575"/>
              </a:buClr>
              <a:buSzPts val="1600"/>
              <a:buNone/>
              <a:defRPr sz="1600">
                <a:solidFill>
                  <a:srgbClr val="757575"/>
                </a:solidFill>
              </a:defRPr>
            </a:lvl4pPr>
            <a:lvl5pPr marL="2286000" lvl="4" indent="-228600" algn="l">
              <a:lnSpc>
                <a:spcPct val="90000"/>
              </a:lnSpc>
              <a:spcBef>
                <a:spcPts val="500"/>
              </a:spcBef>
              <a:spcAft>
                <a:spcPts val="0"/>
              </a:spcAft>
              <a:buClr>
                <a:srgbClr val="757575"/>
              </a:buClr>
              <a:buSzPts val="1600"/>
              <a:buNone/>
              <a:defRPr sz="1600">
                <a:solidFill>
                  <a:srgbClr val="757575"/>
                </a:solidFill>
              </a:defRPr>
            </a:lvl5pPr>
            <a:lvl6pPr marL="2743200" lvl="5" indent="-228600" algn="l">
              <a:lnSpc>
                <a:spcPct val="90000"/>
              </a:lnSpc>
              <a:spcBef>
                <a:spcPts val="500"/>
              </a:spcBef>
              <a:spcAft>
                <a:spcPts val="0"/>
              </a:spcAft>
              <a:buClr>
                <a:srgbClr val="757575"/>
              </a:buClr>
              <a:buSzPts val="1600"/>
              <a:buNone/>
              <a:defRPr sz="1600">
                <a:solidFill>
                  <a:srgbClr val="757575"/>
                </a:solidFill>
              </a:defRPr>
            </a:lvl6pPr>
            <a:lvl7pPr marL="3200400" lvl="6" indent="-228600" algn="l">
              <a:lnSpc>
                <a:spcPct val="90000"/>
              </a:lnSpc>
              <a:spcBef>
                <a:spcPts val="500"/>
              </a:spcBef>
              <a:spcAft>
                <a:spcPts val="0"/>
              </a:spcAft>
              <a:buClr>
                <a:srgbClr val="757575"/>
              </a:buClr>
              <a:buSzPts val="1600"/>
              <a:buNone/>
              <a:defRPr sz="1600">
                <a:solidFill>
                  <a:srgbClr val="757575"/>
                </a:solidFill>
              </a:defRPr>
            </a:lvl7pPr>
            <a:lvl8pPr marL="3657600" lvl="7" indent="-228600" algn="l">
              <a:lnSpc>
                <a:spcPct val="90000"/>
              </a:lnSpc>
              <a:spcBef>
                <a:spcPts val="500"/>
              </a:spcBef>
              <a:spcAft>
                <a:spcPts val="0"/>
              </a:spcAft>
              <a:buClr>
                <a:srgbClr val="757575"/>
              </a:buClr>
              <a:buSzPts val="1600"/>
              <a:buNone/>
              <a:defRPr sz="1600">
                <a:solidFill>
                  <a:srgbClr val="757575"/>
                </a:solidFill>
              </a:defRPr>
            </a:lvl8pPr>
            <a:lvl9pPr marL="4114800" lvl="8" indent="-228600" algn="l">
              <a:lnSpc>
                <a:spcPct val="90000"/>
              </a:lnSpc>
              <a:spcBef>
                <a:spcPts val="500"/>
              </a:spcBef>
              <a:spcAft>
                <a:spcPts val="0"/>
              </a:spcAft>
              <a:buClr>
                <a:srgbClr val="757575"/>
              </a:buClr>
              <a:buSzPts val="1600"/>
              <a:buNone/>
              <a:defRPr sz="1600">
                <a:solidFill>
                  <a:srgbClr val="757575"/>
                </a:solidFill>
              </a:defRPr>
            </a:lvl9pPr>
          </a:lstStyle>
          <a:p>
            <a:endParaRPr/>
          </a:p>
        </p:txBody>
      </p:sp>
      <p:sp>
        <p:nvSpPr>
          <p:cNvPr id="30" name="Google Shape;30;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1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18"/>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18"/>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19"/>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19"/>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19"/>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19"/>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19"/>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2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2"/>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2"/>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22"/>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3"/>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3"/>
          <p:cNvSpPr>
            <a:spLocks noGrp="1"/>
          </p:cNvSpPr>
          <p:nvPr>
            <p:ph type="pic" idx="2"/>
          </p:nvPr>
        </p:nvSpPr>
        <p:spPr>
          <a:xfrm>
            <a:off x="5183188" y="987425"/>
            <a:ext cx="6172200" cy="4873625"/>
          </a:xfrm>
          <a:prstGeom prst="rect">
            <a:avLst/>
          </a:prstGeom>
          <a:noFill/>
          <a:ln>
            <a:noFill/>
          </a:ln>
        </p:spPr>
      </p:sp>
      <p:sp>
        <p:nvSpPr>
          <p:cNvPr id="68" name="Google Shape;68;p23"/>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2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4"/>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5"/>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5"/>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2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Play"/>
              <a:buNone/>
              <a:defRPr sz="4400" b="0" i="0" u="none" strike="noStrike" cap="non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12" name="Google Shape;12;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757575"/>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3" name="Google Shape;13;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757575"/>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4" name="Google Shape;14;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757575"/>
                </a:solidFill>
                <a:latin typeface="Arial"/>
                <a:ea typeface="Arial"/>
                <a:cs typeface="Arial"/>
                <a:sym typeface="Arial"/>
              </a:defRPr>
            </a:lvl1pPr>
            <a:lvl2pPr marL="0" marR="0" lvl="1" indent="0" algn="r" rtl="0">
              <a:spcBef>
                <a:spcPts val="0"/>
              </a:spcBef>
              <a:buNone/>
              <a:defRPr sz="1200" b="0" i="0" u="none" strike="noStrike" cap="none">
                <a:solidFill>
                  <a:srgbClr val="757575"/>
                </a:solidFill>
                <a:latin typeface="Arial"/>
                <a:ea typeface="Arial"/>
                <a:cs typeface="Arial"/>
                <a:sym typeface="Arial"/>
              </a:defRPr>
            </a:lvl2pPr>
            <a:lvl3pPr marL="0" marR="0" lvl="2" indent="0" algn="r" rtl="0">
              <a:spcBef>
                <a:spcPts val="0"/>
              </a:spcBef>
              <a:buNone/>
              <a:defRPr sz="1200" b="0" i="0" u="none" strike="noStrike" cap="none">
                <a:solidFill>
                  <a:srgbClr val="757575"/>
                </a:solidFill>
                <a:latin typeface="Arial"/>
                <a:ea typeface="Arial"/>
                <a:cs typeface="Arial"/>
                <a:sym typeface="Arial"/>
              </a:defRPr>
            </a:lvl3pPr>
            <a:lvl4pPr marL="0" marR="0" lvl="3" indent="0" algn="r" rtl="0">
              <a:spcBef>
                <a:spcPts val="0"/>
              </a:spcBef>
              <a:buNone/>
              <a:defRPr sz="1200" b="0" i="0" u="none" strike="noStrike" cap="none">
                <a:solidFill>
                  <a:srgbClr val="757575"/>
                </a:solidFill>
                <a:latin typeface="Arial"/>
                <a:ea typeface="Arial"/>
                <a:cs typeface="Arial"/>
                <a:sym typeface="Arial"/>
              </a:defRPr>
            </a:lvl4pPr>
            <a:lvl5pPr marL="0" marR="0" lvl="4" indent="0" algn="r" rtl="0">
              <a:spcBef>
                <a:spcPts val="0"/>
              </a:spcBef>
              <a:buNone/>
              <a:defRPr sz="1200" b="0" i="0" u="none" strike="noStrike" cap="none">
                <a:solidFill>
                  <a:srgbClr val="757575"/>
                </a:solidFill>
                <a:latin typeface="Arial"/>
                <a:ea typeface="Arial"/>
                <a:cs typeface="Arial"/>
                <a:sym typeface="Arial"/>
              </a:defRPr>
            </a:lvl5pPr>
            <a:lvl6pPr marL="0" marR="0" lvl="5" indent="0" algn="r" rtl="0">
              <a:spcBef>
                <a:spcPts val="0"/>
              </a:spcBef>
              <a:buNone/>
              <a:defRPr sz="1200" b="0" i="0" u="none" strike="noStrike" cap="none">
                <a:solidFill>
                  <a:srgbClr val="757575"/>
                </a:solidFill>
                <a:latin typeface="Arial"/>
                <a:ea typeface="Arial"/>
                <a:cs typeface="Arial"/>
                <a:sym typeface="Arial"/>
              </a:defRPr>
            </a:lvl6pPr>
            <a:lvl7pPr marL="0" marR="0" lvl="6" indent="0" algn="r" rtl="0">
              <a:spcBef>
                <a:spcPts val="0"/>
              </a:spcBef>
              <a:buNone/>
              <a:defRPr sz="1200" b="0" i="0" u="none" strike="noStrike" cap="none">
                <a:solidFill>
                  <a:srgbClr val="757575"/>
                </a:solidFill>
                <a:latin typeface="Arial"/>
                <a:ea typeface="Arial"/>
                <a:cs typeface="Arial"/>
                <a:sym typeface="Arial"/>
              </a:defRPr>
            </a:lvl7pPr>
            <a:lvl8pPr marL="0" marR="0" lvl="7" indent="0" algn="r" rtl="0">
              <a:spcBef>
                <a:spcPts val="0"/>
              </a:spcBef>
              <a:buNone/>
              <a:defRPr sz="1200" b="0" i="0" u="none" strike="noStrike" cap="none">
                <a:solidFill>
                  <a:srgbClr val="757575"/>
                </a:solidFill>
                <a:latin typeface="Arial"/>
                <a:ea typeface="Arial"/>
                <a:cs typeface="Arial"/>
                <a:sym typeface="Arial"/>
              </a:defRPr>
            </a:lvl8pPr>
            <a:lvl9pPr marL="0" marR="0" lvl="8" indent="0" algn="r" rtl="0">
              <a:spcBef>
                <a:spcPts val="0"/>
              </a:spcBef>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 Id="rId4" Type="http://schemas.openxmlformats.org/officeDocument/2006/relationships/image" Target="../media/image2.jpg" /></Relationships>
</file>

<file path=ppt/slides/_rels/slide2.xml.rels><?xml version="1.0" encoding="UTF-8" standalone="yes"?>
<Relationships xmlns="http://schemas.openxmlformats.org/package/2006/relationships"><Relationship Id="rId8" Type="http://schemas.openxmlformats.org/officeDocument/2006/relationships/hyperlink" Target="https://docs.google.com/document/d/19QXW89MFuuEVXDQUPJ4veeELHRYnSp0h/edit#heading=h.7twyf3swtt" TargetMode="External" /><Relationship Id="rId13" Type="http://schemas.openxmlformats.org/officeDocument/2006/relationships/hyperlink" Target="https://docs.google.com/document/d/19QXW89MFuuEVXDQUPJ4veeELHRYnSp0h/edit#heading=h.oumk41jkjqr" TargetMode="External" /><Relationship Id="rId3" Type="http://schemas.openxmlformats.org/officeDocument/2006/relationships/image" Target="../media/image3.jpg" /><Relationship Id="rId7" Type="http://schemas.openxmlformats.org/officeDocument/2006/relationships/hyperlink" Target="https://docs.google.com/document/d/19QXW89MFuuEVXDQUPJ4veeELHRYnSp0h/edit#heading=h.ur5y6j6uid7e" TargetMode="External" /><Relationship Id="rId12" Type="http://schemas.openxmlformats.org/officeDocument/2006/relationships/hyperlink" Target="https://docs.google.com/document/d/19QXW89MFuuEVXDQUPJ4veeELHRYnSp0h/edit#heading=h.kj2ypzvb3w39" TargetMode="Externa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hyperlink" Target="https://docs.google.com/document/d/19QXW89MFuuEVXDQUPJ4veeELHRYnSp0h/edit#heading=h.16mqbhlhdf0e" TargetMode="External" /><Relationship Id="rId11" Type="http://schemas.openxmlformats.org/officeDocument/2006/relationships/hyperlink" Target="https://docs.google.com/document/d/19QXW89MFuuEVXDQUPJ4veeELHRYnSp0h/edit#heading=h.kvkcjdkpf9tx" TargetMode="External" /><Relationship Id="rId5" Type="http://schemas.openxmlformats.org/officeDocument/2006/relationships/hyperlink" Target="https://docs.google.com/document/d/19QXW89MFuuEVXDQUPJ4veeELHRYnSp0h/edit#heading=h.lhqvuv3zufz7" TargetMode="External" /><Relationship Id="rId10" Type="http://schemas.openxmlformats.org/officeDocument/2006/relationships/hyperlink" Target="https://docs.google.com/document/d/19QXW89MFuuEVXDQUPJ4veeELHRYnSp0h/edit#heading=h.ch6pksdabh3o" TargetMode="External" /><Relationship Id="rId4" Type="http://schemas.openxmlformats.org/officeDocument/2006/relationships/hyperlink" Target="https://docs.google.com/document/d/19QXW89MFuuEVXDQUPJ4veeELHRYnSp0h/edit#heading=h.edn2902w4pi6" TargetMode="External" /><Relationship Id="rId9" Type="http://schemas.openxmlformats.org/officeDocument/2006/relationships/hyperlink" Target="https://docs.google.com/document/d/19QXW89MFuuEVXDQUPJ4veeELHRYnSp0h/edit#heading=h.gcb8ls75iiya" TargetMode="External" /><Relationship Id="rId14" Type="http://schemas.openxmlformats.org/officeDocument/2006/relationships/hyperlink" Target="https://docs.google.com/document/d/19QXW89MFuuEVXDQUPJ4veeELHRYnSp0h/edit#heading=h.lu5exqack74x" TargetMode="External" /></Relationships>
</file>

<file path=ppt/slides/_rels/slide3.xml.rels><?xml version="1.0" encoding="UTF-8" standalone="yes"?>
<Relationships xmlns="http://schemas.openxmlformats.org/package/2006/relationships"><Relationship Id="rId3" Type="http://schemas.openxmlformats.org/officeDocument/2006/relationships/image" Target="../media/image4.jp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5.jp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7.jp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0.jp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1.jp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2.jp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4.jp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7"/>
        <p:cNvGrpSpPr/>
        <p:nvPr/>
      </p:nvGrpSpPr>
      <p:grpSpPr>
        <a:xfrm>
          <a:off x="0" y="0"/>
          <a:ext cx="0" cy="0"/>
          <a:chOff x="0" y="0"/>
          <a:chExt cx="0" cy="0"/>
        </a:xfrm>
      </p:grpSpPr>
      <p:sp>
        <p:nvSpPr>
          <p:cNvPr id="88" name="Google Shape;88;p1"/>
          <p:cNvSpPr/>
          <p:nvPr/>
        </p:nvSpPr>
        <p:spPr>
          <a:xfrm>
            <a:off x="0" y="0"/>
            <a:ext cx="12192000" cy="6858000"/>
          </a:xfrm>
          <a:prstGeom prst="rect">
            <a:avLst/>
          </a:prstGeom>
          <a:solidFill>
            <a:srgbClr val="0C0C0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89" name="Google Shape;89;p1" descr="A robot touching a touch screen&#10;&#10;Description automatically generated"/>
          <p:cNvPicPr preferRelativeResize="0"/>
          <p:nvPr/>
        </p:nvPicPr>
        <p:blipFill rotWithShape="1">
          <a:blip r:embed="rId3">
            <a:alphaModFix/>
          </a:blip>
          <a:srcRect l="16944" b="1"/>
          <a:stretch/>
        </p:blipFill>
        <p:spPr>
          <a:xfrm>
            <a:off x="4547937" y="-5"/>
            <a:ext cx="7644062" cy="3681406"/>
          </a:xfrm>
          <a:prstGeom prst="rect">
            <a:avLst/>
          </a:prstGeom>
          <a:noFill/>
          <a:ln>
            <a:noFill/>
          </a:ln>
        </p:spPr>
      </p:pic>
      <p:pic>
        <p:nvPicPr>
          <p:cNvPr id="90" name="Google Shape;90;p1" descr="Why do companies have too many meetings that accomplish little or nothing?  What are some ways to fix this problem? - Quora"/>
          <p:cNvPicPr preferRelativeResize="0"/>
          <p:nvPr/>
        </p:nvPicPr>
        <p:blipFill rotWithShape="1">
          <a:blip r:embed="rId4">
            <a:alphaModFix/>
          </a:blip>
          <a:srcRect t="26751" r="-1" b="21944"/>
          <a:stretch/>
        </p:blipFill>
        <p:spPr>
          <a:xfrm>
            <a:off x="4547938" y="3681409"/>
            <a:ext cx="7644062" cy="3176595"/>
          </a:xfrm>
          <a:prstGeom prst="rect">
            <a:avLst/>
          </a:prstGeom>
          <a:noFill/>
          <a:ln>
            <a:noFill/>
          </a:ln>
        </p:spPr>
      </p:pic>
      <p:sp>
        <p:nvSpPr>
          <p:cNvPr id="91" name="Google Shape;91;p1"/>
          <p:cNvSpPr/>
          <p:nvPr/>
        </p:nvSpPr>
        <p:spPr>
          <a:xfrm>
            <a:off x="0" y="0"/>
            <a:ext cx="12192000" cy="6858000"/>
          </a:xfrm>
          <a:prstGeom prst="rect">
            <a:avLst/>
          </a:prstGeom>
          <a:gradFill>
            <a:gsLst>
              <a:gs pos="0">
                <a:srgbClr val="0C0C0C"/>
              </a:gs>
              <a:gs pos="36000">
                <a:srgbClr val="0C0C0C"/>
              </a:gs>
              <a:gs pos="81000">
                <a:srgbClr val="0C0C0C">
                  <a:alpha val="0"/>
                </a:srgbClr>
              </a:gs>
              <a:gs pos="100000">
                <a:srgbClr val="0C0C0C">
                  <a:alpha val="0"/>
                </a:srgbClr>
              </a:gs>
            </a:gsLst>
            <a:lin ang="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92" name="Google Shape;92;p1"/>
          <p:cNvSpPr txBox="1">
            <a:spLocks noGrp="1"/>
          </p:cNvSpPr>
          <p:nvPr>
            <p:ph type="ctrTitle"/>
          </p:nvPr>
        </p:nvSpPr>
        <p:spPr>
          <a:xfrm>
            <a:off x="838200" y="1115219"/>
            <a:ext cx="5395912" cy="2387600"/>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lt1"/>
              </a:buClr>
              <a:buSzPts val="3100"/>
              <a:buFont typeface="Times New Roman"/>
              <a:buNone/>
            </a:pPr>
            <a:r>
              <a:rPr lang="en-US" sz="3100" b="1">
                <a:solidFill>
                  <a:schemeClr val="lt1"/>
                </a:solidFill>
                <a:latin typeface="Times New Roman"/>
                <a:ea typeface="Times New Roman"/>
                <a:cs typeface="Times New Roman"/>
                <a:sym typeface="Times New Roman"/>
              </a:rPr>
              <a:t>International Meetings Management for the Hotel Industry</a:t>
            </a:r>
            <a:endParaRPr sz="3100">
              <a:solidFill>
                <a:schemeClr val="lt1"/>
              </a:solidFill>
            </a:endParaRPr>
          </a:p>
          <a:p>
            <a:pPr marL="0" lvl="0" indent="0" algn="ctr" rtl="0">
              <a:lnSpc>
                <a:spcPct val="90000"/>
              </a:lnSpc>
              <a:spcBef>
                <a:spcPts val="0"/>
              </a:spcBef>
              <a:spcAft>
                <a:spcPts val="0"/>
              </a:spcAft>
              <a:buClr>
                <a:schemeClr val="dk1"/>
              </a:buClr>
              <a:buSzPts val="3100"/>
              <a:buFont typeface="Play"/>
              <a:buNone/>
            </a:pPr>
            <a:br>
              <a:rPr lang="en-US" sz="3100"/>
            </a:br>
            <a:endParaRPr sz="3100">
              <a:solidFill>
                <a:schemeClr val="lt1"/>
              </a:solidFill>
            </a:endParaRPr>
          </a:p>
        </p:txBody>
      </p:sp>
      <p:cxnSp>
        <p:nvCxnSpPr>
          <p:cNvPr id="93" name="Google Shape;93;p1"/>
          <p:cNvCxnSpPr/>
          <p:nvPr/>
        </p:nvCxnSpPr>
        <p:spPr>
          <a:xfrm rot="10800000">
            <a:off x="838200" y="3681408"/>
            <a:ext cx="11353799" cy="0"/>
          </a:xfrm>
          <a:prstGeom prst="straightConnector1">
            <a:avLst/>
          </a:prstGeom>
          <a:noFill/>
          <a:ln w="12700" cap="flat" cmpd="sng">
            <a:solidFill>
              <a:schemeClr val="accent2"/>
            </a:solidFill>
            <a:prstDash val="solid"/>
            <a:miter lim="800000"/>
            <a:headEnd type="none" w="sm" len="sm"/>
            <a:tailEnd type="none" w="sm" len="sm"/>
          </a:ln>
        </p:spPr>
      </p:cxnSp>
      <p:sp>
        <p:nvSpPr>
          <p:cNvPr id="94" name="Google Shape;94;p1"/>
          <p:cNvSpPr txBox="1"/>
          <p:nvPr/>
        </p:nvSpPr>
        <p:spPr>
          <a:xfrm>
            <a:off x="160050" y="4192250"/>
            <a:ext cx="6139800" cy="3200846"/>
          </a:xfrm>
          <a:prstGeom prst="rect">
            <a:avLst/>
          </a:prstGeom>
          <a:noFill/>
          <a:ln>
            <a:noFill/>
          </a:ln>
        </p:spPr>
        <p:txBody>
          <a:bodyPr spcFirstLastPara="1" wrap="square" lIns="91425" tIns="91425" rIns="91425" bIns="91425" anchor="t" anchorCtr="0">
            <a:spAutoFit/>
          </a:bodyPr>
          <a:lstStyle/>
          <a:p>
            <a:pPr marL="0" lvl="0" indent="0" algn="ctr" rtl="0">
              <a:lnSpc>
                <a:spcPct val="200000"/>
              </a:lnSpc>
              <a:spcBef>
                <a:spcPts val="0"/>
              </a:spcBef>
              <a:spcAft>
                <a:spcPts val="0"/>
              </a:spcAft>
              <a:buNone/>
            </a:pPr>
            <a:r>
              <a:rPr lang="en-US" b="1" dirty="0">
                <a:solidFill>
                  <a:schemeClr val="lt1"/>
                </a:solidFill>
                <a:latin typeface="Times New Roman"/>
                <a:ea typeface="Times New Roman"/>
                <a:cs typeface="Times New Roman"/>
                <a:sym typeface="Times New Roman"/>
              </a:rPr>
              <a:t>Module Code and Title: BMIH6007 International Meetings Management for the Hotel Industry</a:t>
            </a:r>
            <a:endParaRPr lang="en-US" b="1" dirty="0">
              <a:solidFill>
                <a:schemeClr val="lt1"/>
              </a:solidFill>
              <a:latin typeface="Times New Roman"/>
              <a:ea typeface="Times New Roman"/>
              <a:cs typeface="Times New Roman"/>
            </a:endParaRPr>
          </a:p>
          <a:p>
            <a:pPr algn="ctr">
              <a:lnSpc>
                <a:spcPct val="200000"/>
              </a:lnSpc>
            </a:pPr>
            <a:r>
              <a:rPr lang="en-US" b="1" dirty="0">
                <a:solidFill>
                  <a:schemeClr val="lt1"/>
                </a:solidFill>
                <a:latin typeface="Times New Roman"/>
                <a:ea typeface="Times New Roman"/>
                <a:cs typeface="Times New Roman"/>
                <a:sym typeface="Times New Roman"/>
              </a:rPr>
              <a:t> Feasibility Plan for an International Meeting</a:t>
            </a:r>
            <a:endParaRPr lang="en-US" dirty="0">
              <a:solidFill>
                <a:schemeClr val="lt1"/>
              </a:solidFill>
              <a:latin typeface="Times New Roman"/>
              <a:ea typeface="Times New Roman"/>
              <a:cs typeface="Times New Roman"/>
              <a:sym typeface="Times New Roman"/>
            </a:endParaRPr>
          </a:p>
          <a:p>
            <a:pPr marL="0" lvl="0" indent="0" algn="ctr">
              <a:lnSpc>
                <a:spcPct val="200000"/>
              </a:lnSpc>
              <a:spcBef>
                <a:spcPts val="0"/>
              </a:spcBef>
              <a:spcAft>
                <a:spcPts val="0"/>
              </a:spcAft>
              <a:buNone/>
            </a:pPr>
            <a:r>
              <a:rPr lang="en-US" dirty="0">
                <a:solidFill>
                  <a:schemeClr val="lt1"/>
                </a:solidFill>
                <a:latin typeface="Times New Roman"/>
                <a:ea typeface="Times New Roman"/>
                <a:cs typeface="Times New Roman"/>
                <a:sym typeface="Times New Roman"/>
              </a:rPr>
              <a:t>Student Name: VASILE TUDOSIE</a:t>
            </a:r>
            <a:endParaRPr dirty="0">
              <a:solidFill>
                <a:schemeClr val="lt1"/>
              </a:solidFill>
              <a:latin typeface="Times New Roman"/>
              <a:ea typeface="Times New Roman"/>
              <a:cs typeface="Times New Roman"/>
            </a:endParaRPr>
          </a:p>
          <a:p>
            <a:pPr marL="0" lvl="0" indent="0" algn="ctr" rtl="0">
              <a:lnSpc>
                <a:spcPct val="200000"/>
              </a:lnSpc>
              <a:spcBef>
                <a:spcPts val="0"/>
              </a:spcBef>
              <a:spcAft>
                <a:spcPts val="0"/>
              </a:spcAft>
              <a:buNone/>
            </a:pPr>
            <a:r>
              <a:rPr lang="en-US" dirty="0">
                <a:solidFill>
                  <a:schemeClr val="lt1"/>
                </a:solidFill>
                <a:latin typeface="Times New Roman"/>
                <a:ea typeface="Times New Roman"/>
                <a:cs typeface="Times New Roman"/>
                <a:sym typeface="Times New Roman"/>
              </a:rPr>
              <a:t>Student ID:211477</a:t>
            </a:r>
          </a:p>
          <a:p>
            <a:pPr algn="ctr">
              <a:lnSpc>
                <a:spcPct val="200000"/>
              </a:lnSpc>
            </a:pPr>
            <a:r>
              <a:rPr lang="en-US" dirty="0">
                <a:solidFill>
                  <a:schemeClr val="lt1"/>
                </a:solidFill>
                <a:latin typeface="Times New Roman"/>
                <a:cs typeface="Times New Roman"/>
              </a:rPr>
              <a:t>Module Lead : Kathryn Flynn</a:t>
            </a:r>
          </a:p>
          <a:p>
            <a:pPr algn="ctr">
              <a:lnSpc>
                <a:spcPct val="200000"/>
              </a:lnSpc>
            </a:pPr>
            <a:endParaRPr lang="en-US" dirty="0">
              <a:solidFill>
                <a:schemeClr val="lt1"/>
              </a:solidFill>
              <a:latin typeface="Times New Roman"/>
              <a:cs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8"/>
        <p:cNvGrpSpPr/>
        <p:nvPr/>
      </p:nvGrpSpPr>
      <p:grpSpPr>
        <a:xfrm>
          <a:off x="0" y="0"/>
          <a:ext cx="0" cy="0"/>
          <a:chOff x="0" y="0"/>
          <a:chExt cx="0" cy="0"/>
        </a:xfrm>
      </p:grpSpPr>
      <p:sp>
        <p:nvSpPr>
          <p:cNvPr id="99" name="Google Shape;99;p2"/>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00" name="Google Shape;100;p2"/>
          <p:cNvSpPr txBox="1">
            <a:spLocks noGrp="1"/>
          </p:cNvSpPr>
          <p:nvPr>
            <p:ph type="title"/>
          </p:nvPr>
        </p:nvSpPr>
        <p:spPr>
          <a:xfrm>
            <a:off x="6513788" y="365125"/>
            <a:ext cx="4840010" cy="180730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US"/>
              <a:t>Table of Contents</a:t>
            </a:r>
            <a:endParaRPr/>
          </a:p>
        </p:txBody>
      </p:sp>
      <p:pic>
        <p:nvPicPr>
          <p:cNvPr id="101" name="Google Shape;101;p2" descr="Pen And Paper Stock Photos and Images - 123RF"/>
          <p:cNvPicPr preferRelativeResize="0"/>
          <p:nvPr/>
        </p:nvPicPr>
        <p:blipFill rotWithShape="1">
          <a:blip r:embed="rId3">
            <a:alphaModFix/>
          </a:blip>
          <a:srcRect l="27533" r="12932" b="-1"/>
          <a:stretch/>
        </p:blipFill>
        <p:spPr>
          <a:xfrm>
            <a:off x="20" y="10"/>
            <a:ext cx="6116549" cy="6857990"/>
          </a:xfrm>
          <a:custGeom>
            <a:avLst/>
            <a:gdLst/>
            <a:ahLst/>
            <a:cxnLst/>
            <a:rect l="l" t="t" r="r" b="b"/>
            <a:pathLst>
              <a:path w="6116569" h="6879321" extrusionOk="0">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ln>
            <a:noFill/>
          </a:ln>
        </p:spPr>
      </p:pic>
      <p:sp>
        <p:nvSpPr>
          <p:cNvPr id="102" name="Google Shape;102;p2"/>
          <p:cNvSpPr txBox="1">
            <a:spLocks noGrp="1"/>
          </p:cNvSpPr>
          <p:nvPr>
            <p:ph type="body" idx="1"/>
          </p:nvPr>
        </p:nvSpPr>
        <p:spPr>
          <a:xfrm>
            <a:off x="6513788" y="1903806"/>
            <a:ext cx="4840010" cy="3843666"/>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0"/>
              </a:spcBef>
              <a:spcAft>
                <a:spcPts val="0"/>
              </a:spcAft>
              <a:buClr>
                <a:schemeClr val="dk1"/>
              </a:buClr>
              <a:buSzPts val="1600"/>
              <a:buNone/>
            </a:pPr>
            <a:endParaRPr sz="1900">
              <a:latin typeface="Times New Roman"/>
              <a:ea typeface="Times New Roman"/>
              <a:cs typeface="Times New Roman"/>
              <a:sym typeface="Times New Roman"/>
            </a:endParaRPr>
          </a:p>
          <a:p>
            <a:pPr marL="228600" lvl="0" indent="-247650" algn="l" rtl="0">
              <a:lnSpc>
                <a:spcPct val="90000"/>
              </a:lnSpc>
              <a:spcBef>
                <a:spcPts val="1000"/>
              </a:spcBef>
              <a:spcAft>
                <a:spcPts val="0"/>
              </a:spcAft>
              <a:buSzPts val="1900"/>
              <a:buFont typeface="Times New Roman"/>
              <a:buChar char="•"/>
            </a:pPr>
            <a:r>
              <a:rPr lang="en-US" sz="1900">
                <a:uFill>
                  <a:noFill/>
                </a:uFill>
                <a:latin typeface="Times New Roman"/>
                <a:ea typeface="Times New Roman"/>
                <a:cs typeface="Times New Roman"/>
                <a:sym typeface="Times New Roman"/>
                <a:hlinkClick r:id="rId4"/>
              </a:rPr>
              <a:t>Introduction …..3</a:t>
            </a:r>
            <a:endParaRPr sz="1900">
              <a:uFill>
                <a:noFill/>
              </a:uFill>
              <a:latin typeface="Times New Roman"/>
              <a:ea typeface="Times New Roman"/>
              <a:cs typeface="Times New Roman"/>
              <a:sym typeface="Times New Roman"/>
              <a:hlinkClick r:id="rId4"/>
            </a:endParaRPr>
          </a:p>
          <a:p>
            <a:pPr marL="228600" lvl="0" indent="-247650" algn="l" rtl="0">
              <a:lnSpc>
                <a:spcPct val="90000"/>
              </a:lnSpc>
              <a:spcBef>
                <a:spcPts val="1000"/>
              </a:spcBef>
              <a:spcAft>
                <a:spcPts val="0"/>
              </a:spcAft>
              <a:buSzPts val="1900"/>
              <a:buChar char="•"/>
            </a:pPr>
            <a:r>
              <a:rPr lang="en-US" sz="1900">
                <a:uFill>
                  <a:noFill/>
                </a:uFill>
                <a:latin typeface="Times New Roman"/>
                <a:ea typeface="Times New Roman"/>
                <a:cs typeface="Times New Roman"/>
                <a:sym typeface="Times New Roman"/>
                <a:hlinkClick r:id="rId5"/>
              </a:rPr>
              <a:t>Overview of the Event Concept </a:t>
            </a:r>
            <a:r>
              <a:rPr lang="en-US" sz="1900">
                <a:uFill>
                  <a:noFill/>
                </a:uFill>
                <a:latin typeface="Times New Roman"/>
                <a:ea typeface="Times New Roman"/>
                <a:cs typeface="Times New Roman"/>
                <a:sym typeface="Times New Roman"/>
                <a:hlinkClick r:id="rId4"/>
              </a:rPr>
              <a:t>…..</a:t>
            </a:r>
            <a:r>
              <a:rPr lang="en-US" sz="1900">
                <a:latin typeface="Times New Roman"/>
                <a:ea typeface="Times New Roman"/>
                <a:cs typeface="Times New Roman"/>
                <a:sym typeface="Times New Roman"/>
              </a:rPr>
              <a:t>4</a:t>
            </a:r>
            <a:endParaRPr sz="1900">
              <a:uFill>
                <a:noFill/>
              </a:uFill>
              <a:latin typeface="Times New Roman"/>
              <a:ea typeface="Times New Roman"/>
              <a:cs typeface="Times New Roman"/>
              <a:sym typeface="Times New Roman"/>
              <a:hlinkClick r:id="rId5"/>
            </a:endParaRPr>
          </a:p>
          <a:p>
            <a:pPr marL="228600" lvl="0" indent="-247650" algn="l" rtl="0">
              <a:lnSpc>
                <a:spcPct val="90000"/>
              </a:lnSpc>
              <a:spcBef>
                <a:spcPts val="1000"/>
              </a:spcBef>
              <a:spcAft>
                <a:spcPts val="0"/>
              </a:spcAft>
              <a:buSzPts val="1900"/>
              <a:buChar char="•"/>
            </a:pPr>
            <a:r>
              <a:rPr lang="en-US" sz="1900">
                <a:uFill>
                  <a:noFill/>
                </a:uFill>
                <a:latin typeface="Times New Roman"/>
                <a:ea typeface="Times New Roman"/>
                <a:cs typeface="Times New Roman"/>
                <a:sym typeface="Times New Roman"/>
                <a:hlinkClick r:id="rId6"/>
              </a:rPr>
              <a:t>Financial Factors Examination </a:t>
            </a:r>
            <a:r>
              <a:rPr lang="en-US" sz="1900">
                <a:uFill>
                  <a:noFill/>
                </a:uFill>
                <a:latin typeface="Times New Roman"/>
                <a:ea typeface="Times New Roman"/>
                <a:cs typeface="Times New Roman"/>
                <a:sym typeface="Times New Roman"/>
                <a:hlinkClick r:id="rId4"/>
              </a:rPr>
              <a:t>…..</a:t>
            </a:r>
            <a:r>
              <a:rPr lang="en-US" sz="1900">
                <a:latin typeface="Times New Roman"/>
                <a:ea typeface="Times New Roman"/>
                <a:cs typeface="Times New Roman"/>
                <a:sym typeface="Times New Roman"/>
              </a:rPr>
              <a:t>5</a:t>
            </a:r>
            <a:endParaRPr sz="1900">
              <a:uFill>
                <a:noFill/>
              </a:uFill>
              <a:latin typeface="Times New Roman"/>
              <a:ea typeface="Times New Roman"/>
              <a:cs typeface="Times New Roman"/>
              <a:sym typeface="Times New Roman"/>
              <a:hlinkClick r:id="rId6"/>
            </a:endParaRPr>
          </a:p>
          <a:p>
            <a:pPr marL="228600" lvl="0" indent="-247650" algn="l" rtl="0">
              <a:lnSpc>
                <a:spcPct val="90000"/>
              </a:lnSpc>
              <a:spcBef>
                <a:spcPts val="1000"/>
              </a:spcBef>
              <a:spcAft>
                <a:spcPts val="0"/>
              </a:spcAft>
              <a:buSzPts val="1900"/>
              <a:buChar char="•"/>
            </a:pPr>
            <a:r>
              <a:rPr lang="en-US" sz="1900">
                <a:uFill>
                  <a:noFill/>
                </a:uFill>
                <a:latin typeface="Times New Roman"/>
                <a:ea typeface="Times New Roman"/>
                <a:cs typeface="Times New Roman"/>
                <a:sym typeface="Times New Roman"/>
                <a:hlinkClick r:id="rId7"/>
              </a:rPr>
              <a:t>Situational Analysis Overview </a:t>
            </a:r>
            <a:r>
              <a:rPr lang="en-US" sz="1900">
                <a:uFill>
                  <a:noFill/>
                </a:uFill>
                <a:latin typeface="Times New Roman"/>
                <a:ea typeface="Times New Roman"/>
                <a:cs typeface="Times New Roman"/>
                <a:sym typeface="Times New Roman"/>
                <a:hlinkClick r:id="rId4"/>
              </a:rPr>
              <a:t>…..</a:t>
            </a:r>
            <a:r>
              <a:rPr lang="en-US" sz="1900">
                <a:latin typeface="Times New Roman"/>
                <a:ea typeface="Times New Roman"/>
                <a:cs typeface="Times New Roman"/>
                <a:sym typeface="Times New Roman"/>
              </a:rPr>
              <a:t>6</a:t>
            </a:r>
            <a:endParaRPr sz="1900">
              <a:uFill>
                <a:noFill/>
              </a:uFill>
              <a:latin typeface="Times New Roman"/>
              <a:ea typeface="Times New Roman"/>
              <a:cs typeface="Times New Roman"/>
              <a:sym typeface="Times New Roman"/>
              <a:hlinkClick r:id="rId7"/>
            </a:endParaRPr>
          </a:p>
          <a:p>
            <a:pPr marL="228600" lvl="0" indent="-247650" algn="l" rtl="0">
              <a:lnSpc>
                <a:spcPct val="90000"/>
              </a:lnSpc>
              <a:spcBef>
                <a:spcPts val="1000"/>
              </a:spcBef>
              <a:spcAft>
                <a:spcPts val="0"/>
              </a:spcAft>
              <a:buSzPts val="1900"/>
              <a:buChar char="•"/>
            </a:pPr>
            <a:r>
              <a:rPr lang="en-US" sz="1900">
                <a:uFill>
                  <a:noFill/>
                </a:uFill>
                <a:latin typeface="Times New Roman"/>
                <a:ea typeface="Times New Roman"/>
                <a:cs typeface="Times New Roman"/>
                <a:sym typeface="Times New Roman"/>
                <a:hlinkClick r:id="rId8"/>
              </a:rPr>
              <a:t>Market Factors </a:t>
            </a:r>
            <a:r>
              <a:rPr lang="en-US" sz="1900">
                <a:uFill>
                  <a:noFill/>
                </a:uFill>
                <a:latin typeface="Times New Roman"/>
                <a:ea typeface="Times New Roman"/>
                <a:cs typeface="Times New Roman"/>
                <a:sym typeface="Times New Roman"/>
                <a:hlinkClick r:id="rId4"/>
              </a:rPr>
              <a:t>…..</a:t>
            </a:r>
            <a:r>
              <a:rPr lang="en-US" sz="1900">
                <a:latin typeface="Times New Roman"/>
                <a:ea typeface="Times New Roman"/>
                <a:cs typeface="Times New Roman"/>
                <a:sym typeface="Times New Roman"/>
              </a:rPr>
              <a:t>7</a:t>
            </a:r>
            <a:endParaRPr sz="1900">
              <a:uFill>
                <a:noFill/>
              </a:uFill>
              <a:latin typeface="Times New Roman"/>
              <a:ea typeface="Times New Roman"/>
              <a:cs typeface="Times New Roman"/>
              <a:sym typeface="Times New Roman"/>
              <a:hlinkClick r:id="rId8"/>
            </a:endParaRPr>
          </a:p>
          <a:p>
            <a:pPr marL="228600" lvl="0" indent="-247650" algn="l" rtl="0">
              <a:lnSpc>
                <a:spcPct val="90000"/>
              </a:lnSpc>
              <a:spcBef>
                <a:spcPts val="1000"/>
              </a:spcBef>
              <a:spcAft>
                <a:spcPts val="0"/>
              </a:spcAft>
              <a:buSzPts val="1900"/>
              <a:buChar char="•"/>
            </a:pPr>
            <a:r>
              <a:rPr lang="en-US" sz="1900">
                <a:uFill>
                  <a:noFill/>
                </a:uFill>
                <a:latin typeface="Times New Roman"/>
                <a:ea typeface="Times New Roman"/>
                <a:cs typeface="Times New Roman"/>
                <a:sym typeface="Times New Roman"/>
                <a:hlinkClick r:id="rId9"/>
              </a:rPr>
              <a:t>Operational Factors Detailed Analysis </a:t>
            </a:r>
            <a:r>
              <a:rPr lang="en-US" sz="1900">
                <a:uFill>
                  <a:noFill/>
                </a:uFill>
                <a:latin typeface="Times New Roman"/>
                <a:ea typeface="Times New Roman"/>
                <a:cs typeface="Times New Roman"/>
                <a:sym typeface="Times New Roman"/>
                <a:hlinkClick r:id="rId4"/>
              </a:rPr>
              <a:t>…..</a:t>
            </a:r>
            <a:r>
              <a:rPr lang="en-US" sz="1900">
                <a:latin typeface="Times New Roman"/>
                <a:ea typeface="Times New Roman"/>
                <a:cs typeface="Times New Roman"/>
                <a:sym typeface="Times New Roman"/>
              </a:rPr>
              <a:t>8</a:t>
            </a:r>
            <a:endParaRPr sz="1900">
              <a:uFill>
                <a:noFill/>
              </a:uFill>
              <a:latin typeface="Times New Roman"/>
              <a:ea typeface="Times New Roman"/>
              <a:cs typeface="Times New Roman"/>
              <a:sym typeface="Times New Roman"/>
              <a:hlinkClick r:id="rId9"/>
            </a:endParaRPr>
          </a:p>
          <a:p>
            <a:pPr marL="228600" lvl="0" indent="-247650" algn="l" rtl="0">
              <a:lnSpc>
                <a:spcPct val="90000"/>
              </a:lnSpc>
              <a:spcBef>
                <a:spcPts val="1000"/>
              </a:spcBef>
              <a:spcAft>
                <a:spcPts val="0"/>
              </a:spcAft>
              <a:buSzPts val="1900"/>
              <a:buChar char="•"/>
            </a:pPr>
            <a:r>
              <a:rPr lang="en-US" sz="1900">
                <a:uFill>
                  <a:noFill/>
                </a:uFill>
                <a:latin typeface="Times New Roman"/>
                <a:ea typeface="Times New Roman"/>
                <a:cs typeface="Times New Roman"/>
                <a:sym typeface="Times New Roman"/>
                <a:hlinkClick r:id="rId10"/>
              </a:rPr>
              <a:t>Breakdown structure in financial terms </a:t>
            </a:r>
            <a:r>
              <a:rPr lang="en-US" sz="1900">
                <a:uFill>
                  <a:noFill/>
                </a:uFill>
                <a:latin typeface="Times New Roman"/>
                <a:ea typeface="Times New Roman"/>
                <a:cs typeface="Times New Roman"/>
                <a:sym typeface="Times New Roman"/>
                <a:hlinkClick r:id="rId4"/>
              </a:rPr>
              <a:t>…..</a:t>
            </a:r>
            <a:r>
              <a:rPr lang="en-US" sz="1900">
                <a:latin typeface="Times New Roman"/>
                <a:ea typeface="Times New Roman"/>
                <a:cs typeface="Times New Roman"/>
                <a:sym typeface="Times New Roman"/>
              </a:rPr>
              <a:t>9</a:t>
            </a:r>
            <a:endParaRPr sz="1900">
              <a:uFill>
                <a:noFill/>
              </a:uFill>
              <a:latin typeface="Times New Roman"/>
              <a:ea typeface="Times New Roman"/>
              <a:cs typeface="Times New Roman"/>
              <a:sym typeface="Times New Roman"/>
              <a:hlinkClick r:id="rId10"/>
            </a:endParaRPr>
          </a:p>
          <a:p>
            <a:pPr marL="228600" lvl="0" indent="-247650" algn="l" rtl="0">
              <a:lnSpc>
                <a:spcPct val="90000"/>
              </a:lnSpc>
              <a:spcBef>
                <a:spcPts val="1000"/>
              </a:spcBef>
              <a:spcAft>
                <a:spcPts val="0"/>
              </a:spcAft>
              <a:buSzPts val="1900"/>
              <a:buChar char="•"/>
            </a:pPr>
            <a:r>
              <a:rPr lang="en-US" sz="1900">
                <a:uFill>
                  <a:noFill/>
                </a:uFill>
                <a:latin typeface="Times New Roman"/>
                <a:ea typeface="Times New Roman"/>
                <a:cs typeface="Times New Roman"/>
                <a:sym typeface="Times New Roman"/>
                <a:hlinkClick r:id="rId11"/>
              </a:rPr>
              <a:t>Relevant Case Study </a:t>
            </a:r>
            <a:r>
              <a:rPr lang="en-US" sz="1900">
                <a:uFill>
                  <a:noFill/>
                </a:uFill>
                <a:latin typeface="Times New Roman"/>
                <a:ea typeface="Times New Roman"/>
                <a:cs typeface="Times New Roman"/>
                <a:sym typeface="Times New Roman"/>
                <a:hlinkClick r:id="rId4"/>
              </a:rPr>
              <a:t>…..</a:t>
            </a:r>
            <a:r>
              <a:rPr lang="en-US" sz="1900">
                <a:latin typeface="Times New Roman"/>
                <a:ea typeface="Times New Roman"/>
                <a:cs typeface="Times New Roman"/>
                <a:sym typeface="Times New Roman"/>
              </a:rPr>
              <a:t>10</a:t>
            </a:r>
            <a:endParaRPr sz="1900">
              <a:latin typeface="Times New Roman"/>
              <a:ea typeface="Times New Roman"/>
              <a:cs typeface="Times New Roman"/>
              <a:sym typeface="Times New Roman"/>
            </a:endParaRPr>
          </a:p>
          <a:p>
            <a:pPr marL="228600" lvl="0" indent="-247650" algn="l" rtl="0">
              <a:lnSpc>
                <a:spcPct val="90000"/>
              </a:lnSpc>
              <a:spcBef>
                <a:spcPts val="1000"/>
              </a:spcBef>
              <a:spcAft>
                <a:spcPts val="0"/>
              </a:spcAft>
              <a:buSzPts val="1900"/>
              <a:buChar char="•"/>
            </a:pPr>
            <a:r>
              <a:rPr lang="en-US" sz="1900">
                <a:uFill>
                  <a:noFill/>
                </a:uFill>
                <a:latin typeface="Times New Roman"/>
                <a:ea typeface="Times New Roman"/>
                <a:cs typeface="Times New Roman"/>
                <a:sym typeface="Times New Roman"/>
                <a:hlinkClick r:id="rId12"/>
              </a:rPr>
              <a:t>Conclusion </a:t>
            </a:r>
            <a:r>
              <a:rPr lang="en-US" sz="1900">
                <a:uFill>
                  <a:noFill/>
                </a:uFill>
                <a:latin typeface="Times New Roman"/>
                <a:ea typeface="Times New Roman"/>
                <a:cs typeface="Times New Roman"/>
                <a:sym typeface="Times New Roman"/>
                <a:hlinkClick r:id="rId4"/>
              </a:rPr>
              <a:t>…..</a:t>
            </a:r>
            <a:r>
              <a:rPr lang="en-US" sz="1900">
                <a:latin typeface="Times New Roman"/>
                <a:ea typeface="Times New Roman"/>
                <a:cs typeface="Times New Roman"/>
                <a:sym typeface="Times New Roman"/>
              </a:rPr>
              <a:t>11</a:t>
            </a:r>
            <a:endParaRPr sz="1900">
              <a:uFill>
                <a:noFill/>
              </a:uFill>
              <a:latin typeface="Times New Roman"/>
              <a:ea typeface="Times New Roman"/>
              <a:cs typeface="Times New Roman"/>
              <a:sym typeface="Times New Roman"/>
              <a:hlinkClick r:id="rId12"/>
            </a:endParaRPr>
          </a:p>
          <a:p>
            <a:pPr marL="228600" lvl="0" indent="-247650" algn="l" rtl="0">
              <a:lnSpc>
                <a:spcPct val="90000"/>
              </a:lnSpc>
              <a:spcBef>
                <a:spcPts val="1000"/>
              </a:spcBef>
              <a:spcAft>
                <a:spcPts val="0"/>
              </a:spcAft>
              <a:buSzPts val="1900"/>
              <a:buChar char="•"/>
            </a:pPr>
            <a:r>
              <a:rPr lang="en-US" sz="1900">
                <a:uFill>
                  <a:noFill/>
                </a:uFill>
                <a:latin typeface="Times New Roman"/>
                <a:ea typeface="Times New Roman"/>
                <a:cs typeface="Times New Roman"/>
                <a:sym typeface="Times New Roman"/>
                <a:hlinkClick r:id="rId13"/>
              </a:rPr>
              <a:t>Recommendations and Next Steps </a:t>
            </a:r>
            <a:r>
              <a:rPr lang="en-US" sz="1900">
                <a:uFill>
                  <a:noFill/>
                </a:uFill>
                <a:latin typeface="Times New Roman"/>
                <a:ea typeface="Times New Roman"/>
                <a:cs typeface="Times New Roman"/>
                <a:sym typeface="Times New Roman"/>
                <a:hlinkClick r:id="rId4"/>
              </a:rPr>
              <a:t>…..</a:t>
            </a:r>
            <a:r>
              <a:rPr lang="en-US" sz="1900">
                <a:latin typeface="Times New Roman"/>
                <a:ea typeface="Times New Roman"/>
                <a:cs typeface="Times New Roman"/>
                <a:sym typeface="Times New Roman"/>
              </a:rPr>
              <a:t>12</a:t>
            </a:r>
            <a:endParaRPr sz="1900">
              <a:uFill>
                <a:noFill/>
              </a:uFill>
              <a:latin typeface="Times New Roman"/>
              <a:ea typeface="Times New Roman"/>
              <a:cs typeface="Times New Roman"/>
              <a:sym typeface="Times New Roman"/>
              <a:hlinkClick r:id="rId13"/>
            </a:endParaRPr>
          </a:p>
          <a:p>
            <a:pPr marL="228600" lvl="0" indent="-247650" algn="l" rtl="0">
              <a:lnSpc>
                <a:spcPct val="90000"/>
              </a:lnSpc>
              <a:spcBef>
                <a:spcPts val="1000"/>
              </a:spcBef>
              <a:spcAft>
                <a:spcPts val="0"/>
              </a:spcAft>
              <a:buSzPts val="1900"/>
              <a:buChar char="•"/>
            </a:pPr>
            <a:r>
              <a:rPr lang="en-US" sz="1900">
                <a:uFill>
                  <a:noFill/>
                </a:uFill>
                <a:latin typeface="Times New Roman"/>
                <a:ea typeface="Times New Roman"/>
                <a:cs typeface="Times New Roman"/>
                <a:sym typeface="Times New Roman"/>
                <a:hlinkClick r:id="rId14"/>
              </a:rPr>
              <a:t>References </a:t>
            </a:r>
            <a:r>
              <a:rPr lang="en-US" sz="1900">
                <a:uFill>
                  <a:noFill/>
                </a:uFill>
                <a:latin typeface="Times New Roman"/>
                <a:ea typeface="Times New Roman"/>
                <a:cs typeface="Times New Roman"/>
                <a:sym typeface="Times New Roman"/>
                <a:hlinkClick r:id="rId4"/>
              </a:rPr>
              <a:t>…..</a:t>
            </a:r>
            <a:r>
              <a:rPr lang="en-US" sz="1900">
                <a:latin typeface="Times New Roman"/>
                <a:ea typeface="Times New Roman"/>
                <a:cs typeface="Times New Roman"/>
                <a:sym typeface="Times New Roman"/>
              </a:rPr>
              <a:t>13</a:t>
            </a:r>
            <a:br>
              <a:rPr lang="en-US" sz="1900">
                <a:latin typeface="Times New Roman"/>
                <a:ea typeface="Times New Roman"/>
                <a:cs typeface="Times New Roman"/>
                <a:sym typeface="Times New Roman"/>
              </a:rPr>
            </a:br>
            <a:endParaRPr sz="1900">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07"/>
        <p:cNvGrpSpPr/>
        <p:nvPr/>
      </p:nvGrpSpPr>
      <p:grpSpPr>
        <a:xfrm>
          <a:off x="0" y="0"/>
          <a:ext cx="0" cy="0"/>
          <a:chOff x="0" y="0"/>
          <a:chExt cx="0" cy="0"/>
        </a:xfrm>
      </p:grpSpPr>
      <p:sp>
        <p:nvSpPr>
          <p:cNvPr id="108" name="Google Shape;108;p3"/>
          <p:cNvSpPr/>
          <p:nvPr/>
        </p:nvSpPr>
        <p:spPr>
          <a:xfrm>
            <a:off x="3049"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109" name="Google Shape;109;p3" descr="Pre-Production - ANGRYchair"/>
          <p:cNvPicPr preferRelativeResize="0"/>
          <p:nvPr/>
        </p:nvPicPr>
        <p:blipFill rotWithShape="1">
          <a:blip r:embed="rId3">
            <a:alphaModFix/>
          </a:blip>
          <a:srcRect l="417" r="14630" b="-1"/>
          <a:stretch/>
        </p:blipFill>
        <p:spPr>
          <a:xfrm>
            <a:off x="2522356" y="10"/>
            <a:ext cx="9669642" cy="6857990"/>
          </a:xfrm>
          <a:prstGeom prst="rect">
            <a:avLst/>
          </a:prstGeom>
          <a:noFill/>
          <a:ln>
            <a:noFill/>
          </a:ln>
        </p:spPr>
      </p:pic>
      <p:sp>
        <p:nvSpPr>
          <p:cNvPr id="110" name="Google Shape;110;p3"/>
          <p:cNvSpPr/>
          <p:nvPr/>
        </p:nvSpPr>
        <p:spPr>
          <a:xfrm>
            <a:off x="-1" y="0"/>
            <a:ext cx="7390263" cy="6858000"/>
          </a:xfrm>
          <a:prstGeom prst="rect">
            <a:avLst/>
          </a:prstGeom>
          <a:gradFill>
            <a:gsLst>
              <a:gs pos="0">
                <a:srgbClr val="FFFFFF">
                  <a:alpha val="0"/>
                </a:srgbClr>
              </a:gs>
              <a:gs pos="19000">
                <a:srgbClr val="FFFFFF">
                  <a:alpha val="37647"/>
                </a:srgbClr>
              </a:gs>
              <a:gs pos="35000">
                <a:srgbClr val="FFFFFF">
                  <a:alpha val="76862"/>
                </a:srgbClr>
              </a:gs>
              <a:gs pos="48000">
                <a:schemeClr val="lt1"/>
              </a:gs>
              <a:gs pos="100000">
                <a:schemeClr val="lt1"/>
              </a:gs>
            </a:gsLst>
            <a:lin ang="10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11" name="Google Shape;111;p3"/>
          <p:cNvSpPr txBox="1">
            <a:spLocks noGrp="1"/>
          </p:cNvSpPr>
          <p:nvPr>
            <p:ph type="title"/>
          </p:nvPr>
        </p:nvSpPr>
        <p:spPr>
          <a:xfrm>
            <a:off x="838200" y="365125"/>
            <a:ext cx="3822189" cy="1899912"/>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Times New Roman"/>
              <a:buNone/>
            </a:pPr>
            <a:r>
              <a:rPr lang="en-US" sz="4000" b="1">
                <a:latin typeface="Times New Roman"/>
                <a:ea typeface="Times New Roman"/>
                <a:cs typeface="Times New Roman"/>
                <a:sym typeface="Times New Roman"/>
              </a:rPr>
              <a:t>Introduction</a:t>
            </a:r>
            <a:endParaRPr sz="4000"/>
          </a:p>
          <a:p>
            <a:pPr marL="0" lvl="0" indent="0" algn="l" rtl="0">
              <a:lnSpc>
                <a:spcPct val="90000"/>
              </a:lnSpc>
              <a:spcBef>
                <a:spcPts val="0"/>
              </a:spcBef>
              <a:spcAft>
                <a:spcPts val="0"/>
              </a:spcAft>
              <a:buClr>
                <a:schemeClr val="dk1"/>
              </a:buClr>
              <a:buSzPts val="4000"/>
              <a:buFont typeface="Play"/>
              <a:buNone/>
            </a:pPr>
            <a:endParaRPr sz="4000"/>
          </a:p>
        </p:txBody>
      </p:sp>
      <p:sp>
        <p:nvSpPr>
          <p:cNvPr id="112" name="Google Shape;112;p3"/>
          <p:cNvSpPr txBox="1">
            <a:spLocks noGrp="1"/>
          </p:cNvSpPr>
          <p:nvPr>
            <p:ph type="body" idx="1"/>
          </p:nvPr>
        </p:nvSpPr>
        <p:spPr>
          <a:xfrm>
            <a:off x="838200" y="2434201"/>
            <a:ext cx="3822189" cy="3742762"/>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1900"/>
              <a:buChar char="•"/>
            </a:pPr>
            <a:r>
              <a:rPr lang="en-US" sz="1900">
                <a:latin typeface="Times New Roman"/>
                <a:ea typeface="Times New Roman"/>
                <a:cs typeface="Times New Roman"/>
                <a:sym typeface="Times New Roman"/>
              </a:rPr>
              <a:t>The main focus of this presentation is performing a feasibility study for MICE</a:t>
            </a:r>
            <a:endParaRPr sz="1900"/>
          </a:p>
          <a:p>
            <a:pPr marL="228600" lvl="0" indent="-228600" algn="l" rtl="0">
              <a:lnSpc>
                <a:spcPct val="90000"/>
              </a:lnSpc>
              <a:spcBef>
                <a:spcPts val="1000"/>
              </a:spcBef>
              <a:spcAft>
                <a:spcPts val="0"/>
              </a:spcAft>
              <a:buClr>
                <a:schemeClr val="dk1"/>
              </a:buClr>
              <a:buSzPts val="1900"/>
              <a:buChar char="•"/>
            </a:pPr>
            <a:r>
              <a:rPr lang="en-US" sz="1900">
                <a:latin typeface="Times New Roman"/>
                <a:ea typeface="Times New Roman"/>
                <a:cs typeface="Times New Roman"/>
                <a:sym typeface="Times New Roman"/>
              </a:rPr>
              <a:t>The agenda is to critically examine the feasibility and strategic pre-planning research required to make the event concept of this type a success. </a:t>
            </a:r>
            <a:endParaRPr sz="1900"/>
          </a:p>
          <a:p>
            <a:pPr marL="228600" lvl="0" indent="-228600" algn="l" rtl="0">
              <a:lnSpc>
                <a:spcPct val="90000"/>
              </a:lnSpc>
              <a:spcBef>
                <a:spcPts val="1000"/>
              </a:spcBef>
              <a:spcAft>
                <a:spcPts val="0"/>
              </a:spcAft>
              <a:buClr>
                <a:schemeClr val="dk1"/>
              </a:buClr>
              <a:buSzPts val="1900"/>
              <a:buChar char="•"/>
            </a:pPr>
            <a:r>
              <a:rPr lang="en-US" sz="1900">
                <a:latin typeface="Times New Roman"/>
                <a:ea typeface="Times New Roman"/>
                <a:cs typeface="Times New Roman"/>
                <a:sym typeface="Times New Roman"/>
              </a:rPr>
              <a:t>at the same time provide information to help plan events that would effectively form the basis for informed decision-making.</a:t>
            </a:r>
            <a:endParaRPr sz="19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17"/>
        <p:cNvGrpSpPr/>
        <p:nvPr/>
      </p:nvGrpSpPr>
      <p:grpSpPr>
        <a:xfrm>
          <a:off x="0" y="0"/>
          <a:ext cx="0" cy="0"/>
          <a:chOff x="0" y="0"/>
          <a:chExt cx="0" cy="0"/>
        </a:xfrm>
      </p:grpSpPr>
      <p:sp>
        <p:nvSpPr>
          <p:cNvPr id="118" name="Google Shape;118;p4"/>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119" name="Google Shape;119;p4" descr="Top 10 AI Innovation Trends for You to Experience in 2021"/>
          <p:cNvPicPr preferRelativeResize="0"/>
          <p:nvPr/>
        </p:nvPicPr>
        <p:blipFill rotWithShape="1">
          <a:blip r:embed="rId3">
            <a:alphaModFix/>
          </a:blip>
          <a:srcRect l="6667"/>
          <a:stretch/>
        </p:blipFill>
        <p:spPr>
          <a:xfrm>
            <a:off x="1" y="1"/>
            <a:ext cx="12192000" cy="6857999"/>
          </a:xfrm>
          <a:prstGeom prst="rect">
            <a:avLst/>
          </a:prstGeom>
          <a:noFill/>
          <a:ln>
            <a:noFill/>
          </a:ln>
        </p:spPr>
      </p:pic>
      <p:sp>
        <p:nvSpPr>
          <p:cNvPr id="120" name="Google Shape;120;p4"/>
          <p:cNvSpPr/>
          <p:nvPr/>
        </p:nvSpPr>
        <p:spPr>
          <a:xfrm>
            <a:off x="6194259" y="609600"/>
            <a:ext cx="5372101" cy="5513767"/>
          </a:xfrm>
          <a:custGeom>
            <a:avLst/>
            <a:gdLst/>
            <a:ahLst/>
            <a:cxnLst/>
            <a:rect l="l" t="t" r="r" b="b"/>
            <a:pathLst>
              <a:path w="5372101" h="5513767" extrusionOk="0">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solidFill>
            <a:schemeClr val="lt1"/>
          </a:solidFill>
          <a:ln>
            <a:noFill/>
          </a:ln>
          <a:effectLst>
            <a:outerShdw blurRad="25400" dist="12700" dir="3000000" algn="tl" rotWithShape="0">
              <a:srgbClr val="000000">
                <a:alpha val="26666"/>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21" name="Google Shape;121;p4"/>
          <p:cNvSpPr/>
          <p:nvPr/>
        </p:nvSpPr>
        <p:spPr>
          <a:xfrm>
            <a:off x="6194259" y="609600"/>
            <a:ext cx="5372101" cy="5513767"/>
          </a:xfrm>
          <a:custGeom>
            <a:avLst/>
            <a:gdLst/>
            <a:ahLst/>
            <a:cxnLst/>
            <a:rect l="l" t="t" r="r" b="b"/>
            <a:pathLst>
              <a:path w="5372101" h="5513767" extrusionOk="0">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solidFill>
            <a:srgbClr val="82766A">
              <a:alpha val="14901"/>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22" name="Google Shape;122;p4"/>
          <p:cNvSpPr txBox="1">
            <a:spLocks noGrp="1"/>
          </p:cNvSpPr>
          <p:nvPr>
            <p:ph type="body" idx="1"/>
          </p:nvPr>
        </p:nvSpPr>
        <p:spPr>
          <a:xfrm>
            <a:off x="6651086" y="2524343"/>
            <a:ext cx="4458446" cy="3132654"/>
          </a:xfrm>
          <a:prstGeom prst="rect">
            <a:avLst/>
          </a:prstGeom>
          <a:noFill/>
          <a:ln>
            <a:noFill/>
          </a:ln>
        </p:spPr>
        <p:txBody>
          <a:bodyPr spcFirstLastPara="1" wrap="square" lIns="91425" tIns="45700" rIns="91425" bIns="45700" anchor="ctr" anchorCtr="0">
            <a:normAutofit/>
          </a:bodyPr>
          <a:lstStyle/>
          <a:p>
            <a:pPr marL="228600" lvl="0" indent="-228600" algn="l" rtl="0">
              <a:lnSpc>
                <a:spcPct val="90000"/>
              </a:lnSpc>
              <a:spcBef>
                <a:spcPts val="0"/>
              </a:spcBef>
              <a:spcAft>
                <a:spcPts val="0"/>
              </a:spcAft>
              <a:buClr>
                <a:schemeClr val="dk1"/>
              </a:buClr>
              <a:buSzPts val="1600"/>
              <a:buChar char="•"/>
            </a:pPr>
            <a:r>
              <a:rPr lang="en-US" sz="1600">
                <a:latin typeface="Times New Roman"/>
                <a:ea typeface="Times New Roman"/>
                <a:cs typeface="Times New Roman"/>
                <a:sym typeface="Times New Roman"/>
              </a:rPr>
              <a:t>The basis of the project is focused on implementing cutting-edge technologies in the hospitality field for developing future-looking inventions and uplifting the sector.</a:t>
            </a:r>
            <a:endParaRPr sz="1600"/>
          </a:p>
          <a:p>
            <a:pPr marL="228600" lvl="0" indent="-228600" algn="l" rtl="0">
              <a:lnSpc>
                <a:spcPct val="90000"/>
              </a:lnSpc>
              <a:spcBef>
                <a:spcPts val="1000"/>
              </a:spcBef>
              <a:spcAft>
                <a:spcPts val="0"/>
              </a:spcAft>
              <a:buClr>
                <a:schemeClr val="dk1"/>
              </a:buClr>
              <a:buSzPts val="1600"/>
              <a:buChar char="•"/>
            </a:pPr>
            <a:r>
              <a:rPr lang="en-US" sz="1600">
                <a:latin typeface="Times New Roman"/>
                <a:ea typeface="Times New Roman"/>
                <a:cs typeface="Times New Roman"/>
                <a:sym typeface="Times New Roman"/>
              </a:rPr>
              <a:t>The central theme of the event, "Technology and Innovation," is designed to give a stage to the representatives of the industry</a:t>
            </a:r>
            <a:endParaRPr sz="1600"/>
          </a:p>
          <a:p>
            <a:pPr marL="228600" lvl="0" indent="-228600" algn="l" rtl="0">
              <a:lnSpc>
                <a:spcPct val="90000"/>
              </a:lnSpc>
              <a:spcBef>
                <a:spcPts val="1000"/>
              </a:spcBef>
              <a:spcAft>
                <a:spcPts val="0"/>
              </a:spcAft>
              <a:buClr>
                <a:schemeClr val="dk1"/>
              </a:buClr>
              <a:buSzPts val="1600"/>
              <a:buChar char="•"/>
            </a:pPr>
            <a:r>
              <a:rPr lang="en-US" sz="1600">
                <a:latin typeface="Times New Roman"/>
                <a:ea typeface="Times New Roman"/>
                <a:cs typeface="Times New Roman"/>
                <a:sym typeface="Times New Roman"/>
              </a:rPr>
              <a:t>Through presentations of advanced technologies for AI-based guest experiences, smart hotel management systems, and environment-friendly hospitality affairs, the event is intended to inspire hoteliers to be informative</a:t>
            </a:r>
            <a:endParaRPr sz="1600"/>
          </a:p>
        </p:txBody>
      </p:sp>
      <p:sp>
        <p:nvSpPr>
          <p:cNvPr id="123" name="Google Shape;123;p4"/>
          <p:cNvSpPr txBox="1">
            <a:spLocks noGrp="1"/>
          </p:cNvSpPr>
          <p:nvPr>
            <p:ph type="title"/>
          </p:nvPr>
        </p:nvSpPr>
        <p:spPr>
          <a:xfrm>
            <a:off x="6492728" y="1071350"/>
            <a:ext cx="4775162" cy="1242924"/>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600"/>
              <a:buFont typeface="Times New Roman"/>
              <a:buNone/>
            </a:pPr>
            <a:r>
              <a:rPr lang="en-US" sz="3600" b="1">
                <a:latin typeface="Times New Roman"/>
                <a:ea typeface="Times New Roman"/>
                <a:cs typeface="Times New Roman"/>
                <a:sym typeface="Times New Roman"/>
              </a:rPr>
              <a:t>Overview of the Event Concept </a:t>
            </a:r>
            <a:endParaRPr sz="3600"/>
          </a:p>
          <a:p>
            <a:pPr marL="0" lvl="0" indent="0" algn="ctr" rtl="0">
              <a:lnSpc>
                <a:spcPct val="90000"/>
              </a:lnSpc>
              <a:spcBef>
                <a:spcPts val="0"/>
              </a:spcBef>
              <a:spcAft>
                <a:spcPts val="0"/>
              </a:spcAft>
              <a:buClr>
                <a:schemeClr val="dk1"/>
              </a:buClr>
              <a:buSzPts val="3600"/>
              <a:buFont typeface="Play"/>
              <a:buNone/>
            </a:pPr>
            <a:endParaRPr sz="3600"/>
          </a:p>
        </p:txBody>
      </p:sp>
      <p:sp>
        <p:nvSpPr>
          <p:cNvPr id="124" name="Google Shape;124;p4"/>
          <p:cNvSpPr/>
          <p:nvPr/>
        </p:nvSpPr>
        <p:spPr>
          <a:xfrm>
            <a:off x="8026434" y="399531"/>
            <a:ext cx="1707751" cy="428984"/>
          </a:xfrm>
          <a:custGeom>
            <a:avLst/>
            <a:gdLst/>
            <a:ahLst/>
            <a:cxnLst/>
            <a:rect l="l" t="t" r="r" b="b"/>
            <a:pathLst>
              <a:path w="2201784" h="594531" extrusionOk="0">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29"/>
        <p:cNvGrpSpPr/>
        <p:nvPr/>
      </p:nvGrpSpPr>
      <p:grpSpPr>
        <a:xfrm>
          <a:off x="0" y="0"/>
          <a:ext cx="0" cy="0"/>
          <a:chOff x="0" y="0"/>
          <a:chExt cx="0" cy="0"/>
        </a:xfrm>
      </p:grpSpPr>
      <p:sp>
        <p:nvSpPr>
          <p:cNvPr id="130" name="Google Shape;130;p5"/>
          <p:cNvSpPr/>
          <p:nvPr/>
        </p:nvSpPr>
        <p:spPr>
          <a:xfrm>
            <a:off x="0" y="0"/>
            <a:ext cx="12188952"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131" name="Google Shape;131;p5" descr="Ways in which you can create wealth starting today"/>
          <p:cNvPicPr preferRelativeResize="0"/>
          <p:nvPr/>
        </p:nvPicPr>
        <p:blipFill rotWithShape="1">
          <a:blip r:embed="rId3">
            <a:alphaModFix amt="40000"/>
          </a:blip>
          <a:srcRect t="10825" b="4906"/>
          <a:stretch/>
        </p:blipFill>
        <p:spPr>
          <a:xfrm>
            <a:off x="20" y="10"/>
            <a:ext cx="12191979" cy="6857990"/>
          </a:xfrm>
          <a:prstGeom prst="rect">
            <a:avLst/>
          </a:prstGeom>
          <a:noFill/>
          <a:ln>
            <a:noFill/>
          </a:ln>
        </p:spPr>
      </p:pic>
      <p:sp>
        <p:nvSpPr>
          <p:cNvPr id="132" name="Google Shape;132;p5"/>
          <p:cNvSpPr txBox="1">
            <a:spLocks noGrp="1"/>
          </p:cNvSpPr>
          <p:nvPr>
            <p:ph type="title"/>
          </p:nvPr>
        </p:nvSpPr>
        <p:spPr>
          <a:xfrm>
            <a:off x="640080" y="853673"/>
            <a:ext cx="4023360" cy="5004794"/>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lt1"/>
              </a:buClr>
              <a:buSzPts val="5000"/>
              <a:buFont typeface="Times New Roman"/>
              <a:buNone/>
            </a:pPr>
            <a:r>
              <a:rPr lang="en-US" sz="5000" b="1">
                <a:solidFill>
                  <a:schemeClr val="lt1"/>
                </a:solidFill>
                <a:latin typeface="Times New Roman"/>
                <a:ea typeface="Times New Roman"/>
                <a:cs typeface="Times New Roman"/>
                <a:sym typeface="Times New Roman"/>
              </a:rPr>
              <a:t>Financial Factors Examination </a:t>
            </a:r>
            <a:endParaRPr sz="5000">
              <a:solidFill>
                <a:schemeClr val="lt1"/>
              </a:solidFill>
            </a:endParaRPr>
          </a:p>
          <a:p>
            <a:pPr marL="0" lvl="0" indent="0" algn="l" rtl="0">
              <a:lnSpc>
                <a:spcPct val="90000"/>
              </a:lnSpc>
              <a:spcBef>
                <a:spcPts val="0"/>
              </a:spcBef>
              <a:spcAft>
                <a:spcPts val="0"/>
              </a:spcAft>
              <a:buClr>
                <a:schemeClr val="dk1"/>
              </a:buClr>
              <a:buSzPts val="5000"/>
              <a:buFont typeface="Play"/>
              <a:buNone/>
            </a:pPr>
            <a:endParaRPr sz="5000">
              <a:solidFill>
                <a:schemeClr val="lt1"/>
              </a:solidFill>
            </a:endParaRPr>
          </a:p>
        </p:txBody>
      </p:sp>
      <p:sp>
        <p:nvSpPr>
          <p:cNvPr id="133" name="Google Shape;133;p5"/>
          <p:cNvSpPr txBox="1">
            <a:spLocks noGrp="1"/>
          </p:cNvSpPr>
          <p:nvPr>
            <p:ph type="body" idx="1"/>
          </p:nvPr>
        </p:nvSpPr>
        <p:spPr>
          <a:xfrm>
            <a:off x="5571374" y="1213891"/>
            <a:ext cx="5715000" cy="5004794"/>
          </a:xfrm>
          <a:prstGeom prst="rect">
            <a:avLst/>
          </a:prstGeom>
          <a:noFill/>
          <a:ln>
            <a:noFill/>
          </a:ln>
        </p:spPr>
        <p:txBody>
          <a:bodyPr spcFirstLastPara="1" wrap="square" lIns="91425" tIns="45700" rIns="91425" bIns="45700" anchor="ctr" anchorCtr="0">
            <a:noAutofit/>
          </a:bodyPr>
          <a:lstStyle/>
          <a:p>
            <a:pPr marL="228600" lvl="0" indent="-228600" algn="l" rtl="0">
              <a:lnSpc>
                <a:spcPct val="90000"/>
              </a:lnSpc>
              <a:spcBef>
                <a:spcPts val="0"/>
              </a:spcBef>
              <a:spcAft>
                <a:spcPts val="0"/>
              </a:spcAft>
              <a:buClr>
                <a:schemeClr val="lt1"/>
              </a:buClr>
              <a:buSzPts val="1600"/>
              <a:buChar char="•"/>
            </a:pPr>
            <a:r>
              <a:rPr lang="en-US" sz="1600" b="1">
                <a:solidFill>
                  <a:schemeClr val="lt1"/>
                </a:solidFill>
                <a:latin typeface="Times New Roman"/>
                <a:ea typeface="Times New Roman"/>
                <a:cs typeface="Times New Roman"/>
                <a:sym typeface="Times New Roman"/>
              </a:rPr>
              <a:t>Cost Breakdown: </a:t>
            </a:r>
            <a:r>
              <a:rPr lang="en-US" sz="1600">
                <a:solidFill>
                  <a:schemeClr val="lt1"/>
                </a:solidFill>
                <a:latin typeface="Times New Roman"/>
                <a:ea typeface="Times New Roman"/>
                <a:cs typeface="Times New Roman"/>
                <a:sym typeface="Times New Roman"/>
              </a:rPr>
              <a:t>A budget that details all the expenditures will form the best way of determining if the event is a viable financial undertaking. This includes the payment of all the expenses deployed in the organisation of the event and the actual conduct of the event, </a:t>
            </a:r>
            <a:endParaRPr sz="1600">
              <a:solidFill>
                <a:schemeClr val="lt1"/>
              </a:solidFill>
            </a:endParaRPr>
          </a:p>
          <a:p>
            <a:pPr marL="228600" lvl="0" indent="-228600" algn="l" rtl="0">
              <a:lnSpc>
                <a:spcPct val="90000"/>
              </a:lnSpc>
              <a:spcBef>
                <a:spcPts val="1000"/>
              </a:spcBef>
              <a:spcAft>
                <a:spcPts val="0"/>
              </a:spcAft>
              <a:buClr>
                <a:schemeClr val="lt1"/>
              </a:buClr>
              <a:buSzPts val="1600"/>
              <a:buChar char="•"/>
            </a:pPr>
            <a:r>
              <a:rPr lang="en-US" sz="1600" b="1">
                <a:solidFill>
                  <a:schemeClr val="lt1"/>
                </a:solidFill>
                <a:latin typeface="Times New Roman"/>
                <a:ea typeface="Times New Roman"/>
                <a:cs typeface="Times New Roman"/>
                <a:sym typeface="Times New Roman"/>
              </a:rPr>
              <a:t>Projected Revenues: </a:t>
            </a:r>
            <a:r>
              <a:rPr lang="en-US" sz="1600">
                <a:solidFill>
                  <a:schemeClr val="lt1"/>
                </a:solidFill>
                <a:latin typeface="Times New Roman"/>
                <a:ea typeface="Times New Roman"/>
                <a:cs typeface="Times New Roman"/>
                <a:sym typeface="Times New Roman"/>
              </a:rPr>
              <a:t>Together with cost analysis, the estimation of receipts comprises the primary tasks in predicting profitability. It encompasses contextualising possible sources of revenue, like ticket sales, sponsorships, exhibitor charges, merchandise sales, and other forms of ancillary revenue. </a:t>
            </a:r>
            <a:endParaRPr sz="1600">
              <a:solidFill>
                <a:schemeClr val="lt1"/>
              </a:solidFill>
            </a:endParaRPr>
          </a:p>
          <a:p>
            <a:pPr marL="228600" lvl="0" indent="-228600" algn="l" rtl="0">
              <a:lnSpc>
                <a:spcPct val="90000"/>
              </a:lnSpc>
              <a:spcBef>
                <a:spcPts val="1000"/>
              </a:spcBef>
              <a:spcAft>
                <a:spcPts val="0"/>
              </a:spcAft>
              <a:buClr>
                <a:schemeClr val="lt1"/>
              </a:buClr>
              <a:buSzPts val="1600"/>
              <a:buChar char="•"/>
            </a:pPr>
            <a:r>
              <a:rPr lang="en-US" sz="1600" b="1">
                <a:solidFill>
                  <a:schemeClr val="lt1"/>
                </a:solidFill>
                <a:latin typeface="Times New Roman"/>
                <a:ea typeface="Times New Roman"/>
                <a:cs typeface="Times New Roman"/>
                <a:sym typeface="Times New Roman"/>
              </a:rPr>
              <a:t>Funding Sources: </a:t>
            </a:r>
            <a:r>
              <a:rPr lang="en-US" sz="1600">
                <a:solidFill>
                  <a:schemeClr val="lt1"/>
                </a:solidFill>
                <a:latin typeface="Times New Roman"/>
                <a:ea typeface="Times New Roman"/>
                <a:cs typeface="Times New Roman"/>
                <a:sym typeface="Times New Roman"/>
              </a:rPr>
              <a:t>A precise step in the planning of the financial side of the event is the matter of finding fund sources. The strategies include, among other things, procuring sponsorships from other corporations, applying for grants from government and partnerships, taking donations and ticket sales (Harkin, 2023).</a:t>
            </a:r>
            <a:endParaRPr/>
          </a:p>
          <a:p>
            <a:pPr marL="228600" lvl="0" indent="-228600" algn="l" rtl="0">
              <a:lnSpc>
                <a:spcPct val="90000"/>
              </a:lnSpc>
              <a:spcBef>
                <a:spcPts val="1000"/>
              </a:spcBef>
              <a:spcAft>
                <a:spcPts val="0"/>
              </a:spcAft>
              <a:buClr>
                <a:schemeClr val="lt1"/>
              </a:buClr>
              <a:buSzPts val="1600"/>
              <a:buChar char="•"/>
            </a:pPr>
            <a:r>
              <a:rPr lang="en-US" sz="1600" b="1">
                <a:solidFill>
                  <a:schemeClr val="lt1"/>
                </a:solidFill>
                <a:latin typeface="Times New Roman"/>
                <a:ea typeface="Times New Roman"/>
                <a:cs typeface="Times New Roman"/>
                <a:sym typeface="Times New Roman"/>
              </a:rPr>
              <a:t>Revenue Generation Strategies: </a:t>
            </a:r>
            <a:r>
              <a:rPr lang="en-US" sz="1600">
                <a:solidFill>
                  <a:schemeClr val="lt1"/>
                </a:solidFill>
                <a:latin typeface="Times New Roman"/>
                <a:ea typeface="Times New Roman"/>
                <a:cs typeface="Times New Roman"/>
                <a:sym typeface="Times New Roman"/>
              </a:rPr>
              <a:t>Proper stabilisation of financial sustainability by implementing competitive revenue generation strategies is known to be the only way of guaranteeing this without losses.</a:t>
            </a:r>
            <a:endParaRPr sz="1600">
              <a:solidFill>
                <a:schemeClr val="lt1"/>
              </a:solidFill>
            </a:endParaRPr>
          </a:p>
          <a:p>
            <a:pPr marL="0" lvl="0" indent="0" algn="l" rtl="0">
              <a:lnSpc>
                <a:spcPct val="90000"/>
              </a:lnSpc>
              <a:spcBef>
                <a:spcPts val="1000"/>
              </a:spcBef>
              <a:spcAft>
                <a:spcPts val="0"/>
              </a:spcAft>
              <a:buClr>
                <a:schemeClr val="dk1"/>
              </a:buClr>
              <a:buSzPts val="1600"/>
              <a:buNone/>
            </a:pPr>
            <a:endParaRPr sz="1600">
              <a:solidFill>
                <a:schemeClr val="lt1"/>
              </a:solidFill>
            </a:endParaRPr>
          </a:p>
        </p:txBody>
      </p:sp>
      <p:sp>
        <p:nvSpPr>
          <p:cNvPr id="134" name="Google Shape;134;p5"/>
          <p:cNvSpPr/>
          <p:nvPr/>
        </p:nvSpPr>
        <p:spPr>
          <a:xfrm>
            <a:off x="5318921" y="493776"/>
            <a:ext cx="6229604" cy="5722227"/>
          </a:xfrm>
          <a:custGeom>
            <a:avLst/>
            <a:gdLst/>
            <a:ahLst/>
            <a:cxnLst/>
            <a:rect l="l" t="t" r="r" b="b"/>
            <a:pathLst>
              <a:path w="6229604" h="5722227" extrusionOk="0">
                <a:moveTo>
                  <a:pt x="0" y="0"/>
                </a:moveTo>
                <a:cubicBezTo>
                  <a:pt x="134765" y="733"/>
                  <a:pt x="359555" y="-15387"/>
                  <a:pt x="629882" y="0"/>
                </a:cubicBezTo>
                <a:cubicBezTo>
                  <a:pt x="900209" y="15387"/>
                  <a:pt x="965450" y="15937"/>
                  <a:pt x="1135172" y="0"/>
                </a:cubicBezTo>
                <a:cubicBezTo>
                  <a:pt x="1304894" y="-15937"/>
                  <a:pt x="1787212" y="10921"/>
                  <a:pt x="1951943" y="0"/>
                </a:cubicBezTo>
                <a:cubicBezTo>
                  <a:pt x="2116674" y="-10921"/>
                  <a:pt x="2378222" y="13313"/>
                  <a:pt x="2581825" y="0"/>
                </a:cubicBezTo>
                <a:cubicBezTo>
                  <a:pt x="2785428" y="-13313"/>
                  <a:pt x="2915218" y="19972"/>
                  <a:pt x="3211707" y="0"/>
                </a:cubicBezTo>
                <a:cubicBezTo>
                  <a:pt x="3508196" y="-19972"/>
                  <a:pt x="3832828" y="-34359"/>
                  <a:pt x="4028477" y="0"/>
                </a:cubicBezTo>
                <a:cubicBezTo>
                  <a:pt x="4224126" y="34359"/>
                  <a:pt x="4361257" y="4467"/>
                  <a:pt x="4596063" y="0"/>
                </a:cubicBezTo>
                <a:cubicBezTo>
                  <a:pt x="4830869" y="-4467"/>
                  <a:pt x="5091403" y="-7365"/>
                  <a:pt x="5412834" y="0"/>
                </a:cubicBezTo>
                <a:cubicBezTo>
                  <a:pt x="5734265" y="7365"/>
                  <a:pt x="6034988" y="-26786"/>
                  <a:pt x="6229604" y="0"/>
                </a:cubicBezTo>
                <a:cubicBezTo>
                  <a:pt x="6208296" y="256153"/>
                  <a:pt x="6219810" y="335049"/>
                  <a:pt x="6229604" y="635803"/>
                </a:cubicBezTo>
                <a:cubicBezTo>
                  <a:pt x="6239398" y="936557"/>
                  <a:pt x="6230184" y="1092448"/>
                  <a:pt x="6229604" y="1271606"/>
                </a:cubicBezTo>
                <a:cubicBezTo>
                  <a:pt x="6229024" y="1450764"/>
                  <a:pt x="6217841" y="1797531"/>
                  <a:pt x="6229604" y="1964631"/>
                </a:cubicBezTo>
                <a:cubicBezTo>
                  <a:pt x="6241367" y="2131731"/>
                  <a:pt x="6220367" y="2235822"/>
                  <a:pt x="6229604" y="2428767"/>
                </a:cubicBezTo>
                <a:cubicBezTo>
                  <a:pt x="6238841" y="2621712"/>
                  <a:pt x="6220929" y="2925917"/>
                  <a:pt x="6229604" y="3064570"/>
                </a:cubicBezTo>
                <a:cubicBezTo>
                  <a:pt x="6238279" y="3203223"/>
                  <a:pt x="6256755" y="3501958"/>
                  <a:pt x="6229604" y="3700373"/>
                </a:cubicBezTo>
                <a:cubicBezTo>
                  <a:pt x="6202453" y="3898788"/>
                  <a:pt x="6201714" y="4046823"/>
                  <a:pt x="6229604" y="4336176"/>
                </a:cubicBezTo>
                <a:cubicBezTo>
                  <a:pt x="6257494" y="4625529"/>
                  <a:pt x="6258821" y="4774033"/>
                  <a:pt x="6229604" y="5029202"/>
                </a:cubicBezTo>
                <a:cubicBezTo>
                  <a:pt x="6200387" y="5284371"/>
                  <a:pt x="6233334" y="5383875"/>
                  <a:pt x="6229604" y="5722227"/>
                </a:cubicBezTo>
                <a:cubicBezTo>
                  <a:pt x="6016393" y="5707881"/>
                  <a:pt x="5684528" y="5751176"/>
                  <a:pt x="5475130" y="5722227"/>
                </a:cubicBezTo>
                <a:cubicBezTo>
                  <a:pt x="5265732" y="5693278"/>
                  <a:pt x="5082862" y="5732690"/>
                  <a:pt x="4907544" y="5722227"/>
                </a:cubicBezTo>
                <a:cubicBezTo>
                  <a:pt x="4732226" y="5711764"/>
                  <a:pt x="4474837" y="5716289"/>
                  <a:pt x="4090773" y="5722227"/>
                </a:cubicBezTo>
                <a:cubicBezTo>
                  <a:pt x="3706709" y="5728165"/>
                  <a:pt x="3645902" y="5723973"/>
                  <a:pt x="3398595" y="5722227"/>
                </a:cubicBezTo>
                <a:cubicBezTo>
                  <a:pt x="3151288" y="5720481"/>
                  <a:pt x="3001606" y="5732695"/>
                  <a:pt x="2831009" y="5722227"/>
                </a:cubicBezTo>
                <a:cubicBezTo>
                  <a:pt x="2660412" y="5711759"/>
                  <a:pt x="2424161" y="5689878"/>
                  <a:pt x="2138831" y="5722227"/>
                </a:cubicBezTo>
                <a:cubicBezTo>
                  <a:pt x="1853501" y="5754576"/>
                  <a:pt x="1788223" y="5720540"/>
                  <a:pt x="1633541" y="5722227"/>
                </a:cubicBezTo>
                <a:cubicBezTo>
                  <a:pt x="1478859" y="5723915"/>
                  <a:pt x="1324151" y="5739059"/>
                  <a:pt x="1128251" y="5722227"/>
                </a:cubicBezTo>
                <a:cubicBezTo>
                  <a:pt x="932351" y="5705396"/>
                  <a:pt x="522340" y="5691488"/>
                  <a:pt x="0" y="5722227"/>
                </a:cubicBezTo>
                <a:cubicBezTo>
                  <a:pt x="-8445" y="5596771"/>
                  <a:pt x="-11215" y="5344833"/>
                  <a:pt x="0" y="5200869"/>
                </a:cubicBezTo>
                <a:cubicBezTo>
                  <a:pt x="11215" y="5056905"/>
                  <a:pt x="20310" y="4693766"/>
                  <a:pt x="0" y="4450621"/>
                </a:cubicBezTo>
                <a:cubicBezTo>
                  <a:pt x="-20310" y="4207476"/>
                  <a:pt x="817" y="4075053"/>
                  <a:pt x="0" y="3872040"/>
                </a:cubicBezTo>
                <a:cubicBezTo>
                  <a:pt x="-817" y="3669027"/>
                  <a:pt x="-21729" y="3595882"/>
                  <a:pt x="0" y="3407904"/>
                </a:cubicBezTo>
                <a:cubicBezTo>
                  <a:pt x="21729" y="3219926"/>
                  <a:pt x="-30605" y="3052469"/>
                  <a:pt x="0" y="2714879"/>
                </a:cubicBezTo>
                <a:cubicBezTo>
                  <a:pt x="30605" y="2377289"/>
                  <a:pt x="-16081" y="2430808"/>
                  <a:pt x="0" y="2193520"/>
                </a:cubicBezTo>
                <a:cubicBezTo>
                  <a:pt x="16081" y="1956232"/>
                  <a:pt x="18120" y="1817979"/>
                  <a:pt x="0" y="1500495"/>
                </a:cubicBezTo>
                <a:cubicBezTo>
                  <a:pt x="-18120" y="1183011"/>
                  <a:pt x="23969" y="972269"/>
                  <a:pt x="0" y="750248"/>
                </a:cubicBezTo>
                <a:cubicBezTo>
                  <a:pt x="-23969" y="528227"/>
                  <a:pt x="-3769" y="358360"/>
                  <a:pt x="0" y="0"/>
                </a:cubicBezTo>
                <a:close/>
              </a:path>
            </a:pathLst>
          </a:custGeom>
          <a:noFill/>
          <a:ln w="47625" cap="flat" cmpd="sng">
            <a:solidFill>
              <a:schemeClr val="lt1">
                <a:alpha val="74901"/>
              </a:schemeClr>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9"/>
        <p:cNvGrpSpPr/>
        <p:nvPr/>
      </p:nvGrpSpPr>
      <p:grpSpPr>
        <a:xfrm>
          <a:off x="0" y="0"/>
          <a:ext cx="0" cy="0"/>
          <a:chOff x="0" y="0"/>
          <a:chExt cx="0" cy="0"/>
        </a:xfrm>
      </p:grpSpPr>
      <p:sp>
        <p:nvSpPr>
          <p:cNvPr id="140" name="Google Shape;140;p6"/>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41" name="Google Shape;141;p6"/>
          <p:cNvSpPr txBox="1">
            <a:spLocks noGrp="1"/>
          </p:cNvSpPr>
          <p:nvPr>
            <p:ph type="title"/>
          </p:nvPr>
        </p:nvSpPr>
        <p:spPr>
          <a:xfrm>
            <a:off x="6513788" y="365125"/>
            <a:ext cx="4840010" cy="180730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Times New Roman"/>
              <a:buNone/>
            </a:pPr>
            <a:r>
              <a:rPr lang="en-US" b="1">
                <a:latin typeface="Times New Roman"/>
                <a:ea typeface="Times New Roman"/>
                <a:cs typeface="Times New Roman"/>
                <a:sym typeface="Times New Roman"/>
              </a:rPr>
              <a:t>Situational Analysis Overview</a:t>
            </a:r>
            <a:endParaRPr/>
          </a:p>
          <a:p>
            <a:pPr marL="0" lvl="0" indent="0" algn="l" rtl="0">
              <a:lnSpc>
                <a:spcPct val="90000"/>
              </a:lnSpc>
              <a:spcBef>
                <a:spcPts val="0"/>
              </a:spcBef>
              <a:spcAft>
                <a:spcPts val="0"/>
              </a:spcAft>
              <a:buClr>
                <a:schemeClr val="dk1"/>
              </a:buClr>
              <a:buSzPts val="4400"/>
              <a:buFont typeface="Play"/>
              <a:buNone/>
            </a:pPr>
            <a:endParaRPr/>
          </a:p>
        </p:txBody>
      </p:sp>
      <p:pic>
        <p:nvPicPr>
          <p:cNvPr id="142" name="Google Shape;142;p6" descr="Competitive Market: Definition, Types, Characteristics and Examples |  Marketing91"/>
          <p:cNvPicPr preferRelativeResize="0"/>
          <p:nvPr/>
        </p:nvPicPr>
        <p:blipFill rotWithShape="1">
          <a:blip r:embed="rId3">
            <a:alphaModFix/>
          </a:blip>
          <a:srcRect l="29548" r="20283"/>
          <a:stretch/>
        </p:blipFill>
        <p:spPr>
          <a:xfrm>
            <a:off x="20" y="10"/>
            <a:ext cx="6116549" cy="6857990"/>
          </a:xfrm>
          <a:custGeom>
            <a:avLst/>
            <a:gdLst/>
            <a:ahLst/>
            <a:cxnLst/>
            <a:rect l="l" t="t" r="r" b="b"/>
            <a:pathLst>
              <a:path w="6116569" h="6879321" extrusionOk="0">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ln>
            <a:noFill/>
          </a:ln>
        </p:spPr>
      </p:pic>
      <p:sp>
        <p:nvSpPr>
          <p:cNvPr id="143" name="Google Shape;143;p6"/>
          <p:cNvSpPr txBox="1">
            <a:spLocks noGrp="1"/>
          </p:cNvSpPr>
          <p:nvPr>
            <p:ph type="body" idx="1"/>
          </p:nvPr>
        </p:nvSpPr>
        <p:spPr>
          <a:xfrm>
            <a:off x="6513788" y="2333297"/>
            <a:ext cx="4840010" cy="3843666"/>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1700"/>
              <a:buChar char="•"/>
            </a:pPr>
            <a:r>
              <a:rPr lang="en-US" sz="1700">
                <a:latin typeface="Times New Roman"/>
                <a:ea typeface="Times New Roman"/>
                <a:cs typeface="Times New Roman"/>
                <a:sym typeface="Times New Roman"/>
              </a:rPr>
              <a:t>The Situational Analysis is a complete picture of both internal and external factors that have an impact on the proposed event (Klofsten, 2019). </a:t>
            </a:r>
            <a:endParaRPr sz="1700"/>
          </a:p>
          <a:p>
            <a:pPr marL="228600" lvl="0" indent="-228600" algn="l" rtl="0">
              <a:lnSpc>
                <a:spcPct val="90000"/>
              </a:lnSpc>
              <a:spcBef>
                <a:spcPts val="1000"/>
              </a:spcBef>
              <a:spcAft>
                <a:spcPts val="0"/>
              </a:spcAft>
              <a:buClr>
                <a:schemeClr val="dk1"/>
              </a:buClr>
              <a:buSzPts val="1700"/>
              <a:buChar char="•"/>
            </a:pPr>
            <a:r>
              <a:rPr lang="en-US" sz="1700">
                <a:latin typeface="Times New Roman"/>
                <a:ea typeface="Times New Roman"/>
                <a:cs typeface="Times New Roman"/>
                <a:sym typeface="Times New Roman"/>
              </a:rPr>
              <a:t>It is a base on which developing entrepreneurs and the team have the chance to identify opportunities, mitigate the risks and design suitable strategies for the event’s success (Harkin, 2023).</a:t>
            </a:r>
            <a:endParaRPr sz="1700"/>
          </a:p>
          <a:p>
            <a:pPr marL="228600" lvl="0" indent="-228600" algn="l" rtl="0">
              <a:lnSpc>
                <a:spcPct val="90000"/>
              </a:lnSpc>
              <a:spcBef>
                <a:spcPts val="1000"/>
              </a:spcBef>
              <a:spcAft>
                <a:spcPts val="0"/>
              </a:spcAft>
              <a:buClr>
                <a:schemeClr val="dk1"/>
              </a:buClr>
              <a:buSzPts val="1700"/>
              <a:buChar char="•"/>
            </a:pPr>
            <a:r>
              <a:rPr lang="en-US" sz="1700">
                <a:latin typeface="Times New Roman"/>
                <a:ea typeface="Times New Roman"/>
                <a:cs typeface="Times New Roman"/>
                <a:sym typeface="Times New Roman"/>
              </a:rPr>
              <a:t>In the sense that the situational analysis serves its role to guide the strategic decisions both short and long term and this can make the event a viable tool towards achieving the goal of impact and sustainability within the hospitality circle.</a:t>
            </a:r>
            <a:endParaRPr sz="1700"/>
          </a:p>
          <a:p>
            <a:pPr marL="0" lvl="0" indent="0" algn="l" rtl="0">
              <a:lnSpc>
                <a:spcPct val="90000"/>
              </a:lnSpc>
              <a:spcBef>
                <a:spcPts val="1000"/>
              </a:spcBef>
              <a:spcAft>
                <a:spcPts val="0"/>
              </a:spcAft>
              <a:buClr>
                <a:schemeClr val="dk1"/>
              </a:buClr>
              <a:buSzPts val="1700"/>
              <a:buNone/>
            </a:pPr>
            <a:endParaRPr sz="1700"/>
          </a:p>
        </p:txBody>
      </p:sp>
      <p:sp>
        <p:nvSpPr>
          <p:cNvPr id="144" name="Google Shape;144;p6"/>
          <p:cNvSpPr txBox="1"/>
          <p:nvPr/>
        </p:nvSpPr>
        <p:spPr>
          <a:xfrm>
            <a:off x="3632150" y="6488700"/>
            <a:ext cx="3000000" cy="369300"/>
          </a:xfrm>
          <a:prstGeom prst="rect">
            <a:avLst/>
          </a:prstGeom>
          <a:noFill/>
          <a:ln>
            <a:noFill/>
          </a:ln>
        </p:spPr>
        <p:txBody>
          <a:bodyPr spcFirstLastPara="1" wrap="square" lIns="91425" tIns="91425" rIns="91425" bIns="91425" anchor="t" anchorCtr="0">
            <a:spAutoFit/>
          </a:bodyPr>
          <a:lstStyle/>
          <a:p>
            <a:pPr marL="0" lvl="0" indent="0" algn="just" rtl="0">
              <a:lnSpc>
                <a:spcPct val="200000"/>
              </a:lnSpc>
              <a:spcBef>
                <a:spcPts val="0"/>
              </a:spcBef>
              <a:spcAft>
                <a:spcPts val="0"/>
              </a:spcAft>
              <a:buNone/>
            </a:pPr>
            <a:r>
              <a:rPr lang="en-US" sz="1200">
                <a:solidFill>
                  <a:srgbClr val="222222"/>
                </a:solidFill>
                <a:highlight>
                  <a:srgbClr val="FFFFFF"/>
                </a:highlight>
                <a:latin typeface="Times New Roman"/>
                <a:ea typeface="Times New Roman"/>
                <a:cs typeface="Times New Roman"/>
                <a:sym typeface="Times New Roman"/>
              </a:rPr>
              <a:t>(Litvinenko, 2020)</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9"/>
        <p:cNvGrpSpPr/>
        <p:nvPr/>
      </p:nvGrpSpPr>
      <p:grpSpPr>
        <a:xfrm>
          <a:off x="0" y="0"/>
          <a:ext cx="0" cy="0"/>
          <a:chOff x="0" y="0"/>
          <a:chExt cx="0" cy="0"/>
        </a:xfrm>
      </p:grpSpPr>
      <p:sp>
        <p:nvSpPr>
          <p:cNvPr id="150" name="Google Shape;150;p7"/>
          <p:cNvSpPr/>
          <p:nvPr/>
        </p:nvSpPr>
        <p:spPr>
          <a:xfrm>
            <a:off x="0" y="0"/>
            <a:ext cx="12191999" cy="685736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51" name="Google Shape;151;p7"/>
          <p:cNvSpPr txBox="1">
            <a:spLocks noGrp="1"/>
          </p:cNvSpPr>
          <p:nvPr>
            <p:ph type="title"/>
          </p:nvPr>
        </p:nvSpPr>
        <p:spPr>
          <a:xfrm>
            <a:off x="793662" y="386930"/>
            <a:ext cx="10066122" cy="1298448"/>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4800"/>
              <a:buFont typeface="Times New Roman"/>
              <a:buNone/>
            </a:pPr>
            <a:r>
              <a:rPr lang="en-US" sz="4800" b="1">
                <a:latin typeface="Times New Roman"/>
                <a:ea typeface="Times New Roman"/>
                <a:cs typeface="Times New Roman"/>
                <a:sym typeface="Times New Roman"/>
              </a:rPr>
              <a:t>Market Factors </a:t>
            </a:r>
            <a:endParaRPr sz="4800"/>
          </a:p>
          <a:p>
            <a:pPr marL="0" lvl="0" indent="0" algn="l" rtl="0">
              <a:lnSpc>
                <a:spcPct val="90000"/>
              </a:lnSpc>
              <a:spcBef>
                <a:spcPts val="0"/>
              </a:spcBef>
              <a:spcAft>
                <a:spcPts val="0"/>
              </a:spcAft>
              <a:buClr>
                <a:schemeClr val="dk1"/>
              </a:buClr>
              <a:buSzPts val="4800"/>
              <a:buFont typeface="Play"/>
              <a:buNone/>
            </a:pPr>
            <a:endParaRPr sz="4800"/>
          </a:p>
        </p:txBody>
      </p:sp>
      <p:sp>
        <p:nvSpPr>
          <p:cNvPr id="152" name="Google Shape;152;p7"/>
          <p:cNvSpPr/>
          <p:nvPr/>
        </p:nvSpPr>
        <p:spPr>
          <a:xfrm rot="10800000">
            <a:off x="-2" y="1998845"/>
            <a:ext cx="11454595" cy="781699"/>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53" name="Google Shape;153;p7"/>
          <p:cNvSpPr/>
          <p:nvPr/>
        </p:nvSpPr>
        <p:spPr>
          <a:xfrm>
            <a:off x="0" y="2203079"/>
            <a:ext cx="11383362" cy="4267991"/>
          </a:xfrm>
          <a:prstGeom prst="rect">
            <a:avLst/>
          </a:prstGeom>
          <a:solidFill>
            <a:schemeClr val="lt1"/>
          </a:solidFill>
          <a:ln>
            <a:noFill/>
          </a:ln>
          <a:effectLst>
            <a:outerShdw blurRad="139700" dist="127000" dir="5400000" algn="t" rotWithShape="0">
              <a:srgbClr val="000000">
                <a:alpha val="1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54" name="Google Shape;154;p7"/>
          <p:cNvSpPr txBox="1">
            <a:spLocks noGrp="1"/>
          </p:cNvSpPr>
          <p:nvPr>
            <p:ph type="body" idx="1"/>
          </p:nvPr>
        </p:nvSpPr>
        <p:spPr>
          <a:xfrm>
            <a:off x="793661" y="2599509"/>
            <a:ext cx="4530898" cy="3639450"/>
          </a:xfrm>
          <a:prstGeom prst="rect">
            <a:avLst/>
          </a:prstGeom>
          <a:noFill/>
          <a:ln>
            <a:noFill/>
          </a:ln>
        </p:spPr>
        <p:txBody>
          <a:bodyPr spcFirstLastPara="1" wrap="square" lIns="91425" tIns="45700" rIns="91425" bIns="45700" anchor="ctr" anchorCtr="0">
            <a:normAutofit/>
          </a:bodyPr>
          <a:lstStyle/>
          <a:p>
            <a:pPr marL="228600" lvl="0" indent="-228600" algn="l" rtl="0">
              <a:lnSpc>
                <a:spcPct val="90000"/>
              </a:lnSpc>
              <a:spcBef>
                <a:spcPts val="0"/>
              </a:spcBef>
              <a:spcAft>
                <a:spcPts val="0"/>
              </a:spcAft>
              <a:buClr>
                <a:schemeClr val="dk1"/>
              </a:buClr>
              <a:buSzPts val="1400"/>
              <a:buChar char="•"/>
            </a:pPr>
            <a:r>
              <a:rPr lang="en-US" sz="1400" b="1">
                <a:latin typeface="Times New Roman"/>
                <a:ea typeface="Times New Roman"/>
                <a:cs typeface="Times New Roman"/>
                <a:sym typeface="Times New Roman"/>
              </a:rPr>
              <a:t>Target Market Segmentation</a:t>
            </a:r>
            <a:endParaRPr sz="1400"/>
          </a:p>
          <a:p>
            <a:pPr marL="228600" lvl="0" indent="-228600" algn="l" rtl="0">
              <a:lnSpc>
                <a:spcPct val="90000"/>
              </a:lnSpc>
              <a:spcBef>
                <a:spcPts val="1000"/>
              </a:spcBef>
              <a:spcAft>
                <a:spcPts val="0"/>
              </a:spcAft>
              <a:buClr>
                <a:schemeClr val="dk1"/>
              </a:buClr>
              <a:buSzPts val="1400"/>
              <a:buChar char="•"/>
            </a:pPr>
            <a:r>
              <a:rPr lang="en-US" sz="1400">
                <a:latin typeface="Times New Roman"/>
                <a:ea typeface="Times New Roman"/>
                <a:cs typeface="Times New Roman"/>
                <a:sym typeface="Times New Roman"/>
              </a:rPr>
              <a:t>A thorough analysis of the market segmentation based on the different wants and tastes of the possible audience is critically important for getting an understanding of how these people think (Litvinenko, 2020). </a:t>
            </a:r>
            <a:endParaRPr sz="1400"/>
          </a:p>
          <a:p>
            <a:pPr marL="228600" lvl="0" indent="-228600" algn="l" rtl="0">
              <a:lnSpc>
                <a:spcPct val="90000"/>
              </a:lnSpc>
              <a:spcBef>
                <a:spcPts val="1000"/>
              </a:spcBef>
              <a:spcAft>
                <a:spcPts val="0"/>
              </a:spcAft>
              <a:buClr>
                <a:schemeClr val="dk1"/>
              </a:buClr>
              <a:buSzPts val="1400"/>
              <a:buChar char="•"/>
            </a:pPr>
            <a:r>
              <a:rPr lang="en-US" sz="1400" b="1">
                <a:latin typeface="Times New Roman"/>
                <a:ea typeface="Times New Roman"/>
                <a:cs typeface="Times New Roman"/>
                <a:sym typeface="Times New Roman"/>
              </a:rPr>
              <a:t>Demand Trends Analysis</a:t>
            </a:r>
            <a:endParaRPr sz="1400"/>
          </a:p>
          <a:p>
            <a:pPr marL="228600" lvl="0" indent="-228600" algn="l" rtl="0">
              <a:lnSpc>
                <a:spcPct val="90000"/>
              </a:lnSpc>
              <a:spcBef>
                <a:spcPts val="1000"/>
              </a:spcBef>
              <a:spcAft>
                <a:spcPts val="0"/>
              </a:spcAft>
              <a:buClr>
                <a:schemeClr val="dk1"/>
              </a:buClr>
              <a:buSzPts val="1400"/>
              <a:buChar char="•"/>
            </a:pPr>
            <a:r>
              <a:rPr lang="en-US" sz="1400">
                <a:latin typeface="Times New Roman"/>
                <a:ea typeface="Times New Roman"/>
                <a:cs typeface="Times New Roman"/>
                <a:sym typeface="Times New Roman"/>
              </a:rPr>
              <a:t>Analysing demand trends in the hospitality industry is a crucial step in getting to know about the industry dynamics and about the participants' tastes and likes (Klofsten, 2019).</a:t>
            </a:r>
            <a:endParaRPr sz="1400"/>
          </a:p>
          <a:p>
            <a:pPr marL="228600" lvl="0" indent="-228600" algn="l" rtl="0">
              <a:lnSpc>
                <a:spcPct val="90000"/>
              </a:lnSpc>
              <a:spcBef>
                <a:spcPts val="1000"/>
              </a:spcBef>
              <a:spcAft>
                <a:spcPts val="0"/>
              </a:spcAft>
              <a:buClr>
                <a:schemeClr val="dk1"/>
              </a:buClr>
              <a:buSzPts val="1400"/>
              <a:buChar char="•"/>
            </a:pPr>
            <a:r>
              <a:rPr lang="en-US" sz="1400" b="1">
                <a:latin typeface="Times New Roman"/>
                <a:ea typeface="Times New Roman"/>
                <a:cs typeface="Times New Roman"/>
                <a:sym typeface="Times New Roman"/>
              </a:rPr>
              <a:t>Competitive Landscape Assessment</a:t>
            </a:r>
            <a:endParaRPr sz="1400"/>
          </a:p>
          <a:p>
            <a:pPr marL="228600" lvl="0" indent="-228600" algn="l" rtl="0">
              <a:lnSpc>
                <a:spcPct val="90000"/>
              </a:lnSpc>
              <a:spcBef>
                <a:spcPts val="1000"/>
              </a:spcBef>
              <a:spcAft>
                <a:spcPts val="0"/>
              </a:spcAft>
              <a:buClr>
                <a:schemeClr val="dk1"/>
              </a:buClr>
              <a:buSzPts val="1400"/>
              <a:buChar char="•"/>
            </a:pPr>
            <a:r>
              <a:rPr lang="en-US" sz="1400">
                <a:latin typeface="Times New Roman"/>
                <a:ea typeface="Times New Roman"/>
                <a:cs typeface="Times New Roman"/>
                <a:sym typeface="Times New Roman"/>
              </a:rPr>
              <a:t>Competitive Landscape Analysis is the foremost process for recognition of the competition and reflection of the event’s offerings for industry standards (Litvinenko, 2020).</a:t>
            </a:r>
            <a:endParaRPr sz="1400"/>
          </a:p>
        </p:txBody>
      </p:sp>
      <p:pic>
        <p:nvPicPr>
          <p:cNvPr id="155" name="Google Shape;155;p7" descr="Factors Affecting Share Prices in The Indian Stock Market - Aditya Birla  Capital"/>
          <p:cNvPicPr preferRelativeResize="0"/>
          <p:nvPr/>
        </p:nvPicPr>
        <p:blipFill rotWithShape="1">
          <a:blip r:embed="rId3">
            <a:alphaModFix/>
          </a:blip>
          <a:srcRect/>
          <a:stretch/>
        </p:blipFill>
        <p:spPr>
          <a:xfrm>
            <a:off x="5911532" y="3215366"/>
            <a:ext cx="5150277" cy="2252022"/>
          </a:xfrm>
          <a:prstGeom prst="rect">
            <a:avLst/>
          </a:prstGeom>
          <a:noFill/>
          <a:ln>
            <a:noFill/>
          </a:ln>
        </p:spPr>
      </p:pic>
      <p:sp>
        <p:nvSpPr>
          <p:cNvPr id="156" name="Google Shape;156;p7"/>
          <p:cNvSpPr/>
          <p:nvPr/>
        </p:nvSpPr>
        <p:spPr>
          <a:xfrm rot="5400000">
            <a:off x="11228040" y="2313027"/>
            <a:ext cx="781700" cy="152382"/>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57" name="Google Shape;157;p7"/>
          <p:cNvSpPr txBox="1"/>
          <p:nvPr/>
        </p:nvSpPr>
        <p:spPr>
          <a:xfrm>
            <a:off x="8061800" y="5902225"/>
            <a:ext cx="3000000" cy="369300"/>
          </a:xfrm>
          <a:prstGeom prst="rect">
            <a:avLst/>
          </a:prstGeom>
          <a:noFill/>
          <a:ln>
            <a:noFill/>
          </a:ln>
        </p:spPr>
        <p:txBody>
          <a:bodyPr spcFirstLastPara="1" wrap="square" lIns="91425" tIns="91425" rIns="91425" bIns="91425" anchor="t" anchorCtr="0">
            <a:spAutoFit/>
          </a:bodyPr>
          <a:lstStyle/>
          <a:p>
            <a:pPr marL="0" lvl="0" indent="0" algn="just" rtl="0">
              <a:lnSpc>
                <a:spcPct val="200000"/>
              </a:lnSpc>
              <a:spcBef>
                <a:spcPts val="0"/>
              </a:spcBef>
              <a:spcAft>
                <a:spcPts val="0"/>
              </a:spcAft>
              <a:buNone/>
            </a:pPr>
            <a:r>
              <a:rPr lang="en-US" sz="1200">
                <a:solidFill>
                  <a:srgbClr val="222222"/>
                </a:solidFill>
                <a:highlight>
                  <a:srgbClr val="FFFFFF"/>
                </a:highlight>
                <a:latin typeface="Times New Roman"/>
                <a:ea typeface="Times New Roman"/>
                <a:cs typeface="Times New Roman"/>
                <a:sym typeface="Times New Roman"/>
              </a:rPr>
              <a:t>(Harkin, 2023)</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2"/>
        <p:cNvGrpSpPr/>
        <p:nvPr/>
      </p:nvGrpSpPr>
      <p:grpSpPr>
        <a:xfrm>
          <a:off x="0" y="0"/>
          <a:ext cx="0" cy="0"/>
          <a:chOff x="0" y="0"/>
          <a:chExt cx="0" cy="0"/>
        </a:xfrm>
      </p:grpSpPr>
      <p:sp>
        <p:nvSpPr>
          <p:cNvPr id="163" name="Google Shape;163;p8"/>
          <p:cNvSpPr/>
          <p:nvPr/>
        </p:nvSpPr>
        <p:spPr>
          <a:xfrm>
            <a:off x="-1"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164" name="Google Shape;164;p8" descr="How Relationship Data Can Create Operational Success - Business2Community"/>
          <p:cNvPicPr preferRelativeResize="0"/>
          <p:nvPr/>
        </p:nvPicPr>
        <p:blipFill rotWithShape="1">
          <a:blip r:embed="rId3">
            <a:alphaModFix/>
          </a:blip>
          <a:srcRect l="9723" r="19778"/>
          <a:stretch/>
        </p:blipFill>
        <p:spPr>
          <a:xfrm>
            <a:off x="1" y="10"/>
            <a:ext cx="9669642" cy="6857990"/>
          </a:xfrm>
          <a:prstGeom prst="rect">
            <a:avLst/>
          </a:prstGeom>
          <a:noFill/>
          <a:ln>
            <a:noFill/>
          </a:ln>
        </p:spPr>
      </p:pic>
      <p:sp>
        <p:nvSpPr>
          <p:cNvPr id="165" name="Google Shape;165;p8"/>
          <p:cNvSpPr/>
          <p:nvPr/>
        </p:nvSpPr>
        <p:spPr>
          <a:xfrm flipH="1">
            <a:off x="5125019" y="0"/>
            <a:ext cx="7066978" cy="6858000"/>
          </a:xfrm>
          <a:prstGeom prst="rect">
            <a:avLst/>
          </a:prstGeom>
          <a:gradFill>
            <a:gsLst>
              <a:gs pos="0">
                <a:srgbClr val="FFFFFF">
                  <a:alpha val="0"/>
                </a:srgbClr>
              </a:gs>
              <a:gs pos="19000">
                <a:srgbClr val="FFFFFF">
                  <a:alpha val="37647"/>
                </a:srgbClr>
              </a:gs>
              <a:gs pos="35000">
                <a:srgbClr val="FFFFFF">
                  <a:alpha val="76862"/>
                </a:srgbClr>
              </a:gs>
              <a:gs pos="48000">
                <a:schemeClr val="lt1"/>
              </a:gs>
              <a:gs pos="100000">
                <a:schemeClr val="lt1"/>
              </a:gs>
            </a:gsLst>
            <a:lin ang="10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66" name="Google Shape;166;p8"/>
          <p:cNvSpPr txBox="1">
            <a:spLocks noGrp="1"/>
          </p:cNvSpPr>
          <p:nvPr>
            <p:ph type="title"/>
          </p:nvPr>
        </p:nvSpPr>
        <p:spPr>
          <a:xfrm>
            <a:off x="7531610" y="365125"/>
            <a:ext cx="3822189" cy="1899912"/>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Times New Roman"/>
              <a:buNone/>
            </a:pPr>
            <a:r>
              <a:rPr lang="en-US" sz="4000" b="1">
                <a:latin typeface="Times New Roman"/>
                <a:ea typeface="Times New Roman"/>
                <a:cs typeface="Times New Roman"/>
                <a:sym typeface="Times New Roman"/>
              </a:rPr>
              <a:t>Operational Factors Detailed Analysis </a:t>
            </a:r>
            <a:endParaRPr sz="4000"/>
          </a:p>
          <a:p>
            <a:pPr marL="0" lvl="0" indent="0" algn="l" rtl="0">
              <a:lnSpc>
                <a:spcPct val="90000"/>
              </a:lnSpc>
              <a:spcBef>
                <a:spcPts val="0"/>
              </a:spcBef>
              <a:spcAft>
                <a:spcPts val="0"/>
              </a:spcAft>
              <a:buClr>
                <a:schemeClr val="dk1"/>
              </a:buClr>
              <a:buSzPts val="4000"/>
              <a:buFont typeface="Play"/>
              <a:buNone/>
            </a:pPr>
            <a:endParaRPr sz="4000"/>
          </a:p>
        </p:txBody>
      </p:sp>
      <p:sp>
        <p:nvSpPr>
          <p:cNvPr id="167" name="Google Shape;167;p8"/>
          <p:cNvSpPr txBox="1">
            <a:spLocks noGrp="1"/>
          </p:cNvSpPr>
          <p:nvPr>
            <p:ph type="body" idx="1"/>
          </p:nvPr>
        </p:nvSpPr>
        <p:spPr>
          <a:xfrm>
            <a:off x="7531610" y="2434201"/>
            <a:ext cx="3822189" cy="3742762"/>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1300"/>
              <a:buChar char="•"/>
            </a:pPr>
            <a:r>
              <a:rPr lang="en-US" sz="1300" b="1">
                <a:latin typeface="Times New Roman"/>
                <a:ea typeface="Times New Roman"/>
                <a:cs typeface="Times New Roman"/>
                <a:sym typeface="Times New Roman"/>
              </a:rPr>
              <a:t>Venue Selection Criteria</a:t>
            </a:r>
            <a:endParaRPr sz="1300"/>
          </a:p>
          <a:p>
            <a:pPr marL="228600" lvl="0" indent="-228600" algn="l" rtl="0">
              <a:lnSpc>
                <a:spcPct val="90000"/>
              </a:lnSpc>
              <a:spcBef>
                <a:spcPts val="1000"/>
              </a:spcBef>
              <a:spcAft>
                <a:spcPts val="0"/>
              </a:spcAft>
              <a:buClr>
                <a:schemeClr val="dk1"/>
              </a:buClr>
              <a:buSzPts val="1300"/>
              <a:buChar char="•"/>
            </a:pPr>
            <a:r>
              <a:rPr lang="en-US" sz="1300">
                <a:latin typeface="Times New Roman"/>
                <a:ea typeface="Times New Roman"/>
                <a:cs typeface="Times New Roman"/>
                <a:sym typeface="Times New Roman"/>
              </a:rPr>
              <a:t>The process of venue selection implies a thorough investigation of criteria in order for the venue to be chosen after there is a full commitment of the prospective venue to the concept and logistics of the event.</a:t>
            </a:r>
            <a:endParaRPr sz="1300"/>
          </a:p>
          <a:p>
            <a:pPr marL="228600" lvl="0" indent="-228600" algn="l" rtl="0">
              <a:lnSpc>
                <a:spcPct val="90000"/>
              </a:lnSpc>
              <a:spcBef>
                <a:spcPts val="1000"/>
              </a:spcBef>
              <a:spcAft>
                <a:spcPts val="0"/>
              </a:spcAft>
              <a:buClr>
                <a:schemeClr val="dk1"/>
              </a:buClr>
              <a:buSzPts val="1300"/>
              <a:buChar char="•"/>
            </a:pPr>
            <a:r>
              <a:rPr lang="en-US" sz="1300" b="1">
                <a:latin typeface="Times New Roman"/>
                <a:ea typeface="Times New Roman"/>
                <a:cs typeface="Times New Roman"/>
                <a:sym typeface="Times New Roman"/>
              </a:rPr>
              <a:t>Logistical Considerations</a:t>
            </a:r>
            <a:endParaRPr sz="1300"/>
          </a:p>
          <a:p>
            <a:pPr marL="228600" lvl="0" indent="-228600" algn="l" rtl="0">
              <a:lnSpc>
                <a:spcPct val="90000"/>
              </a:lnSpc>
              <a:spcBef>
                <a:spcPts val="1000"/>
              </a:spcBef>
              <a:spcAft>
                <a:spcPts val="0"/>
              </a:spcAft>
              <a:buClr>
                <a:schemeClr val="dk1"/>
              </a:buClr>
              <a:buSzPts val="1300"/>
              <a:buChar char="•"/>
            </a:pPr>
            <a:r>
              <a:rPr lang="en-US" sz="1300">
                <a:latin typeface="Times New Roman"/>
                <a:ea typeface="Times New Roman"/>
                <a:cs typeface="Times New Roman"/>
                <a:sym typeface="Times New Roman"/>
              </a:rPr>
              <a:t>Logistical concerns are an integral part of events and cover the spectrum of factors that are crucial to successful event delivery (Litvinenko, 2020).</a:t>
            </a:r>
            <a:endParaRPr sz="1300"/>
          </a:p>
          <a:p>
            <a:pPr marL="228600" lvl="0" indent="-228600" algn="l" rtl="0">
              <a:lnSpc>
                <a:spcPct val="90000"/>
              </a:lnSpc>
              <a:spcBef>
                <a:spcPts val="1000"/>
              </a:spcBef>
              <a:spcAft>
                <a:spcPts val="0"/>
              </a:spcAft>
              <a:buClr>
                <a:schemeClr val="dk1"/>
              </a:buClr>
              <a:buSzPts val="1300"/>
              <a:buChar char="•"/>
            </a:pPr>
            <a:r>
              <a:rPr lang="en-US" sz="1300" b="1">
                <a:latin typeface="Times New Roman"/>
                <a:ea typeface="Times New Roman"/>
                <a:cs typeface="Times New Roman"/>
                <a:sym typeface="Times New Roman"/>
              </a:rPr>
              <a:t>Resource Allocation</a:t>
            </a:r>
            <a:endParaRPr sz="1300"/>
          </a:p>
          <a:p>
            <a:pPr marL="228600" lvl="0" indent="-228600" algn="l" rtl="0">
              <a:lnSpc>
                <a:spcPct val="90000"/>
              </a:lnSpc>
              <a:spcBef>
                <a:spcPts val="1000"/>
              </a:spcBef>
              <a:spcAft>
                <a:spcPts val="0"/>
              </a:spcAft>
              <a:buClr>
                <a:schemeClr val="dk1"/>
              </a:buClr>
              <a:buSzPts val="1300"/>
              <a:buChar char="•"/>
            </a:pPr>
            <a:r>
              <a:rPr lang="en-US" sz="1300">
                <a:latin typeface="Times New Roman"/>
                <a:ea typeface="Times New Roman"/>
                <a:cs typeface="Times New Roman"/>
                <a:sym typeface="Times New Roman"/>
              </a:rPr>
              <a:t>Resource allocation should be applied wisely to achieve perfect event operation and to meet attendants’ expectations about event quality (Klofsten, 2019).</a:t>
            </a:r>
            <a:endParaRPr sz="1300"/>
          </a:p>
        </p:txBody>
      </p:sp>
      <p:sp>
        <p:nvSpPr>
          <p:cNvPr id="168" name="Google Shape;168;p8"/>
          <p:cNvSpPr txBox="1"/>
          <p:nvPr/>
        </p:nvSpPr>
        <p:spPr>
          <a:xfrm>
            <a:off x="1169700" y="6488700"/>
            <a:ext cx="3000000" cy="369300"/>
          </a:xfrm>
          <a:prstGeom prst="rect">
            <a:avLst/>
          </a:prstGeom>
          <a:noFill/>
          <a:ln>
            <a:noFill/>
          </a:ln>
        </p:spPr>
        <p:txBody>
          <a:bodyPr spcFirstLastPara="1" wrap="square" lIns="91425" tIns="91425" rIns="91425" bIns="91425" anchor="t" anchorCtr="0">
            <a:spAutoFit/>
          </a:bodyPr>
          <a:lstStyle/>
          <a:p>
            <a:pPr marL="0" lvl="0" indent="0" algn="just" rtl="0">
              <a:lnSpc>
                <a:spcPct val="200000"/>
              </a:lnSpc>
              <a:spcBef>
                <a:spcPts val="0"/>
              </a:spcBef>
              <a:spcAft>
                <a:spcPts val="0"/>
              </a:spcAft>
              <a:buNone/>
            </a:pPr>
            <a:r>
              <a:rPr lang="en-US" sz="1200">
                <a:solidFill>
                  <a:srgbClr val="222222"/>
                </a:solidFill>
                <a:highlight>
                  <a:srgbClr val="FFFFFF"/>
                </a:highlight>
                <a:latin typeface="Times New Roman"/>
                <a:ea typeface="Times New Roman"/>
                <a:cs typeface="Times New Roman"/>
                <a:sym typeface="Times New Roman"/>
              </a:rPr>
              <a:t>(Wirtz, 2020)</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73"/>
        <p:cNvGrpSpPr/>
        <p:nvPr/>
      </p:nvGrpSpPr>
      <p:grpSpPr>
        <a:xfrm>
          <a:off x="0" y="0"/>
          <a:ext cx="0" cy="0"/>
          <a:chOff x="0" y="0"/>
          <a:chExt cx="0" cy="0"/>
        </a:xfrm>
      </p:grpSpPr>
      <p:sp>
        <p:nvSpPr>
          <p:cNvPr id="174" name="Google Shape;174;p9"/>
          <p:cNvSpPr/>
          <p:nvPr/>
        </p:nvSpPr>
        <p:spPr>
          <a:xfrm>
            <a:off x="305" y="0"/>
            <a:ext cx="12191695"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rial"/>
              <a:buNone/>
            </a:pPr>
            <a:endParaRPr sz="1800" b="0" i="0" u="none" strike="noStrike" cap="none">
              <a:solidFill>
                <a:srgbClr val="FFFFFF"/>
              </a:solidFill>
              <a:latin typeface="Meiryo"/>
              <a:ea typeface="Meiryo"/>
              <a:cs typeface="Meiryo"/>
              <a:sym typeface="Meiryo"/>
            </a:endParaRPr>
          </a:p>
        </p:txBody>
      </p:sp>
      <p:pic>
        <p:nvPicPr>
          <p:cNvPr id="175" name="Google Shape;175;p9" descr="8 Factors That Determine the Financial Health of a Business | Entrepreneur"/>
          <p:cNvPicPr preferRelativeResize="0"/>
          <p:nvPr/>
        </p:nvPicPr>
        <p:blipFill rotWithShape="1">
          <a:blip r:embed="rId3">
            <a:alphaModFix/>
          </a:blip>
          <a:srcRect r="3181" b="-1"/>
          <a:stretch/>
        </p:blipFill>
        <p:spPr>
          <a:xfrm>
            <a:off x="20" y="10"/>
            <a:ext cx="9947060" cy="6857991"/>
          </a:xfrm>
          <a:prstGeom prst="rect">
            <a:avLst/>
          </a:prstGeom>
          <a:noFill/>
          <a:ln>
            <a:noFill/>
          </a:ln>
        </p:spPr>
      </p:pic>
      <p:sp>
        <p:nvSpPr>
          <p:cNvPr id="176" name="Google Shape;176;p9"/>
          <p:cNvSpPr/>
          <p:nvPr/>
        </p:nvSpPr>
        <p:spPr>
          <a:xfrm flipH="1">
            <a:off x="6986049" y="0"/>
            <a:ext cx="5205951" cy="6858000"/>
          </a:xfrm>
          <a:custGeom>
            <a:avLst/>
            <a:gdLst/>
            <a:ahLst/>
            <a:cxnLst/>
            <a:rect l="l" t="t" r="r" b="b"/>
            <a:pathLst>
              <a:path w="5205951" h="6858000" extrusionOk="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77" name="Google Shape;177;p9"/>
          <p:cNvSpPr/>
          <p:nvPr/>
        </p:nvSpPr>
        <p:spPr>
          <a:xfrm>
            <a:off x="7148226" y="0"/>
            <a:ext cx="5043774" cy="6858000"/>
          </a:xfrm>
          <a:custGeom>
            <a:avLst/>
            <a:gdLst/>
            <a:ahLst/>
            <a:cxnLst/>
            <a:rect l="l" t="t" r="r" b="b"/>
            <a:pathLst>
              <a:path w="5043774" h="6858000" extrusionOk="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Meiryo"/>
              <a:ea typeface="Meiryo"/>
              <a:cs typeface="Meiryo"/>
              <a:sym typeface="Meiryo"/>
            </a:endParaRPr>
          </a:p>
        </p:txBody>
      </p:sp>
      <p:sp>
        <p:nvSpPr>
          <p:cNvPr id="178" name="Google Shape;178;p9"/>
          <p:cNvSpPr/>
          <p:nvPr/>
        </p:nvSpPr>
        <p:spPr>
          <a:xfrm flipH="1">
            <a:off x="6697013" y="0"/>
            <a:ext cx="2529723" cy="6858000"/>
          </a:xfrm>
          <a:custGeom>
            <a:avLst/>
            <a:gdLst/>
            <a:ahLst/>
            <a:cxnLst/>
            <a:rect l="l" t="t" r="r" b="b"/>
            <a:pathLst>
              <a:path w="2529723" h="6858000" extrusionOk="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69803"/>
            </a:srgb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rial"/>
              <a:buNone/>
            </a:pPr>
            <a:endParaRPr sz="1800" b="0" i="0" u="none" strike="noStrike" cap="none">
              <a:solidFill>
                <a:srgbClr val="FFFFFF"/>
              </a:solidFill>
              <a:latin typeface="Meiryo"/>
              <a:ea typeface="Meiryo"/>
              <a:cs typeface="Meiryo"/>
              <a:sym typeface="Meiryo"/>
            </a:endParaRPr>
          </a:p>
        </p:txBody>
      </p:sp>
      <p:sp>
        <p:nvSpPr>
          <p:cNvPr id="179" name="Google Shape;179;p9"/>
          <p:cNvSpPr txBox="1">
            <a:spLocks noGrp="1"/>
          </p:cNvSpPr>
          <p:nvPr>
            <p:ph type="title"/>
          </p:nvPr>
        </p:nvSpPr>
        <p:spPr>
          <a:xfrm>
            <a:off x="8046720" y="1045597"/>
            <a:ext cx="3633746" cy="1588422"/>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3600"/>
              <a:buFont typeface="Times New Roman"/>
              <a:buNone/>
            </a:pPr>
            <a:r>
              <a:rPr lang="en-US" sz="3600" b="1">
                <a:latin typeface="Times New Roman"/>
                <a:ea typeface="Times New Roman"/>
                <a:cs typeface="Times New Roman"/>
                <a:sym typeface="Times New Roman"/>
              </a:rPr>
              <a:t>Financial Factors Breakdown </a:t>
            </a:r>
            <a:endParaRPr sz="3600"/>
          </a:p>
          <a:p>
            <a:pPr marL="0" lvl="0" indent="0" algn="l" rtl="0">
              <a:lnSpc>
                <a:spcPct val="90000"/>
              </a:lnSpc>
              <a:spcBef>
                <a:spcPts val="0"/>
              </a:spcBef>
              <a:spcAft>
                <a:spcPts val="0"/>
              </a:spcAft>
              <a:buClr>
                <a:schemeClr val="dk1"/>
              </a:buClr>
              <a:buSzPts val="3600"/>
              <a:buFont typeface="Play"/>
              <a:buNone/>
            </a:pPr>
            <a:endParaRPr sz="3600"/>
          </a:p>
        </p:txBody>
      </p:sp>
      <p:sp>
        <p:nvSpPr>
          <p:cNvPr id="180" name="Google Shape;180;p9"/>
          <p:cNvSpPr txBox="1">
            <a:spLocks noGrp="1"/>
          </p:cNvSpPr>
          <p:nvPr>
            <p:ph type="body" idx="1"/>
          </p:nvPr>
        </p:nvSpPr>
        <p:spPr>
          <a:xfrm>
            <a:off x="7852755" y="2639602"/>
            <a:ext cx="4340328" cy="2769334"/>
          </a:xfrm>
          <a:prstGeom prst="rect">
            <a:avLst/>
          </a:prstGeom>
          <a:noFill/>
          <a:ln>
            <a:noFill/>
          </a:ln>
        </p:spPr>
        <p:txBody>
          <a:bodyPr spcFirstLastPara="1" wrap="square" lIns="91425" tIns="45700" rIns="91425" bIns="45700" anchor="t" anchorCtr="0">
            <a:noAutofit/>
          </a:bodyPr>
          <a:lstStyle/>
          <a:p>
            <a:pPr marL="228600" lvl="0" indent="-228600" algn="l" rtl="0">
              <a:lnSpc>
                <a:spcPct val="90000"/>
              </a:lnSpc>
              <a:spcBef>
                <a:spcPts val="0"/>
              </a:spcBef>
              <a:spcAft>
                <a:spcPts val="0"/>
              </a:spcAft>
              <a:buClr>
                <a:schemeClr val="dk1"/>
              </a:buClr>
              <a:buSzPts val="1400"/>
              <a:buChar char="•"/>
            </a:pPr>
            <a:r>
              <a:rPr lang="en-US" sz="1400" b="1">
                <a:latin typeface="Times New Roman"/>
                <a:ea typeface="Times New Roman"/>
                <a:cs typeface="Times New Roman"/>
                <a:sym typeface="Times New Roman"/>
              </a:rPr>
              <a:t>Event Costs Analysis</a:t>
            </a:r>
            <a:endParaRPr sz="1400"/>
          </a:p>
          <a:p>
            <a:pPr marL="228600" lvl="0" indent="-228600" algn="l" rtl="0">
              <a:lnSpc>
                <a:spcPct val="90000"/>
              </a:lnSpc>
              <a:spcBef>
                <a:spcPts val="1000"/>
              </a:spcBef>
              <a:spcAft>
                <a:spcPts val="0"/>
              </a:spcAft>
              <a:buClr>
                <a:schemeClr val="dk1"/>
              </a:buClr>
              <a:buSzPts val="1400"/>
              <a:buChar char="•"/>
            </a:pPr>
            <a:r>
              <a:rPr lang="en-US" sz="1400">
                <a:latin typeface="Times New Roman"/>
                <a:ea typeface="Times New Roman"/>
                <a:cs typeface="Times New Roman"/>
                <a:sym typeface="Times New Roman"/>
              </a:rPr>
              <a:t>The general structure of event costing is identifying and classifying all expenses charged under the planning and implementation phases. </a:t>
            </a:r>
            <a:endParaRPr sz="1400"/>
          </a:p>
          <a:p>
            <a:pPr marL="228600" lvl="0" indent="-228600" algn="l" rtl="0">
              <a:lnSpc>
                <a:spcPct val="90000"/>
              </a:lnSpc>
              <a:spcBef>
                <a:spcPts val="1000"/>
              </a:spcBef>
              <a:spcAft>
                <a:spcPts val="0"/>
              </a:spcAft>
              <a:buClr>
                <a:schemeClr val="dk1"/>
              </a:buClr>
              <a:buSzPts val="1400"/>
              <a:buChar char="•"/>
            </a:pPr>
            <a:r>
              <a:rPr lang="en-US" sz="1400" b="1">
                <a:latin typeface="Times New Roman"/>
                <a:ea typeface="Times New Roman"/>
                <a:cs typeface="Times New Roman"/>
                <a:sym typeface="Times New Roman"/>
              </a:rPr>
              <a:t>Revenue Projections</a:t>
            </a:r>
            <a:endParaRPr sz="1400"/>
          </a:p>
          <a:p>
            <a:pPr marL="228600" lvl="0" indent="-228600" algn="l" rtl="0">
              <a:lnSpc>
                <a:spcPct val="90000"/>
              </a:lnSpc>
              <a:spcBef>
                <a:spcPts val="1000"/>
              </a:spcBef>
              <a:spcAft>
                <a:spcPts val="0"/>
              </a:spcAft>
              <a:buClr>
                <a:schemeClr val="dk1"/>
              </a:buClr>
              <a:buSzPts val="1400"/>
              <a:buChar char="•"/>
            </a:pPr>
            <a:r>
              <a:rPr lang="en-US" sz="1400">
                <a:latin typeface="Times New Roman"/>
                <a:ea typeface="Times New Roman"/>
                <a:cs typeface="Times New Roman"/>
                <a:sym typeface="Times New Roman"/>
              </a:rPr>
              <a:t>Revenue projections imply the determination of prospective sources of revenues for the event, for example, ticket sales, sponsorships, fees of exhibitors, sales of merchandise, and auxiliary revenue channels.</a:t>
            </a:r>
            <a:endParaRPr sz="1400"/>
          </a:p>
          <a:p>
            <a:pPr marL="228600" lvl="0" indent="-228600" algn="l" rtl="0">
              <a:lnSpc>
                <a:spcPct val="90000"/>
              </a:lnSpc>
              <a:spcBef>
                <a:spcPts val="1000"/>
              </a:spcBef>
              <a:spcAft>
                <a:spcPts val="0"/>
              </a:spcAft>
              <a:buClr>
                <a:schemeClr val="dk1"/>
              </a:buClr>
              <a:buSzPts val="1400"/>
              <a:buChar char="•"/>
            </a:pPr>
            <a:r>
              <a:rPr lang="en-US" sz="1400" b="1">
                <a:latin typeface="Times New Roman"/>
                <a:ea typeface="Times New Roman"/>
                <a:cs typeface="Times New Roman"/>
                <a:sym typeface="Times New Roman"/>
              </a:rPr>
              <a:t>Funding Strategies</a:t>
            </a:r>
            <a:endParaRPr sz="1400"/>
          </a:p>
          <a:p>
            <a:pPr marL="228600" lvl="0" indent="-228600" algn="l" rtl="0">
              <a:lnSpc>
                <a:spcPct val="90000"/>
              </a:lnSpc>
              <a:spcBef>
                <a:spcPts val="1000"/>
              </a:spcBef>
              <a:spcAft>
                <a:spcPts val="0"/>
              </a:spcAft>
              <a:buClr>
                <a:schemeClr val="dk1"/>
              </a:buClr>
              <a:buSzPts val="1400"/>
              <a:buChar char="•"/>
            </a:pPr>
            <a:r>
              <a:rPr lang="en-US" sz="1400">
                <a:latin typeface="Times New Roman"/>
                <a:ea typeface="Times New Roman"/>
                <a:cs typeface="Times New Roman"/>
                <a:sym typeface="Times New Roman"/>
              </a:rPr>
              <a:t>Designing and supporting campaigns for a continuous and transparent financial mechanism is a principal activity for stable work and better risk management (Klofsten, 2019).</a:t>
            </a:r>
            <a:endParaRPr sz="1400"/>
          </a:p>
        </p:txBody>
      </p:sp>
      <p:sp>
        <p:nvSpPr>
          <p:cNvPr id="181" name="Google Shape;181;p9"/>
          <p:cNvSpPr txBox="1"/>
          <p:nvPr/>
        </p:nvSpPr>
        <p:spPr>
          <a:xfrm>
            <a:off x="300" y="6365500"/>
            <a:ext cx="3000000" cy="369300"/>
          </a:xfrm>
          <a:prstGeom prst="rect">
            <a:avLst/>
          </a:prstGeom>
          <a:noFill/>
          <a:ln>
            <a:noFill/>
          </a:ln>
        </p:spPr>
        <p:txBody>
          <a:bodyPr spcFirstLastPara="1" wrap="square" lIns="91425" tIns="91425" rIns="91425" bIns="91425" anchor="t" anchorCtr="0">
            <a:spAutoFit/>
          </a:bodyPr>
          <a:lstStyle/>
          <a:p>
            <a:pPr marL="0" lvl="0" indent="0" algn="just" rtl="0">
              <a:lnSpc>
                <a:spcPct val="200000"/>
              </a:lnSpc>
              <a:spcBef>
                <a:spcPts val="0"/>
              </a:spcBef>
              <a:spcAft>
                <a:spcPts val="0"/>
              </a:spcAft>
              <a:buNone/>
            </a:pPr>
            <a:r>
              <a:rPr lang="en-US" sz="1200">
                <a:solidFill>
                  <a:srgbClr val="222222"/>
                </a:solidFill>
                <a:highlight>
                  <a:srgbClr val="FFFFFF"/>
                </a:highlight>
                <a:latin typeface="Times New Roman"/>
                <a:ea typeface="Times New Roman"/>
                <a:cs typeface="Times New Roman"/>
                <a:sym typeface="Times New Roman"/>
              </a:rPr>
              <a:t>(Harkin, 2023)</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86"/>
        <p:cNvGrpSpPr/>
        <p:nvPr/>
      </p:nvGrpSpPr>
      <p:grpSpPr>
        <a:xfrm>
          <a:off x="0" y="0"/>
          <a:ext cx="0" cy="0"/>
          <a:chOff x="0" y="0"/>
          <a:chExt cx="0" cy="0"/>
        </a:xfrm>
      </p:grpSpPr>
      <p:sp>
        <p:nvSpPr>
          <p:cNvPr id="187" name="Google Shape;187;p10"/>
          <p:cNvSpPr/>
          <p:nvPr/>
        </p:nvSpPr>
        <p:spPr>
          <a:xfrm>
            <a:off x="3048" y="0"/>
            <a:ext cx="12188952" cy="6858000"/>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88" name="Google Shape;188;p10"/>
          <p:cNvSpPr/>
          <p:nvPr/>
        </p:nvSpPr>
        <p:spPr>
          <a:xfrm>
            <a:off x="0" y="0"/>
            <a:ext cx="12188952" cy="6858000"/>
          </a:xfrm>
          <a:prstGeom prst="rect">
            <a:avLst/>
          </a:prstGeom>
          <a:solidFill>
            <a:schemeClr val="dk1">
              <a:alpha val="52941"/>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grpSp>
        <p:nvGrpSpPr>
          <p:cNvPr id="189" name="Google Shape;189;p10"/>
          <p:cNvGrpSpPr/>
          <p:nvPr/>
        </p:nvGrpSpPr>
        <p:grpSpPr>
          <a:xfrm>
            <a:off x="1" y="2075420"/>
            <a:ext cx="12396066" cy="4440643"/>
            <a:chOff x="1" y="2075420"/>
            <a:chExt cx="12396066" cy="4440643"/>
          </a:xfrm>
        </p:grpSpPr>
        <p:sp>
          <p:nvSpPr>
            <p:cNvPr id="190" name="Google Shape;190;p10"/>
            <p:cNvSpPr/>
            <p:nvPr/>
          </p:nvSpPr>
          <p:spPr>
            <a:xfrm rot="4500000">
              <a:off x="7942191" y="2507571"/>
              <a:ext cx="3563871" cy="3563871"/>
            </a:xfrm>
            <a:prstGeom prst="ellipse">
              <a:avLst/>
            </a:prstGeom>
            <a:noFill/>
            <a:ln w="31750" cap="flat" cmpd="sng">
              <a:solidFill>
                <a:srgbClr val="2A7AD0">
                  <a:alpha val="9803"/>
                </a:srgbClr>
              </a:solidFill>
              <a:prstDash val="dot"/>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91" name="Google Shape;191;p10"/>
            <p:cNvSpPr/>
            <p:nvPr/>
          </p:nvSpPr>
          <p:spPr>
            <a:xfrm rot="-5400000">
              <a:off x="10435065" y="4048931"/>
              <a:ext cx="1381607" cy="1381607"/>
            </a:xfrm>
            <a:prstGeom prst="ellipse">
              <a:avLst/>
            </a:prstGeom>
            <a:noFill/>
            <a:ln w="31750" cap="flat" cmpd="sng">
              <a:solidFill>
                <a:srgbClr val="2A7AD0">
                  <a:alpha val="20000"/>
                </a:srgbClr>
              </a:solidFill>
              <a:prstDash val="dot"/>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92" name="Google Shape;192;p10"/>
            <p:cNvSpPr/>
            <p:nvPr/>
          </p:nvSpPr>
          <p:spPr>
            <a:xfrm rot="-5400000">
              <a:off x="1" y="2075420"/>
              <a:ext cx="3144364" cy="3144364"/>
            </a:xfrm>
            <a:prstGeom prst="ellipse">
              <a:avLst/>
            </a:prstGeom>
            <a:gradFill>
              <a:gsLst>
                <a:gs pos="0">
                  <a:srgbClr val="0A1D30">
                    <a:alpha val="20000"/>
                  </a:srgbClr>
                </a:gs>
                <a:gs pos="100000">
                  <a:srgbClr val="061320">
                    <a:alpha val="9803"/>
                  </a:srgbClr>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93" name="Google Shape;193;p10"/>
            <p:cNvSpPr/>
            <p:nvPr/>
          </p:nvSpPr>
          <p:spPr>
            <a:xfrm rot="-9000000">
              <a:off x="10150845" y="4270841"/>
              <a:ext cx="1897885" cy="1897885"/>
            </a:xfrm>
            <a:prstGeom prst="ellipse">
              <a:avLst/>
            </a:prstGeom>
            <a:gradFill>
              <a:gsLst>
                <a:gs pos="0">
                  <a:srgbClr val="0A1D30">
                    <a:alpha val="9803"/>
                  </a:srgbClr>
                </a:gs>
                <a:gs pos="100000">
                  <a:srgbClr val="0A1D30">
                    <a:alpha val="20000"/>
                  </a:srgbClr>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94" name="Google Shape;194;p10"/>
            <p:cNvSpPr/>
            <p:nvPr/>
          </p:nvSpPr>
          <p:spPr>
            <a:xfrm rot="4500000">
              <a:off x="2046780" y="3040492"/>
              <a:ext cx="2579322" cy="2579322"/>
            </a:xfrm>
            <a:prstGeom prst="ellipse">
              <a:avLst/>
            </a:prstGeom>
            <a:noFill/>
            <a:ln w="31750" cap="flat" cmpd="sng">
              <a:solidFill>
                <a:srgbClr val="2A7AD0">
                  <a:alpha val="20000"/>
                </a:srgbClr>
              </a:solidFill>
              <a:prstDash val="dot"/>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95" name="Google Shape;195;p10"/>
            <p:cNvSpPr/>
            <p:nvPr/>
          </p:nvSpPr>
          <p:spPr>
            <a:xfrm rot="4500000">
              <a:off x="2224640" y="3193975"/>
              <a:ext cx="2243193" cy="2243193"/>
            </a:xfrm>
            <a:prstGeom prst="ellipse">
              <a:avLst/>
            </a:prstGeom>
            <a:noFill/>
            <a:ln w="31750" cap="flat" cmpd="sng">
              <a:solidFill>
                <a:srgbClr val="2A7AD0">
                  <a:alpha val="9803"/>
                </a:srgb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grpSp>
      <p:sp>
        <p:nvSpPr>
          <p:cNvPr id="196" name="Google Shape;196;p10"/>
          <p:cNvSpPr/>
          <p:nvPr/>
        </p:nvSpPr>
        <p:spPr>
          <a:xfrm rot="-5400000">
            <a:off x="10438146" y="1042605"/>
            <a:ext cx="2796461" cy="711252"/>
          </a:xfrm>
          <a:prstGeom prst="rect">
            <a:avLst/>
          </a:prstGeom>
          <a:gradFill>
            <a:gsLst>
              <a:gs pos="0">
                <a:srgbClr val="6DA5E3">
                  <a:alpha val="0"/>
                </a:srgbClr>
              </a:gs>
              <a:gs pos="100000">
                <a:srgbClr val="0A1D30">
                  <a:alpha val="9803"/>
                </a:srgbClr>
              </a:gs>
            </a:gsLst>
            <a:lin ang="8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grpSp>
        <p:nvGrpSpPr>
          <p:cNvPr id="197" name="Google Shape;197;p10"/>
          <p:cNvGrpSpPr/>
          <p:nvPr/>
        </p:nvGrpSpPr>
        <p:grpSpPr>
          <a:xfrm>
            <a:off x="11259539" y="317578"/>
            <a:ext cx="548640" cy="549007"/>
            <a:chOff x="7029447" y="3514725"/>
            <a:chExt cx="1285875" cy="549007"/>
          </a:xfrm>
        </p:grpSpPr>
        <p:cxnSp>
          <p:nvCxnSpPr>
            <p:cNvPr id="198" name="Google Shape;198;p10"/>
            <p:cNvCxnSpPr/>
            <p:nvPr/>
          </p:nvCxnSpPr>
          <p:spPr>
            <a:xfrm>
              <a:off x="7029447" y="3514725"/>
              <a:ext cx="1285875" cy="0"/>
            </a:xfrm>
            <a:prstGeom prst="straightConnector1">
              <a:avLst/>
            </a:prstGeom>
            <a:noFill/>
            <a:ln w="31750" cap="rnd" cmpd="sng">
              <a:solidFill>
                <a:srgbClr val="2A7AD0">
                  <a:alpha val="40000"/>
                </a:srgbClr>
              </a:solidFill>
              <a:prstDash val="dot"/>
              <a:round/>
              <a:headEnd type="none" w="sm" len="sm"/>
              <a:tailEnd type="none" w="sm" len="sm"/>
            </a:ln>
          </p:spPr>
        </p:cxnSp>
        <p:cxnSp>
          <p:nvCxnSpPr>
            <p:cNvPr id="199" name="Google Shape;199;p10"/>
            <p:cNvCxnSpPr/>
            <p:nvPr/>
          </p:nvCxnSpPr>
          <p:spPr>
            <a:xfrm>
              <a:off x="7029447" y="3697727"/>
              <a:ext cx="1285875" cy="0"/>
            </a:xfrm>
            <a:prstGeom prst="straightConnector1">
              <a:avLst/>
            </a:prstGeom>
            <a:noFill/>
            <a:ln w="31750" cap="rnd" cmpd="sng">
              <a:solidFill>
                <a:srgbClr val="2A7AD0">
                  <a:alpha val="40000"/>
                </a:srgbClr>
              </a:solidFill>
              <a:prstDash val="dot"/>
              <a:round/>
              <a:headEnd type="none" w="sm" len="sm"/>
              <a:tailEnd type="none" w="sm" len="sm"/>
            </a:ln>
          </p:spPr>
        </p:cxnSp>
        <p:cxnSp>
          <p:nvCxnSpPr>
            <p:cNvPr id="200" name="Google Shape;200;p10"/>
            <p:cNvCxnSpPr/>
            <p:nvPr/>
          </p:nvCxnSpPr>
          <p:spPr>
            <a:xfrm>
              <a:off x="7029447" y="3880729"/>
              <a:ext cx="1285875" cy="0"/>
            </a:xfrm>
            <a:prstGeom prst="straightConnector1">
              <a:avLst/>
            </a:prstGeom>
            <a:noFill/>
            <a:ln w="31750" cap="rnd" cmpd="sng">
              <a:solidFill>
                <a:srgbClr val="2A7AD0">
                  <a:alpha val="40000"/>
                </a:srgbClr>
              </a:solidFill>
              <a:prstDash val="dot"/>
              <a:round/>
              <a:headEnd type="none" w="sm" len="sm"/>
              <a:tailEnd type="none" w="sm" len="sm"/>
            </a:ln>
          </p:spPr>
        </p:cxnSp>
        <p:cxnSp>
          <p:nvCxnSpPr>
            <p:cNvPr id="201" name="Google Shape;201;p10"/>
            <p:cNvCxnSpPr/>
            <p:nvPr/>
          </p:nvCxnSpPr>
          <p:spPr>
            <a:xfrm>
              <a:off x="7029447" y="4063732"/>
              <a:ext cx="1285875" cy="0"/>
            </a:xfrm>
            <a:prstGeom prst="straightConnector1">
              <a:avLst/>
            </a:prstGeom>
            <a:noFill/>
            <a:ln w="31750" cap="rnd" cmpd="sng">
              <a:solidFill>
                <a:srgbClr val="2A7AD0">
                  <a:alpha val="40000"/>
                </a:srgbClr>
              </a:solidFill>
              <a:prstDash val="dot"/>
              <a:round/>
              <a:headEnd type="none" w="sm" len="sm"/>
              <a:tailEnd type="none" w="sm" len="sm"/>
            </a:ln>
          </p:spPr>
        </p:cxnSp>
      </p:grpSp>
      <p:pic>
        <p:nvPicPr>
          <p:cNvPr id="202" name="Google Shape;202;p10" descr="Hospitality Industry Technology Exposition and Conference (HITEC) Archives  - hotelbusiness.com"/>
          <p:cNvPicPr preferRelativeResize="0"/>
          <p:nvPr/>
        </p:nvPicPr>
        <p:blipFill rotWithShape="1">
          <a:blip r:embed="rId3">
            <a:alphaModFix/>
          </a:blip>
          <a:srcRect t="6821" r="1" b="35698"/>
          <a:stretch/>
        </p:blipFill>
        <p:spPr>
          <a:xfrm>
            <a:off x="626590" y="317578"/>
            <a:ext cx="10851111" cy="3508437"/>
          </a:xfrm>
          <a:prstGeom prst="rect">
            <a:avLst/>
          </a:prstGeom>
          <a:noFill/>
          <a:ln>
            <a:noFill/>
          </a:ln>
        </p:spPr>
      </p:pic>
      <p:grpSp>
        <p:nvGrpSpPr>
          <p:cNvPr id="203" name="Google Shape;203;p10"/>
          <p:cNvGrpSpPr/>
          <p:nvPr/>
        </p:nvGrpSpPr>
        <p:grpSpPr>
          <a:xfrm rot="-5400000">
            <a:off x="474192" y="482489"/>
            <a:ext cx="304800" cy="429768"/>
            <a:chOff x="215328" y="-46937"/>
            <a:chExt cx="304800" cy="2773841"/>
          </a:xfrm>
        </p:grpSpPr>
        <p:cxnSp>
          <p:nvCxnSpPr>
            <p:cNvPr id="204" name="Google Shape;204;p10"/>
            <p:cNvCxnSpPr/>
            <p:nvPr/>
          </p:nvCxnSpPr>
          <p:spPr>
            <a:xfrm>
              <a:off x="215328" y="-46937"/>
              <a:ext cx="0" cy="2773841"/>
            </a:xfrm>
            <a:prstGeom prst="straightConnector1">
              <a:avLst/>
            </a:prstGeom>
            <a:noFill/>
            <a:ln w="25400" cap="flat" cmpd="sng">
              <a:solidFill>
                <a:srgbClr val="F1F1F1">
                  <a:alpha val="49803"/>
                </a:srgbClr>
              </a:solidFill>
              <a:prstDash val="dot"/>
              <a:miter lim="800000"/>
              <a:headEnd type="none" w="sm" len="sm"/>
              <a:tailEnd type="none" w="sm" len="sm"/>
            </a:ln>
          </p:spPr>
        </p:cxnSp>
        <p:cxnSp>
          <p:nvCxnSpPr>
            <p:cNvPr id="205" name="Google Shape;205;p10"/>
            <p:cNvCxnSpPr/>
            <p:nvPr/>
          </p:nvCxnSpPr>
          <p:spPr>
            <a:xfrm>
              <a:off x="316928" y="-46937"/>
              <a:ext cx="0" cy="2773841"/>
            </a:xfrm>
            <a:prstGeom prst="straightConnector1">
              <a:avLst/>
            </a:prstGeom>
            <a:noFill/>
            <a:ln w="25400" cap="flat" cmpd="sng">
              <a:solidFill>
                <a:srgbClr val="F1F1F1">
                  <a:alpha val="49803"/>
                </a:srgbClr>
              </a:solidFill>
              <a:prstDash val="dot"/>
              <a:miter lim="800000"/>
              <a:headEnd type="none" w="sm" len="sm"/>
              <a:tailEnd type="none" w="sm" len="sm"/>
            </a:ln>
          </p:spPr>
        </p:cxnSp>
        <p:cxnSp>
          <p:nvCxnSpPr>
            <p:cNvPr id="206" name="Google Shape;206;p10"/>
            <p:cNvCxnSpPr/>
            <p:nvPr/>
          </p:nvCxnSpPr>
          <p:spPr>
            <a:xfrm>
              <a:off x="418528" y="-46937"/>
              <a:ext cx="0" cy="2773841"/>
            </a:xfrm>
            <a:prstGeom prst="straightConnector1">
              <a:avLst/>
            </a:prstGeom>
            <a:noFill/>
            <a:ln w="25400" cap="flat" cmpd="sng">
              <a:solidFill>
                <a:srgbClr val="F1F1F1">
                  <a:alpha val="49803"/>
                </a:srgbClr>
              </a:solidFill>
              <a:prstDash val="dot"/>
              <a:miter lim="800000"/>
              <a:headEnd type="none" w="sm" len="sm"/>
              <a:tailEnd type="none" w="sm" len="sm"/>
            </a:ln>
          </p:spPr>
        </p:cxnSp>
        <p:cxnSp>
          <p:nvCxnSpPr>
            <p:cNvPr id="207" name="Google Shape;207;p10"/>
            <p:cNvCxnSpPr/>
            <p:nvPr/>
          </p:nvCxnSpPr>
          <p:spPr>
            <a:xfrm>
              <a:off x="520128" y="-46937"/>
              <a:ext cx="0" cy="2773841"/>
            </a:xfrm>
            <a:prstGeom prst="straightConnector1">
              <a:avLst/>
            </a:prstGeom>
            <a:noFill/>
            <a:ln w="25400" cap="flat" cmpd="sng">
              <a:solidFill>
                <a:srgbClr val="F1F1F1">
                  <a:alpha val="49803"/>
                </a:srgbClr>
              </a:solidFill>
              <a:prstDash val="dot"/>
              <a:miter lim="800000"/>
              <a:headEnd type="none" w="sm" len="sm"/>
              <a:tailEnd type="none" w="sm" len="sm"/>
            </a:ln>
          </p:spPr>
        </p:cxnSp>
      </p:grpSp>
      <p:sp>
        <p:nvSpPr>
          <p:cNvPr id="208" name="Google Shape;208;p10"/>
          <p:cNvSpPr/>
          <p:nvPr/>
        </p:nvSpPr>
        <p:spPr>
          <a:xfrm rot="10800000">
            <a:off x="-1" y="6140785"/>
            <a:ext cx="6095997" cy="711252"/>
          </a:xfrm>
          <a:prstGeom prst="rect">
            <a:avLst/>
          </a:prstGeom>
          <a:gradFill>
            <a:gsLst>
              <a:gs pos="0">
                <a:srgbClr val="061320">
                  <a:alpha val="9803"/>
                </a:srgbClr>
              </a:gs>
              <a:gs pos="10000">
                <a:srgbClr val="061320">
                  <a:alpha val="9803"/>
                </a:srgbClr>
              </a:gs>
              <a:gs pos="100000">
                <a:srgbClr val="2A7AD0">
                  <a:alpha val="0"/>
                </a:srgbClr>
              </a:gs>
            </a:gsLst>
            <a:lin ang="8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grpSp>
        <p:nvGrpSpPr>
          <p:cNvPr id="209" name="Google Shape;209;p10"/>
          <p:cNvGrpSpPr/>
          <p:nvPr/>
        </p:nvGrpSpPr>
        <p:grpSpPr>
          <a:xfrm rot="5400000">
            <a:off x="616345" y="5940560"/>
            <a:ext cx="1285875" cy="549007"/>
            <a:chOff x="7029447" y="3514725"/>
            <a:chExt cx="1285875" cy="549007"/>
          </a:xfrm>
        </p:grpSpPr>
        <p:cxnSp>
          <p:nvCxnSpPr>
            <p:cNvPr id="210" name="Google Shape;210;p10"/>
            <p:cNvCxnSpPr/>
            <p:nvPr/>
          </p:nvCxnSpPr>
          <p:spPr>
            <a:xfrm>
              <a:off x="7029447" y="3514725"/>
              <a:ext cx="1285875" cy="0"/>
            </a:xfrm>
            <a:prstGeom prst="straightConnector1">
              <a:avLst/>
            </a:prstGeom>
            <a:noFill/>
            <a:ln w="31750" cap="rnd" cmpd="sng">
              <a:solidFill>
                <a:srgbClr val="2A7AD0">
                  <a:alpha val="40000"/>
                </a:srgbClr>
              </a:solidFill>
              <a:prstDash val="dot"/>
              <a:round/>
              <a:headEnd type="none" w="sm" len="sm"/>
              <a:tailEnd type="none" w="sm" len="sm"/>
            </a:ln>
          </p:spPr>
        </p:cxnSp>
        <p:cxnSp>
          <p:nvCxnSpPr>
            <p:cNvPr id="211" name="Google Shape;211;p10"/>
            <p:cNvCxnSpPr/>
            <p:nvPr/>
          </p:nvCxnSpPr>
          <p:spPr>
            <a:xfrm>
              <a:off x="7029447" y="3697727"/>
              <a:ext cx="1285875" cy="0"/>
            </a:xfrm>
            <a:prstGeom prst="straightConnector1">
              <a:avLst/>
            </a:prstGeom>
            <a:noFill/>
            <a:ln w="31750" cap="rnd" cmpd="sng">
              <a:solidFill>
                <a:srgbClr val="2A7AD0">
                  <a:alpha val="40000"/>
                </a:srgbClr>
              </a:solidFill>
              <a:prstDash val="dot"/>
              <a:round/>
              <a:headEnd type="none" w="sm" len="sm"/>
              <a:tailEnd type="none" w="sm" len="sm"/>
            </a:ln>
          </p:spPr>
        </p:cxnSp>
        <p:cxnSp>
          <p:nvCxnSpPr>
            <p:cNvPr id="212" name="Google Shape;212;p10"/>
            <p:cNvCxnSpPr/>
            <p:nvPr/>
          </p:nvCxnSpPr>
          <p:spPr>
            <a:xfrm>
              <a:off x="7029447" y="3880729"/>
              <a:ext cx="1285875" cy="0"/>
            </a:xfrm>
            <a:prstGeom prst="straightConnector1">
              <a:avLst/>
            </a:prstGeom>
            <a:noFill/>
            <a:ln w="31750" cap="rnd" cmpd="sng">
              <a:solidFill>
                <a:srgbClr val="2A7AD0">
                  <a:alpha val="40000"/>
                </a:srgbClr>
              </a:solidFill>
              <a:prstDash val="dot"/>
              <a:round/>
              <a:headEnd type="none" w="sm" len="sm"/>
              <a:tailEnd type="none" w="sm" len="sm"/>
            </a:ln>
          </p:spPr>
        </p:cxnSp>
        <p:cxnSp>
          <p:nvCxnSpPr>
            <p:cNvPr id="213" name="Google Shape;213;p10"/>
            <p:cNvCxnSpPr/>
            <p:nvPr/>
          </p:nvCxnSpPr>
          <p:spPr>
            <a:xfrm>
              <a:off x="7029447" y="4063732"/>
              <a:ext cx="1285875" cy="0"/>
            </a:xfrm>
            <a:prstGeom prst="straightConnector1">
              <a:avLst/>
            </a:prstGeom>
            <a:noFill/>
            <a:ln w="31750" cap="rnd" cmpd="sng">
              <a:solidFill>
                <a:srgbClr val="2A7AD0">
                  <a:alpha val="40000"/>
                </a:srgbClr>
              </a:solidFill>
              <a:prstDash val="dot"/>
              <a:round/>
              <a:headEnd type="none" w="sm" len="sm"/>
              <a:tailEnd type="none" w="sm" len="sm"/>
            </a:ln>
          </p:spPr>
        </p:cxnSp>
      </p:grpSp>
      <p:sp>
        <p:nvSpPr>
          <p:cNvPr id="214" name="Google Shape;214;p10"/>
          <p:cNvSpPr txBox="1">
            <a:spLocks noGrp="1"/>
          </p:cNvSpPr>
          <p:nvPr>
            <p:ph type="title"/>
          </p:nvPr>
        </p:nvSpPr>
        <p:spPr>
          <a:xfrm>
            <a:off x="630936" y="4018137"/>
            <a:ext cx="4569060" cy="2129586"/>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lt1"/>
              </a:buClr>
              <a:buSzPts val="4800"/>
              <a:buFont typeface="Times New Roman"/>
              <a:buNone/>
            </a:pPr>
            <a:r>
              <a:rPr lang="en-US" sz="4800" b="1">
                <a:solidFill>
                  <a:schemeClr val="lt1"/>
                </a:solidFill>
                <a:latin typeface="Times New Roman"/>
                <a:ea typeface="Times New Roman"/>
                <a:cs typeface="Times New Roman"/>
                <a:sym typeface="Times New Roman"/>
              </a:rPr>
              <a:t>Relevant Case Study </a:t>
            </a:r>
            <a:endParaRPr sz="4800">
              <a:solidFill>
                <a:schemeClr val="lt1"/>
              </a:solidFill>
            </a:endParaRPr>
          </a:p>
          <a:p>
            <a:pPr marL="0" lvl="0" indent="0" algn="l" rtl="0">
              <a:lnSpc>
                <a:spcPct val="90000"/>
              </a:lnSpc>
              <a:spcBef>
                <a:spcPts val="0"/>
              </a:spcBef>
              <a:spcAft>
                <a:spcPts val="0"/>
              </a:spcAft>
              <a:buClr>
                <a:schemeClr val="dk1"/>
              </a:buClr>
              <a:buSzPts val="4800"/>
              <a:buFont typeface="Play"/>
              <a:buNone/>
            </a:pPr>
            <a:endParaRPr sz="4800">
              <a:solidFill>
                <a:schemeClr val="lt1"/>
              </a:solidFill>
            </a:endParaRPr>
          </a:p>
        </p:txBody>
      </p:sp>
      <p:sp>
        <p:nvSpPr>
          <p:cNvPr id="215" name="Google Shape;215;p10"/>
          <p:cNvSpPr txBox="1">
            <a:spLocks noGrp="1"/>
          </p:cNvSpPr>
          <p:nvPr>
            <p:ph type="body" idx="1"/>
          </p:nvPr>
        </p:nvSpPr>
        <p:spPr>
          <a:xfrm>
            <a:off x="5486080" y="4018143"/>
            <a:ext cx="5674105" cy="2129599"/>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0"/>
              </a:spcBef>
              <a:spcAft>
                <a:spcPts val="0"/>
              </a:spcAft>
              <a:buClr>
                <a:schemeClr val="lt1"/>
              </a:buClr>
              <a:buSzPts val="1400"/>
              <a:buNone/>
            </a:pPr>
            <a:r>
              <a:rPr lang="en-US" sz="1400" b="1">
                <a:solidFill>
                  <a:schemeClr val="lt1"/>
                </a:solidFill>
                <a:latin typeface="Times New Roman"/>
                <a:ea typeface="Times New Roman"/>
                <a:cs typeface="Times New Roman"/>
                <a:sym typeface="Times New Roman"/>
              </a:rPr>
              <a:t>Case Study: "HITEC -- Hospitality Industry Technology Exposition &amp; Conference</a:t>
            </a:r>
            <a:endParaRPr sz="1400">
              <a:solidFill>
                <a:schemeClr val="lt1"/>
              </a:solidFill>
            </a:endParaRPr>
          </a:p>
          <a:p>
            <a:pPr marL="228600" lvl="0" indent="-228600" algn="l" rtl="0">
              <a:lnSpc>
                <a:spcPct val="90000"/>
              </a:lnSpc>
              <a:spcBef>
                <a:spcPts val="1000"/>
              </a:spcBef>
              <a:spcAft>
                <a:spcPts val="0"/>
              </a:spcAft>
              <a:buClr>
                <a:schemeClr val="lt1"/>
              </a:buClr>
              <a:buSzPts val="1400"/>
              <a:buChar char="•"/>
            </a:pPr>
            <a:r>
              <a:rPr lang="en-US" sz="1400">
                <a:solidFill>
                  <a:schemeClr val="lt1"/>
                </a:solidFill>
                <a:latin typeface="Times New Roman"/>
                <a:ea typeface="Times New Roman"/>
                <a:cs typeface="Times New Roman"/>
                <a:sym typeface="Times New Roman"/>
              </a:rPr>
              <a:t>HITEC is a hospitality technology conference known as one of the best in the world ,however, of the educational sessions, product exhibits, and professional encounters in its event calendar. Among HITEC's key lessons are seeking an ideal venue, broadening fronts of marketing awareness, providing live and exciting experiences, and developing multiple income sources to cover expenses (Bodolica, 2020). For example, HITEC selects only the top-notch venues with updated technology infrastructure and super facilitation for the audience, besides that the delegates execute a well-composed marketing plan to attract many people from different walks of life. </a:t>
            </a:r>
            <a:endParaRPr sz="1400">
              <a:solidFill>
                <a:schemeClr val="lt1"/>
              </a:solidFill>
            </a:endParaRPr>
          </a:p>
        </p:txBody>
      </p:sp>
      <p:sp>
        <p:nvSpPr>
          <p:cNvPr id="216" name="Google Shape;216;p10"/>
          <p:cNvSpPr txBox="1"/>
          <p:nvPr/>
        </p:nvSpPr>
        <p:spPr>
          <a:xfrm>
            <a:off x="9320475" y="3456725"/>
            <a:ext cx="3000000" cy="369300"/>
          </a:xfrm>
          <a:prstGeom prst="rect">
            <a:avLst/>
          </a:prstGeom>
          <a:noFill/>
          <a:ln>
            <a:noFill/>
          </a:ln>
        </p:spPr>
        <p:txBody>
          <a:bodyPr spcFirstLastPara="1" wrap="square" lIns="91425" tIns="91425" rIns="91425" bIns="91425" anchor="t" anchorCtr="0">
            <a:spAutoFit/>
          </a:bodyPr>
          <a:lstStyle/>
          <a:p>
            <a:pPr marL="0" lvl="0" indent="0" algn="just" rtl="0">
              <a:lnSpc>
                <a:spcPct val="200000"/>
              </a:lnSpc>
              <a:spcBef>
                <a:spcPts val="0"/>
              </a:spcBef>
              <a:spcAft>
                <a:spcPts val="0"/>
              </a:spcAft>
              <a:buNone/>
            </a:pPr>
            <a:r>
              <a:rPr lang="en-US" sz="1200">
                <a:solidFill>
                  <a:srgbClr val="222222"/>
                </a:solidFill>
                <a:highlight>
                  <a:srgbClr val="FFFFFF"/>
                </a:highlight>
                <a:latin typeface="Times New Roman"/>
                <a:ea typeface="Times New Roman"/>
                <a:cs typeface="Times New Roman"/>
                <a:sym typeface="Times New Roman"/>
              </a:rPr>
              <a:t>(Wirtz, 2020)</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21"/>
        <p:cNvGrpSpPr/>
        <p:nvPr/>
      </p:nvGrpSpPr>
      <p:grpSpPr>
        <a:xfrm>
          <a:off x="0" y="0"/>
          <a:ext cx="0" cy="0"/>
          <a:chOff x="0" y="0"/>
          <a:chExt cx="0" cy="0"/>
        </a:xfrm>
      </p:grpSpPr>
      <p:sp>
        <p:nvSpPr>
          <p:cNvPr id="222" name="Google Shape;222;p11"/>
          <p:cNvSpPr/>
          <p:nvPr/>
        </p:nvSpPr>
        <p:spPr>
          <a:xfrm>
            <a:off x="0" y="0"/>
            <a:ext cx="12191695"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223" name="Google Shape;223;p11" descr="Exhibitions In Winnipeg 2024 | Trade Shows, Tech Fairs, Expos &amp; Art Gallery  In Winnipeg"/>
          <p:cNvPicPr preferRelativeResize="0"/>
          <p:nvPr/>
        </p:nvPicPr>
        <p:blipFill rotWithShape="1">
          <a:blip r:embed="rId3">
            <a:alphaModFix/>
          </a:blip>
          <a:srcRect t="7161" r="-1" b="16506"/>
          <a:stretch/>
        </p:blipFill>
        <p:spPr>
          <a:xfrm>
            <a:off x="-1" y="10"/>
            <a:ext cx="12228129" cy="4666928"/>
          </a:xfrm>
          <a:prstGeom prst="rect">
            <a:avLst/>
          </a:prstGeom>
          <a:noFill/>
          <a:ln>
            <a:noFill/>
          </a:ln>
        </p:spPr>
      </p:pic>
      <p:grpSp>
        <p:nvGrpSpPr>
          <p:cNvPr id="224" name="Google Shape;224;p11"/>
          <p:cNvGrpSpPr/>
          <p:nvPr/>
        </p:nvGrpSpPr>
        <p:grpSpPr>
          <a:xfrm>
            <a:off x="-305" y="2987478"/>
            <a:ext cx="12228128" cy="1828800"/>
            <a:chOff x="-305" y="2987478"/>
            <a:chExt cx="12188952" cy="1828800"/>
          </a:xfrm>
        </p:grpSpPr>
        <p:sp>
          <p:nvSpPr>
            <p:cNvPr id="225" name="Google Shape;225;p11"/>
            <p:cNvSpPr/>
            <p:nvPr/>
          </p:nvSpPr>
          <p:spPr>
            <a:xfrm>
              <a:off x="-305" y="2987478"/>
              <a:ext cx="12188952" cy="1099712"/>
            </a:xfrm>
            <a:custGeom>
              <a:avLst/>
              <a:gdLst/>
              <a:ahLst/>
              <a:cxnLst/>
              <a:rect l="l" t="t" r="r" b="b"/>
              <a:pathLst>
                <a:path w="9182100" h="932744" extrusionOk="0">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lt1">
                <a:alpha val="29803"/>
              </a:scheme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226" name="Google Shape;226;p11"/>
            <p:cNvSpPr/>
            <p:nvPr/>
          </p:nvSpPr>
          <p:spPr>
            <a:xfrm>
              <a:off x="-305" y="3199381"/>
              <a:ext cx="12188952" cy="902694"/>
            </a:xfrm>
            <a:custGeom>
              <a:avLst/>
              <a:gdLst/>
              <a:ahLst/>
              <a:cxnLst/>
              <a:rect l="l" t="t" r="r" b="b"/>
              <a:pathLst>
                <a:path w="9182100" h="765639" extrusionOk="0">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lt1">
                <a:alpha val="29803"/>
              </a:scheme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227" name="Google Shape;227;p11"/>
            <p:cNvSpPr/>
            <p:nvPr/>
          </p:nvSpPr>
          <p:spPr>
            <a:xfrm>
              <a:off x="-305" y="3501488"/>
              <a:ext cx="12188952" cy="641669"/>
            </a:xfrm>
            <a:custGeom>
              <a:avLst/>
              <a:gdLst/>
              <a:ahLst/>
              <a:cxnLst/>
              <a:rect l="l" t="t" r="r" b="b"/>
              <a:pathLst>
                <a:path w="9182100" h="544245" extrusionOk="0">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lt1">
                <a:alpha val="2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28" name="Google Shape;228;p11"/>
            <p:cNvSpPr/>
            <p:nvPr/>
          </p:nvSpPr>
          <p:spPr>
            <a:xfrm>
              <a:off x="-305" y="3614750"/>
              <a:ext cx="12188952" cy="1201528"/>
            </a:xfrm>
            <a:custGeom>
              <a:avLst/>
              <a:gdLst/>
              <a:ahLst/>
              <a:cxnLst/>
              <a:rect l="l" t="t" r="r" b="b"/>
              <a:pathLst>
                <a:path w="9182100" h="1019102" extrusionOk="0">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grpSp>
      <p:sp>
        <p:nvSpPr>
          <p:cNvPr id="229" name="Google Shape;229;p11"/>
          <p:cNvSpPr txBox="1">
            <a:spLocks noGrp="1"/>
          </p:cNvSpPr>
          <p:nvPr>
            <p:ph type="title"/>
          </p:nvPr>
        </p:nvSpPr>
        <p:spPr>
          <a:xfrm>
            <a:off x="804672" y="4551037"/>
            <a:ext cx="5021782" cy="1509931"/>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2"/>
              </a:buClr>
              <a:buSzPts val="3600"/>
              <a:buFont typeface="Times New Roman"/>
              <a:buNone/>
            </a:pPr>
            <a:r>
              <a:rPr lang="en-US" sz="3600" b="1">
                <a:solidFill>
                  <a:schemeClr val="dk2"/>
                </a:solidFill>
                <a:latin typeface="Times New Roman"/>
                <a:ea typeface="Times New Roman"/>
                <a:cs typeface="Times New Roman"/>
                <a:sym typeface="Times New Roman"/>
              </a:rPr>
              <a:t>Conclusion </a:t>
            </a:r>
            <a:endParaRPr sz="3600">
              <a:solidFill>
                <a:schemeClr val="dk2"/>
              </a:solidFill>
            </a:endParaRPr>
          </a:p>
          <a:p>
            <a:pPr marL="0" lvl="0" indent="0" algn="l" rtl="0">
              <a:lnSpc>
                <a:spcPct val="90000"/>
              </a:lnSpc>
              <a:spcBef>
                <a:spcPts val="0"/>
              </a:spcBef>
              <a:spcAft>
                <a:spcPts val="0"/>
              </a:spcAft>
              <a:buClr>
                <a:schemeClr val="dk1"/>
              </a:buClr>
              <a:buSzPts val="3600"/>
              <a:buFont typeface="Play"/>
              <a:buNone/>
            </a:pPr>
            <a:endParaRPr sz="3600">
              <a:solidFill>
                <a:schemeClr val="dk2"/>
              </a:solidFill>
            </a:endParaRPr>
          </a:p>
        </p:txBody>
      </p:sp>
      <p:sp>
        <p:nvSpPr>
          <p:cNvPr id="230" name="Google Shape;230;p11"/>
          <p:cNvSpPr txBox="1">
            <a:spLocks noGrp="1"/>
          </p:cNvSpPr>
          <p:nvPr>
            <p:ph type="body" idx="1"/>
          </p:nvPr>
        </p:nvSpPr>
        <p:spPr>
          <a:xfrm>
            <a:off x="4502902" y="4841982"/>
            <a:ext cx="7350955" cy="1399099"/>
          </a:xfrm>
          <a:prstGeom prst="rect">
            <a:avLst/>
          </a:prstGeom>
          <a:noFill/>
          <a:ln>
            <a:noFill/>
          </a:ln>
        </p:spPr>
        <p:txBody>
          <a:bodyPr spcFirstLastPara="1" wrap="square" lIns="91425" tIns="45700" rIns="91425" bIns="45700" anchor="ctr" anchorCtr="0">
            <a:noAutofit/>
          </a:bodyPr>
          <a:lstStyle/>
          <a:p>
            <a:pPr marL="228600" lvl="0" indent="-228600" algn="l" rtl="0">
              <a:lnSpc>
                <a:spcPct val="90000"/>
              </a:lnSpc>
              <a:spcBef>
                <a:spcPts val="0"/>
              </a:spcBef>
              <a:spcAft>
                <a:spcPts val="0"/>
              </a:spcAft>
              <a:buClr>
                <a:schemeClr val="dk2"/>
              </a:buClr>
              <a:buSzPts val="1600"/>
              <a:buChar char="•"/>
            </a:pPr>
            <a:r>
              <a:rPr lang="en-US" sz="1600">
                <a:solidFill>
                  <a:schemeClr val="dk2"/>
                </a:solidFill>
                <a:latin typeface="Times New Roman"/>
                <a:ea typeface="Times New Roman"/>
                <a:cs typeface="Times New Roman"/>
                <a:sym typeface="Times New Roman"/>
              </a:rPr>
              <a:t>This presentation has explored the strategic plan of a feasibility study that proposes a MICE industry event centred on "Technology and Innovation within the Hospitality Sector." </a:t>
            </a:r>
            <a:endParaRPr sz="1600">
              <a:solidFill>
                <a:schemeClr val="dk2"/>
              </a:solidFill>
            </a:endParaRPr>
          </a:p>
          <a:p>
            <a:pPr marL="228600" lvl="0" indent="-228600" algn="l" rtl="0">
              <a:lnSpc>
                <a:spcPct val="90000"/>
              </a:lnSpc>
              <a:spcBef>
                <a:spcPts val="1000"/>
              </a:spcBef>
              <a:spcAft>
                <a:spcPts val="0"/>
              </a:spcAft>
              <a:buClr>
                <a:schemeClr val="dk2"/>
              </a:buClr>
              <a:buSzPts val="1600"/>
              <a:buChar char="•"/>
            </a:pPr>
            <a:r>
              <a:rPr lang="en-US" sz="1600">
                <a:solidFill>
                  <a:schemeClr val="dk2"/>
                </a:solidFill>
                <a:latin typeface="Times New Roman"/>
                <a:ea typeface="Times New Roman"/>
                <a:cs typeface="Times New Roman"/>
                <a:sym typeface="Times New Roman"/>
              </a:rPr>
              <a:t>The feasibility study presented a series of phenomena: uncovering the main market forces, preparing for the logistical tasks and planning how the finances would be studied. </a:t>
            </a:r>
            <a:endParaRPr sz="1600">
              <a:solidFill>
                <a:schemeClr val="dk2"/>
              </a:solidFill>
              <a:latin typeface="Arial"/>
              <a:ea typeface="Arial"/>
              <a:cs typeface="Arial"/>
              <a:sym typeface="Arial"/>
            </a:endParaRPr>
          </a:p>
          <a:p>
            <a:pPr marL="228600" lvl="0" indent="-228600" algn="l" rtl="0">
              <a:lnSpc>
                <a:spcPct val="90000"/>
              </a:lnSpc>
              <a:spcBef>
                <a:spcPts val="1000"/>
              </a:spcBef>
              <a:spcAft>
                <a:spcPts val="0"/>
              </a:spcAft>
              <a:buClr>
                <a:schemeClr val="dk2"/>
              </a:buClr>
              <a:buSzPts val="1600"/>
              <a:buChar char="•"/>
            </a:pPr>
            <a:r>
              <a:rPr lang="en-US" sz="1600">
                <a:solidFill>
                  <a:schemeClr val="dk2"/>
                </a:solidFill>
                <a:latin typeface="Times New Roman"/>
                <a:ea typeface="Times New Roman"/>
                <a:cs typeface="Times New Roman"/>
                <a:sym typeface="Times New Roman"/>
              </a:rPr>
              <a:t>Considering the findings, planners of future events will refine their plans, making the right choices and establishing good strategies to create an evergreen run of the hospitality event.</a:t>
            </a:r>
            <a:br>
              <a:rPr lang="en-US" sz="1600"/>
            </a:br>
            <a:endParaRPr sz="1600">
              <a:solidFill>
                <a:schemeClr val="dk2"/>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35"/>
        <p:cNvGrpSpPr/>
        <p:nvPr/>
      </p:nvGrpSpPr>
      <p:grpSpPr>
        <a:xfrm>
          <a:off x="0" y="0"/>
          <a:ext cx="0" cy="0"/>
          <a:chOff x="0" y="0"/>
          <a:chExt cx="0" cy="0"/>
        </a:xfrm>
      </p:grpSpPr>
      <p:sp>
        <p:nvSpPr>
          <p:cNvPr id="236" name="Google Shape;236;p12"/>
          <p:cNvSpPr/>
          <p:nvPr/>
        </p:nvSpPr>
        <p:spPr>
          <a:xfrm>
            <a:off x="0" y="-1"/>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rial"/>
              <a:buNone/>
            </a:pPr>
            <a:endParaRPr sz="1800" b="0" i="0" u="none" strike="noStrike" cap="none">
              <a:solidFill>
                <a:srgbClr val="FFFFFF"/>
              </a:solidFill>
              <a:latin typeface="Calibri"/>
              <a:ea typeface="Calibri"/>
              <a:cs typeface="Calibri"/>
              <a:sym typeface="Calibri"/>
            </a:endParaRPr>
          </a:p>
        </p:txBody>
      </p:sp>
      <p:sp>
        <p:nvSpPr>
          <p:cNvPr id="237" name="Google Shape;237;p12"/>
          <p:cNvSpPr/>
          <p:nvPr/>
        </p:nvSpPr>
        <p:spPr>
          <a:xfrm>
            <a:off x="0" y="0"/>
            <a:ext cx="12192000" cy="6858000"/>
          </a:xfrm>
          <a:prstGeom prst="rect">
            <a:avLst/>
          </a:prstGeom>
          <a:solidFill>
            <a:srgbClr val="00000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rial"/>
              <a:buNone/>
            </a:pPr>
            <a:endParaRPr sz="1800" b="0" i="0" u="none" strike="noStrike" cap="none">
              <a:solidFill>
                <a:srgbClr val="000000"/>
              </a:solidFill>
              <a:latin typeface="Calibri"/>
              <a:ea typeface="Calibri"/>
              <a:cs typeface="Calibri"/>
              <a:sym typeface="Calibri"/>
            </a:endParaRPr>
          </a:p>
        </p:txBody>
      </p:sp>
      <p:pic>
        <p:nvPicPr>
          <p:cNvPr id="238" name="Google Shape;238;p12" descr="A group of people sitting in chairs&#10;&#10;Description automatically generated"/>
          <p:cNvPicPr preferRelativeResize="0"/>
          <p:nvPr/>
        </p:nvPicPr>
        <p:blipFill rotWithShape="1">
          <a:blip r:embed="rId3">
            <a:alphaModFix amt="60000"/>
          </a:blip>
          <a:srcRect l="1332"/>
          <a:stretch/>
        </p:blipFill>
        <p:spPr>
          <a:xfrm>
            <a:off x="-1" y="10"/>
            <a:ext cx="12192001" cy="6857990"/>
          </a:xfrm>
          <a:prstGeom prst="rect">
            <a:avLst/>
          </a:prstGeom>
          <a:noFill/>
          <a:ln>
            <a:noFill/>
          </a:ln>
        </p:spPr>
      </p:pic>
      <p:sp>
        <p:nvSpPr>
          <p:cNvPr id="239" name="Google Shape;239;p12"/>
          <p:cNvSpPr txBox="1">
            <a:spLocks noGrp="1"/>
          </p:cNvSpPr>
          <p:nvPr>
            <p:ph type="title"/>
          </p:nvPr>
        </p:nvSpPr>
        <p:spPr>
          <a:xfrm>
            <a:off x="1198181" y="728906"/>
            <a:ext cx="9792471" cy="2057037"/>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FF"/>
              </a:buClr>
              <a:buSzPts val="4400"/>
              <a:buFont typeface="Times New Roman"/>
              <a:buNone/>
            </a:pPr>
            <a:r>
              <a:rPr lang="en-US" b="1">
                <a:solidFill>
                  <a:srgbClr val="FFFFFF"/>
                </a:solidFill>
                <a:latin typeface="Times New Roman"/>
                <a:ea typeface="Times New Roman"/>
                <a:cs typeface="Times New Roman"/>
                <a:sym typeface="Times New Roman"/>
              </a:rPr>
              <a:t>Recommendations and Next Steps</a:t>
            </a:r>
            <a:endParaRPr>
              <a:solidFill>
                <a:srgbClr val="FFFFFF"/>
              </a:solidFill>
            </a:endParaRPr>
          </a:p>
          <a:p>
            <a:pPr marL="0" lvl="0" indent="0" algn="l" rtl="0">
              <a:lnSpc>
                <a:spcPct val="90000"/>
              </a:lnSpc>
              <a:spcBef>
                <a:spcPts val="0"/>
              </a:spcBef>
              <a:spcAft>
                <a:spcPts val="0"/>
              </a:spcAft>
              <a:buClr>
                <a:schemeClr val="dk1"/>
              </a:buClr>
              <a:buSzPts val="4400"/>
              <a:buFont typeface="Play"/>
              <a:buNone/>
            </a:pPr>
            <a:endParaRPr>
              <a:solidFill>
                <a:srgbClr val="FFFFFF"/>
              </a:solidFill>
            </a:endParaRPr>
          </a:p>
        </p:txBody>
      </p:sp>
      <p:sp>
        <p:nvSpPr>
          <p:cNvPr id="240" name="Google Shape;240;p12"/>
          <p:cNvSpPr txBox="1">
            <a:spLocks noGrp="1"/>
          </p:cNvSpPr>
          <p:nvPr>
            <p:ph type="body" idx="1"/>
          </p:nvPr>
        </p:nvSpPr>
        <p:spPr>
          <a:xfrm>
            <a:off x="1198181" y="2306502"/>
            <a:ext cx="9792471" cy="3822586"/>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rgbClr val="FFFFFF"/>
              </a:buClr>
              <a:buSzPts val="2000"/>
              <a:buNone/>
            </a:pPr>
            <a:r>
              <a:rPr lang="en-US" sz="2000" b="1">
                <a:solidFill>
                  <a:srgbClr val="FFFFFF"/>
                </a:solidFill>
                <a:latin typeface="Times New Roman"/>
                <a:ea typeface="Times New Roman"/>
                <a:cs typeface="Times New Roman"/>
                <a:sym typeface="Times New Roman"/>
              </a:rPr>
              <a:t>Refining Event Concept</a:t>
            </a:r>
            <a:endParaRPr sz="2000">
              <a:solidFill>
                <a:srgbClr val="FFFFFF"/>
              </a:solidFill>
            </a:endParaRPr>
          </a:p>
          <a:p>
            <a:pPr marL="228600" lvl="0" indent="-228600" algn="l" rtl="0">
              <a:lnSpc>
                <a:spcPct val="90000"/>
              </a:lnSpc>
              <a:spcBef>
                <a:spcPts val="1000"/>
              </a:spcBef>
              <a:spcAft>
                <a:spcPts val="0"/>
              </a:spcAft>
              <a:buClr>
                <a:srgbClr val="FFFFFF"/>
              </a:buClr>
              <a:buSzPts val="2000"/>
              <a:buChar char="•"/>
            </a:pPr>
            <a:r>
              <a:rPr lang="en-US" sz="2000">
                <a:solidFill>
                  <a:srgbClr val="FFFFFF"/>
                </a:solidFill>
                <a:latin typeface="Times New Roman"/>
                <a:ea typeface="Times New Roman"/>
                <a:cs typeface="Times New Roman"/>
                <a:sym typeface="Times New Roman"/>
              </a:rPr>
              <a:t>The recommendations for improving the event concept are outlined based on the findings from the feasibility study that showcased the event concept's alignment with the defined market needs and wants.</a:t>
            </a:r>
            <a:endParaRPr sz="2000">
              <a:solidFill>
                <a:srgbClr val="FFFFFF"/>
              </a:solidFill>
            </a:endParaRPr>
          </a:p>
          <a:p>
            <a:pPr marL="0" lvl="0" indent="0" algn="l" rtl="0">
              <a:lnSpc>
                <a:spcPct val="90000"/>
              </a:lnSpc>
              <a:spcBef>
                <a:spcPts val="1000"/>
              </a:spcBef>
              <a:spcAft>
                <a:spcPts val="0"/>
              </a:spcAft>
              <a:buClr>
                <a:srgbClr val="FFFFFF"/>
              </a:buClr>
              <a:buSzPts val="2000"/>
              <a:buNone/>
            </a:pPr>
            <a:r>
              <a:rPr lang="en-US" sz="2000" b="1">
                <a:solidFill>
                  <a:srgbClr val="FFFFFF"/>
                </a:solidFill>
                <a:latin typeface="Times New Roman"/>
                <a:ea typeface="Times New Roman"/>
                <a:cs typeface="Times New Roman"/>
                <a:sym typeface="Times New Roman"/>
              </a:rPr>
              <a:t>Industry Events: Next things to manage</a:t>
            </a:r>
            <a:endParaRPr sz="2000">
              <a:solidFill>
                <a:srgbClr val="FFFFFF"/>
              </a:solidFill>
            </a:endParaRPr>
          </a:p>
          <a:p>
            <a:pPr marL="228600" lvl="0" indent="-228600" algn="l" rtl="0">
              <a:lnSpc>
                <a:spcPct val="90000"/>
              </a:lnSpc>
              <a:spcBef>
                <a:spcPts val="1000"/>
              </a:spcBef>
              <a:spcAft>
                <a:spcPts val="0"/>
              </a:spcAft>
              <a:buClr>
                <a:srgbClr val="FFFFFF"/>
              </a:buClr>
              <a:buSzPts val="2000"/>
              <a:buChar char="•"/>
            </a:pPr>
            <a:r>
              <a:rPr lang="en-US" sz="2000">
                <a:solidFill>
                  <a:srgbClr val="FFFFFF"/>
                </a:solidFill>
                <a:latin typeface="Times New Roman"/>
                <a:ea typeface="Times New Roman"/>
                <a:cs typeface="Times New Roman"/>
                <a:sym typeface="Times New Roman"/>
              </a:rPr>
              <a:t>The future course of the event planning process comprises the final makeup of the venue, the supply of necessary resources and vendors, the implementation of a robust marketing and promotion strategy and the tweaking of the event agenda and the program. </a:t>
            </a:r>
            <a:endParaRPr sz="2000">
              <a:solidFill>
                <a:srgbClr val="FFFFFF"/>
              </a:solidFill>
            </a:endParaRPr>
          </a:p>
          <a:p>
            <a:pPr marL="228600" lvl="0" indent="-101600" algn="l" rtl="0">
              <a:lnSpc>
                <a:spcPct val="90000"/>
              </a:lnSpc>
              <a:spcBef>
                <a:spcPts val="1000"/>
              </a:spcBef>
              <a:spcAft>
                <a:spcPts val="0"/>
              </a:spcAft>
              <a:buClr>
                <a:schemeClr val="dk1"/>
              </a:buClr>
              <a:buSzPts val="2000"/>
              <a:buNone/>
            </a:pPr>
            <a:endParaRPr sz="2000">
              <a:solidFill>
                <a:srgbClr val="FFFFFF"/>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45"/>
        <p:cNvGrpSpPr/>
        <p:nvPr/>
      </p:nvGrpSpPr>
      <p:grpSpPr>
        <a:xfrm>
          <a:off x="0" y="0"/>
          <a:ext cx="0" cy="0"/>
          <a:chOff x="0" y="0"/>
          <a:chExt cx="0" cy="0"/>
        </a:xfrm>
      </p:grpSpPr>
      <p:sp>
        <p:nvSpPr>
          <p:cNvPr id="246" name="Google Shape;246;p13"/>
          <p:cNvSpPr/>
          <p:nvPr/>
        </p:nvSpPr>
        <p:spPr>
          <a:xfrm>
            <a:off x="-1"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pic>
        <p:nvPicPr>
          <p:cNvPr id="247" name="Google Shape;247;p13" descr="A computer and books on a table&#10;&#10;Description automatically generated"/>
          <p:cNvPicPr preferRelativeResize="0"/>
          <p:nvPr/>
        </p:nvPicPr>
        <p:blipFill rotWithShape="1">
          <a:blip r:embed="rId3">
            <a:alphaModFix/>
          </a:blip>
          <a:srcRect l="3849" r="2033" b="-1"/>
          <a:stretch/>
        </p:blipFill>
        <p:spPr>
          <a:xfrm>
            <a:off x="1" y="10"/>
            <a:ext cx="9669642" cy="6857990"/>
          </a:xfrm>
          <a:prstGeom prst="rect">
            <a:avLst/>
          </a:prstGeom>
          <a:noFill/>
          <a:ln>
            <a:noFill/>
          </a:ln>
        </p:spPr>
      </p:pic>
      <p:sp>
        <p:nvSpPr>
          <p:cNvPr id="248" name="Google Shape;248;p13"/>
          <p:cNvSpPr/>
          <p:nvPr/>
        </p:nvSpPr>
        <p:spPr>
          <a:xfrm flipH="1">
            <a:off x="5125019" y="0"/>
            <a:ext cx="7066978" cy="6858000"/>
          </a:xfrm>
          <a:prstGeom prst="rect">
            <a:avLst/>
          </a:prstGeom>
          <a:gradFill>
            <a:gsLst>
              <a:gs pos="0">
                <a:srgbClr val="FFFFFF">
                  <a:alpha val="0"/>
                </a:srgbClr>
              </a:gs>
              <a:gs pos="19000">
                <a:srgbClr val="FFFFFF">
                  <a:alpha val="37647"/>
                </a:srgbClr>
              </a:gs>
              <a:gs pos="35000">
                <a:srgbClr val="FFFFFF">
                  <a:alpha val="76862"/>
                </a:srgbClr>
              </a:gs>
              <a:gs pos="48000">
                <a:schemeClr val="lt1"/>
              </a:gs>
              <a:gs pos="100000">
                <a:schemeClr val="lt1"/>
              </a:gs>
            </a:gsLst>
            <a:lin ang="10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49" name="Google Shape;249;p13"/>
          <p:cNvSpPr txBox="1">
            <a:spLocks noGrp="1"/>
          </p:cNvSpPr>
          <p:nvPr>
            <p:ph type="title"/>
          </p:nvPr>
        </p:nvSpPr>
        <p:spPr>
          <a:xfrm>
            <a:off x="7531610" y="4907"/>
            <a:ext cx="3822189" cy="1899912"/>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Times New Roman"/>
              <a:buNone/>
            </a:pPr>
            <a:r>
              <a:rPr lang="en-US" sz="4000" b="1">
                <a:latin typeface="Times New Roman"/>
                <a:ea typeface="Times New Roman"/>
                <a:cs typeface="Times New Roman"/>
                <a:sym typeface="Times New Roman"/>
              </a:rPr>
              <a:t>References </a:t>
            </a:r>
            <a:endParaRPr sz="4000"/>
          </a:p>
          <a:p>
            <a:pPr marL="0" lvl="0" indent="0" algn="l" rtl="0">
              <a:lnSpc>
                <a:spcPct val="90000"/>
              </a:lnSpc>
              <a:spcBef>
                <a:spcPts val="0"/>
              </a:spcBef>
              <a:spcAft>
                <a:spcPts val="0"/>
              </a:spcAft>
              <a:buClr>
                <a:schemeClr val="dk1"/>
              </a:buClr>
              <a:buSzPts val="4000"/>
              <a:buFont typeface="Play"/>
              <a:buNone/>
            </a:pPr>
            <a:endParaRPr sz="4000"/>
          </a:p>
        </p:txBody>
      </p:sp>
      <p:sp>
        <p:nvSpPr>
          <p:cNvPr id="250" name="Google Shape;250;p13"/>
          <p:cNvSpPr txBox="1">
            <a:spLocks noGrp="1"/>
          </p:cNvSpPr>
          <p:nvPr>
            <p:ph type="body" idx="1"/>
          </p:nvPr>
        </p:nvSpPr>
        <p:spPr>
          <a:xfrm>
            <a:off x="6908156" y="1339692"/>
            <a:ext cx="5055243" cy="4463198"/>
          </a:xfrm>
          <a:prstGeom prst="rect">
            <a:avLst/>
          </a:prstGeom>
          <a:noFill/>
          <a:ln>
            <a:noFill/>
          </a:ln>
        </p:spPr>
        <p:txBody>
          <a:bodyPr spcFirstLastPara="1" wrap="square" lIns="91425" tIns="45700" rIns="91425" bIns="45700" anchor="t" anchorCtr="0">
            <a:noAutofit/>
          </a:bodyPr>
          <a:lstStyle/>
          <a:p>
            <a:pPr marL="228600" lvl="0" indent="-228600" algn="l" rtl="0">
              <a:lnSpc>
                <a:spcPct val="90000"/>
              </a:lnSpc>
              <a:spcBef>
                <a:spcPts val="0"/>
              </a:spcBef>
              <a:spcAft>
                <a:spcPts val="0"/>
              </a:spcAft>
              <a:buClr>
                <a:schemeClr val="dk1"/>
              </a:buClr>
              <a:buSzPts val="1200"/>
              <a:buChar char="•"/>
            </a:pPr>
            <a:r>
              <a:rPr lang="en-US" sz="1200">
                <a:latin typeface="Times New Roman"/>
                <a:ea typeface="Times New Roman"/>
                <a:cs typeface="Times New Roman"/>
                <a:sym typeface="Times New Roman"/>
              </a:rPr>
              <a:t>Bodolica, V., Spraggon, M. and Saleh, N., (2020). Innovative leadership in leisure and entertainment industry: The case of the UAE as a global tourism hub. </a:t>
            </a:r>
            <a:r>
              <a:rPr lang="en-US" sz="1200" i="1">
                <a:latin typeface="Times New Roman"/>
                <a:ea typeface="Times New Roman"/>
                <a:cs typeface="Times New Roman"/>
                <a:sym typeface="Times New Roman"/>
              </a:rPr>
              <a:t>International Journal of Islamic and Middle Eastern Finance and Management</a:t>
            </a:r>
            <a:r>
              <a:rPr lang="en-US" sz="1200">
                <a:latin typeface="Times New Roman"/>
                <a:ea typeface="Times New Roman"/>
                <a:cs typeface="Times New Roman"/>
                <a:sym typeface="Times New Roman"/>
              </a:rPr>
              <a:t>, </a:t>
            </a:r>
            <a:r>
              <a:rPr lang="en-US" sz="1200" i="1">
                <a:latin typeface="Times New Roman"/>
                <a:ea typeface="Times New Roman"/>
                <a:cs typeface="Times New Roman"/>
                <a:sym typeface="Times New Roman"/>
              </a:rPr>
              <a:t>13</a:t>
            </a:r>
            <a:r>
              <a:rPr lang="en-US" sz="1200">
                <a:latin typeface="Times New Roman"/>
                <a:ea typeface="Times New Roman"/>
                <a:cs typeface="Times New Roman"/>
                <a:sym typeface="Times New Roman"/>
              </a:rPr>
              <a:t>(2), pp.323-337.</a:t>
            </a:r>
            <a:endParaRPr sz="1200"/>
          </a:p>
          <a:p>
            <a:pPr marL="228600" lvl="0" indent="-228600" algn="l" rtl="0">
              <a:lnSpc>
                <a:spcPct val="90000"/>
              </a:lnSpc>
              <a:spcBef>
                <a:spcPts val="1000"/>
              </a:spcBef>
              <a:spcAft>
                <a:spcPts val="0"/>
              </a:spcAft>
              <a:buClr>
                <a:schemeClr val="dk1"/>
              </a:buClr>
              <a:buSzPts val="1200"/>
              <a:buChar char="•"/>
            </a:pPr>
            <a:r>
              <a:rPr lang="en-US" sz="1200">
                <a:latin typeface="Times New Roman"/>
                <a:ea typeface="Times New Roman"/>
                <a:cs typeface="Times New Roman"/>
                <a:sym typeface="Times New Roman"/>
              </a:rPr>
              <a:t>Carayannis, E.G., Dezi, L., Gregori, G. and Calo, E., (2021). Smart environments and techno-centric and human-centric innovations for Industry and Society 5.0: A quintuple helix innovation system view towards smart, sustainable, and inclusive solutions. </a:t>
            </a:r>
            <a:r>
              <a:rPr lang="en-US" sz="1200" i="1">
                <a:latin typeface="Times New Roman"/>
                <a:ea typeface="Times New Roman"/>
                <a:cs typeface="Times New Roman"/>
                <a:sym typeface="Times New Roman"/>
              </a:rPr>
              <a:t>Journal of the Knowledge Economy</a:t>
            </a:r>
            <a:r>
              <a:rPr lang="en-US" sz="1200">
                <a:latin typeface="Times New Roman"/>
                <a:ea typeface="Times New Roman"/>
                <a:cs typeface="Times New Roman"/>
                <a:sym typeface="Times New Roman"/>
              </a:rPr>
              <a:t>, pp.1-30.</a:t>
            </a:r>
            <a:endParaRPr sz="1200"/>
          </a:p>
          <a:p>
            <a:pPr marL="228600" lvl="0" indent="-228600" algn="l" rtl="0">
              <a:lnSpc>
                <a:spcPct val="90000"/>
              </a:lnSpc>
              <a:spcBef>
                <a:spcPts val="1000"/>
              </a:spcBef>
              <a:spcAft>
                <a:spcPts val="0"/>
              </a:spcAft>
              <a:buClr>
                <a:schemeClr val="dk1"/>
              </a:buClr>
              <a:buSzPts val="1200"/>
              <a:buChar char="•"/>
            </a:pPr>
            <a:r>
              <a:rPr lang="en-US" sz="1200">
                <a:latin typeface="Times New Roman"/>
                <a:ea typeface="Times New Roman"/>
                <a:cs typeface="Times New Roman"/>
                <a:sym typeface="Times New Roman"/>
              </a:rPr>
              <a:t>Colombo, D., (2023). unveiling the metaverse: paving the way for technological providers.</a:t>
            </a:r>
            <a:endParaRPr sz="1200"/>
          </a:p>
          <a:p>
            <a:pPr marL="228600" lvl="0" indent="-228600" algn="l" rtl="0">
              <a:lnSpc>
                <a:spcPct val="90000"/>
              </a:lnSpc>
              <a:spcBef>
                <a:spcPts val="1000"/>
              </a:spcBef>
              <a:spcAft>
                <a:spcPts val="0"/>
              </a:spcAft>
              <a:buClr>
                <a:schemeClr val="dk1"/>
              </a:buClr>
              <a:buSzPts val="1200"/>
              <a:buChar char="•"/>
            </a:pPr>
            <a:r>
              <a:rPr lang="en-US" sz="1200">
                <a:latin typeface="Times New Roman"/>
                <a:ea typeface="Times New Roman"/>
                <a:cs typeface="Times New Roman"/>
                <a:sym typeface="Times New Roman"/>
              </a:rPr>
              <a:t>Daugherty, P. and Wilson, H.J., (2022). </a:t>
            </a:r>
            <a:r>
              <a:rPr lang="en-US" sz="1200" i="1">
                <a:latin typeface="Times New Roman"/>
                <a:ea typeface="Times New Roman"/>
                <a:cs typeface="Times New Roman"/>
                <a:sym typeface="Times New Roman"/>
              </a:rPr>
              <a:t>Radically human: How new technology is transforming business and shaping our future</a:t>
            </a:r>
            <a:r>
              <a:rPr lang="en-US" sz="1200">
                <a:latin typeface="Times New Roman"/>
                <a:ea typeface="Times New Roman"/>
                <a:cs typeface="Times New Roman"/>
                <a:sym typeface="Times New Roman"/>
              </a:rPr>
              <a:t>. Harvard Business Press.</a:t>
            </a:r>
            <a:endParaRPr sz="1200"/>
          </a:p>
          <a:p>
            <a:pPr marL="228600" lvl="0" indent="-228600" algn="l" rtl="0">
              <a:lnSpc>
                <a:spcPct val="90000"/>
              </a:lnSpc>
              <a:spcBef>
                <a:spcPts val="1000"/>
              </a:spcBef>
              <a:spcAft>
                <a:spcPts val="0"/>
              </a:spcAft>
              <a:buClr>
                <a:schemeClr val="dk1"/>
              </a:buClr>
              <a:buSzPts val="1200"/>
              <a:buChar char="•"/>
            </a:pPr>
            <a:r>
              <a:rPr lang="en-US" sz="1200">
                <a:latin typeface="Times New Roman"/>
                <a:ea typeface="Times New Roman"/>
                <a:cs typeface="Times New Roman"/>
                <a:sym typeface="Times New Roman"/>
              </a:rPr>
              <a:t>Harding, V., (2024). </a:t>
            </a:r>
            <a:r>
              <a:rPr lang="en-US" sz="1200" i="1">
                <a:latin typeface="Times New Roman"/>
                <a:ea typeface="Times New Roman"/>
                <a:cs typeface="Times New Roman"/>
                <a:sym typeface="Times New Roman"/>
              </a:rPr>
              <a:t>AI Needs You: How We Can Change AI's Future and Save Our Own</a:t>
            </a:r>
            <a:r>
              <a:rPr lang="en-US" sz="1200">
                <a:latin typeface="Times New Roman"/>
                <a:ea typeface="Times New Roman"/>
                <a:cs typeface="Times New Roman"/>
                <a:sym typeface="Times New Roman"/>
              </a:rPr>
              <a:t>. Princeton University Press.</a:t>
            </a:r>
            <a:endParaRPr sz="1200"/>
          </a:p>
          <a:p>
            <a:pPr marL="228600" lvl="0" indent="-228600" algn="l" rtl="0">
              <a:lnSpc>
                <a:spcPct val="90000"/>
              </a:lnSpc>
              <a:spcBef>
                <a:spcPts val="1000"/>
              </a:spcBef>
              <a:spcAft>
                <a:spcPts val="0"/>
              </a:spcAft>
              <a:buClr>
                <a:schemeClr val="dk1"/>
              </a:buClr>
              <a:buSzPts val="1200"/>
              <a:buChar char="•"/>
            </a:pPr>
            <a:r>
              <a:rPr lang="en-US" sz="1200">
                <a:latin typeface="Times New Roman"/>
                <a:ea typeface="Times New Roman"/>
                <a:cs typeface="Times New Roman"/>
                <a:sym typeface="Times New Roman"/>
              </a:rPr>
              <a:t>Harkin, D. and Merkel, R., (2023). Technology-Based Responses to Technology-Facilitated Domestic and Family Violence: An Overview of the Limits and Possibilities of Tech-Based “Solutions”. </a:t>
            </a:r>
            <a:r>
              <a:rPr lang="en-US" sz="1200" i="1">
                <a:latin typeface="Times New Roman"/>
                <a:ea typeface="Times New Roman"/>
                <a:cs typeface="Times New Roman"/>
                <a:sym typeface="Times New Roman"/>
              </a:rPr>
              <a:t>Violence against women</a:t>
            </a:r>
            <a:r>
              <a:rPr lang="en-US" sz="1200">
                <a:latin typeface="Times New Roman"/>
                <a:ea typeface="Times New Roman"/>
                <a:cs typeface="Times New Roman"/>
                <a:sym typeface="Times New Roman"/>
              </a:rPr>
              <a:t>, </a:t>
            </a:r>
            <a:r>
              <a:rPr lang="en-US" sz="1200" i="1">
                <a:latin typeface="Times New Roman"/>
                <a:ea typeface="Times New Roman"/>
                <a:cs typeface="Times New Roman"/>
                <a:sym typeface="Times New Roman"/>
              </a:rPr>
              <a:t>29</a:t>
            </a:r>
            <a:r>
              <a:rPr lang="en-US" sz="1200">
                <a:latin typeface="Times New Roman"/>
                <a:ea typeface="Times New Roman"/>
                <a:cs typeface="Times New Roman"/>
                <a:sym typeface="Times New Roman"/>
              </a:rPr>
              <a:t>(3-4), pp.648-670.</a:t>
            </a:r>
            <a:endParaRPr sz="1200"/>
          </a:p>
          <a:p>
            <a:pPr marL="228600" lvl="0" indent="-228600" algn="l" rtl="0">
              <a:lnSpc>
                <a:spcPct val="90000"/>
              </a:lnSpc>
              <a:spcBef>
                <a:spcPts val="1000"/>
              </a:spcBef>
              <a:spcAft>
                <a:spcPts val="0"/>
              </a:spcAft>
              <a:buClr>
                <a:schemeClr val="dk1"/>
              </a:buClr>
              <a:buSzPts val="1200"/>
              <a:buChar char="•"/>
            </a:pPr>
            <a:r>
              <a:rPr lang="en-US" sz="1200">
                <a:latin typeface="Times New Roman"/>
                <a:ea typeface="Times New Roman"/>
                <a:cs typeface="Times New Roman"/>
                <a:sym typeface="Times New Roman"/>
              </a:rPr>
              <a:t>Henderson, R., (2021). </a:t>
            </a:r>
            <a:r>
              <a:rPr lang="en-US" sz="1200" i="1">
                <a:latin typeface="Times New Roman"/>
                <a:ea typeface="Times New Roman"/>
                <a:cs typeface="Times New Roman"/>
                <a:sym typeface="Times New Roman"/>
              </a:rPr>
              <a:t>Reimagining capitalism in a World on fire: Shortlisted for the FT &amp; McKinsey business book of the year award 2020</a:t>
            </a:r>
            <a:r>
              <a:rPr lang="en-US" sz="1200">
                <a:latin typeface="Times New Roman"/>
                <a:ea typeface="Times New Roman"/>
                <a:cs typeface="Times New Roman"/>
                <a:sym typeface="Times New Roman"/>
              </a:rPr>
              <a:t>. Penguin uK.</a:t>
            </a:r>
            <a:endParaRPr sz="1200"/>
          </a:p>
          <a:p>
            <a:pPr marL="228600" lvl="0" indent="-228600" algn="l" rtl="0">
              <a:lnSpc>
                <a:spcPct val="90000"/>
              </a:lnSpc>
              <a:spcBef>
                <a:spcPts val="1000"/>
              </a:spcBef>
              <a:spcAft>
                <a:spcPts val="0"/>
              </a:spcAft>
              <a:buClr>
                <a:schemeClr val="dk1"/>
              </a:buClr>
              <a:buSzPts val="1200"/>
              <a:buChar char="•"/>
            </a:pPr>
            <a:r>
              <a:rPr lang="en-US" sz="1200">
                <a:latin typeface="Times New Roman"/>
                <a:ea typeface="Times New Roman"/>
                <a:cs typeface="Times New Roman"/>
                <a:sym typeface="Times New Roman"/>
              </a:rPr>
              <a:t>Klofsten, A. and Wahlund, J., (2019). The Nature of the Enchanting Past-A Study of Enchantment Using Heritage and Nostalgia within Outdoor Brands.</a:t>
            </a:r>
            <a:endParaRPr sz="1200"/>
          </a:p>
          <a:p>
            <a:pPr marL="0" lvl="0" indent="0" algn="l" rtl="0">
              <a:lnSpc>
                <a:spcPct val="90000"/>
              </a:lnSpc>
              <a:spcBef>
                <a:spcPts val="1000"/>
              </a:spcBef>
              <a:spcAft>
                <a:spcPts val="0"/>
              </a:spcAft>
              <a:buClr>
                <a:schemeClr val="dk1"/>
              </a:buClr>
              <a:buSzPts val="1200"/>
              <a:buNone/>
            </a:pPr>
            <a:endParaRPr sz="1200"/>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13</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International Meetings Management for the Hotel Industry  </vt:lpstr>
      <vt:lpstr>Table of Contents</vt:lpstr>
      <vt:lpstr>Introduction </vt:lpstr>
      <vt:lpstr>Overview of the Event Concept  </vt:lpstr>
      <vt:lpstr>Financial Factors Examination  </vt:lpstr>
      <vt:lpstr>Situational Analysis Overview </vt:lpstr>
      <vt:lpstr>Market Factors  </vt:lpstr>
      <vt:lpstr>Operational Factors Detailed Analysis  </vt:lpstr>
      <vt:lpstr>Financial Factors Breakdown  </vt:lpstr>
      <vt:lpstr>Relevant Case Study  </vt:lpstr>
      <vt:lpstr>Conclusion  </vt:lpstr>
      <vt:lpstr>Recommendations and Next Steps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Meetings Management for the Hotel Industry  </dc:title>
  <cp:lastModifiedBy>Vasile Tudosie</cp:lastModifiedBy>
  <cp:revision>38</cp:revision>
  <dcterms:created xsi:type="dcterms:W3CDTF">2024-04-23T12:45:22Z</dcterms:created>
  <dcterms:modified xsi:type="dcterms:W3CDTF">2024-05-09T14:17:47Z</dcterms:modified>
</cp:coreProperties>
</file>