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61" r:id="rId8"/>
    <p:sldId id="259" r:id="rId9"/>
    <p:sldId id="263" r:id="rId10"/>
    <p:sldId id="262" r:id="rId11"/>
    <p:sldId id="260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">
    <a:wholeTbl>
      <a:tcTxStyle>
        <a:font>
          <a:latin typeface="+mn-lt"/>
          <a:ea typeface="+mn-ea"/>
          <a:cs typeface="+mn-cs"/>
        </a:font>
        <a:srgbClr val="000000"/>
      </a:tcTxStyle>
      <a:tcStyle>
        <a:tcBdr>
          <a:lef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E9EBF5"/>
          </a:solidFill>
        </a:fill>
      </a:tcStyle>
    </a:wholeTbl>
    <a:band1H>
      <a:tcStyle>
        <a:tcBdr/>
        <a:fill>
          <a:solidFill>
            <a:srgbClr val="CFD5EA"/>
          </a:solidFill>
        </a:fill>
      </a:tcStyle>
    </a:band1H>
    <a:band2H>
      <a:tcStyle>
        <a:tcBdr/>
      </a:tcStyle>
    </a:band2H>
    <a:band1V>
      <a:tcStyle>
        <a:tcBdr/>
        <a:fill>
          <a:solidFill>
            <a:srgbClr val="CFD5EA"/>
          </a:solidFill>
        </a:fill>
      </a:tcStyle>
    </a:band1V>
    <a:band2V>
      <a:tcStyle>
        <a:tcBdr/>
      </a:tcStyle>
    </a:band2V>
    <a:lastCol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4472C4"/>
          </a:solidFill>
        </a:fill>
      </a:tcStyle>
    </a:lastCol>
    <a:firstCol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4472C4"/>
          </a:solidFill>
        </a:fill>
      </a:tcStyle>
    </a:firstCol>
    <a:lastRow>
      <a:tcTxStyle b="on">
        <a:font>
          <a:latin typeface="+mn-lt"/>
          <a:ea typeface="+mn-ea"/>
          <a:cs typeface="+mn-cs"/>
        </a:font>
        <a:srgbClr val="FFFFFF"/>
      </a:tcTxStyle>
      <a:tcStyle>
        <a:tcBdr>
          <a:top>
            <a:ln w="38103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</a:tcBdr>
        <a:fill>
          <a:solidFill>
            <a:srgbClr val="4472C4"/>
          </a:solidFill>
        </a:fill>
      </a:tcStyle>
    </a:lastRow>
    <a:firstRow>
      <a:tcTxStyle b="on">
        <a:font>
          <a:latin typeface="+mn-lt"/>
          <a:ea typeface="+mn-ea"/>
          <a:cs typeface="+mn-cs"/>
        </a:font>
        <a:srgbClr val="FFFFFF"/>
      </a:tcTxStyle>
      <a:tcStyle>
        <a:tcBdr>
          <a:bottom>
            <a:ln w="38103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4472C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0" d="100"/>
          <a:sy n="80" d="100"/>
        </p:scale>
        <p:origin x="35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265C66-B40A-F8CD-8928-CE6D32F6406E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914400" y="1122361"/>
            <a:ext cx="10363196" cy="2387598"/>
          </a:xfrm>
        </p:spPr>
        <p:txBody>
          <a:bodyPr anchor="b" anchorCtr="1"/>
          <a:lstStyle>
            <a:lvl1pPr algn="ctr">
              <a:defRPr sz="60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0D8798A-A850-DAFB-1849-A0066935793F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524003" y="3602041"/>
            <a:ext cx="9144000" cy="1655758"/>
          </a:xfrm>
        </p:spPr>
        <p:txBody>
          <a:bodyPr anchorCtr="1"/>
          <a:lstStyle>
            <a:lvl1pPr marL="0" indent="0" algn="ctr">
              <a:buNone/>
              <a:defRPr sz="2400"/>
            </a:lvl1pPr>
          </a:lstStyle>
          <a:p>
            <a:pPr lvl="0"/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DC24AF-7C22-0703-B3A6-663562876682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1EF0979-3FA4-40FC-8060-B0C785659B15}" type="datetime1">
              <a:rPr lang="en-US"/>
              <a:pPr lvl="0"/>
              <a:t>6/26/2022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E30982-7D99-F718-B78C-7F2B79F52F55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516FFB-97AA-6FEE-E25A-E66AFA72B8D8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BB64F03-D392-48E5-94D7-6885D6FB266C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6853828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92ECA3-E3BA-AED8-9E59-C00E7566926C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1A06CF-9712-71F7-D6CC-A2771104574B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87E07B-9B55-8266-D1BA-CBC5FC536497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23BA71A-2BD4-4646-BD77-CC78A2B5EBBE}" type="datetime1">
              <a:rPr lang="en-US"/>
              <a:pPr lvl="0"/>
              <a:t>6/26/2022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97FD5B-37E1-7E44-0D7C-18CD2161CC2B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9B0C8E-EB02-36BB-E678-5CEB278C6245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82AAF68-02D5-4993-ADF1-3821E173ADF6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3828393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95CDD8-C0E4-0A3E-56D2-0ABBC2B3BE8F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1847" y="1709735"/>
            <a:ext cx="10515600" cy="2852735"/>
          </a:xfrm>
        </p:spPr>
        <p:txBody>
          <a:bodyPr anchor="b"/>
          <a:lstStyle>
            <a:lvl1pPr>
              <a:defRPr sz="60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093A402-86F1-9D02-E6D8-FC604DF08A64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1847" y="4589465"/>
            <a:ext cx="10515600" cy="1500182"/>
          </a:xfrm>
        </p:spPr>
        <p:txBody>
          <a:bodyPr/>
          <a:lstStyle>
            <a:lvl1pPr marL="0" indent="0">
              <a:buNone/>
              <a:defRPr sz="2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3E7EBF-5F3B-9A3D-6847-B729BA2BBB07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5AC78A0-15C6-4996-A3CD-313D50513BFA}" type="datetime1">
              <a:rPr lang="en-US"/>
              <a:pPr lvl="0"/>
              <a:t>6/26/2022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B6508F-8741-6D79-98A5-08D78803C7CE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939C85-0064-B425-6BED-2B442693EF6D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6B8498B-8F19-4A5C-8DFA-0F8AE1D08A69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7832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CBCC2C-3A0E-7C02-E3BC-735B506ED374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60D8CC-4C0F-E406-E37A-DC3D6A7829A6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838203" y="1825627"/>
            <a:ext cx="5181603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358C753-543A-506D-E3E4-350D2BC60082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6172200" y="1825627"/>
            <a:ext cx="5181603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7B61554-922D-5E37-FA00-A06D2151EA0D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F538D9D-D1BB-425B-8B41-42624C9035BB}" type="datetime1">
              <a:rPr lang="en-US"/>
              <a:pPr lvl="0"/>
              <a:t>6/26/2022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1F27413-2B18-4464-ACBF-628A51D60DF7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B65F86A-7D09-1C6D-D633-9BA62E167782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EBC338B-C336-4FA1-A022-22EECDDBAC37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4979669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B1D998-0838-F185-2B60-C373F029E5E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365129"/>
            <a:ext cx="10515600" cy="1325559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38A3A7-2431-7659-92A9-F5C5309EBEAC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9784" y="1681160"/>
            <a:ext cx="5157782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3C81CB9-638B-F99D-C760-B543AC03D4FA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839784" y="2505071"/>
            <a:ext cx="5157782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2E849C8-7219-215A-6E13-AF51D2128C88}"/>
              </a:ext>
            </a:extLst>
          </p:cNvPr>
          <p:cNvSpPr txBox="1">
            <a:spLocks noGrp="1"/>
          </p:cNvSpPr>
          <p:nvPr>
            <p:ph type="body" idx="3"/>
          </p:nvPr>
        </p:nvSpPr>
        <p:spPr>
          <a:xfrm>
            <a:off x="6172200" y="1681160"/>
            <a:ext cx="5183184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FC75B07-185F-63BC-A42B-9FCB096E3A7F}"/>
              </a:ext>
            </a:extLst>
          </p:cNvPr>
          <p:cNvSpPr txBox="1">
            <a:spLocks noGrp="1"/>
          </p:cNvSpPr>
          <p:nvPr>
            <p:ph idx="4"/>
          </p:nvPr>
        </p:nvSpPr>
        <p:spPr>
          <a:xfrm>
            <a:off x="6172200" y="2505071"/>
            <a:ext cx="5183184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43AFB48-3A66-DF31-8A3A-61124B8F8E21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098873F-7630-49D1-92D5-F05742E69D63}" type="datetime1">
              <a:rPr lang="en-US"/>
              <a:pPr lvl="0"/>
              <a:t>6/26/2022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EE0C0B9-9AB4-21DF-CF4A-96EF31EABCBA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A397F35-1100-1230-A87B-5DC5795EB633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4A50C62-9090-4F3E-93F4-5E15B12299CA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02762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FC8CC3-5C4C-7EC7-19EB-D07047A0E531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6FCADCC-7019-9D03-B526-4DD7EC905F7C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D8EB8D8-5362-40B4-B55C-F15E69550A1D}" type="datetime1">
              <a:rPr lang="en-US"/>
              <a:pPr lvl="0"/>
              <a:t>6/26/2022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D77B558-513F-FE95-E5DF-42A05AA9F767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518D5BC-5D0D-A39A-B936-251A97245A2C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9AA700F-3D2A-4E28-9979-E848D37164B9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33217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06C8B80-EB6D-5797-8254-450B74378F56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3BF5E8E-DA82-438D-B8D0-9FA16300C5AC}" type="datetime1">
              <a:rPr lang="en-US"/>
              <a:pPr lvl="0"/>
              <a:t>6/26/2022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3C79E4D-281E-5BDC-E0BF-5C32663F5861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CC65429-2E03-1C8D-7F5F-D7796642EB80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8850E0A-84A9-4D9B-ABA9-7B9645A78D03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39083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C41817-663B-9B0F-73AF-B13D157932B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457200"/>
            <a:ext cx="3932240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7A887E-8C03-BE76-22E2-73635D3969A2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5183184" y="987423"/>
            <a:ext cx="6172200" cy="487362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A043736-6B9B-082E-75E3-7921A437F129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839784" y="2057400"/>
            <a:ext cx="3932240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CF6BFEA-0273-5CD2-E31D-D24F94F0E4C4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256EC48-EACC-418F-BC94-4AC4D5CB076D}" type="datetime1">
              <a:rPr lang="en-US"/>
              <a:pPr lvl="0"/>
              <a:t>6/26/2022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8CBAA29-6BEF-9C94-A4AA-3A98B1B84555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2918E1D-7428-BDF5-5C42-66BE76077942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2E5DD61-07CF-47D1-9903-5C2C57C15C1D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95749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25139-C7B0-32A9-A756-DC4B41FAD0B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457200"/>
            <a:ext cx="3932240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D3B66D2-10AF-BD40-1EC3-4071BD57A3FB}"/>
              </a:ext>
            </a:extLst>
          </p:cNvPr>
          <p:cNvSpPr txBox="1">
            <a:spLocks noGrp="1"/>
          </p:cNvSpPr>
          <p:nvPr>
            <p:ph type="pic" idx="1"/>
          </p:nvPr>
        </p:nvSpPr>
        <p:spPr>
          <a:xfrm>
            <a:off x="5183184" y="987423"/>
            <a:ext cx="6172200" cy="4873623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pPr lvl="0"/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42ED711-3B1E-06E1-1369-E24B930247B6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839784" y="2057400"/>
            <a:ext cx="3932240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0FEA84F-2D8F-CE94-488E-B789C2EBF847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857A296-53AA-4A18-9B1E-B57F3838F95D}" type="datetime1">
              <a:rPr lang="en-US"/>
              <a:pPr lvl="0"/>
              <a:t>6/26/2022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FA2DBC6-028A-0A0C-00D5-831652F6DA1C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68B1D28-1C95-4574-221B-05D5C4F5D7D9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A3C85C0-B73F-4BC2-8A02-234D68F6BE30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44254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3A9857-A722-628A-0B0D-7760099654E6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E6FC698-743A-CD64-EE5F-A5F8F9B6E1E6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55AA28-758D-8CAF-32BE-C586346EF2B4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42A6277-F21E-4A43-BC7B-BD05D886D021}" type="datetime1">
              <a:rPr lang="en-US"/>
              <a:pPr lvl="0"/>
              <a:t>6/26/2022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093B2E-1E2D-EE80-1871-9182FF034742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66FEC6-3AD0-A3F2-58B5-F7915D7F5004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AA73A12-33C4-43BF-BD3B-68E262FC14C0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10412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3443B33-6ED3-65B0-56E7-E9024B25B682}"/>
              </a:ext>
            </a:extLst>
          </p:cNvPr>
          <p:cNvSpPr txBox="1">
            <a:spLocks noGrp="1"/>
          </p:cNvSpPr>
          <p:nvPr>
            <p:ph type="title" orient="vert"/>
          </p:nvPr>
        </p:nvSpPr>
        <p:spPr>
          <a:xfrm>
            <a:off x="8724903" y="365129"/>
            <a:ext cx="2628899" cy="5811834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90F034E-A0A6-C4BE-7302-D60B6C93DF73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>
          <a:xfrm>
            <a:off x="838203" y="365129"/>
            <a:ext cx="7734296" cy="5811834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625B7E0-F57E-4FDC-40E3-0D7A59EE3638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9BFA0C4-2201-4E34-A27F-F1FEB4128BBD}" type="datetime1">
              <a:rPr lang="en-US"/>
              <a:pPr lvl="0"/>
              <a:t>6/26/2022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151DA7-5BC8-B7E5-27F4-59BFD6CAC720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D9C773-D7DE-5FA1-84EE-E364E3AA630F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F136E42-3074-46CF-9117-3A43E2B8026E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72710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AEC9506-B767-F185-85ED-C8D20A12A10C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8203" y="365129"/>
            <a:ext cx="10515600" cy="132555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FFCFD42-0612-F876-8E99-54C9E6F822F8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8203" y="1825627"/>
            <a:ext cx="10515600" cy="435133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3D6295-030E-509A-B68F-2F0C7DEFBA79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8382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fld id="{F2BE8409-EE62-4449-9C03-983B0FE7948B}" type="datetime1">
              <a:rPr lang="en-US"/>
              <a:pPr lvl="0"/>
              <a:t>6/26/2022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FF056F-5571-0C2C-F93F-0EFD4B998AE2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4038603" y="6356351"/>
            <a:ext cx="41148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A2B5B2-B59B-9182-C9F1-A586F5F4C515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86106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fld id="{239FF7D5-860C-4B64-9EA8-B3CE626C0C9C}" type="slidenum"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marL="0" marR="0" lvl="0" indent="0" algn="l" defTabSz="914400" rtl="0" fontAlgn="auto" hangingPunct="1">
        <a:lnSpc>
          <a:spcPct val="90000"/>
        </a:lnSpc>
        <a:spcBef>
          <a:spcPts val="0"/>
        </a:spcBef>
        <a:spcAft>
          <a:spcPts val="0"/>
        </a:spcAft>
        <a:buNone/>
        <a:tabLst/>
        <a:defRPr lang="en-US" sz="4400" b="0" i="0" u="none" strike="noStrike" kern="1200" cap="none" spc="0" baseline="0">
          <a:solidFill>
            <a:srgbClr val="000000"/>
          </a:solidFill>
          <a:uFillTx/>
          <a:latin typeface="Calibri Light"/>
        </a:defRPr>
      </a:lvl1pPr>
    </p:titleStyle>
    <p:bodyStyle>
      <a:lvl1pPr marL="228600" marR="0" lvl="0" indent="-228600" algn="l" defTabSz="914400" rtl="0" fontAlgn="auto" hangingPunct="1">
        <a:lnSpc>
          <a:spcPct val="90000"/>
        </a:lnSpc>
        <a:spcBef>
          <a:spcPts val="1000"/>
        </a:spcBef>
        <a:spcAft>
          <a:spcPts val="0"/>
        </a:spcAft>
        <a:buSzPct val="100000"/>
        <a:buFont typeface="Arial" pitchFamily="34"/>
        <a:buChar char="•"/>
        <a:tabLst/>
        <a:defRPr lang="en-US" sz="2800" b="0" i="0" u="none" strike="noStrike" kern="1200" cap="none" spc="0" baseline="0">
          <a:solidFill>
            <a:srgbClr val="000000"/>
          </a:solidFill>
          <a:uFillTx/>
          <a:latin typeface="Calibri"/>
        </a:defRPr>
      </a:lvl1pPr>
      <a:lvl2pPr marL="685800" marR="0" lvl="1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400" b="0" i="0" u="none" strike="noStrike" kern="1200" cap="none" spc="0" baseline="0">
          <a:solidFill>
            <a:srgbClr val="000000"/>
          </a:solidFill>
          <a:uFillTx/>
          <a:latin typeface="Calibri"/>
        </a:defRPr>
      </a:lvl2pPr>
      <a:lvl3pPr marL="1143000" marR="0" lvl="2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000" b="0" i="0" u="none" strike="noStrike" kern="1200" cap="none" spc="0" baseline="0">
          <a:solidFill>
            <a:srgbClr val="000000"/>
          </a:solidFill>
          <a:uFillTx/>
          <a:latin typeface="Calibri"/>
        </a:defRPr>
      </a:lvl3pPr>
      <a:lvl4pPr marL="1600200" marR="0" lvl="3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Calibri"/>
        </a:defRPr>
      </a:lvl4pPr>
      <a:lvl5pPr marL="2057400" marR="0" lvl="4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Calibri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forms.office.com/pages/designpagev2.aspx?lang=en-GB&amp;origin=OfficeDotCom&amp;route=Start&amp;subpage=design&amp;id=-REPTm4EBUWcuNshUjEeId-hz-f7gLtClChGUe8SzY5UN0EzUkhaS0RPV1dFOTJUVlRPMkRSQUFWWC4u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8">
            <a:extLst>
              <a:ext uri="{FF2B5EF4-FFF2-40B4-BE49-F238E27FC236}">
                <a16:creationId xmlns:a16="http://schemas.microsoft.com/office/drawing/2014/main" id="{4E52CF93-9AF2-C996-5C5B-6CEDAA9569DB}"/>
              </a:ext>
            </a:extLst>
          </p:cNvPr>
          <p:cNvSpPr>
            <a:spLocks noMove="1" noResize="1"/>
          </p:cNvSpPr>
          <p:nvPr/>
        </p:nvSpPr>
        <p:spPr>
          <a:xfrm>
            <a:off x="1524003" y="857250"/>
            <a:ext cx="9141714" cy="5143499"/>
          </a:xfrm>
          <a:prstGeom prst="rect">
            <a:avLst/>
          </a:prstGeom>
          <a:solidFill>
            <a:srgbClr val="FFFFFF"/>
          </a:solidFill>
          <a:ln cap="flat">
            <a:noFill/>
            <a:prstDash val="solid"/>
          </a:ln>
        </p:spPr>
        <p:txBody>
          <a:bodyPr vert="horz" wrap="square" lIns="68580" tIns="34290" rIns="68580" bIns="34290" anchor="ctr" anchorCtr="1" compatLnSpc="1">
            <a:noAutofit/>
          </a:bodyPr>
          <a:lstStyle/>
          <a:p>
            <a:pPr marL="0" marR="0" lvl="0" indent="0" algn="ctr" defTabSz="6858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35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pic>
        <p:nvPicPr>
          <p:cNvPr id="3" name="Picture 4" descr="A picture containing laser, night sky&#10;&#10;Description automatically generated">
            <a:extLst>
              <a:ext uri="{FF2B5EF4-FFF2-40B4-BE49-F238E27FC236}">
                <a16:creationId xmlns:a16="http://schemas.microsoft.com/office/drawing/2014/main" id="{313EE283-2A9B-4906-DDEB-9A923E0799F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92" y="1243"/>
            <a:ext cx="12191996" cy="6857990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87920C28-4024-96FB-24B8-3FD01651DDEB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2320354" y="181215"/>
            <a:ext cx="7543800" cy="1469669"/>
          </a:xfrm>
          <a:effectLst>
            <a:outerShdw dist="38096" dir="2700000" algn="tl">
              <a:srgbClr val="000000">
                <a:alpha val="40000"/>
              </a:srgbClr>
            </a:outerShdw>
          </a:effectLst>
        </p:spPr>
        <p:txBody>
          <a:bodyPr/>
          <a:lstStyle/>
          <a:p>
            <a:pPr lvl="0"/>
            <a:r>
              <a:rPr lang="en-GB" sz="4000" b="1">
                <a:solidFill>
                  <a:srgbClr val="FFFFFF"/>
                </a:solidFill>
                <a:highlight>
                  <a:srgbClr val="000000"/>
                </a:highlight>
                <a:latin typeface="Arial"/>
                <a:cs typeface="Arial"/>
              </a:rPr>
              <a:t>BMSW4003 – Digital skills and Research metods</a:t>
            </a:r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4D83CCA5-3E7E-1192-4D02-A82AFCCBB5A1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2021299" y="2891991"/>
            <a:ext cx="7543800" cy="1727731"/>
          </a:xfrm>
          <a:effectLst>
            <a:outerShdw dist="38096" dir="2700000" algn="tl">
              <a:srgbClr val="000000">
                <a:alpha val="40000"/>
              </a:srgbClr>
            </a:outerShdw>
          </a:effectLst>
        </p:spPr>
        <p:txBody>
          <a:bodyPr/>
          <a:lstStyle/>
          <a:p>
            <a:pPr lvl="0"/>
            <a:r>
              <a:rPr lang="en-GB" sz="3200" b="1">
                <a:solidFill>
                  <a:srgbClr val="FFFFFF"/>
                </a:solidFill>
                <a:highlight>
                  <a:srgbClr val="000000"/>
                </a:highlight>
                <a:latin typeface="Arial"/>
                <a:cs typeface="Arial"/>
              </a:rPr>
              <a:t>How do students use technology to collaborate at UWTSD?</a:t>
            </a:r>
          </a:p>
        </p:txBody>
      </p:sp>
      <p:sp>
        <p:nvSpPr>
          <p:cNvPr id="6" name="TextBox 109">
            <a:extLst>
              <a:ext uri="{FF2B5EF4-FFF2-40B4-BE49-F238E27FC236}">
                <a16:creationId xmlns:a16="http://schemas.microsoft.com/office/drawing/2014/main" id="{A6CF087B-F9F1-891C-767A-475FD327357D}"/>
              </a:ext>
            </a:extLst>
          </p:cNvPr>
          <p:cNvSpPr txBox="1"/>
          <p:nvPr/>
        </p:nvSpPr>
        <p:spPr>
          <a:xfrm>
            <a:off x="98874" y="6225564"/>
            <a:ext cx="4614995" cy="438582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68580" tIns="34290" rIns="68580" bIns="34290" anchor="t" anchorCtr="0" compatLnSpc="1">
            <a:spAutoFit/>
          </a:bodyPr>
          <a:lstStyle/>
          <a:p>
            <a:pPr marL="0" marR="0" lvl="0" indent="0" algn="l" defTabSz="6858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b="1" i="0" u="none" strike="noStrike" kern="1200" cap="none" spc="0" baseline="0">
                <a:solidFill>
                  <a:srgbClr val="FFFFFF"/>
                </a:solidFill>
                <a:highlight>
                  <a:srgbClr val="000000"/>
                </a:highlight>
                <a:uFillTx/>
                <a:latin typeface="Arial"/>
                <a:cs typeface="Arial"/>
              </a:rPr>
              <a:t>SEYED NAVID NASIRPOUR</a:t>
            </a:r>
          </a:p>
        </p:txBody>
      </p:sp>
      <p:sp>
        <p:nvSpPr>
          <p:cNvPr id="7" name="TextBox 113">
            <a:extLst>
              <a:ext uri="{FF2B5EF4-FFF2-40B4-BE49-F238E27FC236}">
                <a16:creationId xmlns:a16="http://schemas.microsoft.com/office/drawing/2014/main" id="{FAC88593-10E7-4409-CDA7-BAD5E7433BEB}"/>
              </a:ext>
            </a:extLst>
          </p:cNvPr>
          <p:cNvSpPr txBox="1"/>
          <p:nvPr/>
        </p:nvSpPr>
        <p:spPr>
          <a:xfrm>
            <a:off x="9104123" y="6169593"/>
            <a:ext cx="3084508" cy="56168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68580" tIns="34290" rIns="68580" bIns="34290" anchor="t" anchorCtr="0" compatLnSpc="1">
            <a:spAutoFit/>
          </a:bodyPr>
          <a:lstStyle/>
          <a:p>
            <a:pPr marL="0" marR="0" lvl="0" indent="0" algn="l" defTabSz="6858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1" i="0" u="none" strike="noStrike" kern="1200" cap="none" spc="0" baseline="0">
                <a:solidFill>
                  <a:srgbClr val="FFFFFF"/>
                </a:solidFill>
                <a:highlight>
                  <a:srgbClr val="000000"/>
                </a:highlight>
                <a:uFillTx/>
                <a:latin typeface="Arial"/>
                <a:cs typeface="Arial"/>
              </a:rPr>
              <a:t>FLAVIUS PRUNA – 2129728</a:t>
            </a:r>
          </a:p>
          <a:p>
            <a:pPr marL="0" marR="0" lvl="0" indent="0" algn="l" defTabSz="6858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1" i="0" u="none" strike="noStrike" kern="1200" cap="none" spc="0" baseline="0">
                <a:solidFill>
                  <a:srgbClr val="FFFFFF"/>
                </a:solidFill>
                <a:highlight>
                  <a:srgbClr val="000000"/>
                </a:highlight>
                <a:uFillTx/>
                <a:latin typeface="Arial"/>
                <a:cs typeface="Arial"/>
              </a:rPr>
              <a:t>CRISTINA SERBAN - 2128929</a:t>
            </a:r>
          </a:p>
        </p:txBody>
      </p:sp>
    </p:spTree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4" descr="A picture containing person&#10;&#10;Description automatically generated">
            <a:extLst>
              <a:ext uri="{FF2B5EF4-FFF2-40B4-BE49-F238E27FC236}">
                <a16:creationId xmlns:a16="http://schemas.microsoft.com/office/drawing/2014/main" id="{667450D8-920C-76C4-FA48-30556F74E13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541" r="25351"/>
          <a:stretch>
            <a:fillRect/>
          </a:stretch>
        </p:blipFill>
        <p:spPr>
          <a:xfrm>
            <a:off x="5456407" y="-4672"/>
            <a:ext cx="6735964" cy="6865104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A779BF1B-C530-A3B8-C967-436A5385D530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18021" y="291391"/>
            <a:ext cx="7886700" cy="994172"/>
          </a:xfrm>
        </p:spPr>
        <p:txBody>
          <a:bodyPr anchor="b"/>
          <a:lstStyle/>
          <a:p>
            <a:pPr lvl="0"/>
            <a:r>
              <a:rPr lang="en-GB" sz="4000" b="1">
                <a:solidFill>
                  <a:srgbClr val="FFFFFF"/>
                </a:solidFill>
                <a:latin typeface="Arial"/>
                <a:cs typeface="Arial"/>
              </a:rPr>
              <a:t>INTRODUCTION</a:t>
            </a:r>
            <a:r>
              <a:rPr lang="en-GB" sz="4000">
                <a:solidFill>
                  <a:srgbClr val="FFFFFF"/>
                </a:solidFill>
                <a:latin typeface="Arial"/>
                <a:cs typeface="Arial"/>
              </a:rPr>
              <a:t>:</a:t>
            </a:r>
          </a:p>
        </p:txBody>
      </p:sp>
      <p:sp>
        <p:nvSpPr>
          <p:cNvPr id="4" name="Content Placeholder 8">
            <a:extLst>
              <a:ext uri="{FF2B5EF4-FFF2-40B4-BE49-F238E27FC236}">
                <a16:creationId xmlns:a16="http://schemas.microsoft.com/office/drawing/2014/main" id="{4B4ED36E-C149-ED17-00B4-E16FB68083C8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333783" y="1718303"/>
            <a:ext cx="5181603" cy="4351336"/>
          </a:xfrm>
        </p:spPr>
        <p:txBody>
          <a:bodyPr/>
          <a:lstStyle/>
          <a:p>
            <a:pPr marL="0" lvl="0" indent="0">
              <a:lnSpc>
                <a:spcPct val="80000"/>
              </a:lnSpc>
              <a:buNone/>
            </a:pPr>
            <a:r>
              <a:rPr lang="en-US" sz="2000" b="1">
                <a:solidFill>
                  <a:srgbClr val="FFFFFF"/>
                </a:solidFill>
                <a:highlight>
                  <a:srgbClr val="000000"/>
                </a:highlight>
                <a:latin typeface="Arial"/>
                <a:cs typeface="Arial"/>
              </a:rPr>
              <a:t> DEFINITION OF TECHNOLOGY:</a:t>
            </a:r>
            <a:endParaRPr lang="en-US" sz="2000">
              <a:solidFill>
                <a:srgbClr val="FFFFFF"/>
              </a:solidFill>
              <a:highlight>
                <a:srgbClr val="000000"/>
              </a:highlight>
              <a:latin typeface="Arial"/>
              <a:cs typeface="Arial"/>
            </a:endParaRPr>
          </a:p>
          <a:p>
            <a:pPr marL="0" lvl="0" indent="0">
              <a:lnSpc>
                <a:spcPct val="80000"/>
              </a:lnSpc>
              <a:buNone/>
            </a:pPr>
            <a:r>
              <a:rPr lang="en-US" sz="1500">
                <a:solidFill>
                  <a:srgbClr val="FFFFFF"/>
                </a:solidFill>
                <a:highlight>
                  <a:srgbClr val="000000"/>
                </a:highlight>
                <a:latin typeface="Arial"/>
                <a:cs typeface="Arial"/>
              </a:rPr>
              <a:t>Education technology is the combined use of computer hardware, software and educational theory and practice to facilitate learning.(Hashim, H. (2018)</a:t>
            </a:r>
          </a:p>
          <a:p>
            <a:pPr marL="0" lvl="0" indent="0">
              <a:lnSpc>
                <a:spcPct val="80000"/>
              </a:lnSpc>
              <a:buNone/>
            </a:pPr>
            <a:endParaRPr lang="en-US" sz="1500">
              <a:solidFill>
                <a:srgbClr val="FFFFFF"/>
              </a:solidFill>
              <a:highlight>
                <a:srgbClr val="000000"/>
              </a:highlight>
              <a:latin typeface="Arial" pitchFamily="34"/>
              <a:cs typeface="Arial" pitchFamily="34"/>
            </a:endParaRPr>
          </a:p>
          <a:p>
            <a:pPr marL="0" lvl="0" indent="0">
              <a:lnSpc>
                <a:spcPct val="80000"/>
              </a:lnSpc>
              <a:buNone/>
            </a:pPr>
            <a:r>
              <a:rPr lang="en-US" sz="1600" b="1">
                <a:solidFill>
                  <a:srgbClr val="FFFFFF"/>
                </a:solidFill>
                <a:highlight>
                  <a:srgbClr val="000000"/>
                </a:highlight>
                <a:latin typeface="Arial"/>
                <a:cs typeface="Arial"/>
              </a:rPr>
              <a:t>IMPORTANCE OF TECHNOLOGY:</a:t>
            </a:r>
            <a:endParaRPr lang="en-US" sz="1100" b="1">
              <a:solidFill>
                <a:srgbClr val="FFFFFF"/>
              </a:solidFill>
              <a:highlight>
                <a:srgbClr val="000000"/>
              </a:highlight>
              <a:latin typeface="Arial"/>
              <a:cs typeface="Arial"/>
            </a:endParaRPr>
          </a:p>
          <a:p>
            <a:pPr lvl="0">
              <a:lnSpc>
                <a:spcPct val="80000"/>
              </a:lnSpc>
            </a:pPr>
            <a:r>
              <a:rPr lang="en-US" sz="1400">
                <a:solidFill>
                  <a:srgbClr val="FFFFFF"/>
                </a:solidFill>
                <a:highlight>
                  <a:srgbClr val="000000"/>
                </a:highlight>
                <a:latin typeface="Arial"/>
                <a:cs typeface="Arial"/>
              </a:rPr>
              <a:t>Talk in real life</a:t>
            </a:r>
          </a:p>
          <a:p>
            <a:pPr lvl="0">
              <a:lnSpc>
                <a:spcPct val="80000"/>
              </a:lnSpc>
            </a:pPr>
            <a:r>
              <a:rPr lang="en-US" sz="1400">
                <a:solidFill>
                  <a:srgbClr val="FFFFFF"/>
                </a:solidFill>
                <a:highlight>
                  <a:srgbClr val="000000"/>
                </a:highlight>
                <a:latin typeface="Arial"/>
                <a:cs typeface="Arial"/>
              </a:rPr>
              <a:t>Increased security</a:t>
            </a:r>
          </a:p>
          <a:p>
            <a:pPr lvl="0">
              <a:lnSpc>
                <a:spcPct val="80000"/>
              </a:lnSpc>
            </a:pPr>
            <a:r>
              <a:rPr lang="en-US" sz="1400">
                <a:solidFill>
                  <a:srgbClr val="FFFFFF"/>
                </a:solidFill>
                <a:highlight>
                  <a:srgbClr val="000000"/>
                </a:highlight>
                <a:latin typeface="Arial"/>
                <a:cs typeface="Arial"/>
              </a:rPr>
              <a:t>Easier sharing of information</a:t>
            </a:r>
          </a:p>
        </p:txBody>
      </p:sp>
      <p:sp>
        <p:nvSpPr>
          <p:cNvPr id="5" name="Content Placeholder 5">
            <a:extLst>
              <a:ext uri="{FF2B5EF4-FFF2-40B4-BE49-F238E27FC236}">
                <a16:creationId xmlns:a16="http://schemas.microsoft.com/office/drawing/2014/main" id="{1B00F27B-DDE3-ED45-9A9D-CF953CA99417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6723372" y="1925964"/>
            <a:ext cx="3886200" cy="3263502"/>
          </a:xfrm>
        </p:spPr>
        <p:txBody>
          <a:bodyPr/>
          <a:lstStyle/>
          <a:p>
            <a:pPr marL="0" lvl="0" indent="0">
              <a:lnSpc>
                <a:spcPct val="80000"/>
              </a:lnSpc>
              <a:buNone/>
            </a:pPr>
            <a:r>
              <a:rPr lang="en-GB" sz="1600" b="1">
                <a:solidFill>
                  <a:srgbClr val="FFFFFF"/>
                </a:solidFill>
                <a:highlight>
                  <a:srgbClr val="000000"/>
                </a:highlight>
                <a:latin typeface="Arial"/>
                <a:cs typeface="Arial"/>
              </a:rPr>
              <a:t>DEFINITION OF COMMUNICATION:</a:t>
            </a:r>
          </a:p>
          <a:p>
            <a:pPr marL="0" lvl="0" indent="0">
              <a:lnSpc>
                <a:spcPct val="80000"/>
              </a:lnSpc>
              <a:buNone/>
            </a:pPr>
            <a:r>
              <a:rPr lang="en-GB" sz="1600">
                <a:solidFill>
                  <a:srgbClr val="FFFFFF"/>
                </a:solidFill>
                <a:highlight>
                  <a:srgbClr val="000000"/>
                </a:highlight>
                <a:latin typeface="Arial"/>
                <a:cs typeface="Arial"/>
              </a:rPr>
              <a:t>Educational communication is an umbrella term that encompasses all speaking, listening and relation construct and concepts that relate to learning.(Elfadni, M.A.F. (2019)</a:t>
            </a:r>
            <a:endParaRPr lang="en-GB" sz="1600">
              <a:cs typeface="Calibri"/>
            </a:endParaRPr>
          </a:p>
          <a:p>
            <a:pPr marL="0" lvl="0" indent="0">
              <a:lnSpc>
                <a:spcPct val="80000"/>
              </a:lnSpc>
              <a:buNone/>
            </a:pPr>
            <a:endParaRPr lang="en-GB" sz="1100">
              <a:solidFill>
                <a:srgbClr val="FFFFFF"/>
              </a:solidFill>
              <a:highlight>
                <a:srgbClr val="000000"/>
              </a:highlight>
              <a:latin typeface="Arial" pitchFamily="34"/>
              <a:cs typeface="Arial" pitchFamily="34"/>
            </a:endParaRPr>
          </a:p>
          <a:p>
            <a:pPr marL="0" lvl="0" indent="0">
              <a:lnSpc>
                <a:spcPct val="80000"/>
              </a:lnSpc>
              <a:buNone/>
            </a:pPr>
            <a:endParaRPr lang="en-GB" sz="1400" b="1">
              <a:solidFill>
                <a:srgbClr val="FFFFFF"/>
              </a:solidFill>
              <a:highlight>
                <a:srgbClr val="000000"/>
              </a:highlight>
              <a:latin typeface="Arial"/>
              <a:cs typeface="Arial"/>
            </a:endParaRPr>
          </a:p>
          <a:p>
            <a:pPr marL="0" lvl="0" indent="0">
              <a:lnSpc>
                <a:spcPct val="80000"/>
              </a:lnSpc>
              <a:buNone/>
            </a:pPr>
            <a:r>
              <a:rPr lang="en-GB" sz="1600" b="1">
                <a:solidFill>
                  <a:srgbClr val="FFFFFF"/>
                </a:solidFill>
                <a:highlight>
                  <a:srgbClr val="000000"/>
                </a:highlight>
                <a:latin typeface="Arial"/>
                <a:cs typeface="Arial"/>
              </a:rPr>
              <a:t>IMPORTANCE OF COMMUNICATION:</a:t>
            </a:r>
            <a:endParaRPr lang="en-GB" sz="1600">
              <a:cs typeface="Calibri"/>
            </a:endParaRPr>
          </a:p>
          <a:p>
            <a:pPr lvl="0">
              <a:lnSpc>
                <a:spcPct val="80000"/>
              </a:lnSpc>
            </a:pPr>
            <a:r>
              <a:rPr lang="en-GB" sz="1600">
                <a:solidFill>
                  <a:srgbClr val="FFFFFF"/>
                </a:solidFill>
                <a:highlight>
                  <a:srgbClr val="000000"/>
                </a:highlight>
                <a:latin typeface="Arial"/>
                <a:cs typeface="Arial"/>
              </a:rPr>
              <a:t>Creates bonds</a:t>
            </a:r>
          </a:p>
          <a:p>
            <a:pPr lvl="0">
              <a:lnSpc>
                <a:spcPct val="80000"/>
              </a:lnSpc>
            </a:pPr>
            <a:r>
              <a:rPr lang="en-GB" sz="1600">
                <a:solidFill>
                  <a:srgbClr val="FFFFFF"/>
                </a:solidFill>
                <a:highlight>
                  <a:srgbClr val="000000"/>
                </a:highlight>
                <a:latin typeface="Arial"/>
                <a:cs typeface="Arial"/>
              </a:rPr>
              <a:t>Improves teamwork</a:t>
            </a:r>
          </a:p>
          <a:p>
            <a:pPr lvl="0">
              <a:lnSpc>
                <a:spcPct val="80000"/>
              </a:lnSpc>
            </a:pPr>
            <a:r>
              <a:rPr lang="en-GB" sz="1600">
                <a:solidFill>
                  <a:srgbClr val="FFFFFF"/>
                </a:solidFill>
                <a:highlight>
                  <a:srgbClr val="000000"/>
                </a:highlight>
                <a:latin typeface="Arial"/>
                <a:cs typeface="Arial"/>
              </a:rPr>
              <a:t>Builds up trust</a:t>
            </a:r>
          </a:p>
          <a:p>
            <a:pPr marL="0" lvl="0" indent="0">
              <a:lnSpc>
                <a:spcPct val="80000"/>
              </a:lnSpc>
              <a:buNone/>
            </a:pPr>
            <a:endParaRPr lang="en-GB" sz="2400">
              <a:solidFill>
                <a:srgbClr val="FFFFFF"/>
              </a:solidFill>
            </a:endParaRPr>
          </a:p>
        </p:txBody>
      </p:sp>
      <p:sp>
        <p:nvSpPr>
          <p:cNvPr id="6" name="TextBox 24">
            <a:extLst>
              <a:ext uri="{FF2B5EF4-FFF2-40B4-BE49-F238E27FC236}">
                <a16:creationId xmlns:a16="http://schemas.microsoft.com/office/drawing/2014/main" id="{6935B584-25BC-392A-08C0-7FC6BE354840}"/>
              </a:ext>
            </a:extLst>
          </p:cNvPr>
          <p:cNvSpPr txBox="1"/>
          <p:nvPr/>
        </p:nvSpPr>
        <p:spPr>
          <a:xfrm>
            <a:off x="381807" y="4937293"/>
            <a:ext cx="4630750" cy="113877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68580" tIns="34290" rIns="68580" bIns="34290" anchor="t" anchorCtr="0" compatLnSpc="1">
            <a:spAutoFit/>
          </a:bodyPr>
          <a:lstStyle/>
          <a:p>
            <a:pPr marL="0" marR="0" lvl="0" indent="0" algn="l" defTabSz="6858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000" b="1" i="0" u="none" strike="noStrike" kern="1200" cap="none" spc="0" baseline="0">
                <a:solidFill>
                  <a:srgbClr val="FFFFFF"/>
                </a:solidFill>
                <a:highlight>
                  <a:srgbClr val="000000"/>
                </a:highlight>
                <a:uFillTx/>
                <a:latin typeface="Arial"/>
                <a:cs typeface="Arial"/>
              </a:rPr>
              <a:t>QUESTION:</a:t>
            </a:r>
          </a:p>
          <a:p>
            <a:pPr marL="0" marR="0" lvl="0" indent="0" algn="l" defTabSz="6858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FFFFFF"/>
                </a:solidFill>
                <a:highlight>
                  <a:srgbClr val="000000"/>
                </a:highlight>
                <a:uFillTx/>
                <a:latin typeface="Arial"/>
                <a:cs typeface="Arial"/>
              </a:rPr>
              <a:t>Are students confident in using technology to collaborate?</a:t>
            </a:r>
            <a:endParaRPr lang="en-GB" sz="1500" b="1" i="0" u="none" strike="noStrike" kern="1200" cap="none" spc="0" baseline="0">
              <a:solidFill>
                <a:srgbClr val="FFFFFF"/>
              </a:solidFill>
              <a:highlight>
                <a:srgbClr val="000000"/>
              </a:highlight>
              <a:uFillTx/>
              <a:latin typeface="Arial" pitchFamily="34"/>
              <a:cs typeface="Arial" pitchFamily="34"/>
            </a:endParaRPr>
          </a:p>
          <a:p>
            <a:pPr marL="0" marR="0" lvl="0" indent="0" algn="l" defTabSz="6858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350" b="0" i="0" u="none" strike="noStrike" kern="1200" cap="none" spc="0" baseline="0">
              <a:solidFill>
                <a:srgbClr val="FFFFFF"/>
              </a:solidFill>
              <a:highlight>
                <a:srgbClr val="000000"/>
              </a:highlight>
              <a:uFillTx/>
              <a:latin typeface="Arial" pitchFamily="34"/>
              <a:cs typeface="Arial" pitchFamily="34"/>
            </a:endParaRPr>
          </a:p>
        </p:txBody>
      </p:sp>
      <p:sp>
        <p:nvSpPr>
          <p:cNvPr id="7" name="TextBox 25">
            <a:extLst>
              <a:ext uri="{FF2B5EF4-FFF2-40B4-BE49-F238E27FC236}">
                <a16:creationId xmlns:a16="http://schemas.microsoft.com/office/drawing/2014/main" id="{C2139919-C192-E79E-3AA5-01D9AB441EA5}"/>
              </a:ext>
            </a:extLst>
          </p:cNvPr>
          <p:cNvSpPr txBox="1"/>
          <p:nvPr/>
        </p:nvSpPr>
        <p:spPr>
          <a:xfrm>
            <a:off x="9566215" y="6593070"/>
            <a:ext cx="2937391" cy="31546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68580" tIns="34290" rIns="68580" bIns="34290" anchor="t" anchorCtr="0" compatLnSpc="1">
            <a:spAutoFit/>
          </a:bodyPr>
          <a:lstStyle/>
          <a:p>
            <a:pPr marL="0" marR="0" lvl="0" indent="0" algn="l" defTabSz="6858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FFFFFF"/>
                </a:solidFill>
                <a:highlight>
                  <a:srgbClr val="000000"/>
                </a:highlight>
                <a:uFillTx/>
                <a:latin typeface="Arial"/>
                <a:cs typeface="Arial"/>
              </a:rPr>
              <a:t>FLAVIUS PRUNA - 2129728</a:t>
            </a:r>
          </a:p>
        </p:txBody>
      </p:sp>
    </p:spTree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"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386214-B77E-FF9E-648C-F1AEC8F6040E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40222" y="203344"/>
            <a:ext cx="7886700" cy="994172"/>
          </a:xfrm>
        </p:spPr>
        <p:txBody>
          <a:bodyPr/>
          <a:lstStyle/>
          <a:p>
            <a:pPr lvl="0"/>
            <a:r>
              <a:rPr lang="en-GB" sz="3000" b="1">
                <a:solidFill>
                  <a:srgbClr val="FFFFFF"/>
                </a:solidFill>
                <a:highlight>
                  <a:srgbClr val="000000"/>
                </a:highlight>
                <a:latin typeface="Arial"/>
                <a:cs typeface="Arial"/>
              </a:rPr>
              <a:t>RATIONALE: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DE4A3D-7695-3534-2EC6-648336911F3D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496967" y="1889113"/>
            <a:ext cx="7886700" cy="3263502"/>
          </a:xfrm>
        </p:spPr>
        <p:txBody>
          <a:bodyPr/>
          <a:lstStyle/>
          <a:p>
            <a:pPr lvl="0"/>
            <a:r>
              <a:rPr lang="en-GB" sz="2400">
                <a:solidFill>
                  <a:srgbClr val="FFFFFF"/>
                </a:solidFill>
                <a:highlight>
                  <a:srgbClr val="000000"/>
                </a:highlight>
                <a:latin typeface="Arial"/>
                <a:cs typeface="Calibri"/>
              </a:rPr>
              <a:t>Good communication creates teams and improves teamwork.</a:t>
            </a:r>
            <a:endParaRPr lang="en-GB" sz="2400">
              <a:solidFill>
                <a:srgbClr val="FFFFFF"/>
              </a:solidFill>
              <a:highlight>
                <a:srgbClr val="000000"/>
              </a:highlight>
              <a:latin typeface="Arial"/>
              <a:cs typeface="Arial"/>
            </a:endParaRPr>
          </a:p>
          <a:p>
            <a:pPr lvl="0"/>
            <a:r>
              <a:rPr lang="en-GB" sz="2400">
                <a:solidFill>
                  <a:srgbClr val="FFFFFF"/>
                </a:solidFill>
                <a:highlight>
                  <a:srgbClr val="000000"/>
                </a:highlight>
                <a:latin typeface="Arial"/>
                <a:cs typeface="Calibri"/>
              </a:rPr>
              <a:t>Communication builds up trust/reliability between people.</a:t>
            </a:r>
          </a:p>
          <a:p>
            <a:pPr lvl="0"/>
            <a:r>
              <a:rPr lang="en-GB" sz="2400">
                <a:solidFill>
                  <a:srgbClr val="FFFFFF"/>
                </a:solidFill>
                <a:highlight>
                  <a:srgbClr val="000000"/>
                </a:highlight>
                <a:latin typeface="Arial"/>
                <a:cs typeface="Calibri"/>
              </a:rPr>
              <a:t>Technology is making real time communication possible.</a:t>
            </a:r>
          </a:p>
          <a:p>
            <a:pPr lvl="0"/>
            <a:r>
              <a:rPr lang="en-GB" sz="2400">
                <a:solidFill>
                  <a:srgbClr val="FFFFFF"/>
                </a:solidFill>
                <a:highlight>
                  <a:srgbClr val="000000"/>
                </a:highlight>
                <a:latin typeface="Arial"/>
                <a:cs typeface="Calibri"/>
              </a:rPr>
              <a:t>Technology has made the communication more secured then ever. </a:t>
            </a:r>
            <a:endParaRPr lang="en-GB" sz="2400">
              <a:solidFill>
                <a:srgbClr val="FFFFFF"/>
              </a:solidFill>
              <a:highlight>
                <a:srgbClr val="000000"/>
              </a:highlight>
              <a:latin typeface="Arial"/>
              <a:cs typeface="Arial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FB08643-1A0C-5FD7-EB44-BBCE29DFC926}"/>
              </a:ext>
            </a:extLst>
          </p:cNvPr>
          <p:cNvSpPr txBox="1"/>
          <p:nvPr/>
        </p:nvSpPr>
        <p:spPr>
          <a:xfrm>
            <a:off x="9911446" y="6513371"/>
            <a:ext cx="2584368" cy="27699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68580" tIns="34290" rIns="68580" bIns="34290" anchor="t" anchorCtr="0" compatLnSpc="1">
            <a:spAutoFit/>
          </a:bodyPr>
          <a:lstStyle/>
          <a:p>
            <a:pPr marL="0" marR="0" lvl="0" indent="0" algn="l" defTabSz="6858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350" b="1" i="0" u="none" strike="noStrike" kern="1200" cap="none" spc="0" baseline="0">
                <a:solidFill>
                  <a:srgbClr val="FFFFFF"/>
                </a:solidFill>
                <a:highlight>
                  <a:srgbClr val="000000"/>
                </a:highlight>
                <a:uFillTx/>
                <a:latin typeface="Arial"/>
                <a:cs typeface="Arial"/>
              </a:rPr>
              <a:t>FLAVIUS PRUNA-2129728</a:t>
            </a:r>
            <a:endParaRPr lang="en-US" sz="1350" b="1" i="0" u="none" strike="noStrike" kern="1200" cap="none" spc="0" baseline="0">
              <a:solidFill>
                <a:srgbClr val="000000"/>
              </a:solidFill>
              <a:highlight>
                <a:srgbClr val="000000"/>
              </a:highlight>
              <a:uFillTx/>
              <a:latin typeface="Calibri"/>
            </a:endParaRPr>
          </a:p>
        </p:txBody>
      </p:sp>
    </p:spTree>
  </p:cSld>
  <p:clrMapOvr>
    <a:masterClrMapping/>
  </p:clrMapOvr>
  <p:transition spd="slow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6"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>
            <a:extLst>
              <a:ext uri="{FF2B5EF4-FFF2-40B4-BE49-F238E27FC236}">
                <a16:creationId xmlns:a16="http://schemas.microsoft.com/office/drawing/2014/main" id="{5C18D3ED-08EA-8CDF-EFB5-843F4FBB22E7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 b="1">
                <a:solidFill>
                  <a:srgbClr val="FFFFFF"/>
                </a:solidFill>
                <a:highlight>
                  <a:srgbClr val="000000"/>
                </a:highlight>
                <a:latin typeface="Arial"/>
                <a:cs typeface="Calibri Light"/>
              </a:rPr>
              <a:t>Proposed Method:</a:t>
            </a:r>
            <a:endParaRPr lang="en-GB" b="1">
              <a:highlight>
                <a:srgbClr val="000000"/>
              </a:highlight>
              <a:latin typeface="Arial"/>
              <a:cs typeface="Calibri Light"/>
            </a:endParaRPr>
          </a:p>
        </p:txBody>
      </p:sp>
      <p:sp>
        <p:nvSpPr>
          <p:cNvPr id="3" name="Content Placeholder 3">
            <a:extLst>
              <a:ext uri="{FF2B5EF4-FFF2-40B4-BE49-F238E27FC236}">
                <a16:creationId xmlns:a16="http://schemas.microsoft.com/office/drawing/2014/main" id="{1CCE8FB9-F925-EAED-F841-CA581D94E2F2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-466" y="3822658"/>
            <a:ext cx="7886700" cy="3036713"/>
          </a:xfrm>
        </p:spPr>
        <p:txBody>
          <a:bodyPr/>
          <a:lstStyle/>
          <a:p>
            <a:pPr marL="0" lvl="0" indent="0">
              <a:buNone/>
            </a:pPr>
            <a:endParaRPr lang="en-US" sz="1800">
              <a:latin typeface="Arial"/>
              <a:cs typeface="Calibri"/>
            </a:endParaRPr>
          </a:p>
          <a:p>
            <a:pPr marL="0" lvl="0" indent="0">
              <a:buNone/>
            </a:pPr>
            <a:endParaRPr lang="en-US" sz="1800">
              <a:cs typeface="Calibri"/>
            </a:endParaRPr>
          </a:p>
          <a:p>
            <a:pPr marL="0" lvl="0" indent="0" algn="ctr">
              <a:buNone/>
            </a:pPr>
            <a:r>
              <a:rPr lang="en-US">
                <a:highlight>
                  <a:srgbClr val="000000"/>
                </a:highlight>
                <a:latin typeface="Arial"/>
                <a:cs typeface="Calibri"/>
                <a:hlinkClick r:id="rId3"/>
              </a:rPr>
              <a:t>Questionnaire MS FORMS</a:t>
            </a:r>
          </a:p>
        </p:txBody>
      </p:sp>
      <p:sp>
        <p:nvSpPr>
          <p:cNvPr id="4" name="Arrow: Right 14">
            <a:extLst>
              <a:ext uri="{FF2B5EF4-FFF2-40B4-BE49-F238E27FC236}">
                <a16:creationId xmlns:a16="http://schemas.microsoft.com/office/drawing/2014/main" id="{9A02E294-155A-1B2D-AFF1-F94EBC3A6EF1}"/>
              </a:ext>
            </a:extLst>
          </p:cNvPr>
          <p:cNvSpPr/>
          <p:nvPr/>
        </p:nvSpPr>
        <p:spPr>
          <a:xfrm>
            <a:off x="176204" y="4538962"/>
            <a:ext cx="1148367" cy="482958"/>
          </a:xfrm>
          <a:custGeom>
            <a:avLst>
              <a:gd name="f0" fmla="val 17058"/>
              <a:gd name="f1" fmla="val 5400"/>
            </a:avLst>
            <a:gdLst>
              <a:gd name="f2" fmla="val 10800000"/>
              <a:gd name="f3" fmla="val 5400000"/>
              <a:gd name="f4" fmla="val 180"/>
              <a:gd name="f5" fmla="val w"/>
              <a:gd name="f6" fmla="val h"/>
              <a:gd name="f7" fmla="val 0"/>
              <a:gd name="f8" fmla="val 21600"/>
              <a:gd name="f9" fmla="val 10800"/>
              <a:gd name="f10" fmla="+- 0 0 0"/>
              <a:gd name="f11" fmla="+- 0 0 180"/>
              <a:gd name="f12" fmla="*/ f5 1 21600"/>
              <a:gd name="f13" fmla="*/ f6 1 21600"/>
              <a:gd name="f14" fmla="+- f8 0 f7"/>
              <a:gd name="f15" fmla="pin 0 f0 21600"/>
              <a:gd name="f16" fmla="pin 0 f1 10800"/>
              <a:gd name="f17" fmla="*/ f10 f2 1"/>
              <a:gd name="f18" fmla="*/ f11 f2 1"/>
              <a:gd name="f19" fmla="val f15"/>
              <a:gd name="f20" fmla="val f16"/>
              <a:gd name="f21" fmla="*/ f14 1 21600"/>
              <a:gd name="f22" fmla="*/ f15 f12 1"/>
              <a:gd name="f23" fmla="*/ f16 f13 1"/>
              <a:gd name="f24" fmla="*/ f17 1 f4"/>
              <a:gd name="f25" fmla="*/ f18 1 f4"/>
              <a:gd name="f26" fmla="+- 21600 0 f20"/>
              <a:gd name="f27" fmla="+- 21600 0 f19"/>
              <a:gd name="f28" fmla="*/ 0 f21 1"/>
              <a:gd name="f29" fmla="*/ 21600 f21 1"/>
              <a:gd name="f30" fmla="*/ f20 f13 1"/>
              <a:gd name="f31" fmla="*/ f19 f12 1"/>
              <a:gd name="f32" fmla="+- f24 0 f3"/>
              <a:gd name="f33" fmla="+- f25 0 f3"/>
              <a:gd name="f34" fmla="*/ f27 f20 1"/>
              <a:gd name="f35" fmla="*/ f28 1 f21"/>
              <a:gd name="f36" fmla="*/ f29 1 f21"/>
              <a:gd name="f37" fmla="*/ f26 f13 1"/>
              <a:gd name="f38" fmla="*/ f34 1 10800"/>
              <a:gd name="f39" fmla="*/ f35 f12 1"/>
              <a:gd name="f40" fmla="*/ f35 f13 1"/>
              <a:gd name="f41" fmla="*/ f36 f13 1"/>
              <a:gd name="f42" fmla="+- f19 f38 0"/>
              <a:gd name="f43" fmla="*/ f42 f12 1"/>
            </a:gdLst>
            <a:ahLst>
              <a:ahXY gdRefX="f0" minX="f7" maxX="f8" gdRefY="f1" minY="f7" maxY="f9">
                <a:pos x="f22" y="f23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32">
                <a:pos x="f31" y="f40"/>
              </a:cxn>
              <a:cxn ang="f33">
                <a:pos x="f31" y="f41"/>
              </a:cxn>
            </a:cxnLst>
            <a:rect l="f39" t="f30" r="f43" b="f37"/>
            <a:pathLst>
              <a:path w="21600" h="21600">
                <a:moveTo>
                  <a:pt x="f7" y="f20"/>
                </a:moveTo>
                <a:lnTo>
                  <a:pt x="f19" y="f20"/>
                </a:lnTo>
                <a:lnTo>
                  <a:pt x="f19" y="f7"/>
                </a:lnTo>
                <a:lnTo>
                  <a:pt x="f8" y="f9"/>
                </a:lnTo>
                <a:lnTo>
                  <a:pt x="f19" y="f8"/>
                </a:lnTo>
                <a:lnTo>
                  <a:pt x="f19" y="f26"/>
                </a:lnTo>
                <a:lnTo>
                  <a:pt x="f7" y="f26"/>
                </a:lnTo>
                <a:close/>
              </a:path>
            </a:pathLst>
          </a:custGeom>
          <a:solidFill>
            <a:srgbClr val="4472C4"/>
          </a:solidFill>
          <a:ln w="12701" cap="flat">
            <a:solidFill>
              <a:srgbClr val="2F528F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A499E51-5B2C-ECDF-02AB-904BB1F1BCD0}"/>
              </a:ext>
            </a:extLst>
          </p:cNvPr>
          <p:cNvSpPr txBox="1"/>
          <p:nvPr/>
        </p:nvSpPr>
        <p:spPr>
          <a:xfrm>
            <a:off x="9533909" y="6515593"/>
            <a:ext cx="2743200" cy="338556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600" b="1" i="0" u="none" strike="noStrike" kern="1200" cap="none" spc="0" baseline="0">
                <a:solidFill>
                  <a:srgbClr val="FFFFFF"/>
                </a:solidFill>
                <a:highlight>
                  <a:srgbClr val="000000"/>
                </a:highlight>
                <a:uFillTx/>
                <a:latin typeface="Arial"/>
                <a:cs typeface="Arial"/>
              </a:rPr>
              <a:t>FLAVIUS PRUNA- 2129728</a:t>
            </a:r>
            <a:endParaRPr lang="en-US" sz="1600" b="1" i="0" u="none" strike="noStrike" kern="1200" cap="none" spc="0" baseline="0">
              <a:solidFill>
                <a:srgbClr val="000000"/>
              </a:solidFill>
              <a:highlight>
                <a:srgbClr val="000000"/>
              </a:highlight>
              <a:uFillTx/>
              <a:latin typeface="Calibri"/>
            </a:endParaRPr>
          </a:p>
        </p:txBody>
      </p:sp>
    </p:spTree>
  </p:cSld>
  <p:clrMapOvr>
    <a:masterClrMapping/>
  </p:clrMapOvr>
  <p:transition spd="slow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"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4">
            <a:extLst>
              <a:ext uri="{FF2B5EF4-FFF2-40B4-BE49-F238E27FC236}">
                <a16:creationId xmlns:a16="http://schemas.microsoft.com/office/drawing/2014/main" id="{223C0E79-E295-2092-F546-63379F96F1A3}"/>
              </a:ext>
            </a:extLst>
          </p:cNvPr>
          <p:cNvSpPr txBox="1"/>
          <p:nvPr/>
        </p:nvSpPr>
        <p:spPr>
          <a:xfrm>
            <a:off x="173864" y="193450"/>
            <a:ext cx="3728767" cy="39241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68580" tIns="34290" rIns="68580" bIns="34290" anchor="t" anchorCtr="0" compatLnSpc="1">
            <a:spAutoFit/>
          </a:bodyPr>
          <a:lstStyle/>
          <a:p>
            <a:pPr marL="0" marR="0" lvl="0" indent="0" algn="l" defTabSz="6858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100" b="1" i="1" u="sng" strike="noStrike" kern="1200" cap="none" spc="0" baseline="0">
                <a:solidFill>
                  <a:srgbClr val="FFFFFF"/>
                </a:solidFill>
                <a:highlight>
                  <a:srgbClr val="000000"/>
                </a:highlight>
                <a:uFillTx/>
                <a:latin typeface="Arial"/>
                <a:cs typeface="Calibri"/>
              </a:rPr>
              <a:t>Ethical consideration </a:t>
            </a:r>
          </a:p>
        </p:txBody>
      </p:sp>
      <p:pic>
        <p:nvPicPr>
          <p:cNvPr id="3" name="Picture 6" descr="A picture containing clipart&#10;&#10;Description automatically generated">
            <a:extLst>
              <a:ext uri="{FF2B5EF4-FFF2-40B4-BE49-F238E27FC236}">
                <a16:creationId xmlns:a16="http://schemas.microsoft.com/office/drawing/2014/main" id="{8D9D941A-C82D-117F-1C6C-60CAD4654F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64957" y="895901"/>
            <a:ext cx="1214030" cy="932998"/>
          </a:xfrm>
          <a:prstGeom prst="rect">
            <a:avLst/>
          </a:prstGeom>
          <a:solidFill>
            <a:srgbClr val="EDEDED"/>
          </a:solidFill>
          <a:ln cap="flat">
            <a:noFill/>
          </a:ln>
        </p:spPr>
      </p:pic>
      <p:sp>
        <p:nvSpPr>
          <p:cNvPr id="4" name="TextBox 9">
            <a:extLst>
              <a:ext uri="{FF2B5EF4-FFF2-40B4-BE49-F238E27FC236}">
                <a16:creationId xmlns:a16="http://schemas.microsoft.com/office/drawing/2014/main" id="{039B28E4-DEE5-06F0-AAB3-4AE9380EABA8}"/>
              </a:ext>
            </a:extLst>
          </p:cNvPr>
          <p:cNvSpPr txBox="1"/>
          <p:nvPr/>
        </p:nvSpPr>
        <p:spPr>
          <a:xfrm>
            <a:off x="668240" y="2863795"/>
            <a:ext cx="3265093" cy="256224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68580" tIns="34290" rIns="68580" bIns="34290" anchor="t" anchorCtr="0" compatLnSpc="1">
            <a:spAutoFit/>
          </a:bodyPr>
          <a:lstStyle/>
          <a:p>
            <a:pPr marL="0" marR="0" lvl="0" indent="0" algn="l" defTabSz="6858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500" b="1" i="0" u="none" strike="noStrike" kern="1200" cap="none" spc="0" baseline="0" dirty="0">
                <a:solidFill>
                  <a:srgbClr val="FFFFFF"/>
                </a:solidFill>
                <a:highlight>
                  <a:srgbClr val="000000"/>
                </a:highlight>
                <a:uFillTx/>
                <a:latin typeface="Arial"/>
                <a:cs typeface="Calibri"/>
              </a:rPr>
              <a:t>65,30% of people says that technology helps: </a:t>
            </a:r>
            <a:endParaRPr lang="en-US" sz="1500" b="1" i="0" u="none" strike="noStrike" kern="1200" cap="none" spc="0" baseline="0" dirty="0">
              <a:solidFill>
                <a:srgbClr val="FFFFFF"/>
              </a:solidFill>
              <a:highlight>
                <a:srgbClr val="000000"/>
              </a:highlight>
              <a:uFillTx/>
              <a:latin typeface="Arial"/>
              <a:ea typeface="Calibri"/>
              <a:cs typeface="Calibri"/>
            </a:endParaRPr>
          </a:p>
          <a:p>
            <a:pPr marL="214317" marR="0" lvl="0" indent="-214317" algn="l" defTabSz="6858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500" b="1" i="0" u="none" strike="noStrike" kern="1200" cap="none" spc="0" baseline="0" dirty="0">
                <a:solidFill>
                  <a:srgbClr val="FFFFFF"/>
                </a:solidFill>
                <a:highlight>
                  <a:srgbClr val="000000"/>
                </a:highlight>
                <a:uFillTx/>
                <a:latin typeface="Arial"/>
                <a:cs typeface="Calibri"/>
              </a:rPr>
              <a:t>To keep them better informed</a:t>
            </a:r>
            <a:endParaRPr lang="en-US" sz="1500" b="1" i="0" u="none" strike="noStrike" kern="1200" cap="none" spc="0" baseline="0" dirty="0">
              <a:solidFill>
                <a:srgbClr val="FFFFFF"/>
              </a:solidFill>
              <a:highlight>
                <a:srgbClr val="000000"/>
              </a:highlight>
              <a:uFillTx/>
              <a:latin typeface="Arial"/>
              <a:ea typeface="Calibri"/>
              <a:cs typeface="Calibri"/>
            </a:endParaRPr>
          </a:p>
          <a:p>
            <a:pPr marL="214317" marR="0" lvl="0" indent="-214317" algn="l" defTabSz="6858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500" b="1" i="0" u="none" strike="noStrike" kern="1200" cap="none" spc="0" baseline="0" dirty="0">
                <a:solidFill>
                  <a:srgbClr val="FFFFFF"/>
                </a:solidFill>
                <a:highlight>
                  <a:srgbClr val="000000"/>
                </a:highlight>
                <a:uFillTx/>
                <a:latin typeface="Arial"/>
                <a:ea typeface="Calibri"/>
                <a:cs typeface="Calibri"/>
              </a:rPr>
              <a:t>To communicate </a:t>
            </a:r>
            <a:endParaRPr lang="en-US" sz="1500" b="1" i="0" u="none" strike="noStrike" kern="1200" cap="none" spc="0" baseline="0" dirty="0">
              <a:solidFill>
                <a:srgbClr val="FFFFFF"/>
              </a:solidFill>
              <a:highlight>
                <a:srgbClr val="000000"/>
              </a:highlight>
              <a:uFillTx/>
              <a:latin typeface="Arial"/>
              <a:ea typeface="Calibri"/>
              <a:cs typeface="Calibri"/>
            </a:endParaRPr>
          </a:p>
          <a:p>
            <a:pPr marL="214317" marR="0" lvl="0" indent="-214317" algn="l" defTabSz="6858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500" b="1" i="0" u="none" strike="noStrike" kern="1200" cap="none" spc="0" baseline="0" dirty="0">
                <a:solidFill>
                  <a:srgbClr val="FFFFFF"/>
                </a:solidFill>
                <a:highlight>
                  <a:srgbClr val="000000"/>
                </a:highlight>
                <a:uFillTx/>
                <a:latin typeface="Arial"/>
                <a:ea typeface="Calibri"/>
                <a:cs typeface="Calibri"/>
              </a:rPr>
              <a:t>To contribute to a better quality of life.</a:t>
            </a:r>
            <a:endParaRPr lang="en-GB" sz="1500" b="1" i="0" u="none" strike="noStrike" kern="1200" cap="none" spc="0" baseline="0" dirty="0">
              <a:solidFill>
                <a:srgbClr val="FFFFFF"/>
              </a:solidFill>
              <a:highlight>
                <a:srgbClr val="000000"/>
              </a:highlight>
              <a:uFillTx/>
              <a:latin typeface="Arial"/>
              <a:cs typeface="Calibri"/>
            </a:endParaRPr>
          </a:p>
          <a:p>
            <a:pPr marL="214317" marR="0" lvl="0" indent="-214317" algn="l" defTabSz="6858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500" b="1" i="0" u="none" strike="noStrike" kern="1200" cap="none" spc="0" baseline="0" dirty="0">
                <a:solidFill>
                  <a:srgbClr val="FFFFFF"/>
                </a:solidFill>
                <a:highlight>
                  <a:srgbClr val="000000"/>
                </a:highlight>
                <a:uFillTx/>
                <a:latin typeface="Arial"/>
                <a:cs typeface="Calibri"/>
              </a:rPr>
              <a:t>To </a:t>
            </a:r>
            <a:r>
              <a:rPr lang="en-GB" sz="1500" b="1" i="0" u="none" strike="noStrike" kern="1200" cap="none" spc="0" baseline="0" dirty="0">
                <a:solidFill>
                  <a:srgbClr val="FFFFFF"/>
                </a:solidFill>
                <a:highlight>
                  <a:srgbClr val="000000"/>
                </a:highlight>
                <a:uFillTx/>
                <a:latin typeface="Arial"/>
                <a:ea typeface="Calibri"/>
                <a:cs typeface="Calibri"/>
              </a:rPr>
              <a:t>makes people to feel more productive in their personal life</a:t>
            </a:r>
            <a:r>
              <a:rPr lang="en-GB" sz="1500" b="1" i="0" u="none" strike="noStrike" kern="0" cap="none" spc="0" baseline="0" dirty="0">
                <a:solidFill>
                  <a:srgbClr val="FFFFFF"/>
                </a:solidFill>
                <a:highlight>
                  <a:srgbClr val="000000"/>
                </a:highlight>
                <a:uFillTx/>
                <a:latin typeface="Arial"/>
                <a:ea typeface="Calibri"/>
                <a:cs typeface="Calibri"/>
              </a:rPr>
              <a:t>.(</a:t>
            </a:r>
            <a:r>
              <a:rPr lang="en-GB" sz="1500" b="1" i="0" u="none" strike="noStrike" kern="0" cap="none" spc="0" baseline="0" dirty="0">
                <a:solidFill>
                  <a:srgbClr val="FFFFFF"/>
                </a:solidFill>
                <a:highlight>
                  <a:srgbClr val="000000"/>
                </a:highlight>
                <a:uFillTx/>
                <a:latin typeface="Arial"/>
                <a:ea typeface="Calibri"/>
                <a:cs typeface="Arial"/>
              </a:rPr>
              <a:t>Suri, H., (2020).</a:t>
            </a:r>
            <a:endParaRPr lang="en-GB" sz="1500" b="1" i="0" u="none" strike="noStrike" kern="0" cap="none" spc="0" baseline="0" dirty="0">
              <a:solidFill>
                <a:srgbClr val="FFFFFF"/>
              </a:solidFill>
              <a:highlight>
                <a:srgbClr val="000000"/>
              </a:highlight>
              <a:uFillTx/>
              <a:latin typeface="Arial"/>
              <a:cs typeface="Arial"/>
            </a:endParaRPr>
          </a:p>
          <a:p>
            <a:pPr marL="0" marR="0" lvl="0" indent="0" algn="l" defTabSz="6858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350" b="1" i="0" u="none" strike="noStrike" kern="1200" cap="none" spc="0" baseline="0" dirty="0">
              <a:solidFill>
                <a:srgbClr val="0D0D0D"/>
              </a:solidFill>
              <a:uFillTx/>
              <a:latin typeface="Calibri"/>
              <a:cs typeface="Calibri"/>
            </a:endParaRPr>
          </a:p>
          <a:p>
            <a:pPr marL="0" marR="0" lvl="0" indent="0" algn="l" defTabSz="6858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350" b="1" i="0" u="none" strike="noStrike" kern="1200" cap="none" spc="0" baseline="0" dirty="0">
              <a:solidFill>
                <a:srgbClr val="0D0D0D"/>
              </a:solidFill>
              <a:uFillTx/>
              <a:latin typeface="Calibri"/>
              <a:cs typeface="Calibri"/>
            </a:endParaRPr>
          </a:p>
        </p:txBody>
      </p:sp>
      <p:sp>
        <p:nvSpPr>
          <p:cNvPr id="5" name="TextBox 10">
            <a:extLst>
              <a:ext uri="{FF2B5EF4-FFF2-40B4-BE49-F238E27FC236}">
                <a16:creationId xmlns:a16="http://schemas.microsoft.com/office/drawing/2014/main" id="{FD358623-2E51-457C-45C1-6FE5FAB99D9E}"/>
              </a:ext>
            </a:extLst>
          </p:cNvPr>
          <p:cNvSpPr txBox="1"/>
          <p:nvPr/>
        </p:nvSpPr>
        <p:spPr>
          <a:xfrm>
            <a:off x="8258668" y="2583812"/>
            <a:ext cx="3437622" cy="260840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68580" tIns="34290" rIns="68580" bIns="34290" anchor="t" anchorCtr="0" compatLnSpc="1">
            <a:spAutoFit/>
          </a:bodyPr>
          <a:lstStyle/>
          <a:p>
            <a:pPr marL="0" marR="0" lvl="0" indent="0" algn="l" defTabSz="6858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500" b="1" i="0" u="none" strike="noStrike" kern="1200" cap="none" spc="0" baseline="0">
                <a:solidFill>
                  <a:srgbClr val="FFFFFF"/>
                </a:solidFill>
                <a:highlight>
                  <a:srgbClr val="000000"/>
                </a:highlight>
                <a:uFillTx/>
                <a:latin typeface="Arial"/>
                <a:cs typeface="Calibri"/>
              </a:rPr>
              <a:t>34,70% of people says </a:t>
            </a:r>
            <a:r>
              <a:rPr lang="en-GB" sz="1500" b="1" i="0" u="none" strike="noStrike" kern="1200" cap="none" spc="0" baseline="0">
                <a:solidFill>
                  <a:srgbClr val="FFFFFF"/>
                </a:solidFill>
                <a:highlight>
                  <a:srgbClr val="000000"/>
                </a:highlight>
                <a:uFillTx/>
                <a:latin typeface="Arial"/>
                <a:ea typeface="Calibri"/>
                <a:cs typeface="Calibri"/>
              </a:rPr>
              <a:t>that technology </a:t>
            </a:r>
          </a:p>
          <a:p>
            <a:pPr marL="0" marR="0" lvl="0" indent="0" algn="l" defTabSz="6858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500" b="1" i="0" u="none" strike="noStrike" kern="1200" cap="none" spc="0" baseline="0">
                <a:solidFill>
                  <a:srgbClr val="FFFFFF"/>
                </a:solidFill>
                <a:highlight>
                  <a:srgbClr val="000000"/>
                </a:highlight>
                <a:uFillTx/>
                <a:latin typeface="Arial"/>
                <a:cs typeface="Calibri"/>
              </a:rPr>
              <a:t>is not helping because:</a:t>
            </a:r>
          </a:p>
          <a:p>
            <a:pPr marL="214317" marR="0" lvl="0" indent="-214317" algn="l" defTabSz="6858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500" b="1" i="0" u="none" strike="noStrike" kern="1200" cap="none" spc="0" baseline="0">
                <a:solidFill>
                  <a:srgbClr val="FFFFFF"/>
                </a:solidFill>
                <a:highlight>
                  <a:srgbClr val="000000"/>
                </a:highlight>
                <a:uFillTx/>
                <a:latin typeface="Arial"/>
                <a:cs typeface="Calibri"/>
              </a:rPr>
              <a:t>Are make the people too be dependent</a:t>
            </a:r>
            <a:r>
              <a:rPr lang="en-GB" sz="1500" b="1" i="0" u="none" strike="noStrike" kern="1200" cap="none" spc="0" baseline="0">
                <a:solidFill>
                  <a:srgbClr val="FFFFFF"/>
                </a:solidFill>
                <a:highlight>
                  <a:srgbClr val="000000"/>
                </a:highlight>
                <a:uFillTx/>
                <a:latin typeface="Arial"/>
                <a:ea typeface="Calibri"/>
                <a:cs typeface="Calibri"/>
              </a:rPr>
              <a:t> on technology to do things for them.</a:t>
            </a:r>
            <a:endParaRPr lang="en-GB" sz="1500" b="1" i="0" u="none" strike="noStrike" kern="1200" cap="none" spc="0" baseline="0">
              <a:solidFill>
                <a:srgbClr val="FFFFFF"/>
              </a:solidFill>
              <a:highlight>
                <a:srgbClr val="000000"/>
              </a:highlight>
              <a:uFillTx/>
              <a:latin typeface="Arial"/>
              <a:cs typeface="Calibri"/>
            </a:endParaRPr>
          </a:p>
          <a:p>
            <a:pPr marL="214317" marR="0" lvl="0" indent="-214317" algn="l" defTabSz="6858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500" b="1" i="0" u="none" strike="noStrike" kern="1200" cap="none" spc="0" baseline="0">
                <a:solidFill>
                  <a:srgbClr val="FFFFFF"/>
                </a:solidFill>
                <a:highlight>
                  <a:srgbClr val="000000"/>
                </a:highlight>
                <a:uFillTx/>
                <a:latin typeface="Arial"/>
                <a:ea typeface="Calibri"/>
                <a:cs typeface="Calibri"/>
              </a:rPr>
              <a:t>Decreases people's ability to think for themselves.</a:t>
            </a:r>
            <a:endParaRPr lang="en-GB" sz="1500" b="1" i="0" u="none" strike="noStrike" kern="1200" cap="none" spc="0" baseline="0">
              <a:solidFill>
                <a:srgbClr val="FFFFFF"/>
              </a:solidFill>
              <a:highlight>
                <a:srgbClr val="000000"/>
              </a:highlight>
              <a:uFillTx/>
              <a:latin typeface="Arial"/>
              <a:cs typeface="Arial"/>
            </a:endParaRPr>
          </a:p>
          <a:p>
            <a:pPr marL="214317" marR="0" lvl="0" indent="-214317" algn="l" defTabSz="6858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500" b="1" i="0" u="none" strike="noStrike" kern="1200" cap="none" spc="0" baseline="0">
                <a:solidFill>
                  <a:srgbClr val="FFFFFF"/>
                </a:solidFill>
                <a:highlight>
                  <a:srgbClr val="000000"/>
                </a:highlight>
                <a:uFillTx/>
                <a:latin typeface="Arial"/>
                <a:ea typeface="Calibri"/>
                <a:cs typeface="Calibri"/>
              </a:rPr>
              <a:t>Lowers the quality of relationships by reducing personal interactions</a:t>
            </a:r>
            <a:endParaRPr lang="en-GB" sz="1500" b="1" i="0" u="none" strike="noStrike" kern="1200" cap="none" spc="0" baseline="0">
              <a:solidFill>
                <a:srgbClr val="FFFFFF"/>
              </a:solidFill>
              <a:highlight>
                <a:srgbClr val="000000"/>
              </a:highlight>
              <a:uFillTx/>
              <a:latin typeface="Arial"/>
              <a:cs typeface="Calibri"/>
            </a:endParaRPr>
          </a:p>
        </p:txBody>
      </p:sp>
      <p:pic>
        <p:nvPicPr>
          <p:cNvPr id="6" name="Picture 17" descr="A picture containing text, sky, sign, outdoor&#10;&#10;Description automatically generated">
            <a:extLst>
              <a:ext uri="{FF2B5EF4-FFF2-40B4-BE49-F238E27FC236}">
                <a16:creationId xmlns:a16="http://schemas.microsoft.com/office/drawing/2014/main" id="{EE7FD40E-6CE7-993B-98CE-AAF1EEEF482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55640" y="349355"/>
            <a:ext cx="1964524" cy="1307308"/>
          </a:xfrm>
          <a:prstGeom prst="rect">
            <a:avLst/>
          </a:prstGeom>
          <a:solidFill>
            <a:srgbClr val="EDEDED"/>
          </a:solidFill>
          <a:ln cap="flat">
            <a:noFill/>
          </a:ln>
        </p:spPr>
      </p:pic>
      <p:sp>
        <p:nvSpPr>
          <p:cNvPr id="7" name="TextBox 7">
            <a:extLst>
              <a:ext uri="{FF2B5EF4-FFF2-40B4-BE49-F238E27FC236}">
                <a16:creationId xmlns:a16="http://schemas.microsoft.com/office/drawing/2014/main" id="{048B8A26-27F3-C344-0C92-8E4FC89B5595}"/>
              </a:ext>
            </a:extLst>
          </p:cNvPr>
          <p:cNvSpPr txBox="1"/>
          <p:nvPr/>
        </p:nvSpPr>
        <p:spPr>
          <a:xfrm>
            <a:off x="5025917" y="6321262"/>
            <a:ext cx="3232751" cy="346246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68580" tIns="34290" rIns="68580" bIns="34290" anchor="t" anchorCtr="0" compatLnSpc="1">
            <a:spAutoFit/>
          </a:bodyPr>
          <a:lstStyle/>
          <a:p>
            <a:pPr marL="0" marR="0" lvl="0" indent="0" algn="l" defTabSz="6858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FFFFFF"/>
                </a:solidFill>
                <a:highlight>
                  <a:srgbClr val="000000"/>
                </a:highlight>
                <a:uFillTx/>
                <a:latin typeface="Arial"/>
                <a:cs typeface="Calibri"/>
              </a:rPr>
              <a:t>Cristina Serban 2128929</a:t>
            </a:r>
          </a:p>
        </p:txBody>
      </p:sp>
      <p:pic>
        <p:nvPicPr>
          <p:cNvPr id="8" name="Picture 8" descr="Chart, pie chart&#10;&#10;Description automatically generated">
            <a:extLst>
              <a:ext uri="{FF2B5EF4-FFF2-40B4-BE49-F238E27FC236}">
                <a16:creationId xmlns:a16="http://schemas.microsoft.com/office/drawing/2014/main" id="{76983EDD-8A18-3EAE-7798-4F2A60943D7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62422" y="3434367"/>
            <a:ext cx="2057400" cy="1218538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8"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85CB8A-1ACC-9796-0573-31AC29007357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19035" y="211921"/>
            <a:ext cx="3994035" cy="422672"/>
          </a:xfrm>
        </p:spPr>
        <p:txBody>
          <a:bodyPr/>
          <a:lstStyle/>
          <a:p>
            <a:pPr lvl="0"/>
            <a:r>
              <a:rPr lang="en-GB" sz="2400" b="1" i="1" u="sng">
                <a:solidFill>
                  <a:srgbClr val="FFFFFF"/>
                </a:solidFill>
                <a:highlight>
                  <a:srgbClr val="000000"/>
                </a:highlight>
                <a:latin typeface="Arial"/>
                <a:cs typeface="Calibri Light"/>
              </a:rPr>
              <a:t>Research timeline </a:t>
            </a:r>
            <a:endParaRPr lang="en-GB" sz="2400" b="1" i="1" u="sng">
              <a:solidFill>
                <a:srgbClr val="FFFFFF"/>
              </a:solidFill>
              <a:highlight>
                <a:srgbClr val="000000"/>
              </a:highlight>
              <a:latin typeface="Arial"/>
              <a:cs typeface="Arial"/>
            </a:endParaRPr>
          </a:p>
        </p:txBody>
      </p:sp>
      <p:sp>
        <p:nvSpPr>
          <p:cNvPr id="3" name="TextBox 3">
            <a:extLst>
              <a:ext uri="{FF2B5EF4-FFF2-40B4-BE49-F238E27FC236}">
                <a16:creationId xmlns:a16="http://schemas.microsoft.com/office/drawing/2014/main" id="{155D1812-82EC-2803-5C74-2CB1DB9E5A77}"/>
              </a:ext>
            </a:extLst>
          </p:cNvPr>
          <p:cNvSpPr txBox="1"/>
          <p:nvPr/>
        </p:nvSpPr>
        <p:spPr>
          <a:xfrm>
            <a:off x="8942603" y="293293"/>
            <a:ext cx="2973948" cy="692502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68580" tIns="34290" rIns="68580" bIns="34290" anchor="t" anchorCtr="0" compatLnSpc="1">
            <a:spAutoFit/>
          </a:bodyPr>
          <a:lstStyle/>
          <a:p>
            <a:pPr marL="0" marR="0" lvl="0" indent="0" algn="l" defTabSz="6858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350" b="1" i="0" u="none" strike="noStrike" kern="1200" cap="none" spc="0" baseline="0">
                <a:solidFill>
                  <a:srgbClr val="FFFFFF"/>
                </a:solidFill>
                <a:highlight>
                  <a:srgbClr val="000000"/>
                </a:highlight>
                <a:uFillTx/>
                <a:latin typeface="Arial"/>
                <a:ea typeface="Calibri"/>
                <a:cs typeface="Calibri"/>
              </a:rPr>
              <a:t>A table listing important events for successive years within a particular historical period</a:t>
            </a:r>
            <a:endParaRPr lang="en-US" sz="1350" b="0" i="0" u="none" strike="noStrike" kern="1200" cap="none" spc="0" baseline="0">
              <a:solidFill>
                <a:srgbClr val="FFFFFF"/>
              </a:solidFill>
              <a:highlight>
                <a:srgbClr val="000000"/>
              </a:highlight>
              <a:uFillTx/>
              <a:latin typeface="Arial"/>
            </a:endParaRPr>
          </a:p>
        </p:txBody>
      </p:sp>
      <p:sp>
        <p:nvSpPr>
          <p:cNvPr id="4" name="Arrow: Right 6">
            <a:extLst>
              <a:ext uri="{FF2B5EF4-FFF2-40B4-BE49-F238E27FC236}">
                <a16:creationId xmlns:a16="http://schemas.microsoft.com/office/drawing/2014/main" id="{811C520E-7FAB-2758-9A42-A01E3764086D}"/>
              </a:ext>
            </a:extLst>
          </p:cNvPr>
          <p:cNvSpPr/>
          <p:nvPr/>
        </p:nvSpPr>
        <p:spPr>
          <a:xfrm>
            <a:off x="6980374" y="362248"/>
            <a:ext cx="1391003" cy="366619"/>
          </a:xfrm>
          <a:custGeom>
            <a:avLst>
              <a:gd name="f0" fmla="val 18753"/>
              <a:gd name="f1" fmla="val 5400"/>
            </a:avLst>
            <a:gdLst>
              <a:gd name="f2" fmla="val 10800000"/>
              <a:gd name="f3" fmla="val 5400000"/>
              <a:gd name="f4" fmla="val 180"/>
              <a:gd name="f5" fmla="val w"/>
              <a:gd name="f6" fmla="val h"/>
              <a:gd name="f7" fmla="val 0"/>
              <a:gd name="f8" fmla="val 21600"/>
              <a:gd name="f9" fmla="val 10800"/>
              <a:gd name="f10" fmla="+- 0 0 0"/>
              <a:gd name="f11" fmla="+- 0 0 180"/>
              <a:gd name="f12" fmla="*/ f5 1 21600"/>
              <a:gd name="f13" fmla="*/ f6 1 21600"/>
              <a:gd name="f14" fmla="+- f8 0 f7"/>
              <a:gd name="f15" fmla="pin 0 f0 21600"/>
              <a:gd name="f16" fmla="pin 0 f1 10800"/>
              <a:gd name="f17" fmla="*/ f10 f2 1"/>
              <a:gd name="f18" fmla="*/ f11 f2 1"/>
              <a:gd name="f19" fmla="val f15"/>
              <a:gd name="f20" fmla="val f16"/>
              <a:gd name="f21" fmla="*/ f14 1 21600"/>
              <a:gd name="f22" fmla="*/ f15 f12 1"/>
              <a:gd name="f23" fmla="*/ f16 f13 1"/>
              <a:gd name="f24" fmla="*/ f17 1 f4"/>
              <a:gd name="f25" fmla="*/ f18 1 f4"/>
              <a:gd name="f26" fmla="+- 21600 0 f20"/>
              <a:gd name="f27" fmla="+- 21600 0 f19"/>
              <a:gd name="f28" fmla="*/ 0 f21 1"/>
              <a:gd name="f29" fmla="*/ 21600 f21 1"/>
              <a:gd name="f30" fmla="*/ f20 f13 1"/>
              <a:gd name="f31" fmla="*/ f19 f12 1"/>
              <a:gd name="f32" fmla="+- f24 0 f3"/>
              <a:gd name="f33" fmla="+- f25 0 f3"/>
              <a:gd name="f34" fmla="*/ f27 f20 1"/>
              <a:gd name="f35" fmla="*/ f28 1 f21"/>
              <a:gd name="f36" fmla="*/ f29 1 f21"/>
              <a:gd name="f37" fmla="*/ f26 f13 1"/>
              <a:gd name="f38" fmla="*/ f34 1 10800"/>
              <a:gd name="f39" fmla="*/ f35 f12 1"/>
              <a:gd name="f40" fmla="*/ f35 f13 1"/>
              <a:gd name="f41" fmla="*/ f36 f13 1"/>
              <a:gd name="f42" fmla="+- f19 f38 0"/>
              <a:gd name="f43" fmla="*/ f42 f12 1"/>
            </a:gdLst>
            <a:ahLst>
              <a:ahXY gdRefX="f0" minX="f7" maxX="f8" gdRefY="f1" minY="f7" maxY="f9">
                <a:pos x="f22" y="f23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32">
                <a:pos x="f31" y="f40"/>
              </a:cxn>
              <a:cxn ang="f33">
                <a:pos x="f31" y="f41"/>
              </a:cxn>
            </a:cxnLst>
            <a:rect l="f39" t="f30" r="f43" b="f37"/>
            <a:pathLst>
              <a:path w="21600" h="21600">
                <a:moveTo>
                  <a:pt x="f7" y="f20"/>
                </a:moveTo>
                <a:lnTo>
                  <a:pt x="f19" y="f20"/>
                </a:lnTo>
                <a:lnTo>
                  <a:pt x="f19" y="f7"/>
                </a:lnTo>
                <a:lnTo>
                  <a:pt x="f8" y="f9"/>
                </a:lnTo>
                <a:lnTo>
                  <a:pt x="f19" y="f8"/>
                </a:lnTo>
                <a:lnTo>
                  <a:pt x="f19" y="f26"/>
                </a:lnTo>
                <a:lnTo>
                  <a:pt x="f7" y="f26"/>
                </a:lnTo>
                <a:close/>
              </a:path>
            </a:pathLst>
          </a:custGeom>
          <a:solidFill>
            <a:srgbClr val="4472C4"/>
          </a:solidFill>
          <a:ln w="12701" cap="flat">
            <a:solidFill>
              <a:srgbClr val="2F528F"/>
            </a:solidFill>
            <a:prstDash val="solid"/>
            <a:miter/>
          </a:ln>
        </p:spPr>
        <p:txBody>
          <a:bodyPr vert="horz" wrap="square" lIns="68580" tIns="34290" rIns="68580" bIns="34290" anchor="ctr" anchorCtr="1" compatLnSpc="1">
            <a:noAutofit/>
          </a:bodyPr>
          <a:lstStyle/>
          <a:p>
            <a:pPr marL="0" marR="0" lvl="0" indent="0" algn="ctr" defTabSz="6858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35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  <a:cs typeface="Calibri"/>
              </a:rPr>
              <a:t>Definition </a:t>
            </a:r>
            <a:endParaRPr lang="en-GB" sz="135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5" name="TextBox 8">
            <a:extLst>
              <a:ext uri="{FF2B5EF4-FFF2-40B4-BE49-F238E27FC236}">
                <a16:creationId xmlns:a16="http://schemas.microsoft.com/office/drawing/2014/main" id="{ADAF8E82-3232-B9C6-092E-B098A35F82E6}"/>
              </a:ext>
            </a:extLst>
          </p:cNvPr>
          <p:cNvSpPr txBox="1"/>
          <p:nvPr/>
        </p:nvSpPr>
        <p:spPr>
          <a:xfrm>
            <a:off x="9231690" y="6394106"/>
            <a:ext cx="3771899" cy="346246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68580" tIns="34290" rIns="68580" bIns="34290" anchor="t" anchorCtr="0" compatLnSpc="1">
            <a:spAutoFit/>
          </a:bodyPr>
          <a:lstStyle/>
          <a:p>
            <a:pPr marL="0" marR="0" lvl="0" indent="0" algn="l" defTabSz="6858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FFFFFF"/>
                </a:solidFill>
                <a:highlight>
                  <a:srgbClr val="000000"/>
                </a:highlight>
                <a:uFillTx/>
                <a:latin typeface="Arial"/>
                <a:cs typeface="Arial"/>
              </a:rPr>
              <a:t>Cristina Serban 2128929</a:t>
            </a:r>
            <a:r>
              <a:rPr lang="en-GB" sz="1800" b="1" i="0" u="none" strike="noStrike" kern="1200" cap="none" spc="0" baseline="0">
                <a:solidFill>
                  <a:srgbClr val="000000"/>
                </a:solidFill>
                <a:highlight>
                  <a:srgbClr val="000000"/>
                </a:highlight>
                <a:uFillTx/>
                <a:latin typeface="Calibri"/>
                <a:cs typeface="Calibri"/>
              </a:rPr>
              <a:t>​</a:t>
            </a:r>
            <a:endParaRPr lang="en-GB" sz="1800" b="1" i="0" u="none" strike="noStrike" kern="1200" cap="none" spc="0" baseline="0">
              <a:solidFill>
                <a:srgbClr val="000000"/>
              </a:solidFill>
              <a:highlight>
                <a:srgbClr val="000000"/>
              </a:highlight>
              <a:uFillTx/>
              <a:latin typeface="Calibri"/>
            </a:endParaRPr>
          </a:p>
        </p:txBody>
      </p:sp>
      <p:graphicFrame>
        <p:nvGraphicFramePr>
          <p:cNvPr id="6" name="Table 9">
            <a:extLst>
              <a:ext uri="{FF2B5EF4-FFF2-40B4-BE49-F238E27FC236}">
                <a16:creationId xmlns:a16="http://schemas.microsoft.com/office/drawing/2014/main" id="{BE403775-C887-938F-0957-5A82E2BCCA39}"/>
              </a:ext>
            </a:extLst>
          </p:cNvPr>
          <p:cNvGraphicFramePr>
            <a:graphicFrameLocks noGrp="1"/>
          </p:cNvGraphicFramePr>
          <p:nvPr/>
        </p:nvGraphicFramePr>
        <p:xfrm>
          <a:off x="1577916" y="2356088"/>
          <a:ext cx="8912423" cy="2042896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993129">
                  <a:extLst>
                    <a:ext uri="{9D8B030D-6E8A-4147-A177-3AD203B41FA5}">
                      <a16:colId xmlns:a16="http://schemas.microsoft.com/office/drawing/2014/main" val="2953698370"/>
                    </a:ext>
                  </a:extLst>
                </a:gridCol>
                <a:gridCol w="993129">
                  <a:extLst>
                    <a:ext uri="{9D8B030D-6E8A-4147-A177-3AD203B41FA5}">
                      <a16:colId xmlns:a16="http://schemas.microsoft.com/office/drawing/2014/main" val="915731663"/>
                    </a:ext>
                  </a:extLst>
                </a:gridCol>
                <a:gridCol w="914738">
                  <a:extLst>
                    <a:ext uri="{9D8B030D-6E8A-4147-A177-3AD203B41FA5}">
                      <a16:colId xmlns:a16="http://schemas.microsoft.com/office/drawing/2014/main" val="1468076067"/>
                    </a:ext>
                  </a:extLst>
                </a:gridCol>
                <a:gridCol w="744851">
                  <a:extLst>
                    <a:ext uri="{9D8B030D-6E8A-4147-A177-3AD203B41FA5}">
                      <a16:colId xmlns:a16="http://schemas.microsoft.com/office/drawing/2014/main" val="1361845634"/>
                    </a:ext>
                  </a:extLst>
                </a:gridCol>
                <a:gridCol w="810341">
                  <a:extLst>
                    <a:ext uri="{9D8B030D-6E8A-4147-A177-3AD203B41FA5}">
                      <a16:colId xmlns:a16="http://schemas.microsoft.com/office/drawing/2014/main" val="4174934843"/>
                    </a:ext>
                  </a:extLst>
                </a:gridCol>
                <a:gridCol w="891247">
                  <a:extLst>
                    <a:ext uri="{9D8B030D-6E8A-4147-A177-3AD203B41FA5}">
                      <a16:colId xmlns:a16="http://schemas.microsoft.com/office/drawing/2014/main" val="173247604"/>
                    </a:ext>
                  </a:extLst>
                </a:gridCol>
                <a:gridCol w="891247">
                  <a:extLst>
                    <a:ext uri="{9D8B030D-6E8A-4147-A177-3AD203B41FA5}">
                      <a16:colId xmlns:a16="http://schemas.microsoft.com/office/drawing/2014/main" val="498133307"/>
                    </a:ext>
                  </a:extLst>
                </a:gridCol>
                <a:gridCol w="891247">
                  <a:extLst>
                    <a:ext uri="{9D8B030D-6E8A-4147-A177-3AD203B41FA5}">
                      <a16:colId xmlns:a16="http://schemas.microsoft.com/office/drawing/2014/main" val="4095393256"/>
                    </a:ext>
                  </a:extLst>
                </a:gridCol>
                <a:gridCol w="891247">
                  <a:extLst>
                    <a:ext uri="{9D8B030D-6E8A-4147-A177-3AD203B41FA5}">
                      <a16:colId xmlns:a16="http://schemas.microsoft.com/office/drawing/2014/main" val="2671792898"/>
                    </a:ext>
                  </a:extLst>
                </a:gridCol>
                <a:gridCol w="891247">
                  <a:extLst>
                    <a:ext uri="{9D8B030D-6E8A-4147-A177-3AD203B41FA5}">
                      <a16:colId xmlns:a16="http://schemas.microsoft.com/office/drawing/2014/main" val="145080790"/>
                    </a:ext>
                  </a:extLst>
                </a:gridCol>
              </a:tblGrid>
              <a:tr h="493053">
                <a:tc>
                  <a:txBody>
                    <a:bodyPr/>
                    <a:lstStyle/>
                    <a:p>
                      <a:pPr lvl="0"/>
                      <a:r>
                        <a:rPr lang="en-GB" sz="1400"/>
                        <a:t>Week 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400"/>
                        <a:t>Week 2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400"/>
                        <a:t>Week 3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400"/>
                        <a:t>Week 4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400"/>
                        <a:t>Week 5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400"/>
                        <a:t>Week 6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400"/>
                        <a:t>Week 7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400"/>
                        <a:t>Week 8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400"/>
                        <a:t>Week 9 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400"/>
                        <a:t>Week 10 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165634427"/>
                  </a:ext>
                </a:extLst>
              </a:tr>
              <a:tr h="1549843">
                <a:tc>
                  <a:txBody>
                    <a:bodyPr/>
                    <a:lstStyle/>
                    <a:p>
                      <a:pPr lvl="0"/>
                      <a:r>
                        <a:rPr lang="en-GB" sz="1200">
                          <a:latin typeface="Arial"/>
                        </a:rPr>
                        <a:t>Module</a:t>
                      </a:r>
                      <a:endParaRPr lang="en-US" sz="1200">
                        <a:latin typeface="Arial"/>
                      </a:endParaRPr>
                    </a:p>
                    <a:p>
                      <a:pPr lvl="0">
                        <a:buNone/>
                      </a:pPr>
                      <a:r>
                        <a:rPr lang="en-GB" sz="1200">
                          <a:latin typeface="Arial"/>
                        </a:rPr>
                        <a:t>introduction</a:t>
                      </a:r>
                      <a:r>
                        <a:rPr lang="en-GB" sz="1400">
                          <a:latin typeface="Arial"/>
                        </a:rPr>
                        <a:t> </a:t>
                      </a:r>
                    </a:p>
                    <a:p>
                      <a:pPr lvl="0">
                        <a:buNone/>
                      </a:pPr>
                      <a:endParaRPr lang="en-GB" sz="1400">
                        <a:latin typeface="Arial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100" b="0" i="0" u="none" strike="noStrike">
                          <a:latin typeface="Arial"/>
                        </a:rPr>
                        <a:t> Finding and understanding information</a:t>
                      </a:r>
                      <a:endParaRPr lang="en-US" sz="1100" b="0">
                        <a:latin typeface="Arial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100" b="0" i="0" u="none" strike="noStrike">
                          <a:latin typeface="Arial"/>
                        </a:rPr>
                        <a:t> Research design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200" b="0" i="0" u="none" strike="noStrike">
                          <a:latin typeface="Calibri"/>
                        </a:rPr>
                        <a:t>Research Skill - Ethics</a:t>
                      </a:r>
                      <a:endParaRPr lang="en-US" sz="1200" b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200" b="0" i="0" u="none" strike="noStrike">
                          <a:latin typeface="Calibri"/>
                        </a:rPr>
                        <a:t>Research Skills - Writing a proposal</a:t>
                      </a:r>
                      <a:endParaRPr lang="en-US" sz="1200" b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200" b="0" i="0" u="none" strike="noStrike">
                          <a:latin typeface="Calibri"/>
                        </a:rPr>
                        <a:t>Practical Assessment</a:t>
                      </a:r>
                      <a:endParaRPr lang="en-US" sz="1200" b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200" b="0" i="0" u="none" strike="noStrike">
                          <a:latin typeface="Calibri"/>
                        </a:rPr>
                        <a:t>Research - Data Collection</a:t>
                      </a:r>
                      <a:endParaRPr lang="en-US" sz="1200" b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200" b="0" i="0" u="none" strike="noStrike">
                          <a:latin typeface="Calibri"/>
                        </a:rPr>
                        <a:t>MS Excel, Research - Analysis</a:t>
                      </a:r>
                      <a:endParaRPr lang="en-US" sz="1200" b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200" b="0" i="0" u="none" strike="noStrike">
                          <a:latin typeface="Calibri"/>
                        </a:rPr>
                        <a:t>Structured session.</a:t>
                      </a:r>
                      <a:endParaRPr lang="en-US" sz="1200" b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200" b="0" i="0" u="none" strike="noStrike">
                          <a:latin typeface="Calibri"/>
                        </a:rPr>
                        <a:t>Final Report Completion Workshop</a:t>
                      </a:r>
                      <a:endParaRPr lang="en-US" sz="1200" b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906398058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7"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4">
            <a:extLst>
              <a:ext uri="{FF2B5EF4-FFF2-40B4-BE49-F238E27FC236}">
                <a16:creationId xmlns:a16="http://schemas.microsoft.com/office/drawing/2014/main" id="{3CBFFC63-52EF-49D0-055D-7BD50E7DA32B}"/>
              </a:ext>
            </a:extLst>
          </p:cNvPr>
          <p:cNvSpPr txBox="1"/>
          <p:nvPr/>
        </p:nvSpPr>
        <p:spPr>
          <a:xfrm>
            <a:off x="146276" y="228453"/>
            <a:ext cx="1992697" cy="438582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68580" tIns="34290" rIns="68580" bIns="34290" anchor="t" anchorCtr="0" compatLnSpc="1">
            <a:spAutoFit/>
          </a:bodyPr>
          <a:lstStyle/>
          <a:p>
            <a:pPr marL="0" marR="0" lvl="0" indent="0" algn="l" defTabSz="6858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b="1" i="1" u="sng" strike="noStrike" kern="0" cap="none" spc="0" baseline="0">
                <a:solidFill>
                  <a:srgbClr val="FFFFFF"/>
                </a:solidFill>
                <a:highlight>
                  <a:srgbClr val="000000"/>
                </a:highlight>
                <a:uFillTx/>
                <a:latin typeface="Arial"/>
                <a:ea typeface="Calibri"/>
                <a:cs typeface="Calibri"/>
              </a:rPr>
              <a:t>Hypothesis</a:t>
            </a:r>
            <a:endParaRPr lang="en-GB" sz="2400" b="1" i="1" u="sng" strike="noStrike" kern="0" cap="none" spc="0" baseline="0">
              <a:solidFill>
                <a:srgbClr val="FFFFFF"/>
              </a:solidFill>
              <a:highlight>
                <a:srgbClr val="000000"/>
              </a:highlight>
              <a:uFillTx/>
              <a:latin typeface="Arial"/>
              <a:cs typeface="Calibri"/>
            </a:endParaRPr>
          </a:p>
        </p:txBody>
      </p:sp>
      <p:pic>
        <p:nvPicPr>
          <p:cNvPr id="3" name="Picture 3" descr="Graphical user interface&#10;&#10;Description automatically generated">
            <a:extLst>
              <a:ext uri="{FF2B5EF4-FFF2-40B4-BE49-F238E27FC236}">
                <a16:creationId xmlns:a16="http://schemas.microsoft.com/office/drawing/2014/main" id="{D6F439D5-846F-E38A-3BAA-C43656D477E4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9372" r="523" b="-807"/>
          <a:stretch>
            <a:fillRect/>
          </a:stretch>
        </p:blipFill>
        <p:spPr>
          <a:xfrm>
            <a:off x="7849319" y="956425"/>
            <a:ext cx="2392106" cy="1969078"/>
          </a:xfrm>
          <a:prstGeom prst="rect">
            <a:avLst/>
          </a:prstGeom>
          <a:solidFill>
            <a:srgbClr val="EDEDED"/>
          </a:solidFill>
          <a:ln cap="flat">
            <a:noFill/>
          </a:ln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79B5EF3-1F9E-4506-C59F-FAAA0C6B13C6}"/>
              </a:ext>
            </a:extLst>
          </p:cNvPr>
          <p:cNvSpPr txBox="1"/>
          <p:nvPr/>
        </p:nvSpPr>
        <p:spPr>
          <a:xfrm>
            <a:off x="808795" y="1364037"/>
            <a:ext cx="2995519" cy="168507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68580" tIns="34290" rIns="68580" bIns="34290" anchor="t" anchorCtr="0" compatLnSpc="1">
            <a:spAutoFit/>
          </a:bodyPr>
          <a:lstStyle/>
          <a:p>
            <a:pPr marL="0" marR="0" lvl="0" indent="0" algn="l" defTabSz="6858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500" b="1" i="0" u="none" strike="noStrike" kern="1200" cap="none" spc="0" baseline="0">
                <a:solidFill>
                  <a:srgbClr val="FFFFFF"/>
                </a:solidFill>
                <a:highlight>
                  <a:srgbClr val="000000"/>
                </a:highlight>
                <a:uFillTx/>
                <a:latin typeface="Arial"/>
                <a:cs typeface="Arial"/>
              </a:rPr>
              <a:t>I think technology is good because:</a:t>
            </a:r>
            <a:r>
              <a:rPr lang="en-US" sz="1500" b="1" i="0" u="none" strike="noStrike" kern="0" cap="none" spc="0" baseline="0">
                <a:solidFill>
                  <a:srgbClr val="FFFFFF"/>
                </a:solidFill>
                <a:highlight>
                  <a:srgbClr val="000000"/>
                </a:highlight>
                <a:uFillTx/>
                <a:latin typeface="Arial"/>
                <a:cs typeface="Arial"/>
              </a:rPr>
              <a:t> </a:t>
            </a:r>
            <a:endParaRPr lang="en-US" sz="1500" b="1" i="0" u="none" strike="noStrike" kern="1200" cap="none" spc="0" baseline="0">
              <a:solidFill>
                <a:srgbClr val="FFFFFF"/>
              </a:solidFill>
              <a:highlight>
                <a:srgbClr val="000000"/>
              </a:highlight>
              <a:uFillTx/>
              <a:latin typeface="Arial"/>
              <a:cs typeface="Arial"/>
            </a:endParaRPr>
          </a:p>
          <a:p>
            <a:pPr marL="0" marR="0" lvl="0" indent="0" algn="l" defTabSz="6858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500" b="1" i="0" u="none" strike="noStrike" kern="1200" cap="none" spc="0" baseline="0">
                <a:solidFill>
                  <a:srgbClr val="FFFFFF"/>
                </a:solidFill>
                <a:highlight>
                  <a:srgbClr val="000000"/>
                </a:highlight>
                <a:uFillTx/>
                <a:latin typeface="Arial"/>
                <a:cs typeface="Arial"/>
              </a:rPr>
              <a:t>can be helpful in life for example , with technology can be save the time , cost access to information , starting new business 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8D6705C-D050-E6B6-50BC-032261082AC9}"/>
              </a:ext>
            </a:extLst>
          </p:cNvPr>
          <p:cNvSpPr txBox="1"/>
          <p:nvPr/>
        </p:nvSpPr>
        <p:spPr>
          <a:xfrm>
            <a:off x="6741560" y="3569653"/>
            <a:ext cx="4203222" cy="200824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68580" tIns="34290" rIns="68580" bIns="34290" anchor="t" anchorCtr="0" compatLnSpc="1">
            <a:spAutoFit/>
          </a:bodyPr>
          <a:lstStyle/>
          <a:p>
            <a:pPr marL="0" marR="0" lvl="0" indent="0" algn="l" defTabSz="6858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FFFFFF"/>
                </a:solidFill>
                <a:highlight>
                  <a:srgbClr val="000000"/>
                </a:highlight>
                <a:uFillTx/>
                <a:latin typeface="Arial"/>
                <a:cs typeface="Calibri"/>
              </a:rPr>
              <a:t>I think technology is bad because :</a:t>
            </a:r>
          </a:p>
          <a:p>
            <a:pPr marL="0" marR="0" lvl="0" indent="0" algn="l" defTabSz="6858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FFFFFF"/>
                </a:solidFill>
                <a:highlight>
                  <a:srgbClr val="000000"/>
                </a:highlight>
                <a:uFillTx/>
                <a:latin typeface="Arial"/>
                <a:cs typeface="Calibri"/>
              </a:rPr>
              <a:t>With technology </a:t>
            </a:r>
            <a:r>
              <a:rPr lang="en-GB" sz="1800" b="1" i="0" u="none" strike="noStrike" kern="1200" cap="none" spc="0" baseline="0">
                <a:solidFill>
                  <a:srgbClr val="FFFFFF"/>
                </a:solidFill>
                <a:highlight>
                  <a:srgbClr val="000000"/>
                </a:highlight>
                <a:uFillTx/>
                <a:latin typeface="Arial"/>
                <a:ea typeface="Calibri"/>
                <a:cs typeface="Calibri"/>
              </a:rPr>
              <a:t>people forget to spend time with each other.</a:t>
            </a:r>
          </a:p>
          <a:p>
            <a:pPr marL="0" marR="0" lvl="0" indent="0" algn="l" defTabSz="6858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FFFFFF"/>
                </a:solidFill>
                <a:highlight>
                  <a:srgbClr val="000000"/>
                </a:highlight>
                <a:uFillTx/>
                <a:latin typeface="Arial"/>
                <a:ea typeface="Calibri"/>
                <a:cs typeface="Calibri"/>
              </a:rPr>
              <a:t>Make the people to be obesity with phone laptops game .</a:t>
            </a:r>
          </a:p>
          <a:p>
            <a:pPr marL="0" marR="0" lvl="0" indent="0" algn="l" defTabSz="6858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FFFFFF"/>
                </a:solidFill>
                <a:highlight>
                  <a:srgbClr val="000000"/>
                </a:highlight>
                <a:uFillTx/>
                <a:latin typeface="Arial"/>
                <a:ea typeface="Calibri"/>
                <a:cs typeface="Calibri"/>
              </a:rPr>
              <a:t>Children forget to spend time with their friends and to play with them .</a:t>
            </a:r>
          </a:p>
        </p:txBody>
      </p:sp>
      <p:pic>
        <p:nvPicPr>
          <p:cNvPr id="6" name="Picture 6" descr="Graphical user interface&#10;&#10;Description automatically generated">
            <a:extLst>
              <a:ext uri="{FF2B5EF4-FFF2-40B4-BE49-F238E27FC236}">
                <a16:creationId xmlns:a16="http://schemas.microsoft.com/office/drawing/2014/main" id="{E4938AF8-CE3B-4D85-7FCB-4E5154FBE5E6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699" r="-699" b="8301"/>
          <a:stretch>
            <a:fillRect/>
          </a:stretch>
        </p:blipFill>
        <p:spPr>
          <a:xfrm>
            <a:off x="1798432" y="3480965"/>
            <a:ext cx="2276298" cy="2248774"/>
          </a:xfrm>
          <a:prstGeom prst="rect">
            <a:avLst/>
          </a:prstGeom>
          <a:solidFill>
            <a:srgbClr val="EDEDED"/>
          </a:solidFill>
          <a:ln cap="flat">
            <a:noFill/>
          </a:ln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A9F9AAA-C458-602E-E0A8-64F08644604B}"/>
              </a:ext>
            </a:extLst>
          </p:cNvPr>
          <p:cNvSpPr txBox="1"/>
          <p:nvPr/>
        </p:nvSpPr>
        <p:spPr>
          <a:xfrm>
            <a:off x="9313804" y="6465100"/>
            <a:ext cx="2874526" cy="346246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68580" tIns="34290" rIns="68580" bIns="34290" anchor="t" anchorCtr="0" compatLnSpc="1">
            <a:spAutoFit/>
          </a:bodyPr>
          <a:lstStyle/>
          <a:p>
            <a:pPr marL="0" marR="0" lvl="0" indent="0" algn="l" defTabSz="6858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FFFFFF"/>
                </a:solidFill>
                <a:highlight>
                  <a:srgbClr val="000000"/>
                </a:highlight>
                <a:uFillTx/>
                <a:latin typeface="Arial"/>
                <a:cs typeface="Arial"/>
              </a:rPr>
              <a:t>Cristina Serban 2128929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054191-A427-A904-3430-FD6492ADAD2F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 b="1">
                <a:solidFill>
                  <a:srgbClr val="FFFFFF"/>
                </a:solidFill>
                <a:highlight>
                  <a:srgbClr val="000000"/>
                </a:highlight>
                <a:latin typeface="Arial"/>
                <a:cs typeface="Arial"/>
              </a:rPr>
              <a:t>Reference List: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4B3832-EF53-2844-3344-DD4FE67BEB09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898315" y="1692078"/>
            <a:ext cx="7670160" cy="3263502"/>
          </a:xfrm>
        </p:spPr>
        <p:txBody>
          <a:bodyPr/>
          <a:lstStyle/>
          <a:p>
            <a:pPr lvl="0"/>
            <a:r>
              <a:rPr lang="en-GB" sz="2000">
                <a:solidFill>
                  <a:srgbClr val="222222"/>
                </a:solidFill>
                <a:latin typeface="Arial"/>
                <a:cs typeface="Arial"/>
              </a:rPr>
              <a:t>Hashim, H. (2018). Application of technology in the digital era education. </a:t>
            </a:r>
            <a:r>
              <a:rPr lang="en-GB" sz="2000" i="1">
                <a:solidFill>
                  <a:srgbClr val="222222"/>
                </a:solidFill>
                <a:latin typeface="Arial"/>
                <a:cs typeface="Arial"/>
              </a:rPr>
              <a:t>International Journal of Research in Counseling and Education</a:t>
            </a:r>
            <a:r>
              <a:rPr lang="en-GB" sz="2000">
                <a:solidFill>
                  <a:srgbClr val="222222"/>
                </a:solidFill>
                <a:latin typeface="Arial"/>
                <a:cs typeface="Arial"/>
              </a:rPr>
              <a:t>, </a:t>
            </a:r>
            <a:r>
              <a:rPr lang="en-GB" sz="2000" i="1">
                <a:solidFill>
                  <a:srgbClr val="222222"/>
                </a:solidFill>
                <a:latin typeface="Arial"/>
                <a:cs typeface="Arial"/>
              </a:rPr>
              <a:t>2</a:t>
            </a:r>
            <a:r>
              <a:rPr lang="en-GB" sz="2000">
                <a:solidFill>
                  <a:srgbClr val="222222"/>
                </a:solidFill>
                <a:latin typeface="Arial"/>
                <a:cs typeface="Arial"/>
              </a:rPr>
              <a:t>(1), 1-5.</a:t>
            </a:r>
          </a:p>
          <a:p>
            <a:pPr lvl="0"/>
            <a:r>
              <a:rPr lang="en-GB" sz="2000">
                <a:solidFill>
                  <a:srgbClr val="222222"/>
                </a:solidFill>
                <a:latin typeface="Arial"/>
                <a:cs typeface="Arial"/>
              </a:rPr>
              <a:t>Elfadni, M. A. F. (2019). The Importance Of Communication Skills Of Educational Leaders On Management. </a:t>
            </a:r>
            <a:r>
              <a:rPr lang="en-GB" sz="2000" i="1">
                <a:solidFill>
                  <a:srgbClr val="222222"/>
                </a:solidFill>
                <a:latin typeface="Arial"/>
                <a:cs typeface="Arial"/>
              </a:rPr>
              <a:t>International Journal of Advanced Research in Education and Society</a:t>
            </a:r>
            <a:r>
              <a:rPr lang="en-GB" sz="2000">
                <a:solidFill>
                  <a:srgbClr val="222222"/>
                </a:solidFill>
                <a:latin typeface="Arial"/>
                <a:cs typeface="Arial"/>
              </a:rPr>
              <a:t>, </a:t>
            </a:r>
            <a:r>
              <a:rPr lang="en-GB" sz="2000" i="1">
                <a:solidFill>
                  <a:srgbClr val="222222"/>
                </a:solidFill>
                <a:latin typeface="Arial"/>
                <a:cs typeface="Arial"/>
              </a:rPr>
              <a:t>1</a:t>
            </a:r>
            <a:r>
              <a:rPr lang="en-GB" sz="2000">
                <a:solidFill>
                  <a:srgbClr val="222222"/>
                </a:solidFill>
                <a:latin typeface="Arial"/>
                <a:cs typeface="Arial"/>
              </a:rPr>
              <a:t>(1), 30-34</a:t>
            </a:r>
            <a:endParaRPr lang="en-GB" sz="2000">
              <a:latin typeface="Arial"/>
              <a:cs typeface="Arial"/>
            </a:endParaRPr>
          </a:p>
          <a:p>
            <a:pPr lvl="0"/>
            <a:r>
              <a:rPr lang="en-GB" sz="2000">
                <a:latin typeface="Arial"/>
                <a:cs typeface="Calibri"/>
              </a:rPr>
              <a:t>Suri, H., (2020). Ethical considerations of conducting systematic reviews in educational research. </a:t>
            </a:r>
            <a:r>
              <a:rPr lang="en-GB" sz="2000" i="1">
                <a:latin typeface="Arial"/>
                <a:cs typeface="Calibri"/>
              </a:rPr>
              <a:t>Systematic Reviews in Educational Research</a:t>
            </a:r>
            <a:r>
              <a:rPr lang="en-GB" sz="2000">
                <a:latin typeface="Arial"/>
                <a:cs typeface="Calibri"/>
              </a:rPr>
              <a:t>, pp.41-54.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6B040A4C94EAC46BE1B9499E5F0E36C" ma:contentTypeVersion="7" ma:contentTypeDescription="Create a new document." ma:contentTypeScope="" ma:versionID="0770fdd50d3a8c3ae3787d6139506d7b">
  <xsd:schema xmlns:xsd="http://www.w3.org/2001/XMLSchema" xmlns:xs="http://www.w3.org/2001/XMLSchema" xmlns:p="http://schemas.microsoft.com/office/2006/metadata/properties" xmlns:ns3="ac030f0c-32f4-4761-8968-de7f208a415f" xmlns:ns4="8ecffad1-7cd6-4418-bee0-2d8591d139cb" targetNamespace="http://schemas.microsoft.com/office/2006/metadata/properties" ma:root="true" ma:fieldsID="4e17ca6e227aef40618665d35e50ec6e" ns3:_="" ns4:_="">
    <xsd:import namespace="ac030f0c-32f4-4761-8968-de7f208a415f"/>
    <xsd:import namespace="8ecffad1-7cd6-4418-bee0-2d8591d139cb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AutoKeyPoints" minOccurs="0"/>
                <xsd:element ref="ns4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c030f0c-32f4-4761-8968-de7f208a415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cffad1-7cd6-4418-bee0-2d8591d139c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33A22A02-25A8-495E-B83A-6C79D2DAF56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c030f0c-32f4-4761-8968-de7f208a415f"/>
    <ds:schemaRef ds:uri="8ecffad1-7cd6-4418-bee0-2d8591d139c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3A413E19-BB14-40DE-BB94-87557AC7C1B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74243AB-0CA2-44CB-BBFD-A63F6C738C2B}">
  <ds:schemaRefs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purl.org/dc/elements/1.1/"/>
    <ds:schemaRef ds:uri="http://purl.org/dc/dcmitype/"/>
    <ds:schemaRef ds:uri="http://schemas.microsoft.com/office/2006/metadata/properties"/>
    <ds:schemaRef ds:uri="ac030f0c-32f4-4761-8968-de7f208a415f"/>
    <ds:schemaRef ds:uri="http://schemas.microsoft.com/office/infopath/2007/PartnerControls"/>
    <ds:schemaRef ds:uri="8ecffad1-7cd6-4418-bee0-2d8591d139cb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130</TotalTime>
  <Words>532</Words>
  <Application>Microsoft Office PowerPoint</Application>
  <PresentationFormat>Widescreen</PresentationFormat>
  <Paragraphs>84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BMSW4003 – Digital skills and Research metods</vt:lpstr>
      <vt:lpstr>INTRODUCTION:</vt:lpstr>
      <vt:lpstr>RATIONALE:</vt:lpstr>
      <vt:lpstr>Proposed Method:</vt:lpstr>
      <vt:lpstr>PowerPoint Presentation</vt:lpstr>
      <vt:lpstr>Research timeline </vt:lpstr>
      <vt:lpstr>PowerPoint Presentation</vt:lpstr>
      <vt:lpstr>Reference List: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BMSW4003 – Digital skills and Research metods</dc:title>
  <dc:creator>Flavius Daniel Pruna (2129728)</dc:creator>
  <cp:lastModifiedBy>Cristina</cp:lastModifiedBy>
  <cp:revision>20</cp:revision>
  <dcterms:created xsi:type="dcterms:W3CDTF">2022-06-18T16:11:18Z</dcterms:created>
  <dcterms:modified xsi:type="dcterms:W3CDTF">2022-06-26T09:05:55Z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0x01010046B040A4C94EAC46BE1B9499E5F0E36C</vt:lpwstr>
  </property>
</Properties>
</file>