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1" r:id="rId5"/>
    <p:sldId id="267" r:id="rId6"/>
    <p:sldId id="268" r:id="rId7"/>
    <p:sldId id="259" r:id="rId8"/>
    <p:sldId id="260" r:id="rId9"/>
    <p:sldId id="269" r:id="rId10"/>
    <p:sldId id="270" r:id="rId11"/>
    <p:sldId id="262" r:id="rId12"/>
    <p:sldId id="263" r:id="rId13"/>
    <p:sldId id="265" r:id="rId14"/>
    <p:sldId id="266" r:id="rId15"/>
    <p:sldId id="271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750FF4-7083-459A-99B3-0372BF90F08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694D46-9953-46B9-A3CE-013AAC851CFF}">
      <dgm:prSet/>
      <dgm:spPr/>
      <dgm:t>
        <a:bodyPr/>
        <a:lstStyle/>
        <a:p>
          <a:r>
            <a:rPr lang="en-GB"/>
            <a:t>Public Information </a:t>
          </a:r>
          <a:endParaRPr lang="en-US"/>
        </a:p>
      </dgm:t>
    </dgm:pt>
    <dgm:pt modelId="{B0605E17-23FC-4330-B90F-EAC688281D6C}" type="parTrans" cxnId="{2B8DB519-629A-482E-BEC7-AD53361B73CB}">
      <dgm:prSet/>
      <dgm:spPr/>
      <dgm:t>
        <a:bodyPr/>
        <a:lstStyle/>
        <a:p>
          <a:endParaRPr lang="en-US"/>
        </a:p>
      </dgm:t>
    </dgm:pt>
    <dgm:pt modelId="{A57C5759-5742-4046-973D-B314007F424D}" type="sibTrans" cxnId="{2B8DB519-629A-482E-BEC7-AD53361B73CB}">
      <dgm:prSet/>
      <dgm:spPr/>
      <dgm:t>
        <a:bodyPr/>
        <a:lstStyle/>
        <a:p>
          <a:endParaRPr lang="en-US"/>
        </a:p>
      </dgm:t>
    </dgm:pt>
    <dgm:pt modelId="{93B835EF-B70E-4CA0-B023-A765AC029A15}">
      <dgm:prSet/>
      <dgm:spPr/>
      <dgm:t>
        <a:bodyPr/>
        <a:lstStyle/>
        <a:p>
          <a:r>
            <a:rPr lang="en-GB"/>
            <a:t>Engagement </a:t>
          </a:r>
          <a:endParaRPr lang="en-US"/>
        </a:p>
      </dgm:t>
    </dgm:pt>
    <dgm:pt modelId="{5A23066F-47C6-4E6F-9750-55F34F4410EE}" type="parTrans" cxnId="{0C03EF88-2AF9-4E4C-85C4-DA2B8A7FF4F7}">
      <dgm:prSet/>
      <dgm:spPr/>
      <dgm:t>
        <a:bodyPr/>
        <a:lstStyle/>
        <a:p>
          <a:endParaRPr lang="en-US"/>
        </a:p>
      </dgm:t>
    </dgm:pt>
    <dgm:pt modelId="{AE122C70-BBF2-465D-B5F9-D1935D8CA7BB}" type="sibTrans" cxnId="{0C03EF88-2AF9-4E4C-85C4-DA2B8A7FF4F7}">
      <dgm:prSet/>
      <dgm:spPr/>
      <dgm:t>
        <a:bodyPr/>
        <a:lstStyle/>
        <a:p>
          <a:endParaRPr lang="en-US"/>
        </a:p>
      </dgm:t>
    </dgm:pt>
    <dgm:pt modelId="{7DF4436F-2629-4969-AE1F-12BCE60FCCBA}">
      <dgm:prSet/>
      <dgm:spPr/>
      <dgm:t>
        <a:bodyPr/>
        <a:lstStyle/>
        <a:p>
          <a:r>
            <a:rPr lang="en-GB"/>
            <a:t>Monitoring Crime/prevention and tracking</a:t>
          </a:r>
          <a:endParaRPr lang="en-US"/>
        </a:p>
      </dgm:t>
    </dgm:pt>
    <dgm:pt modelId="{EA3BBF53-E10C-49C3-A1F1-DBA27CAD1A4C}" type="parTrans" cxnId="{31314402-AC2B-4414-BDFE-5CB5B8A367BE}">
      <dgm:prSet/>
      <dgm:spPr/>
      <dgm:t>
        <a:bodyPr/>
        <a:lstStyle/>
        <a:p>
          <a:endParaRPr lang="en-US"/>
        </a:p>
      </dgm:t>
    </dgm:pt>
    <dgm:pt modelId="{39BE3F7C-A5A1-46A5-A3C3-AD426260B700}" type="sibTrans" cxnId="{31314402-AC2B-4414-BDFE-5CB5B8A367BE}">
      <dgm:prSet/>
      <dgm:spPr/>
      <dgm:t>
        <a:bodyPr/>
        <a:lstStyle/>
        <a:p>
          <a:endParaRPr lang="en-US"/>
        </a:p>
      </dgm:t>
    </dgm:pt>
    <dgm:pt modelId="{86D299F9-3703-4DAF-9532-6C149F3FC0B0}" type="pres">
      <dgm:prSet presAssocID="{A4750FF4-7083-459A-99B3-0372BF90F08C}" presName="linear" presStyleCnt="0">
        <dgm:presLayoutVars>
          <dgm:animLvl val="lvl"/>
          <dgm:resizeHandles val="exact"/>
        </dgm:presLayoutVars>
      </dgm:prSet>
      <dgm:spPr/>
    </dgm:pt>
    <dgm:pt modelId="{B8CED7D6-682B-4BE1-B7C6-B65E84CB39C0}" type="pres">
      <dgm:prSet presAssocID="{81694D46-9953-46B9-A3CE-013AAC851CF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532A3F5-B5ED-4ACE-9606-93B34B5BEE83}" type="pres">
      <dgm:prSet presAssocID="{A57C5759-5742-4046-973D-B314007F424D}" presName="spacer" presStyleCnt="0"/>
      <dgm:spPr/>
    </dgm:pt>
    <dgm:pt modelId="{51FB8A59-532D-4610-9F30-86FA0A6B467A}" type="pres">
      <dgm:prSet presAssocID="{93B835EF-B70E-4CA0-B023-A765AC029A1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13BCCA1-1924-4293-BD4F-19387B921100}" type="pres">
      <dgm:prSet presAssocID="{AE122C70-BBF2-465D-B5F9-D1935D8CA7BB}" presName="spacer" presStyleCnt="0"/>
      <dgm:spPr/>
    </dgm:pt>
    <dgm:pt modelId="{24B34A6A-4D29-4012-99C7-0E612659710E}" type="pres">
      <dgm:prSet presAssocID="{7DF4436F-2629-4969-AE1F-12BCE60FCCB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1314402-AC2B-4414-BDFE-5CB5B8A367BE}" srcId="{A4750FF4-7083-459A-99B3-0372BF90F08C}" destId="{7DF4436F-2629-4969-AE1F-12BCE60FCCBA}" srcOrd="2" destOrd="0" parTransId="{EA3BBF53-E10C-49C3-A1F1-DBA27CAD1A4C}" sibTransId="{39BE3F7C-A5A1-46A5-A3C3-AD426260B700}"/>
    <dgm:cxn modelId="{2B8DB519-629A-482E-BEC7-AD53361B73CB}" srcId="{A4750FF4-7083-459A-99B3-0372BF90F08C}" destId="{81694D46-9953-46B9-A3CE-013AAC851CFF}" srcOrd="0" destOrd="0" parTransId="{B0605E17-23FC-4330-B90F-EAC688281D6C}" sibTransId="{A57C5759-5742-4046-973D-B314007F424D}"/>
    <dgm:cxn modelId="{DE28DF3C-A587-4185-B5BB-B3CB5C736FC3}" type="presOf" srcId="{93B835EF-B70E-4CA0-B023-A765AC029A15}" destId="{51FB8A59-532D-4610-9F30-86FA0A6B467A}" srcOrd="0" destOrd="0" presId="urn:microsoft.com/office/officeart/2005/8/layout/vList2"/>
    <dgm:cxn modelId="{C6B69C59-EEA4-471E-9BCE-195B92550E45}" type="presOf" srcId="{81694D46-9953-46B9-A3CE-013AAC851CFF}" destId="{B8CED7D6-682B-4BE1-B7C6-B65E84CB39C0}" srcOrd="0" destOrd="0" presId="urn:microsoft.com/office/officeart/2005/8/layout/vList2"/>
    <dgm:cxn modelId="{0C03EF88-2AF9-4E4C-85C4-DA2B8A7FF4F7}" srcId="{A4750FF4-7083-459A-99B3-0372BF90F08C}" destId="{93B835EF-B70E-4CA0-B023-A765AC029A15}" srcOrd="1" destOrd="0" parTransId="{5A23066F-47C6-4E6F-9750-55F34F4410EE}" sibTransId="{AE122C70-BBF2-465D-B5F9-D1935D8CA7BB}"/>
    <dgm:cxn modelId="{234B87D9-F53E-4CCD-84E1-A79F4BC05CB3}" type="presOf" srcId="{A4750FF4-7083-459A-99B3-0372BF90F08C}" destId="{86D299F9-3703-4DAF-9532-6C149F3FC0B0}" srcOrd="0" destOrd="0" presId="urn:microsoft.com/office/officeart/2005/8/layout/vList2"/>
    <dgm:cxn modelId="{4331B7F0-5AAC-46B2-BD0C-112A6BDD0EBD}" type="presOf" srcId="{7DF4436F-2629-4969-AE1F-12BCE60FCCBA}" destId="{24B34A6A-4D29-4012-99C7-0E612659710E}" srcOrd="0" destOrd="0" presId="urn:microsoft.com/office/officeart/2005/8/layout/vList2"/>
    <dgm:cxn modelId="{08D69B0E-C214-4DE2-9B29-97F887CDA0AE}" type="presParOf" srcId="{86D299F9-3703-4DAF-9532-6C149F3FC0B0}" destId="{B8CED7D6-682B-4BE1-B7C6-B65E84CB39C0}" srcOrd="0" destOrd="0" presId="urn:microsoft.com/office/officeart/2005/8/layout/vList2"/>
    <dgm:cxn modelId="{2815FB85-9DF0-47D5-8679-486EC4DFD122}" type="presParOf" srcId="{86D299F9-3703-4DAF-9532-6C149F3FC0B0}" destId="{C532A3F5-B5ED-4ACE-9606-93B34B5BEE83}" srcOrd="1" destOrd="0" presId="urn:microsoft.com/office/officeart/2005/8/layout/vList2"/>
    <dgm:cxn modelId="{1E5E1815-BB16-4EC9-ABC1-05A35F5F6B4D}" type="presParOf" srcId="{86D299F9-3703-4DAF-9532-6C149F3FC0B0}" destId="{51FB8A59-532D-4610-9F30-86FA0A6B467A}" srcOrd="2" destOrd="0" presId="urn:microsoft.com/office/officeart/2005/8/layout/vList2"/>
    <dgm:cxn modelId="{91E14D59-A4AC-4C3A-AFD3-1F0EB10823F7}" type="presParOf" srcId="{86D299F9-3703-4DAF-9532-6C149F3FC0B0}" destId="{B13BCCA1-1924-4293-BD4F-19387B921100}" srcOrd="3" destOrd="0" presId="urn:microsoft.com/office/officeart/2005/8/layout/vList2"/>
    <dgm:cxn modelId="{E10D3ECF-FCD4-45B2-AF80-BFFDC57BB61C}" type="presParOf" srcId="{86D299F9-3703-4DAF-9532-6C149F3FC0B0}" destId="{24B34A6A-4D29-4012-99C7-0E612659710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CED7D6-682B-4BE1-B7C6-B65E84CB39C0}">
      <dsp:nvSpPr>
        <dsp:cNvPr id="0" name=""/>
        <dsp:cNvSpPr/>
      </dsp:nvSpPr>
      <dsp:spPr>
        <a:xfrm>
          <a:off x="0" y="692842"/>
          <a:ext cx="106680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Public Information </a:t>
          </a:r>
          <a:endParaRPr lang="en-US" sz="4100" kern="1200"/>
        </a:p>
      </dsp:txBody>
      <dsp:txXfrm>
        <a:off x="48005" y="740847"/>
        <a:ext cx="10571990" cy="887374"/>
      </dsp:txXfrm>
    </dsp:sp>
    <dsp:sp modelId="{51FB8A59-532D-4610-9F30-86FA0A6B467A}">
      <dsp:nvSpPr>
        <dsp:cNvPr id="0" name=""/>
        <dsp:cNvSpPr/>
      </dsp:nvSpPr>
      <dsp:spPr>
        <a:xfrm>
          <a:off x="0" y="1794307"/>
          <a:ext cx="106680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Engagement </a:t>
          </a:r>
          <a:endParaRPr lang="en-US" sz="4100" kern="1200"/>
        </a:p>
      </dsp:txBody>
      <dsp:txXfrm>
        <a:off x="48005" y="1842312"/>
        <a:ext cx="10571990" cy="887374"/>
      </dsp:txXfrm>
    </dsp:sp>
    <dsp:sp modelId="{24B34A6A-4D29-4012-99C7-0E612659710E}">
      <dsp:nvSpPr>
        <dsp:cNvPr id="0" name=""/>
        <dsp:cNvSpPr/>
      </dsp:nvSpPr>
      <dsp:spPr>
        <a:xfrm>
          <a:off x="0" y="2895772"/>
          <a:ext cx="106680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Monitoring Crime/prevention and tracking</a:t>
          </a:r>
          <a:endParaRPr lang="en-US" sz="4100" kern="1200"/>
        </a:p>
      </dsp:txBody>
      <dsp:txXfrm>
        <a:off x="48005" y="2943777"/>
        <a:ext cx="10571990" cy="8873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55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978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799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826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24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303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847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929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14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481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318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8241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3" descr="Cloudy oil paint art">
            <a:extLst>
              <a:ext uri="{FF2B5EF4-FFF2-40B4-BE49-F238E27FC236}">
                <a16:creationId xmlns:a16="http://schemas.microsoft.com/office/drawing/2014/main" id="{F2810214-15AE-42B9-620F-DF7978077E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256" b="474"/>
          <a:stretch/>
        </p:blipFill>
        <p:spPr>
          <a:xfrm>
            <a:off x="20" y="-1"/>
            <a:ext cx="12191980" cy="6858001"/>
          </a:xfrm>
          <a:custGeom>
            <a:avLst/>
            <a:gdLst/>
            <a:ahLst/>
            <a:cxnLst/>
            <a:rect l="l" t="t" r="r" b="b"/>
            <a:pathLst>
              <a:path w="12191999" h="6857999">
                <a:moveTo>
                  <a:pt x="0" y="0"/>
                </a:moveTo>
                <a:lnTo>
                  <a:pt x="12191999" y="0"/>
                </a:lnTo>
                <a:lnTo>
                  <a:pt x="12191999" y="6857999"/>
                </a:lnTo>
                <a:lnTo>
                  <a:pt x="4628129" y="6857999"/>
                </a:lnTo>
                <a:lnTo>
                  <a:pt x="4734519" y="6819371"/>
                </a:lnTo>
                <a:cubicBezTo>
                  <a:pt x="4938119" y="6741181"/>
                  <a:pt x="5132935" y="6652933"/>
                  <a:pt x="5315781" y="6551721"/>
                </a:cubicBezTo>
                <a:cubicBezTo>
                  <a:pt x="6619811" y="5830059"/>
                  <a:pt x="6364610" y="4934281"/>
                  <a:pt x="6058656" y="3948664"/>
                </a:cubicBezTo>
                <a:cubicBezTo>
                  <a:pt x="5601502" y="2476708"/>
                  <a:pt x="4958009" y="1222984"/>
                  <a:pt x="2540911" y="827627"/>
                </a:cubicBezTo>
                <a:cubicBezTo>
                  <a:pt x="1760946" y="699982"/>
                  <a:pt x="986522" y="591203"/>
                  <a:pt x="238021" y="541759"/>
                </a:cubicBezTo>
                <a:lnTo>
                  <a:pt x="0" y="529223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B2B1500-BB55-471C-8A9E-67288297E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045E22C-A99D-41BB-AF14-EF1B1E745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6525"/>
            <a:ext cx="6130391" cy="67214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2DC39F-AE5C-62AA-0686-AADACB75EE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5054" y="4419261"/>
            <a:ext cx="4572000" cy="1524000"/>
          </a:xfrm>
        </p:spPr>
        <p:txBody>
          <a:bodyPr anchor="b">
            <a:normAutofit/>
          </a:bodyPr>
          <a:lstStyle/>
          <a:p>
            <a:pPr algn="l"/>
            <a:r>
              <a:rPr lang="en-GB" dirty="0"/>
              <a:t>Critically discuss the impact the media has on UK policing </a:t>
            </a:r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AA0FE7-349D-9B8F-5BA9-44DABE7297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225" y="1074737"/>
            <a:ext cx="4572000" cy="2286000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Police, Policing and Society </a:t>
            </a:r>
          </a:p>
        </p:txBody>
      </p:sp>
    </p:spTree>
    <p:extLst>
      <p:ext uri="{BB962C8B-B14F-4D97-AF65-F5344CB8AC3E}">
        <p14:creationId xmlns:p14="http://schemas.microsoft.com/office/powerpoint/2010/main" val="269092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social media signs">
            <a:extLst>
              <a:ext uri="{FF2B5EF4-FFF2-40B4-BE49-F238E27FC236}">
                <a16:creationId xmlns:a16="http://schemas.microsoft.com/office/drawing/2014/main" id="{4605E735-E597-C70C-6BA8-5EE873C2D8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93" r="24411" b="-1"/>
          <a:stretch/>
        </p:blipFill>
        <p:spPr bwMode="auto"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68D75-3286-6866-47EF-DBC4C4F57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>
            <a:normAutofit/>
          </a:bodyPr>
          <a:lstStyle/>
          <a:p>
            <a:r>
              <a:rPr lang="en-GB" sz="2400" dirty="0"/>
              <a:t>Engage with ‘hard to reach’ groups </a:t>
            </a:r>
          </a:p>
          <a:p>
            <a:endParaRPr lang="en-GB" sz="2400" dirty="0"/>
          </a:p>
          <a:p>
            <a:r>
              <a:rPr lang="en-GB" sz="2400" dirty="0"/>
              <a:t>Reach a different demographic </a:t>
            </a:r>
          </a:p>
          <a:p>
            <a:endParaRPr lang="en-GB" sz="2400" dirty="0"/>
          </a:p>
          <a:p>
            <a:r>
              <a:rPr lang="en-GB" sz="2400" dirty="0"/>
              <a:t>Connecting with members of the community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062D2B-2ADD-5335-E5A6-8E9417C48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 dirty="0"/>
              <a:t>Why should the police use media?</a:t>
            </a:r>
          </a:p>
        </p:txBody>
      </p:sp>
    </p:spTree>
    <p:extLst>
      <p:ext uri="{BB962C8B-B14F-4D97-AF65-F5344CB8AC3E}">
        <p14:creationId xmlns:p14="http://schemas.microsoft.com/office/powerpoint/2010/main" val="1690211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F6B75-C0A2-145C-EA79-6AED6115F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39843"/>
            <a:ext cx="10668000" cy="1524000"/>
          </a:xfrm>
        </p:spPr>
        <p:txBody>
          <a:bodyPr/>
          <a:lstStyle/>
          <a:p>
            <a:r>
              <a:rPr lang="en-GB" dirty="0"/>
              <a:t>Roles of  media within the police </a:t>
            </a:r>
          </a:p>
        </p:txBody>
      </p:sp>
      <p:graphicFrame>
        <p:nvGraphicFramePr>
          <p:cNvPr id="3078" name="Content Placeholder 2">
            <a:extLst>
              <a:ext uri="{FF2B5EF4-FFF2-40B4-BE49-F238E27FC236}">
                <a16:creationId xmlns:a16="http://schemas.microsoft.com/office/drawing/2014/main" id="{E1301257-A739-21A4-3B12-D075D479E6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6653967"/>
              </p:ext>
            </p:extLst>
          </p:nvPr>
        </p:nvGraphicFramePr>
        <p:xfrm>
          <a:off x="207364" y="1143000"/>
          <a:ext cx="106680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6" name="Picture 4" descr="Image result for roles of media">
            <a:extLst>
              <a:ext uri="{FF2B5EF4-FFF2-40B4-BE49-F238E27FC236}">
                <a16:creationId xmlns:a16="http://schemas.microsoft.com/office/drawing/2014/main" id="{D0FB4E2E-715C-775F-2925-07E5538423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4960" y="1926080"/>
            <a:ext cx="314325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7257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090BC-1961-BB63-83DF-A3A8A10D1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27285"/>
            <a:ext cx="10668000" cy="1524000"/>
          </a:xfrm>
        </p:spPr>
        <p:txBody>
          <a:bodyPr/>
          <a:lstStyle/>
          <a:p>
            <a:r>
              <a:rPr lang="en-GB" dirty="0"/>
              <a:t>Positive Presence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C28D8-0D10-B0B8-5BCA-D9675AB2A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89" y="1851285"/>
            <a:ext cx="10668000" cy="381808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Trustworthy relationships </a:t>
            </a:r>
          </a:p>
          <a:p>
            <a:endParaRPr lang="en-GB" dirty="0"/>
          </a:p>
          <a:p>
            <a:r>
              <a:rPr lang="en-GB" dirty="0"/>
              <a:t>Reputation </a:t>
            </a:r>
          </a:p>
          <a:p>
            <a:endParaRPr lang="en-GB" dirty="0"/>
          </a:p>
          <a:p>
            <a:r>
              <a:rPr lang="en-GB" dirty="0"/>
              <a:t>Forums</a:t>
            </a:r>
          </a:p>
          <a:p>
            <a:endParaRPr lang="en-GB" dirty="0"/>
          </a:p>
          <a:p>
            <a:r>
              <a:rPr lang="en-GB" dirty="0"/>
              <a:t>Spreads knowledge quickly  </a:t>
            </a:r>
          </a:p>
        </p:txBody>
      </p:sp>
      <p:pic>
        <p:nvPicPr>
          <p:cNvPr id="4100" name="Picture 4" descr="Image result for police and the public">
            <a:extLst>
              <a:ext uri="{FF2B5EF4-FFF2-40B4-BE49-F238E27FC236}">
                <a16:creationId xmlns:a16="http://schemas.microsoft.com/office/drawing/2014/main" id="{338EF142-DCBA-B89E-ACCE-ADA2268ECF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353" y="1365841"/>
            <a:ext cx="4876558" cy="4126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33296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Freeform: Shape 5128">
            <a:extLst>
              <a:ext uri="{FF2B5EF4-FFF2-40B4-BE49-F238E27FC236}">
                <a16:creationId xmlns:a16="http://schemas.microsoft.com/office/drawing/2014/main" id="{66FC6F62-FEC6-45C4-B697-39FDA62A9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653162" y="-776838"/>
            <a:ext cx="762001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grpSp>
        <p:nvGrpSpPr>
          <p:cNvPr id="5131" name="Group 5130">
            <a:extLst>
              <a:ext uri="{FF2B5EF4-FFF2-40B4-BE49-F238E27FC236}">
                <a16:creationId xmlns:a16="http://schemas.microsoft.com/office/drawing/2014/main" id="{F8D7210F-BCFD-46C1-9A2C-3717368B1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" y="5829359"/>
            <a:ext cx="4333875" cy="1028642"/>
            <a:chOff x="7153921" y="5829359"/>
            <a:chExt cx="5038079" cy="1028642"/>
          </a:xfrm>
        </p:grpSpPr>
        <p:sp>
          <p:nvSpPr>
            <p:cNvPr id="5132" name="Freeform: Shape 5131">
              <a:extLst>
                <a:ext uri="{FF2B5EF4-FFF2-40B4-BE49-F238E27FC236}">
                  <a16:creationId xmlns:a16="http://schemas.microsoft.com/office/drawing/2014/main" id="{2C96BB9F-FD85-4689-A888-9A5AA0A14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63906" y="5913098"/>
              <a:ext cx="4228094" cy="944903"/>
            </a:xfrm>
            <a:custGeom>
              <a:avLst/>
              <a:gdLst>
                <a:gd name="connsiteX0" fmla="*/ 1673074 w 4228094"/>
                <a:gd name="connsiteY0" fmla="*/ 230 h 1137038"/>
                <a:gd name="connsiteX1" fmla="*/ 3676781 w 4228094"/>
                <a:gd name="connsiteY1" fmla="*/ 298555 h 1137038"/>
                <a:gd name="connsiteX2" fmla="*/ 4025527 w 4228094"/>
                <a:gd name="connsiteY2" fmla="*/ 425010 h 1137038"/>
                <a:gd name="connsiteX3" fmla="*/ 4228094 w 4228094"/>
                <a:gd name="connsiteY3" fmla="*/ 494088 h 1137038"/>
                <a:gd name="connsiteX4" fmla="*/ 4228094 w 4228094"/>
                <a:gd name="connsiteY4" fmla="*/ 1137038 h 1137038"/>
                <a:gd name="connsiteX5" fmla="*/ 0 w 4228094"/>
                <a:gd name="connsiteY5" fmla="*/ 1137038 h 1137038"/>
                <a:gd name="connsiteX6" fmla="*/ 18109 w 4228094"/>
                <a:gd name="connsiteY6" fmla="*/ 1068877 h 1137038"/>
                <a:gd name="connsiteX7" fmla="*/ 362264 w 4228094"/>
                <a:gd name="connsiteY7" fmla="*/ 366637 h 1137038"/>
                <a:gd name="connsiteX8" fmla="*/ 1386499 w 4228094"/>
                <a:gd name="connsiteY8" fmla="*/ 1522 h 1137038"/>
                <a:gd name="connsiteX9" fmla="*/ 1673074 w 4228094"/>
                <a:gd name="connsiteY9" fmla="*/ 230 h 1137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28094" h="1137038">
                  <a:moveTo>
                    <a:pt x="1673074" y="230"/>
                  </a:moveTo>
                  <a:cubicBezTo>
                    <a:pt x="2346512" y="4287"/>
                    <a:pt x="3048424" y="63583"/>
                    <a:pt x="3676781" y="298555"/>
                  </a:cubicBezTo>
                  <a:cubicBezTo>
                    <a:pt x="3793275" y="342114"/>
                    <a:pt x="3909477" y="384216"/>
                    <a:pt x="4025527" y="425010"/>
                  </a:cubicBezTo>
                  <a:lnTo>
                    <a:pt x="4228094" y="494088"/>
                  </a:lnTo>
                  <a:lnTo>
                    <a:pt x="4228094" y="1137038"/>
                  </a:lnTo>
                  <a:lnTo>
                    <a:pt x="0" y="1137038"/>
                  </a:lnTo>
                  <a:lnTo>
                    <a:pt x="18109" y="1068877"/>
                  </a:lnTo>
                  <a:cubicBezTo>
                    <a:pt x="95047" y="799139"/>
                    <a:pt x="194962" y="542008"/>
                    <a:pt x="362264" y="366637"/>
                  </a:cubicBezTo>
                  <a:cubicBezTo>
                    <a:pt x="622229" y="94062"/>
                    <a:pt x="1015836" y="6565"/>
                    <a:pt x="1386499" y="1522"/>
                  </a:cubicBezTo>
                  <a:cubicBezTo>
                    <a:pt x="1481245" y="198"/>
                    <a:pt x="1576869" y="-349"/>
                    <a:pt x="1673074" y="23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sz="1500">
                <a:solidFill>
                  <a:schemeClr val="bg1"/>
                </a:solidFill>
                <a:latin typeface="Avenir Next LT Pro" panose="020B0504020202020204" pitchFamily="34" charset="0"/>
              </a:endParaRPr>
            </a:p>
          </p:txBody>
        </p:sp>
        <p:sp>
          <p:nvSpPr>
            <p:cNvPr id="5133" name="Freeform: Shape 5132">
              <a:extLst>
                <a:ext uri="{FF2B5EF4-FFF2-40B4-BE49-F238E27FC236}">
                  <a16:creationId xmlns:a16="http://schemas.microsoft.com/office/drawing/2014/main" id="{78545FC7-27EF-4BF9-A88F-35F089DF6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53921" y="5829359"/>
              <a:ext cx="5038078" cy="1028642"/>
            </a:xfrm>
            <a:custGeom>
              <a:avLst/>
              <a:gdLst>
                <a:gd name="connsiteX0" fmla="*/ 1576991 w 5038078"/>
                <a:gd name="connsiteY0" fmla="*/ 210 h 1238015"/>
                <a:gd name="connsiteX1" fmla="*/ 3403320 w 5038078"/>
                <a:gd name="connsiteY1" fmla="*/ 272125 h 1238015"/>
                <a:gd name="connsiteX2" fmla="*/ 4672870 w 5038078"/>
                <a:gd name="connsiteY2" fmla="*/ 693604 h 1238015"/>
                <a:gd name="connsiteX3" fmla="*/ 5038078 w 5038078"/>
                <a:gd name="connsiteY3" fmla="*/ 795929 h 1238015"/>
                <a:gd name="connsiteX4" fmla="*/ 5038078 w 5038078"/>
                <a:gd name="connsiteY4" fmla="*/ 1238015 h 1238015"/>
                <a:gd name="connsiteX5" fmla="*/ 0 w 5038078"/>
                <a:gd name="connsiteY5" fmla="*/ 1238015 h 1238015"/>
                <a:gd name="connsiteX6" fmla="*/ 19230 w 5038078"/>
                <a:gd name="connsiteY6" fmla="*/ 1159819 h 1238015"/>
                <a:gd name="connsiteX7" fmla="*/ 382219 w 5038078"/>
                <a:gd name="connsiteY7" fmla="*/ 334180 h 1238015"/>
                <a:gd name="connsiteX8" fmla="*/ 1315784 w 5038078"/>
                <a:gd name="connsiteY8" fmla="*/ 1388 h 1238015"/>
                <a:gd name="connsiteX9" fmla="*/ 1576991 w 5038078"/>
                <a:gd name="connsiteY9" fmla="*/ 210 h 123801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049689"/>
                <a:gd name="connsiteY0" fmla="*/ 1237805 h 1423588"/>
                <a:gd name="connsiteX1" fmla="*/ 19230 w 5049689"/>
                <a:gd name="connsiteY1" fmla="*/ 1159609 h 1423588"/>
                <a:gd name="connsiteX2" fmla="*/ 382219 w 5049689"/>
                <a:gd name="connsiteY2" fmla="*/ 333970 h 1423588"/>
                <a:gd name="connsiteX3" fmla="*/ 1315784 w 5049689"/>
                <a:gd name="connsiteY3" fmla="*/ 1178 h 1423588"/>
                <a:gd name="connsiteX4" fmla="*/ 1576991 w 5049689"/>
                <a:gd name="connsiteY4" fmla="*/ 0 h 1423588"/>
                <a:gd name="connsiteX5" fmla="*/ 3403320 w 5049689"/>
                <a:gd name="connsiteY5" fmla="*/ 271915 h 1423588"/>
                <a:gd name="connsiteX6" fmla="*/ 4672870 w 5049689"/>
                <a:gd name="connsiteY6" fmla="*/ 693394 h 1423588"/>
                <a:gd name="connsiteX7" fmla="*/ 5038078 w 5049689"/>
                <a:gd name="connsiteY7" fmla="*/ 795719 h 1423588"/>
                <a:gd name="connsiteX8" fmla="*/ 5049689 w 5049689"/>
                <a:gd name="connsiteY8" fmla="*/ 1423588 h 1423588"/>
                <a:gd name="connsiteX0" fmla="*/ 0 w 5038078"/>
                <a:gd name="connsiteY0" fmla="*/ 1237805 h 1237805"/>
                <a:gd name="connsiteX1" fmla="*/ 19230 w 5038078"/>
                <a:gd name="connsiteY1" fmla="*/ 1159609 h 1237805"/>
                <a:gd name="connsiteX2" fmla="*/ 382219 w 5038078"/>
                <a:gd name="connsiteY2" fmla="*/ 333970 h 1237805"/>
                <a:gd name="connsiteX3" fmla="*/ 1315784 w 5038078"/>
                <a:gd name="connsiteY3" fmla="*/ 1178 h 1237805"/>
                <a:gd name="connsiteX4" fmla="*/ 1576991 w 5038078"/>
                <a:gd name="connsiteY4" fmla="*/ 0 h 1237805"/>
                <a:gd name="connsiteX5" fmla="*/ 3403320 w 5038078"/>
                <a:gd name="connsiteY5" fmla="*/ 271915 h 1237805"/>
                <a:gd name="connsiteX6" fmla="*/ 4672870 w 5038078"/>
                <a:gd name="connsiteY6" fmla="*/ 693394 h 1237805"/>
                <a:gd name="connsiteX7" fmla="*/ 5038078 w 5038078"/>
                <a:gd name="connsiteY7" fmla="*/ 795719 h 1237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038078" h="1237805">
                  <a:moveTo>
                    <a:pt x="0" y="1237805"/>
                  </a:moveTo>
                  <a:lnTo>
                    <a:pt x="19230" y="1159609"/>
                  </a:lnTo>
                  <a:cubicBezTo>
                    <a:pt x="96961" y="850027"/>
                    <a:pt x="191605" y="533778"/>
                    <a:pt x="382219" y="333970"/>
                  </a:cubicBezTo>
                  <a:cubicBezTo>
                    <a:pt x="619171" y="85526"/>
                    <a:pt x="977934" y="5774"/>
                    <a:pt x="1315784" y="1178"/>
                  </a:cubicBezTo>
                  <a:lnTo>
                    <a:pt x="1576991" y="0"/>
                  </a:lnTo>
                  <a:cubicBezTo>
                    <a:pt x="2190813" y="3698"/>
                    <a:pt x="2830589" y="57744"/>
                    <a:pt x="3403320" y="271915"/>
                  </a:cubicBezTo>
                  <a:cubicBezTo>
                    <a:pt x="3828046" y="430728"/>
                    <a:pt x="4248519" y="568281"/>
                    <a:pt x="4672870" y="693394"/>
                  </a:cubicBezTo>
                  <a:lnTo>
                    <a:pt x="5038078" y="795719"/>
                  </a:lnTo>
                </a:path>
              </a:pathLst>
            </a:custGeom>
            <a:noFill/>
            <a:ln w="1905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E4706-14CF-EF2E-C520-CE0BD4EB3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0" y="1524000"/>
            <a:ext cx="3048000" cy="4572001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400"/>
              <a:t>Vital leads to unlocking enquires </a:t>
            </a:r>
          </a:p>
          <a:p>
            <a:pPr>
              <a:lnSpc>
                <a:spcPct val="115000"/>
              </a:lnSpc>
            </a:pPr>
            <a:endParaRPr lang="en-GB" sz="2400"/>
          </a:p>
          <a:p>
            <a:pPr>
              <a:lnSpc>
                <a:spcPct val="115000"/>
              </a:lnSpc>
            </a:pPr>
            <a:r>
              <a:rPr lang="en-GB" sz="2400"/>
              <a:t>Major resource demands</a:t>
            </a:r>
          </a:p>
          <a:p>
            <a:pPr>
              <a:lnSpc>
                <a:spcPct val="115000"/>
              </a:lnSpc>
            </a:pPr>
            <a:endParaRPr lang="en-GB" sz="2400"/>
          </a:p>
          <a:p>
            <a:pPr>
              <a:lnSpc>
                <a:spcPct val="115000"/>
              </a:lnSpc>
            </a:pPr>
            <a:r>
              <a:rPr lang="en-GB" sz="2400"/>
              <a:t>Shapes the public views of crime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887871-7D76-DBEF-27CB-776117278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048000" cy="4572000"/>
          </a:xfrm>
        </p:spPr>
        <p:txBody>
          <a:bodyPr anchor="t">
            <a:normAutofit/>
          </a:bodyPr>
          <a:lstStyle/>
          <a:p>
            <a:r>
              <a:rPr lang="en-GB" sz="3200"/>
              <a:t>How does the media aid criminal investigations? </a:t>
            </a:r>
          </a:p>
        </p:txBody>
      </p:sp>
      <p:pic>
        <p:nvPicPr>
          <p:cNvPr id="5122" name="Picture 2" descr="Image result for aid investigations">
            <a:extLst>
              <a:ext uri="{FF2B5EF4-FFF2-40B4-BE49-F238E27FC236}">
                <a16:creationId xmlns:a16="http://schemas.microsoft.com/office/drawing/2014/main" id="{46AD48C1-A6D9-DA6B-DA16-4C405CA64F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0" b="22556"/>
          <a:stretch/>
        </p:blipFill>
        <p:spPr bwMode="auto">
          <a:xfrm>
            <a:off x="7620000" y="1524000"/>
            <a:ext cx="3810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154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BADE3-6D92-2090-2113-D4A9FA28B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1902" y="846944"/>
            <a:ext cx="10668000" cy="3818083"/>
          </a:xfrm>
        </p:spPr>
        <p:txBody>
          <a:bodyPr/>
          <a:lstStyle/>
          <a:p>
            <a:r>
              <a:rPr lang="en-GB" dirty="0"/>
              <a:t>Effectively resolve tensions around the hold-back of information</a:t>
            </a:r>
          </a:p>
          <a:p>
            <a:endParaRPr lang="en-GB" dirty="0"/>
          </a:p>
          <a:p>
            <a:r>
              <a:rPr lang="en-GB" dirty="0"/>
              <a:t>Increase the likelihood of generating valuable information </a:t>
            </a:r>
          </a:p>
        </p:txBody>
      </p:sp>
    </p:spTree>
    <p:extLst>
      <p:ext uri="{BB962C8B-B14F-4D97-AF65-F5344CB8AC3E}">
        <p14:creationId xmlns:p14="http://schemas.microsoft.com/office/powerpoint/2010/main" val="1032641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05804E6-08AA-49E9-AD30-149FDD3DD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802" y="832508"/>
            <a:ext cx="4448352" cy="6025492"/>
          </a:xfrm>
          <a:custGeom>
            <a:avLst/>
            <a:gdLst>
              <a:gd name="connsiteX0" fmla="*/ 3173139 w 4448352"/>
              <a:gd name="connsiteY0" fmla="*/ 74 h 6025492"/>
              <a:gd name="connsiteX1" fmla="*/ 3840337 w 4448352"/>
              <a:gd name="connsiteY1" fmla="*/ 136997 h 6025492"/>
              <a:gd name="connsiteX2" fmla="*/ 4400480 w 4448352"/>
              <a:gd name="connsiteY2" fmla="*/ 1061406 h 6025492"/>
              <a:gd name="connsiteX3" fmla="*/ 3812207 w 4448352"/>
              <a:gd name="connsiteY3" fmla="*/ 2268177 h 6025492"/>
              <a:gd name="connsiteX4" fmla="*/ 2566852 w 4448352"/>
              <a:gd name="connsiteY4" fmla="*/ 4362395 h 6025492"/>
              <a:gd name="connsiteX5" fmla="*/ 1381603 w 4448352"/>
              <a:gd name="connsiteY5" fmla="*/ 6002073 h 6025492"/>
              <a:gd name="connsiteX6" fmla="*/ 1358105 w 4448352"/>
              <a:gd name="connsiteY6" fmla="*/ 6025492 h 6025492"/>
              <a:gd name="connsiteX7" fmla="*/ 147593 w 4448352"/>
              <a:gd name="connsiteY7" fmla="*/ 6025492 h 6025492"/>
              <a:gd name="connsiteX8" fmla="*/ 135095 w 4448352"/>
              <a:gd name="connsiteY8" fmla="*/ 5970139 h 6025492"/>
              <a:gd name="connsiteX9" fmla="*/ 989 w 4448352"/>
              <a:gd name="connsiteY9" fmla="*/ 3558990 h 6025492"/>
              <a:gd name="connsiteX10" fmla="*/ 134613 w 4448352"/>
              <a:gd name="connsiteY10" fmla="*/ 2769335 h 6025492"/>
              <a:gd name="connsiteX11" fmla="*/ 812398 w 4448352"/>
              <a:gd name="connsiteY11" fmla="*/ 1669996 h 6025492"/>
              <a:gd name="connsiteX12" fmla="*/ 1830565 w 4448352"/>
              <a:gd name="connsiteY12" fmla="*/ 638164 h 6025492"/>
              <a:gd name="connsiteX13" fmla="*/ 3173139 w 4448352"/>
              <a:gd name="connsiteY13" fmla="*/ 74 h 6025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448352" h="6025492">
                <a:moveTo>
                  <a:pt x="3173139" y="74"/>
                </a:moveTo>
                <a:cubicBezTo>
                  <a:pt x="3404376" y="2427"/>
                  <a:pt x="3621702" y="61078"/>
                  <a:pt x="3840337" y="136997"/>
                </a:cubicBezTo>
                <a:cubicBezTo>
                  <a:pt x="4230681" y="272614"/>
                  <a:pt x="4578505" y="404218"/>
                  <a:pt x="4400480" y="1061406"/>
                </a:cubicBezTo>
                <a:cubicBezTo>
                  <a:pt x="4294008" y="1454598"/>
                  <a:pt x="4050152" y="1868133"/>
                  <a:pt x="3812207" y="2268177"/>
                </a:cubicBezTo>
                <a:cubicBezTo>
                  <a:pt x="3397090" y="2966250"/>
                  <a:pt x="2981970" y="3664324"/>
                  <a:pt x="2566852" y="4362395"/>
                </a:cubicBezTo>
                <a:cubicBezTo>
                  <a:pt x="2261941" y="4875091"/>
                  <a:pt x="1813643" y="5542665"/>
                  <a:pt x="1381603" y="6002073"/>
                </a:cubicBezTo>
                <a:lnTo>
                  <a:pt x="1358105" y="6025492"/>
                </a:lnTo>
                <a:lnTo>
                  <a:pt x="147593" y="6025492"/>
                </a:lnTo>
                <a:lnTo>
                  <a:pt x="135095" y="5970139"/>
                </a:lnTo>
                <a:cubicBezTo>
                  <a:pt x="3334" y="5264474"/>
                  <a:pt x="25734" y="4338079"/>
                  <a:pt x="989" y="3558990"/>
                </a:cubicBezTo>
                <a:cubicBezTo>
                  <a:pt x="-7696" y="3286585"/>
                  <a:pt x="41149" y="3024098"/>
                  <a:pt x="134613" y="2769335"/>
                </a:cubicBezTo>
                <a:cubicBezTo>
                  <a:pt x="274734" y="2387350"/>
                  <a:pt x="515201" y="2023048"/>
                  <a:pt x="812398" y="1669996"/>
                </a:cubicBezTo>
                <a:cubicBezTo>
                  <a:pt x="1109596" y="1316945"/>
                  <a:pt x="1463524" y="975145"/>
                  <a:pt x="1830565" y="638164"/>
                </a:cubicBezTo>
                <a:cubicBezTo>
                  <a:pt x="2363706" y="148617"/>
                  <a:pt x="2787743" y="-3847"/>
                  <a:pt x="3173139" y="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4ECFA8-BE37-446C-B1BD-88D2981B6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197" y="533400"/>
            <a:ext cx="5085498" cy="6329048"/>
          </a:xfrm>
          <a:custGeom>
            <a:avLst/>
            <a:gdLst>
              <a:gd name="connsiteX0" fmla="*/ 3173139 w 4448352"/>
              <a:gd name="connsiteY0" fmla="*/ 74 h 6025492"/>
              <a:gd name="connsiteX1" fmla="*/ 3840337 w 4448352"/>
              <a:gd name="connsiteY1" fmla="*/ 136997 h 6025492"/>
              <a:gd name="connsiteX2" fmla="*/ 4400480 w 4448352"/>
              <a:gd name="connsiteY2" fmla="*/ 1061406 h 6025492"/>
              <a:gd name="connsiteX3" fmla="*/ 3812207 w 4448352"/>
              <a:gd name="connsiteY3" fmla="*/ 2268177 h 6025492"/>
              <a:gd name="connsiteX4" fmla="*/ 2566852 w 4448352"/>
              <a:gd name="connsiteY4" fmla="*/ 4362395 h 6025492"/>
              <a:gd name="connsiteX5" fmla="*/ 1381603 w 4448352"/>
              <a:gd name="connsiteY5" fmla="*/ 6002073 h 6025492"/>
              <a:gd name="connsiteX6" fmla="*/ 1358105 w 4448352"/>
              <a:gd name="connsiteY6" fmla="*/ 6025492 h 6025492"/>
              <a:gd name="connsiteX7" fmla="*/ 147593 w 4448352"/>
              <a:gd name="connsiteY7" fmla="*/ 6025492 h 6025492"/>
              <a:gd name="connsiteX8" fmla="*/ 135095 w 4448352"/>
              <a:gd name="connsiteY8" fmla="*/ 5970139 h 6025492"/>
              <a:gd name="connsiteX9" fmla="*/ 989 w 4448352"/>
              <a:gd name="connsiteY9" fmla="*/ 3558990 h 6025492"/>
              <a:gd name="connsiteX10" fmla="*/ 134613 w 4448352"/>
              <a:gd name="connsiteY10" fmla="*/ 2769335 h 6025492"/>
              <a:gd name="connsiteX11" fmla="*/ 812398 w 4448352"/>
              <a:gd name="connsiteY11" fmla="*/ 1669996 h 6025492"/>
              <a:gd name="connsiteX12" fmla="*/ 1830565 w 4448352"/>
              <a:gd name="connsiteY12" fmla="*/ 638164 h 6025492"/>
              <a:gd name="connsiteX13" fmla="*/ 3173139 w 4448352"/>
              <a:gd name="connsiteY13" fmla="*/ 74 h 6025492"/>
              <a:gd name="connsiteX0" fmla="*/ 147593 w 4448352"/>
              <a:gd name="connsiteY0" fmla="*/ 6025492 h 6112608"/>
              <a:gd name="connsiteX1" fmla="*/ 135095 w 4448352"/>
              <a:gd name="connsiteY1" fmla="*/ 5970139 h 6112608"/>
              <a:gd name="connsiteX2" fmla="*/ 989 w 4448352"/>
              <a:gd name="connsiteY2" fmla="*/ 3558990 h 6112608"/>
              <a:gd name="connsiteX3" fmla="*/ 134613 w 4448352"/>
              <a:gd name="connsiteY3" fmla="*/ 2769335 h 6112608"/>
              <a:gd name="connsiteX4" fmla="*/ 812398 w 4448352"/>
              <a:gd name="connsiteY4" fmla="*/ 1669996 h 6112608"/>
              <a:gd name="connsiteX5" fmla="*/ 1830565 w 4448352"/>
              <a:gd name="connsiteY5" fmla="*/ 638164 h 6112608"/>
              <a:gd name="connsiteX6" fmla="*/ 3173139 w 4448352"/>
              <a:gd name="connsiteY6" fmla="*/ 74 h 6112608"/>
              <a:gd name="connsiteX7" fmla="*/ 3840337 w 4448352"/>
              <a:gd name="connsiteY7" fmla="*/ 136997 h 6112608"/>
              <a:gd name="connsiteX8" fmla="*/ 4400480 w 4448352"/>
              <a:gd name="connsiteY8" fmla="*/ 1061406 h 6112608"/>
              <a:gd name="connsiteX9" fmla="*/ 3812207 w 4448352"/>
              <a:gd name="connsiteY9" fmla="*/ 2268177 h 6112608"/>
              <a:gd name="connsiteX10" fmla="*/ 2566852 w 4448352"/>
              <a:gd name="connsiteY10" fmla="*/ 4362395 h 6112608"/>
              <a:gd name="connsiteX11" fmla="*/ 1381603 w 4448352"/>
              <a:gd name="connsiteY11" fmla="*/ 6002073 h 6112608"/>
              <a:gd name="connsiteX12" fmla="*/ 1457187 w 4448352"/>
              <a:gd name="connsiteY12" fmla="*/ 6112608 h 6112608"/>
              <a:gd name="connsiteX0" fmla="*/ 147593 w 4448352"/>
              <a:gd name="connsiteY0" fmla="*/ 6025492 h 6025492"/>
              <a:gd name="connsiteX1" fmla="*/ 135095 w 4448352"/>
              <a:gd name="connsiteY1" fmla="*/ 5970139 h 6025492"/>
              <a:gd name="connsiteX2" fmla="*/ 989 w 4448352"/>
              <a:gd name="connsiteY2" fmla="*/ 3558990 h 6025492"/>
              <a:gd name="connsiteX3" fmla="*/ 134613 w 4448352"/>
              <a:gd name="connsiteY3" fmla="*/ 2769335 h 6025492"/>
              <a:gd name="connsiteX4" fmla="*/ 812398 w 4448352"/>
              <a:gd name="connsiteY4" fmla="*/ 1669996 h 6025492"/>
              <a:gd name="connsiteX5" fmla="*/ 1830565 w 4448352"/>
              <a:gd name="connsiteY5" fmla="*/ 638164 h 6025492"/>
              <a:gd name="connsiteX6" fmla="*/ 3173139 w 4448352"/>
              <a:gd name="connsiteY6" fmla="*/ 74 h 6025492"/>
              <a:gd name="connsiteX7" fmla="*/ 3840337 w 4448352"/>
              <a:gd name="connsiteY7" fmla="*/ 136997 h 6025492"/>
              <a:gd name="connsiteX8" fmla="*/ 4400480 w 4448352"/>
              <a:gd name="connsiteY8" fmla="*/ 1061406 h 6025492"/>
              <a:gd name="connsiteX9" fmla="*/ 3812207 w 4448352"/>
              <a:gd name="connsiteY9" fmla="*/ 2268177 h 6025492"/>
              <a:gd name="connsiteX10" fmla="*/ 2566852 w 4448352"/>
              <a:gd name="connsiteY10" fmla="*/ 4362395 h 6025492"/>
              <a:gd name="connsiteX11" fmla="*/ 1381603 w 4448352"/>
              <a:gd name="connsiteY11" fmla="*/ 6002073 h 6025492"/>
              <a:gd name="connsiteX0" fmla="*/ 147593 w 4448352"/>
              <a:gd name="connsiteY0" fmla="*/ 6025492 h 6029730"/>
              <a:gd name="connsiteX1" fmla="*/ 135095 w 4448352"/>
              <a:gd name="connsiteY1" fmla="*/ 5970139 h 6029730"/>
              <a:gd name="connsiteX2" fmla="*/ 989 w 4448352"/>
              <a:gd name="connsiteY2" fmla="*/ 3558990 h 6029730"/>
              <a:gd name="connsiteX3" fmla="*/ 134613 w 4448352"/>
              <a:gd name="connsiteY3" fmla="*/ 2769335 h 6029730"/>
              <a:gd name="connsiteX4" fmla="*/ 812398 w 4448352"/>
              <a:gd name="connsiteY4" fmla="*/ 1669996 h 6029730"/>
              <a:gd name="connsiteX5" fmla="*/ 1830565 w 4448352"/>
              <a:gd name="connsiteY5" fmla="*/ 638164 h 6029730"/>
              <a:gd name="connsiteX6" fmla="*/ 3173139 w 4448352"/>
              <a:gd name="connsiteY6" fmla="*/ 74 h 6029730"/>
              <a:gd name="connsiteX7" fmla="*/ 3840337 w 4448352"/>
              <a:gd name="connsiteY7" fmla="*/ 136997 h 6029730"/>
              <a:gd name="connsiteX8" fmla="*/ 4400480 w 4448352"/>
              <a:gd name="connsiteY8" fmla="*/ 1061406 h 6029730"/>
              <a:gd name="connsiteX9" fmla="*/ 3812207 w 4448352"/>
              <a:gd name="connsiteY9" fmla="*/ 2268177 h 6029730"/>
              <a:gd name="connsiteX10" fmla="*/ 2566852 w 4448352"/>
              <a:gd name="connsiteY10" fmla="*/ 4362395 h 6029730"/>
              <a:gd name="connsiteX11" fmla="*/ 1397330 w 4448352"/>
              <a:gd name="connsiteY11" fmla="*/ 6029730 h 60297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448352" h="6029730">
                <a:moveTo>
                  <a:pt x="147593" y="6025492"/>
                </a:moveTo>
                <a:lnTo>
                  <a:pt x="135095" y="5970139"/>
                </a:lnTo>
                <a:cubicBezTo>
                  <a:pt x="3334" y="5264474"/>
                  <a:pt x="25734" y="4338079"/>
                  <a:pt x="989" y="3558990"/>
                </a:cubicBezTo>
                <a:cubicBezTo>
                  <a:pt x="-7696" y="3286585"/>
                  <a:pt x="41149" y="3024098"/>
                  <a:pt x="134613" y="2769335"/>
                </a:cubicBezTo>
                <a:cubicBezTo>
                  <a:pt x="274734" y="2387350"/>
                  <a:pt x="515201" y="2023048"/>
                  <a:pt x="812398" y="1669996"/>
                </a:cubicBezTo>
                <a:cubicBezTo>
                  <a:pt x="1109596" y="1316945"/>
                  <a:pt x="1463524" y="975145"/>
                  <a:pt x="1830565" y="638164"/>
                </a:cubicBezTo>
                <a:cubicBezTo>
                  <a:pt x="2363706" y="148617"/>
                  <a:pt x="2787743" y="-3847"/>
                  <a:pt x="3173139" y="74"/>
                </a:cubicBezTo>
                <a:cubicBezTo>
                  <a:pt x="3404376" y="2427"/>
                  <a:pt x="3621702" y="61078"/>
                  <a:pt x="3840337" y="136997"/>
                </a:cubicBezTo>
                <a:cubicBezTo>
                  <a:pt x="4230681" y="272614"/>
                  <a:pt x="4578505" y="404218"/>
                  <a:pt x="4400480" y="1061406"/>
                </a:cubicBezTo>
                <a:cubicBezTo>
                  <a:pt x="4294008" y="1454598"/>
                  <a:pt x="4050152" y="1868133"/>
                  <a:pt x="3812207" y="2268177"/>
                </a:cubicBezTo>
                <a:cubicBezTo>
                  <a:pt x="3397089" y="2966250"/>
                  <a:pt x="2969331" y="3735470"/>
                  <a:pt x="2566852" y="4362395"/>
                </a:cubicBezTo>
                <a:cubicBezTo>
                  <a:pt x="2164373" y="4989320"/>
                  <a:pt x="1829370" y="5570322"/>
                  <a:pt x="1397330" y="602973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1DC9E-AA8F-3C0A-57C2-E87F991B6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6806" y="1203741"/>
            <a:ext cx="5400676" cy="3048001"/>
          </a:xfrm>
        </p:spPr>
        <p:txBody>
          <a:bodyPr>
            <a:normAutofit/>
          </a:bodyPr>
          <a:lstStyle/>
          <a:p>
            <a:r>
              <a:rPr lang="en-GB" sz="2400" dirty="0"/>
              <a:t>Access to the public </a:t>
            </a:r>
          </a:p>
          <a:p>
            <a:endParaRPr lang="en-GB" sz="2400" dirty="0"/>
          </a:p>
          <a:p>
            <a:r>
              <a:rPr lang="en-GB" sz="2400" dirty="0"/>
              <a:t>Communication in real time </a:t>
            </a:r>
          </a:p>
          <a:p>
            <a:endParaRPr lang="en-GB" sz="2400" dirty="0"/>
          </a:p>
          <a:p>
            <a:r>
              <a:rPr lang="en-GB" sz="2400" dirty="0"/>
              <a:t>Important tool within investigations </a:t>
            </a:r>
          </a:p>
        </p:txBody>
      </p:sp>
    </p:spTree>
    <p:extLst>
      <p:ext uri="{BB962C8B-B14F-4D97-AF65-F5344CB8AC3E}">
        <p14:creationId xmlns:p14="http://schemas.microsoft.com/office/powerpoint/2010/main" val="1659450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00F9C-CB42-3A06-F97D-689852B839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236688"/>
            <a:ext cx="10668000" cy="4384623"/>
          </a:xfrm>
        </p:spPr>
        <p:txBody>
          <a:bodyPr/>
          <a:lstStyle/>
          <a:p>
            <a:r>
              <a:rPr lang="en-GB" dirty="0"/>
              <a:t>Gives insight into what the police are going to do </a:t>
            </a:r>
          </a:p>
          <a:p>
            <a:endParaRPr lang="en-GB" dirty="0"/>
          </a:p>
          <a:p>
            <a:r>
              <a:rPr lang="en-GB" dirty="0"/>
              <a:t>Keeps communities safe and informed </a:t>
            </a:r>
          </a:p>
          <a:p>
            <a:endParaRPr lang="en-GB" dirty="0"/>
          </a:p>
          <a:p>
            <a:r>
              <a:rPr lang="en-GB" dirty="0"/>
              <a:t>Positive and professional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12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7" name="Freeform: Shape 1032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048" name="Freeform: Shape 1034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049" name="Freeform: Shape 1036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050" name="Rectangle 1038">
            <a:extLst>
              <a:ext uri="{FF2B5EF4-FFF2-40B4-BE49-F238E27FC236}">
                <a16:creationId xmlns:a16="http://schemas.microsoft.com/office/drawing/2014/main" id="{C8742881-39E4-4A95-883C-92BEB90E5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1" name="Freeform: Shape 1040">
            <a:extLst>
              <a:ext uri="{FF2B5EF4-FFF2-40B4-BE49-F238E27FC236}">
                <a16:creationId xmlns:a16="http://schemas.microsoft.com/office/drawing/2014/main" id="{EE8087F3-C79C-45B6-B920-0683B8599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653162" y="-776838"/>
            <a:ext cx="762001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052" name="Freeform: Shape 1042">
            <a:extLst>
              <a:ext uri="{FF2B5EF4-FFF2-40B4-BE49-F238E27FC236}">
                <a16:creationId xmlns:a16="http://schemas.microsoft.com/office/drawing/2014/main" id="{D5870DA8-9099-4A8F-A7A7-4C328AB66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913098"/>
            <a:ext cx="3637107" cy="944903"/>
          </a:xfrm>
          <a:custGeom>
            <a:avLst/>
            <a:gdLst>
              <a:gd name="connsiteX0" fmla="*/ 1673074 w 4228094"/>
              <a:gd name="connsiteY0" fmla="*/ 230 h 1137038"/>
              <a:gd name="connsiteX1" fmla="*/ 3676781 w 4228094"/>
              <a:gd name="connsiteY1" fmla="*/ 298555 h 1137038"/>
              <a:gd name="connsiteX2" fmla="*/ 4025527 w 4228094"/>
              <a:gd name="connsiteY2" fmla="*/ 425010 h 1137038"/>
              <a:gd name="connsiteX3" fmla="*/ 4228094 w 4228094"/>
              <a:gd name="connsiteY3" fmla="*/ 494088 h 1137038"/>
              <a:gd name="connsiteX4" fmla="*/ 4228094 w 4228094"/>
              <a:gd name="connsiteY4" fmla="*/ 1137038 h 1137038"/>
              <a:gd name="connsiteX5" fmla="*/ 0 w 4228094"/>
              <a:gd name="connsiteY5" fmla="*/ 1137038 h 1137038"/>
              <a:gd name="connsiteX6" fmla="*/ 18109 w 4228094"/>
              <a:gd name="connsiteY6" fmla="*/ 1068877 h 1137038"/>
              <a:gd name="connsiteX7" fmla="*/ 362264 w 4228094"/>
              <a:gd name="connsiteY7" fmla="*/ 366637 h 1137038"/>
              <a:gd name="connsiteX8" fmla="*/ 1386499 w 4228094"/>
              <a:gd name="connsiteY8" fmla="*/ 1522 h 1137038"/>
              <a:gd name="connsiteX9" fmla="*/ 1673074 w 4228094"/>
              <a:gd name="connsiteY9" fmla="*/ 230 h 1137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28094" h="1137038">
                <a:moveTo>
                  <a:pt x="1673074" y="230"/>
                </a:moveTo>
                <a:cubicBezTo>
                  <a:pt x="2346512" y="4287"/>
                  <a:pt x="3048424" y="63583"/>
                  <a:pt x="3676781" y="298555"/>
                </a:cubicBezTo>
                <a:cubicBezTo>
                  <a:pt x="3793275" y="342114"/>
                  <a:pt x="3909477" y="384216"/>
                  <a:pt x="4025527" y="425010"/>
                </a:cubicBezTo>
                <a:lnTo>
                  <a:pt x="4228094" y="494088"/>
                </a:lnTo>
                <a:lnTo>
                  <a:pt x="4228094" y="1137038"/>
                </a:lnTo>
                <a:lnTo>
                  <a:pt x="0" y="1137038"/>
                </a:lnTo>
                <a:lnTo>
                  <a:pt x="18109" y="1068877"/>
                </a:lnTo>
                <a:cubicBezTo>
                  <a:pt x="95047" y="799139"/>
                  <a:pt x="194962" y="542008"/>
                  <a:pt x="362264" y="366637"/>
                </a:cubicBezTo>
                <a:cubicBezTo>
                  <a:pt x="622229" y="94062"/>
                  <a:pt x="1015836" y="6565"/>
                  <a:pt x="1386499" y="1522"/>
                </a:cubicBezTo>
                <a:cubicBezTo>
                  <a:pt x="1481245" y="198"/>
                  <a:pt x="1576869" y="-349"/>
                  <a:pt x="1673074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sz="1500">
              <a:solidFill>
                <a:schemeClr val="bg1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053" name="Freeform: Shape 1044">
            <a:extLst>
              <a:ext uri="{FF2B5EF4-FFF2-40B4-BE49-F238E27FC236}">
                <a16:creationId xmlns:a16="http://schemas.microsoft.com/office/drawing/2014/main" id="{F15680D9-A85E-49DF-B973-30080D685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29359"/>
            <a:ext cx="4333874" cy="1028642"/>
          </a:xfrm>
          <a:custGeom>
            <a:avLst/>
            <a:gdLst>
              <a:gd name="connsiteX0" fmla="*/ 1576991 w 5038078"/>
              <a:gd name="connsiteY0" fmla="*/ 210 h 1238015"/>
              <a:gd name="connsiteX1" fmla="*/ 3403320 w 5038078"/>
              <a:gd name="connsiteY1" fmla="*/ 272125 h 1238015"/>
              <a:gd name="connsiteX2" fmla="*/ 4672870 w 5038078"/>
              <a:gd name="connsiteY2" fmla="*/ 693604 h 1238015"/>
              <a:gd name="connsiteX3" fmla="*/ 5038078 w 5038078"/>
              <a:gd name="connsiteY3" fmla="*/ 795929 h 1238015"/>
              <a:gd name="connsiteX4" fmla="*/ 5038078 w 5038078"/>
              <a:gd name="connsiteY4" fmla="*/ 1238015 h 1238015"/>
              <a:gd name="connsiteX5" fmla="*/ 0 w 5038078"/>
              <a:gd name="connsiteY5" fmla="*/ 1238015 h 1238015"/>
              <a:gd name="connsiteX6" fmla="*/ 19230 w 5038078"/>
              <a:gd name="connsiteY6" fmla="*/ 1159819 h 1238015"/>
              <a:gd name="connsiteX7" fmla="*/ 382219 w 5038078"/>
              <a:gd name="connsiteY7" fmla="*/ 334180 h 1238015"/>
              <a:gd name="connsiteX8" fmla="*/ 1315784 w 5038078"/>
              <a:gd name="connsiteY8" fmla="*/ 1388 h 1238015"/>
              <a:gd name="connsiteX9" fmla="*/ 1576991 w 5038078"/>
              <a:gd name="connsiteY9" fmla="*/ 210 h 1238015"/>
              <a:gd name="connsiteX0" fmla="*/ 0 w 5129518"/>
              <a:gd name="connsiteY0" fmla="*/ 1237805 h 1329245"/>
              <a:gd name="connsiteX1" fmla="*/ 19230 w 5129518"/>
              <a:gd name="connsiteY1" fmla="*/ 1159609 h 1329245"/>
              <a:gd name="connsiteX2" fmla="*/ 382219 w 5129518"/>
              <a:gd name="connsiteY2" fmla="*/ 333970 h 1329245"/>
              <a:gd name="connsiteX3" fmla="*/ 1315784 w 5129518"/>
              <a:gd name="connsiteY3" fmla="*/ 1178 h 1329245"/>
              <a:gd name="connsiteX4" fmla="*/ 1576991 w 5129518"/>
              <a:gd name="connsiteY4" fmla="*/ 0 h 1329245"/>
              <a:gd name="connsiteX5" fmla="*/ 3403320 w 5129518"/>
              <a:gd name="connsiteY5" fmla="*/ 271915 h 1329245"/>
              <a:gd name="connsiteX6" fmla="*/ 4672870 w 5129518"/>
              <a:gd name="connsiteY6" fmla="*/ 693394 h 1329245"/>
              <a:gd name="connsiteX7" fmla="*/ 5038078 w 5129518"/>
              <a:gd name="connsiteY7" fmla="*/ 795719 h 1329245"/>
              <a:gd name="connsiteX8" fmla="*/ 5129518 w 5129518"/>
              <a:gd name="connsiteY8" fmla="*/ 1329245 h 1329245"/>
              <a:gd name="connsiteX0" fmla="*/ 0 w 5129518"/>
              <a:gd name="connsiteY0" fmla="*/ 1237805 h 1329245"/>
              <a:gd name="connsiteX1" fmla="*/ 19230 w 5129518"/>
              <a:gd name="connsiteY1" fmla="*/ 1159609 h 1329245"/>
              <a:gd name="connsiteX2" fmla="*/ 382219 w 5129518"/>
              <a:gd name="connsiteY2" fmla="*/ 333970 h 1329245"/>
              <a:gd name="connsiteX3" fmla="*/ 1315784 w 5129518"/>
              <a:gd name="connsiteY3" fmla="*/ 1178 h 1329245"/>
              <a:gd name="connsiteX4" fmla="*/ 1576991 w 5129518"/>
              <a:gd name="connsiteY4" fmla="*/ 0 h 1329245"/>
              <a:gd name="connsiteX5" fmla="*/ 3403320 w 5129518"/>
              <a:gd name="connsiteY5" fmla="*/ 271915 h 1329245"/>
              <a:gd name="connsiteX6" fmla="*/ 4672870 w 5129518"/>
              <a:gd name="connsiteY6" fmla="*/ 693394 h 1329245"/>
              <a:gd name="connsiteX7" fmla="*/ 5038078 w 5129518"/>
              <a:gd name="connsiteY7" fmla="*/ 795719 h 1329245"/>
              <a:gd name="connsiteX8" fmla="*/ 5129518 w 5129518"/>
              <a:gd name="connsiteY8" fmla="*/ 1329245 h 1329245"/>
              <a:gd name="connsiteX0" fmla="*/ 0 w 5049689"/>
              <a:gd name="connsiteY0" fmla="*/ 1237805 h 1423588"/>
              <a:gd name="connsiteX1" fmla="*/ 19230 w 5049689"/>
              <a:gd name="connsiteY1" fmla="*/ 1159609 h 1423588"/>
              <a:gd name="connsiteX2" fmla="*/ 382219 w 5049689"/>
              <a:gd name="connsiteY2" fmla="*/ 333970 h 1423588"/>
              <a:gd name="connsiteX3" fmla="*/ 1315784 w 5049689"/>
              <a:gd name="connsiteY3" fmla="*/ 1178 h 1423588"/>
              <a:gd name="connsiteX4" fmla="*/ 1576991 w 5049689"/>
              <a:gd name="connsiteY4" fmla="*/ 0 h 1423588"/>
              <a:gd name="connsiteX5" fmla="*/ 3403320 w 5049689"/>
              <a:gd name="connsiteY5" fmla="*/ 271915 h 1423588"/>
              <a:gd name="connsiteX6" fmla="*/ 4672870 w 5049689"/>
              <a:gd name="connsiteY6" fmla="*/ 693394 h 1423588"/>
              <a:gd name="connsiteX7" fmla="*/ 5038078 w 5049689"/>
              <a:gd name="connsiteY7" fmla="*/ 795719 h 1423588"/>
              <a:gd name="connsiteX8" fmla="*/ 5049689 w 5049689"/>
              <a:gd name="connsiteY8" fmla="*/ 1423588 h 1423588"/>
              <a:gd name="connsiteX0" fmla="*/ 0 w 5038078"/>
              <a:gd name="connsiteY0" fmla="*/ 1237805 h 1237805"/>
              <a:gd name="connsiteX1" fmla="*/ 19230 w 5038078"/>
              <a:gd name="connsiteY1" fmla="*/ 1159609 h 1237805"/>
              <a:gd name="connsiteX2" fmla="*/ 382219 w 5038078"/>
              <a:gd name="connsiteY2" fmla="*/ 333970 h 1237805"/>
              <a:gd name="connsiteX3" fmla="*/ 1315784 w 5038078"/>
              <a:gd name="connsiteY3" fmla="*/ 1178 h 1237805"/>
              <a:gd name="connsiteX4" fmla="*/ 1576991 w 5038078"/>
              <a:gd name="connsiteY4" fmla="*/ 0 h 1237805"/>
              <a:gd name="connsiteX5" fmla="*/ 3403320 w 5038078"/>
              <a:gd name="connsiteY5" fmla="*/ 271915 h 1237805"/>
              <a:gd name="connsiteX6" fmla="*/ 4672870 w 5038078"/>
              <a:gd name="connsiteY6" fmla="*/ 693394 h 1237805"/>
              <a:gd name="connsiteX7" fmla="*/ 5038078 w 5038078"/>
              <a:gd name="connsiteY7" fmla="*/ 795719 h 1237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38078" h="1237805">
                <a:moveTo>
                  <a:pt x="0" y="1237805"/>
                </a:moveTo>
                <a:lnTo>
                  <a:pt x="19230" y="1159609"/>
                </a:lnTo>
                <a:cubicBezTo>
                  <a:pt x="96961" y="850027"/>
                  <a:pt x="191605" y="533778"/>
                  <a:pt x="382219" y="333970"/>
                </a:cubicBezTo>
                <a:cubicBezTo>
                  <a:pt x="619171" y="85526"/>
                  <a:pt x="977934" y="5774"/>
                  <a:pt x="1315784" y="1178"/>
                </a:cubicBezTo>
                <a:lnTo>
                  <a:pt x="1576991" y="0"/>
                </a:lnTo>
                <a:cubicBezTo>
                  <a:pt x="2190813" y="3698"/>
                  <a:pt x="2830589" y="57744"/>
                  <a:pt x="3403320" y="271915"/>
                </a:cubicBezTo>
                <a:cubicBezTo>
                  <a:pt x="3828046" y="430728"/>
                  <a:pt x="4248519" y="568281"/>
                  <a:pt x="4672870" y="693394"/>
                </a:cubicBezTo>
                <a:lnTo>
                  <a:pt x="5038078" y="795719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1030" name="Picture 6" descr="17 times social media helped police track down thieves, murderers, and ...">
            <a:extLst>
              <a:ext uri="{FF2B5EF4-FFF2-40B4-BE49-F238E27FC236}">
                <a16:creationId xmlns:a16="http://schemas.microsoft.com/office/drawing/2014/main" id="{59F43241-994A-EAD9-F67B-2E4697AE14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881" y="221749"/>
            <a:ext cx="8035941" cy="6216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9547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cases that crimewatch helped solve">
            <a:extLst>
              <a:ext uri="{FF2B5EF4-FFF2-40B4-BE49-F238E27FC236}">
                <a16:creationId xmlns:a16="http://schemas.microsoft.com/office/drawing/2014/main" id="{D86A1F8A-ADC2-DF94-CF96-54B65E6E4E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5239" y="507323"/>
            <a:ext cx="7758347" cy="5408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27133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" name="Freeform: Shape 1047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050" name="Freeform: Shape 1049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052" name="Freeform: Shape 1051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054" name="Rectangle 1053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15E4E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1056" name="Freeform: Shape 1055">
            <a:extLst>
              <a:ext uri="{FF2B5EF4-FFF2-40B4-BE49-F238E27FC236}">
                <a16:creationId xmlns:a16="http://schemas.microsoft.com/office/drawing/2014/main" id="{4A8FDA66-67B4-4DBE-8354-C26F91ADB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0 w 12191999"/>
              <a:gd name="connsiteY0" fmla="*/ 0 h 6857999"/>
              <a:gd name="connsiteX1" fmla="*/ 12191999 w 12191999"/>
              <a:gd name="connsiteY1" fmla="*/ 0 h 6857999"/>
              <a:gd name="connsiteX2" fmla="*/ 12191999 w 12191999"/>
              <a:gd name="connsiteY2" fmla="*/ 6857999 h 6857999"/>
              <a:gd name="connsiteX3" fmla="*/ 0 w 12191999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7999">
                <a:moveTo>
                  <a:pt x="0" y="0"/>
                </a:moveTo>
                <a:lnTo>
                  <a:pt x="12191999" y="0"/>
                </a:lnTo>
                <a:lnTo>
                  <a:pt x="1219199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58" name="Freeform: Shape 1057">
            <a:extLst>
              <a:ext uri="{FF2B5EF4-FFF2-40B4-BE49-F238E27FC236}">
                <a16:creationId xmlns:a16="http://schemas.microsoft.com/office/drawing/2014/main" id="{3B2B1500-BB55-471C-8A9E-67288297E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Freeform: Shape 1059">
            <a:extLst>
              <a:ext uri="{FF2B5EF4-FFF2-40B4-BE49-F238E27FC236}">
                <a16:creationId xmlns:a16="http://schemas.microsoft.com/office/drawing/2014/main" id="{3045E22C-A99D-41BB-AF14-EF1B1E745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6525"/>
            <a:ext cx="6130391" cy="67214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34B4A3-3C3E-9592-EBD2-B3690F263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246" y="2014973"/>
            <a:ext cx="5430321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Case of Khalid Safi </a:t>
            </a:r>
          </a:p>
        </p:txBody>
      </p:sp>
      <p:pic>
        <p:nvPicPr>
          <p:cNvPr id="1026" name="Picture 2" descr="Image result for fatima khan case">
            <a:extLst>
              <a:ext uri="{FF2B5EF4-FFF2-40B4-BE49-F238E27FC236}">
                <a16:creationId xmlns:a16="http://schemas.microsoft.com/office/drawing/2014/main" id="{972DC8C0-D017-64CB-6CF6-F27C600E9A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08" r="-1" b="-1"/>
          <a:stretch/>
        </p:blipFill>
        <p:spPr bwMode="auto">
          <a:xfrm>
            <a:off x="6943132" y="1159962"/>
            <a:ext cx="3231789" cy="456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8738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Freeform: Shape 1030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042" name="Freeform: Shape 1032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043" name="Freeform: Shape 1034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044" name="Rectangle 1036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ECC2A-F7FB-C11A-D1E5-796393AE1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753765"/>
            <a:ext cx="4572000" cy="30562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case of Sarah Everard</a:t>
            </a:r>
          </a:p>
        </p:txBody>
      </p:sp>
      <p:pic>
        <p:nvPicPr>
          <p:cNvPr id="1026" name="Picture 2" descr="Image result for did the news help solve the case of sarah everard">
            <a:extLst>
              <a:ext uri="{FF2B5EF4-FFF2-40B4-BE49-F238E27FC236}">
                <a16:creationId xmlns:a16="http://schemas.microsoft.com/office/drawing/2014/main" id="{6E316D5C-2C5A-887C-C189-B10655CA1B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40" r="13084" b="1"/>
          <a:stretch/>
        </p:blipFill>
        <p:spPr bwMode="auto">
          <a:xfrm>
            <a:off x="0" y="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5" name="Freeform: Shape 1038">
            <a:extLst>
              <a:ext uri="{FF2B5EF4-FFF2-40B4-BE49-F238E27FC236}">
                <a16:creationId xmlns:a16="http://schemas.microsoft.com/office/drawing/2014/main" id="{B47A9921-6509-49C2-BEBF-924F28066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18789197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FDD9E60D-1ED2-B42C-74A7-05E9EA194C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27" t="13054" r="9749" b="4460"/>
          <a:stretch/>
        </p:blipFill>
        <p:spPr>
          <a:xfrm>
            <a:off x="967666" y="887767"/>
            <a:ext cx="10049522" cy="566395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5E698B96-C345-4CAB-9657-02BD17A19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D8FF64-ACD7-5FD9-46A9-1BA3ED47D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492" y="127457"/>
            <a:ext cx="3810000" cy="75608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Statistics </a:t>
            </a:r>
          </a:p>
        </p:txBody>
      </p:sp>
    </p:spTree>
    <p:extLst>
      <p:ext uri="{BB962C8B-B14F-4D97-AF65-F5344CB8AC3E}">
        <p14:creationId xmlns:p14="http://schemas.microsoft.com/office/powerpoint/2010/main" val="3163665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1A32728-C5F7-449E-8F69-191DD1BC3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D9DA3D-C74F-1E87-A93C-97BACAFECA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25" t="13056" r="6250" b="5556"/>
          <a:stretch/>
        </p:blipFill>
        <p:spPr>
          <a:xfrm>
            <a:off x="224246" y="753336"/>
            <a:ext cx="10439393" cy="5581650"/>
          </a:xfrm>
          <a:custGeom>
            <a:avLst/>
            <a:gdLst/>
            <a:ahLst/>
            <a:cxnLst/>
            <a:rect l="l" t="t" r="r" b="b"/>
            <a:pathLst>
              <a:path w="11429995" h="6858001">
                <a:moveTo>
                  <a:pt x="0" y="0"/>
                </a:moveTo>
                <a:lnTo>
                  <a:pt x="7624254" y="0"/>
                </a:lnTo>
                <a:lnTo>
                  <a:pt x="7862589" y="52181"/>
                </a:lnTo>
                <a:cubicBezTo>
                  <a:pt x="10504017" y="652275"/>
                  <a:pt x="11363091" y="1531476"/>
                  <a:pt x="11414106" y="2360939"/>
                </a:cubicBezTo>
                <a:cubicBezTo>
                  <a:pt x="11427932" y="2579799"/>
                  <a:pt x="11433644" y="2800687"/>
                  <a:pt x="11427598" y="3022918"/>
                </a:cubicBezTo>
                <a:cubicBezTo>
                  <a:pt x="11393176" y="4286859"/>
                  <a:pt x="10977952" y="5594221"/>
                  <a:pt x="9507339" y="6818588"/>
                </a:cubicBezTo>
                <a:lnTo>
                  <a:pt x="9458552" y="6858001"/>
                </a:lnTo>
                <a:lnTo>
                  <a:pt x="0" y="6858001"/>
                </a:lnTo>
                <a:close/>
              </a:path>
            </a:pathLst>
          </a:cu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8F539D3-3C02-4EDE-8291-375F97A20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925">
            <a:off x="7129332" y="1277529"/>
            <a:ext cx="5553331" cy="4302939"/>
          </a:xfrm>
          <a:custGeom>
            <a:avLst/>
            <a:gdLst>
              <a:gd name="connsiteX0" fmla="*/ 4594048 w 9861488"/>
              <a:gd name="connsiteY0" fmla="*/ 11458472 h 11458472"/>
              <a:gd name="connsiteX1" fmla="*/ 0 w 9861488"/>
              <a:gd name="connsiteY1" fmla="*/ 5948221 h 11458472"/>
              <a:gd name="connsiteX2" fmla="*/ 1863 w 9861488"/>
              <a:gd name="connsiteY2" fmla="*/ 5698862 h 11458472"/>
              <a:gd name="connsiteX3" fmla="*/ 320025 w 9861488"/>
              <a:gd name="connsiteY3" fmla="*/ 3799836 h 11458472"/>
              <a:gd name="connsiteX4" fmla="*/ 3430486 w 9861488"/>
              <a:gd name="connsiteY4" fmla="*/ 295907 h 11458472"/>
              <a:gd name="connsiteX5" fmla="*/ 3863859 w 9861488"/>
              <a:gd name="connsiteY5" fmla="*/ 55612 h 11458472"/>
              <a:gd name="connsiteX6" fmla="*/ 3969651 w 9861488"/>
              <a:gd name="connsiteY6" fmla="*/ 0 h 11458472"/>
              <a:gd name="connsiteX7" fmla="*/ 9861488 w 9861488"/>
              <a:gd name="connsiteY7" fmla="*/ 7066862 h 11458472"/>
              <a:gd name="connsiteX8" fmla="*/ 4594048 w 9861488"/>
              <a:gd name="connsiteY8" fmla="*/ 11458472 h 11458472"/>
              <a:gd name="connsiteX0" fmla="*/ 0 w 9861488"/>
              <a:gd name="connsiteY0" fmla="*/ 5948221 h 11549912"/>
              <a:gd name="connsiteX1" fmla="*/ 1863 w 9861488"/>
              <a:gd name="connsiteY1" fmla="*/ 5698862 h 11549912"/>
              <a:gd name="connsiteX2" fmla="*/ 320025 w 9861488"/>
              <a:gd name="connsiteY2" fmla="*/ 3799836 h 11549912"/>
              <a:gd name="connsiteX3" fmla="*/ 3430486 w 9861488"/>
              <a:gd name="connsiteY3" fmla="*/ 295907 h 11549912"/>
              <a:gd name="connsiteX4" fmla="*/ 3863859 w 9861488"/>
              <a:gd name="connsiteY4" fmla="*/ 55612 h 11549912"/>
              <a:gd name="connsiteX5" fmla="*/ 3969651 w 9861488"/>
              <a:gd name="connsiteY5" fmla="*/ 0 h 11549912"/>
              <a:gd name="connsiteX6" fmla="*/ 9861488 w 9861488"/>
              <a:gd name="connsiteY6" fmla="*/ 7066862 h 11549912"/>
              <a:gd name="connsiteX7" fmla="*/ 4685488 w 9861488"/>
              <a:gd name="connsiteY7" fmla="*/ 11549912 h 11549912"/>
              <a:gd name="connsiteX0" fmla="*/ 0 w 9861488"/>
              <a:gd name="connsiteY0" fmla="*/ 5948221 h 7066862"/>
              <a:gd name="connsiteX1" fmla="*/ 1863 w 9861488"/>
              <a:gd name="connsiteY1" fmla="*/ 5698862 h 7066862"/>
              <a:gd name="connsiteX2" fmla="*/ 320025 w 9861488"/>
              <a:gd name="connsiteY2" fmla="*/ 3799836 h 7066862"/>
              <a:gd name="connsiteX3" fmla="*/ 3430486 w 9861488"/>
              <a:gd name="connsiteY3" fmla="*/ 295907 h 7066862"/>
              <a:gd name="connsiteX4" fmla="*/ 3863859 w 9861488"/>
              <a:gd name="connsiteY4" fmla="*/ 55612 h 7066862"/>
              <a:gd name="connsiteX5" fmla="*/ 3969651 w 9861488"/>
              <a:gd name="connsiteY5" fmla="*/ 0 h 7066862"/>
              <a:gd name="connsiteX6" fmla="*/ 9861488 w 9861488"/>
              <a:gd name="connsiteY6" fmla="*/ 7066862 h 7066862"/>
              <a:gd name="connsiteX0" fmla="*/ 0 w 3969651"/>
              <a:gd name="connsiteY0" fmla="*/ 5948221 h 5948221"/>
              <a:gd name="connsiteX1" fmla="*/ 1863 w 3969651"/>
              <a:gd name="connsiteY1" fmla="*/ 5698862 h 5948221"/>
              <a:gd name="connsiteX2" fmla="*/ 320025 w 3969651"/>
              <a:gd name="connsiteY2" fmla="*/ 3799836 h 5948221"/>
              <a:gd name="connsiteX3" fmla="*/ 3430486 w 3969651"/>
              <a:gd name="connsiteY3" fmla="*/ 295907 h 5948221"/>
              <a:gd name="connsiteX4" fmla="*/ 3863859 w 3969651"/>
              <a:gd name="connsiteY4" fmla="*/ 55612 h 5948221"/>
              <a:gd name="connsiteX5" fmla="*/ 3969651 w 3969651"/>
              <a:gd name="connsiteY5" fmla="*/ 0 h 59482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69651" h="5948221">
                <a:moveTo>
                  <a:pt x="0" y="5948221"/>
                </a:moveTo>
                <a:lnTo>
                  <a:pt x="1863" y="5698862"/>
                </a:lnTo>
                <a:cubicBezTo>
                  <a:pt x="27184" y="5017139"/>
                  <a:pt x="133214" y="4368297"/>
                  <a:pt x="320025" y="3799836"/>
                </a:cubicBezTo>
                <a:cubicBezTo>
                  <a:pt x="810579" y="2305232"/>
                  <a:pt x="2027133" y="1118138"/>
                  <a:pt x="3430486" y="295907"/>
                </a:cubicBezTo>
                <a:cubicBezTo>
                  <a:pt x="3545941" y="228312"/>
                  <a:pt x="3692079" y="146862"/>
                  <a:pt x="3863859" y="55612"/>
                </a:cubicBezTo>
                <a:lnTo>
                  <a:pt x="3969651" y="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67353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Freeform: Shape 1030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037" name="Rectangle 1036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1026" name="Picture 2" descr="Image result for any questions">
            <a:extLst>
              <a:ext uri="{FF2B5EF4-FFF2-40B4-BE49-F238E27FC236}">
                <a16:creationId xmlns:a16="http://schemas.microsoft.com/office/drawing/2014/main" id="{B4CF6D17-324A-9309-AB97-D2379688ED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6" r="16452"/>
          <a:stretch/>
        </p:blipFill>
        <p:spPr bwMode="auto">
          <a:xfrm>
            <a:off x="5264728" y="2"/>
            <a:ext cx="6927272" cy="5330949"/>
          </a:xfrm>
          <a:custGeom>
            <a:avLst/>
            <a:gdLst/>
            <a:ahLst/>
            <a:cxnLst/>
            <a:rect l="l" t="t" r="r" b="b"/>
            <a:pathLst>
              <a:path w="6927272" h="5330949">
                <a:moveTo>
                  <a:pt x="0" y="0"/>
                </a:moveTo>
                <a:lnTo>
                  <a:pt x="6927272" y="0"/>
                </a:lnTo>
                <a:lnTo>
                  <a:pt x="6927272" y="3912793"/>
                </a:lnTo>
                <a:lnTo>
                  <a:pt x="6884989" y="4002742"/>
                </a:lnTo>
                <a:cubicBezTo>
                  <a:pt x="6799406" y="4174873"/>
                  <a:pt x="6702812" y="4339578"/>
                  <a:pt x="6592028" y="4494163"/>
                </a:cubicBezTo>
                <a:cubicBezTo>
                  <a:pt x="5802121" y="5596640"/>
                  <a:pt x="4821632" y="5380883"/>
                  <a:pt x="3742808" y="5122218"/>
                </a:cubicBezTo>
                <a:cubicBezTo>
                  <a:pt x="2131653" y="4735722"/>
                  <a:pt x="759367" y="4191689"/>
                  <a:pt x="326623" y="2148182"/>
                </a:cubicBezTo>
                <a:cubicBezTo>
                  <a:pt x="186907" y="1488770"/>
                  <a:pt x="67840" y="834043"/>
                  <a:pt x="13721" y="20123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9" name="Freeform: Shape 1038">
            <a:extLst>
              <a:ext uri="{FF2B5EF4-FFF2-40B4-BE49-F238E27FC236}">
                <a16:creationId xmlns:a16="http://schemas.microsoft.com/office/drawing/2014/main" id="{A9896C11-F8DF-437A-B349-8AFD602D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791199" y="-1219198"/>
            <a:ext cx="5181601" cy="762000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668B4-60AA-2BEE-EC12-8C160BA5D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you! </a:t>
            </a:r>
            <a:b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5427304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79848-E6E9-1A2A-36FD-F8DF05661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73" y="-181795"/>
            <a:ext cx="10668000" cy="1524000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6D6860-678D-0034-90B9-E6B31B224210}"/>
              </a:ext>
            </a:extLst>
          </p:cNvPr>
          <p:cNvSpPr txBox="1"/>
          <p:nvPr/>
        </p:nvSpPr>
        <p:spPr>
          <a:xfrm>
            <a:off x="948127" y="1342205"/>
            <a:ext cx="8825459" cy="5322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Bailey, D., 2023.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media survey findings.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https://www.surrey.police.uk/SysSiteAssets/media/downloads/surrey/stats-and-data/NPCC_SMSurvey_2018.pdf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17 April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Bires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2017.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Thinking outside the box: Police use of social media to catch criminals.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https://www.police1.com/police-products/investigation/investigative-software/articles/thinking-outside-the-box-police-use-of-social-media-to-catch-criminals-BpqcW6HgINn9l8G4/#:~:text=Law%20enforcement%20will%20continue%20to%20use%20social%20media,with%20t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April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Burger, L., 2013.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 ways social media can help police departments.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https://www.police1.com/social-media-for-cops/articles/4-ways-social-media-can-help-police-departments-oF5dBXiGP2DOBefc/#:~:text=Having%20a%20social%20media%20presence%20can%20benefit%20your,community%2C%20help%20catch%20suspects%2C%20find%20missing%20per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5 April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23302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6A7384D-6A89-024A-2291-005E5AAD7A91}"/>
              </a:ext>
            </a:extLst>
          </p:cNvPr>
          <p:cNvSpPr txBox="1"/>
          <p:nvPr/>
        </p:nvSpPr>
        <p:spPr>
          <a:xfrm>
            <a:off x="1128009" y="732897"/>
            <a:ext cx="7956029" cy="4638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Cartwright, A., 2020. Evidence based social media use: An exploratory UK investigation into residents perceptions of police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facebook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use. 19(2), pp. 61-71.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consent, P. B., 2022.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Media Relations.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https://www.college.police.uk/app/engagement-and-communication/media-relations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5 April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Feist, A., 1999.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effective use of the media in serious crime investigations,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Home office 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Feist, A., 1999.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effective use of the media in serious crime investigations,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Home office 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Foundation, T. p., 2014.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Police use of social media.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https://www.police-foundation.org.uk/2017/wp-content/uploads/2017/08/Social_media_briefing_FINAL.pdf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30 March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78555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752AA64-65AA-B68C-0577-91B7DBF025B3}"/>
              </a:ext>
            </a:extLst>
          </p:cNvPr>
          <p:cNvSpPr txBox="1"/>
          <p:nvPr/>
        </p:nvSpPr>
        <p:spPr>
          <a:xfrm>
            <a:off x="828205" y="408828"/>
            <a:ext cx="9145249" cy="53339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News, B., 2012.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media benefits to the police investigated.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https://www.bbc.co.uk/news/technology-20641190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April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News, B., 2017.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big cases </a:t>
            </a:r>
            <a:r>
              <a:rPr lang="en-US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crimewatch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helped solve.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https://www.bbc.co.uk/news/uk-41649334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23 April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News, B., 2018.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'snapchat queen' </a:t>
            </a:r>
            <a:r>
              <a:rPr lang="en-US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fatima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khan jailed for killing boyfriend.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https://www.bbc.co.uk/news/election-2016-london-45603199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5 April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News, B., 2021.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Sarah </a:t>
            </a:r>
            <a:r>
              <a:rPr lang="en-US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Everar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How a women's death sparked a nation's soul-searching.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https://www.bbc.co.uk/news/uk-56384600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April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Pandey, P., 2020. The role of mass media in investigation. 1(1).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Policing, C. o., 2013.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Engagement.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https://www.college.police.uk/app/engagement-and-communication/engagement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April 2023].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3546735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AnalogousFromDarkSeedLeftStep">
      <a:dk1>
        <a:srgbClr val="000000"/>
      </a:dk1>
      <a:lt1>
        <a:srgbClr val="FFFFFF"/>
      </a:lt1>
      <a:dk2>
        <a:srgbClr val="1C2432"/>
      </a:dk2>
      <a:lt2>
        <a:srgbClr val="F2F3F0"/>
      </a:lt2>
      <a:accent1>
        <a:srgbClr val="844BC5"/>
      </a:accent1>
      <a:accent2>
        <a:srgbClr val="4842B7"/>
      </a:accent2>
      <a:accent3>
        <a:srgbClr val="4B78C5"/>
      </a:accent3>
      <a:accent4>
        <a:srgbClr val="3999B3"/>
      </a:accent4>
      <a:accent5>
        <a:srgbClr val="49C0A8"/>
      </a:accent5>
      <a:accent6>
        <a:srgbClr val="39B368"/>
      </a:accent6>
      <a:hlink>
        <a:srgbClr val="339A97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745</Words>
  <Application>Microsoft Office PowerPoint</Application>
  <PresentationFormat>Widescreen</PresentationFormat>
  <Paragraphs>58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Avenir Next LT Pro</vt:lpstr>
      <vt:lpstr>Avenir Next LT Pro Light</vt:lpstr>
      <vt:lpstr>Calibri</vt:lpstr>
      <vt:lpstr>Sitka Subheading</vt:lpstr>
      <vt:lpstr>PebbleVTI</vt:lpstr>
      <vt:lpstr>Police, Policing and Society </vt:lpstr>
      <vt:lpstr>Why should the police use media?</vt:lpstr>
      <vt:lpstr>Roles of  media within the police </vt:lpstr>
      <vt:lpstr>Positive Presence </vt:lpstr>
      <vt:lpstr>How does the media aid criminal investigations?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Case of Khalid Safi </vt:lpstr>
      <vt:lpstr>The case of Sarah Everard</vt:lpstr>
      <vt:lpstr>Statistics </vt:lpstr>
      <vt:lpstr>PowerPoint Presentation</vt:lpstr>
      <vt:lpstr>Thank you!  Any questions? </vt:lpstr>
      <vt:lpstr>References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Police, Policing and Society </dc:title>
  <dc:creator>Olivia Hurlow (2103531)</dc:creator>
  <cp:lastModifiedBy>Martin HURLOW</cp:lastModifiedBy>
  <cp:revision>7</cp:revision>
  <dcterms:created xsi:type="dcterms:W3CDTF">2023-03-27T09:49:18Z</dcterms:created>
  <dcterms:modified xsi:type="dcterms:W3CDTF">2023-04-26T17:25:44Z</dcterms:modified>
</cp:coreProperties>
</file>