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3"/>
  </p:notesMasterIdLst>
  <p:sldIdLst>
    <p:sldId id="256" r:id="rId2"/>
    <p:sldId id="303" r:id="rId3"/>
    <p:sldId id="304" r:id="rId4"/>
    <p:sldId id="305" r:id="rId5"/>
    <p:sldId id="306" r:id="rId6"/>
    <p:sldId id="307" r:id="rId7"/>
    <p:sldId id="308" r:id="rId8"/>
    <p:sldId id="309" r:id="rId9"/>
    <p:sldId id="310" r:id="rId10"/>
    <p:sldId id="311" r:id="rId11"/>
    <p:sldId id="312" r:id="rId12"/>
    <p:sldId id="314" r:id="rId13"/>
    <p:sldId id="318" r:id="rId14"/>
    <p:sldId id="320" r:id="rId15"/>
    <p:sldId id="323" r:id="rId16"/>
    <p:sldId id="324" r:id="rId17"/>
    <p:sldId id="327" r:id="rId18"/>
    <p:sldId id="325" r:id="rId19"/>
    <p:sldId id="331" r:id="rId20"/>
    <p:sldId id="333" r:id="rId21"/>
    <p:sldId id="334" r:id="rId22"/>
    <p:sldId id="316" r:id="rId23"/>
    <p:sldId id="321" r:id="rId24"/>
    <p:sldId id="339" r:id="rId25"/>
    <p:sldId id="338" r:id="rId26"/>
    <p:sldId id="337" r:id="rId27"/>
    <p:sldId id="335" r:id="rId28"/>
    <p:sldId id="336" r:id="rId29"/>
    <p:sldId id="313" r:id="rId30"/>
    <p:sldId id="317" r:id="rId31"/>
    <p:sldId id="261"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303"/>
            <p14:sldId id="304"/>
            <p14:sldId id="305"/>
            <p14:sldId id="306"/>
            <p14:sldId id="307"/>
            <p14:sldId id="308"/>
            <p14:sldId id="309"/>
            <p14:sldId id="310"/>
            <p14:sldId id="311"/>
            <p14:sldId id="312"/>
            <p14:sldId id="314"/>
            <p14:sldId id="318"/>
            <p14:sldId id="320"/>
            <p14:sldId id="323"/>
            <p14:sldId id="324"/>
            <p14:sldId id="327"/>
            <p14:sldId id="325"/>
            <p14:sldId id="331"/>
            <p14:sldId id="333"/>
            <p14:sldId id="334"/>
            <p14:sldId id="316"/>
            <p14:sldId id="321"/>
            <p14:sldId id="339"/>
            <p14:sldId id="338"/>
            <p14:sldId id="337"/>
            <p14:sldId id="335"/>
            <p14:sldId id="336"/>
            <p14:sldId id="313"/>
            <p14:sldId id="317"/>
            <p14:sldId id="26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 Evans" initials="GE" lastIdx="1" clrIdx="0">
    <p:extLst>
      <p:ext uri="{19B8F6BF-5375-455C-9EA6-DF929625EA0E}">
        <p15:presenceInfo xmlns:p15="http://schemas.microsoft.com/office/powerpoint/2012/main" userId="S-1-5-21-809251214-2178901256-4152538893-2551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0"/>
    <p:restoredTop sz="50067"/>
  </p:normalViewPr>
  <p:slideViewPr>
    <p:cSldViewPr snapToGrid="0" snapToObjects="1">
      <p:cViewPr varScale="1">
        <p:scale>
          <a:sx n="91" d="100"/>
          <a:sy n="91" d="100"/>
        </p:scale>
        <p:origin x="5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1/13/2019</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31</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1/13/2019</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bZ7FPjXQsHg" TargetMode="External"/><Relationship Id="rId2" Type="http://schemas.openxmlformats.org/officeDocument/2006/relationships/hyperlink" Target="https://www.youtube.com/watch?v=LyJDUnXCkk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30929" y="4380322"/>
            <a:ext cx="5252484" cy="830997"/>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endParaRPr lang="en-US" sz="2400" dirty="0">
              <a:solidFill>
                <a:schemeClr val="bg1"/>
              </a:solidFill>
            </a:endParaRPr>
          </a:p>
        </p:txBody>
      </p:sp>
      <p:sp>
        <p:nvSpPr>
          <p:cNvPr id="6" name="TextBox 5"/>
          <p:cNvSpPr txBox="1"/>
          <p:nvPr/>
        </p:nvSpPr>
        <p:spPr>
          <a:xfrm>
            <a:off x="1892595" y="1253999"/>
            <a:ext cx="5329152" cy="830997"/>
          </a:xfrm>
          <a:prstGeom prst="rect">
            <a:avLst/>
          </a:prstGeom>
          <a:noFill/>
        </p:spPr>
        <p:txBody>
          <a:bodyPr wrap="square" rtlCol="0">
            <a:spAutoFit/>
          </a:bodyPr>
          <a:lstStyle/>
          <a:p>
            <a:pPr algn="ctr"/>
            <a:r>
              <a:rPr lang="en-GB" sz="2400" dirty="0" smtClean="0">
                <a:solidFill>
                  <a:schemeClr val="bg1"/>
                </a:solidFill>
              </a:rPr>
              <a:t>Ed D</a:t>
            </a:r>
            <a:r>
              <a:rPr lang="en-GB" sz="2400" dirty="0">
                <a:solidFill>
                  <a:schemeClr val="bg1"/>
                </a:solidFill>
              </a:rPr>
              <a:t>:</a:t>
            </a:r>
            <a:r>
              <a:rPr lang="en-GB" sz="2400" dirty="0" smtClean="0">
                <a:solidFill>
                  <a:schemeClr val="bg1"/>
                </a:solidFill>
              </a:rPr>
              <a:t> Module </a:t>
            </a:r>
            <a:r>
              <a:rPr lang="en-GB" sz="2400" dirty="0">
                <a:solidFill>
                  <a:schemeClr val="bg1"/>
                </a:solidFill>
              </a:rPr>
              <a:t>1</a:t>
            </a:r>
            <a:endParaRPr lang="en-GB" sz="2400" dirty="0" smtClean="0">
              <a:solidFill>
                <a:schemeClr val="bg1"/>
              </a:solidFill>
            </a:endParaRPr>
          </a:p>
          <a:p>
            <a:pPr algn="ctr"/>
            <a:r>
              <a:rPr lang="en-GB" sz="2400" dirty="0" smtClean="0">
                <a:solidFill>
                  <a:schemeClr val="bg1"/>
                </a:solidFill>
              </a:rPr>
              <a:t>Webinar 5: Poverty of ambition</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5779" y="373117"/>
            <a:ext cx="7052442" cy="646331"/>
          </a:xfrm>
          <a:prstGeom prst="rect">
            <a:avLst/>
          </a:prstGeom>
          <a:noFill/>
        </p:spPr>
        <p:txBody>
          <a:bodyPr wrap="square" rtlCol="0">
            <a:spAutoFit/>
          </a:bodyPr>
          <a:lstStyle/>
          <a:p>
            <a:r>
              <a:rPr lang="en-GB" sz="3600" b="1" dirty="0" smtClean="0"/>
              <a:t>A tale of two inspectorates…</a:t>
            </a:r>
            <a:endParaRPr lang="en-US" sz="3600" b="1" dirty="0"/>
          </a:p>
        </p:txBody>
      </p:sp>
      <p:pic>
        <p:nvPicPr>
          <p:cNvPr id="1026" name="Picture 2" descr="Image result for esty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9021" y="4125310"/>
            <a:ext cx="3433187" cy="8772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fsted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345" y="1127575"/>
            <a:ext cx="3289628" cy="30923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19852" y="1626689"/>
            <a:ext cx="2531527" cy="1617830"/>
          </a:xfrm>
          <a:prstGeom prst="rect">
            <a:avLst/>
          </a:prstGeom>
        </p:spPr>
      </p:pic>
      <p:pic>
        <p:nvPicPr>
          <p:cNvPr id="6"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1041400" y="3607986"/>
            <a:ext cx="2897059" cy="1686309"/>
          </a:xfrm>
          <a:prstGeom prst="rect">
            <a:avLst/>
          </a:prstGeom>
        </p:spPr>
      </p:pic>
    </p:spTree>
    <p:extLst>
      <p:ext uri="{BB962C8B-B14F-4D97-AF65-F5344CB8AC3E}">
        <p14:creationId xmlns:p14="http://schemas.microsoft.com/office/powerpoint/2010/main" val="241111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98978" y="227829"/>
            <a:ext cx="7141587" cy="5407679"/>
          </a:xfrm>
          <a:prstGeom prst="rect">
            <a:avLst/>
          </a:prstGeom>
        </p:spPr>
      </p:pic>
    </p:spTree>
    <p:extLst>
      <p:ext uri="{BB962C8B-B14F-4D97-AF65-F5344CB8AC3E}">
        <p14:creationId xmlns:p14="http://schemas.microsoft.com/office/powerpoint/2010/main" val="976205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65473" y="177501"/>
            <a:ext cx="8016224" cy="5379103"/>
          </a:xfrm>
          <a:prstGeom prst="rect">
            <a:avLst/>
          </a:prstGeom>
        </p:spPr>
      </p:pic>
    </p:spTree>
    <p:extLst>
      <p:ext uri="{BB962C8B-B14F-4D97-AF65-F5344CB8AC3E}">
        <p14:creationId xmlns:p14="http://schemas.microsoft.com/office/powerpoint/2010/main" val="1476731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5168" y="258968"/>
            <a:ext cx="4317569" cy="5286600"/>
          </a:xfrm>
          <a:prstGeom prst="rect">
            <a:avLst/>
          </a:prstGeom>
        </p:spPr>
      </p:pic>
      <p:pic>
        <p:nvPicPr>
          <p:cNvPr id="4" name="Picture 3"/>
          <p:cNvPicPr>
            <a:picLocks noChangeAspect="1"/>
          </p:cNvPicPr>
          <p:nvPr/>
        </p:nvPicPr>
        <p:blipFill>
          <a:blip r:embed="rId3"/>
          <a:stretch>
            <a:fillRect/>
          </a:stretch>
        </p:blipFill>
        <p:spPr>
          <a:xfrm>
            <a:off x="4442737" y="242047"/>
            <a:ext cx="4557750" cy="5072231"/>
          </a:xfrm>
          <a:prstGeom prst="rect">
            <a:avLst/>
          </a:prstGeom>
        </p:spPr>
      </p:pic>
    </p:spTree>
    <p:extLst>
      <p:ext uri="{BB962C8B-B14F-4D97-AF65-F5344CB8AC3E}">
        <p14:creationId xmlns:p14="http://schemas.microsoft.com/office/powerpoint/2010/main" val="1715889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7614" y="546539"/>
            <a:ext cx="7672552" cy="4093428"/>
          </a:xfrm>
          <a:prstGeom prst="rect">
            <a:avLst/>
          </a:prstGeom>
          <a:noFill/>
        </p:spPr>
        <p:txBody>
          <a:bodyPr wrap="square" rtlCol="0">
            <a:spAutoFit/>
          </a:bodyPr>
          <a:lstStyle/>
          <a:p>
            <a:pPr algn="ctr"/>
            <a:r>
              <a:rPr lang="en-GB" sz="3600" b="1" dirty="0" smtClean="0"/>
              <a:t>Report overview: Key themes…</a:t>
            </a:r>
          </a:p>
          <a:p>
            <a:endParaRPr lang="en-GB" sz="2800" b="1" dirty="0"/>
          </a:p>
          <a:p>
            <a:pPr marL="457200" indent="-457200">
              <a:buFont typeface="Arial" panose="020B0604020202020204" pitchFamily="34" charset="0"/>
              <a:buChar char="•"/>
            </a:pPr>
            <a:r>
              <a:rPr lang="en-GB" sz="2800" dirty="0" smtClean="0"/>
              <a:t>What stands out</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smtClean="0"/>
              <a:t>Good news/bad news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smtClean="0"/>
              <a:t>Links to policy</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smtClean="0"/>
              <a:t>Similarities/differences</a:t>
            </a:r>
            <a:endParaRPr lang="en-US" sz="2800" dirty="0"/>
          </a:p>
        </p:txBody>
      </p:sp>
    </p:spTree>
    <p:extLst>
      <p:ext uri="{BB962C8B-B14F-4D97-AF65-F5344CB8AC3E}">
        <p14:creationId xmlns:p14="http://schemas.microsoft.com/office/powerpoint/2010/main" val="2728812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esty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678" y="199196"/>
            <a:ext cx="3433187" cy="87728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16085" y="1112442"/>
            <a:ext cx="8395436" cy="4401205"/>
          </a:xfrm>
          <a:prstGeom prst="rect">
            <a:avLst/>
          </a:prstGeom>
        </p:spPr>
        <p:txBody>
          <a:bodyPr wrap="square">
            <a:spAutoFit/>
          </a:bodyPr>
          <a:lstStyle/>
          <a:p>
            <a:pPr marL="285750" indent="-285750">
              <a:buFont typeface="Arial" panose="020B0604020202020204" pitchFamily="34" charset="0"/>
              <a:buChar char="•"/>
            </a:pPr>
            <a:r>
              <a:rPr lang="en-GB" sz="2000" dirty="0"/>
              <a:t>Many of the trends noted in previous annual reports remain</a:t>
            </a:r>
            <a:r>
              <a:rPr lang="en-GB" sz="2000" dirty="0" smtClean="0"/>
              <a:t>.</a:t>
            </a:r>
          </a:p>
          <a:p>
            <a:pPr marL="285750" indent="-285750">
              <a:buFont typeface="Arial" panose="020B0604020202020204" pitchFamily="34" charset="0"/>
              <a:buChar char="•"/>
            </a:pPr>
            <a:r>
              <a:rPr lang="en-GB" sz="2000" dirty="0" smtClean="0"/>
              <a:t>Standards </a:t>
            </a:r>
            <a:r>
              <a:rPr lang="en-GB" sz="2000" dirty="0"/>
              <a:t>remain good or better in about a half of secondary schools, the same as last year. </a:t>
            </a:r>
            <a:endParaRPr lang="en-GB" sz="2000" dirty="0" smtClean="0"/>
          </a:p>
          <a:p>
            <a:pPr marL="285750" indent="-285750">
              <a:buFont typeface="Arial" panose="020B0604020202020204" pitchFamily="34" charset="0"/>
              <a:buChar char="•"/>
            </a:pPr>
            <a:r>
              <a:rPr lang="en-GB" sz="2000" dirty="0"/>
              <a:t>For example, younger pupils at one primary school worked with a professional artist to produce beautifully illustrated storybooks. </a:t>
            </a:r>
            <a:endParaRPr lang="en-GB" sz="2000" dirty="0" smtClean="0"/>
          </a:p>
          <a:p>
            <a:pPr marL="285750" indent="-285750">
              <a:buFont typeface="Arial" panose="020B0604020202020204" pitchFamily="34" charset="0"/>
              <a:buChar char="•"/>
            </a:pPr>
            <a:r>
              <a:rPr lang="en-GB" sz="2000" dirty="0" smtClean="0"/>
              <a:t>They (school leaders) </a:t>
            </a:r>
            <a:r>
              <a:rPr lang="en-GB" sz="2000" dirty="0"/>
              <a:t>ensure that all their staff know how to teach the basics and there is an agreed teaching and learning strategy that all adhere to and understand</a:t>
            </a:r>
            <a:r>
              <a:rPr lang="en-GB" sz="2000" dirty="0" smtClean="0"/>
              <a:t>.</a:t>
            </a:r>
          </a:p>
          <a:p>
            <a:pPr marL="285750" indent="-285750">
              <a:buFont typeface="Arial" panose="020B0604020202020204" pitchFamily="34" charset="0"/>
              <a:buChar char="•"/>
            </a:pPr>
            <a:r>
              <a:rPr lang="en-GB" sz="2000" dirty="0"/>
              <a:t>They </a:t>
            </a:r>
            <a:r>
              <a:rPr lang="en-GB" sz="2000" dirty="0" smtClean="0"/>
              <a:t>(school leaders) protect </a:t>
            </a:r>
            <a:r>
              <a:rPr lang="en-GB" sz="2000" dirty="0"/>
              <a:t>staff from unnecessary distractions, trust them to get on with the basics of their work, and filter out time-consuming bureaucracy. </a:t>
            </a:r>
            <a:endParaRPr lang="en-GB" sz="2000" dirty="0" smtClean="0"/>
          </a:p>
          <a:p>
            <a:pPr marL="285750" indent="-285750">
              <a:buFont typeface="Arial" panose="020B0604020202020204" pitchFamily="34" charset="0"/>
              <a:buChar char="•"/>
            </a:pPr>
            <a:r>
              <a:rPr lang="en-GB" sz="2000" dirty="0"/>
              <a:t>We are in the middle of this </a:t>
            </a:r>
            <a:r>
              <a:rPr lang="en-GB" sz="2000" dirty="0" smtClean="0"/>
              <a:t>(system) change</a:t>
            </a:r>
            <a:r>
              <a:rPr lang="en-GB" sz="2000" dirty="0"/>
              <a:t>, with a new curriculum for 3 to 16-year-olds being rolled out from 2022 onwards. It will take time for the impact of these reforms to take effect. </a:t>
            </a:r>
            <a:endParaRPr lang="en-US" sz="2000" dirty="0"/>
          </a:p>
        </p:txBody>
      </p:sp>
    </p:spTree>
    <p:extLst>
      <p:ext uri="{BB962C8B-B14F-4D97-AF65-F5344CB8AC3E}">
        <p14:creationId xmlns:p14="http://schemas.microsoft.com/office/powerpoint/2010/main" val="2705219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46538" y="1280425"/>
            <a:ext cx="8166538" cy="4832092"/>
          </a:xfrm>
          <a:prstGeom prst="rect">
            <a:avLst/>
          </a:prstGeom>
        </p:spPr>
        <p:txBody>
          <a:bodyPr wrap="square">
            <a:spAutoFit/>
          </a:bodyPr>
          <a:lstStyle/>
          <a:p>
            <a:pPr marL="285750" indent="-285750">
              <a:buFont typeface="Arial" panose="020B0604020202020204" pitchFamily="34" charset="0"/>
              <a:buChar char="•"/>
            </a:pPr>
            <a:r>
              <a:rPr lang="en-GB" sz="1700" dirty="0"/>
              <a:t>I have seen a really positive response to the focus we are bringing on the substance of the education – the curriculum. </a:t>
            </a:r>
            <a:endParaRPr lang="en-GB" sz="1700" dirty="0" smtClean="0"/>
          </a:p>
          <a:p>
            <a:pPr marL="285750" indent="-285750">
              <a:buFont typeface="Arial" panose="020B0604020202020204" pitchFamily="34" charset="0"/>
              <a:buChar char="•"/>
            </a:pPr>
            <a:r>
              <a:rPr lang="en-GB" sz="1700" dirty="0"/>
              <a:t>Eighty-six per cent of schools were judged good or outstanding at their most recent inspection. However, around 490 schools have been ‘stuck’ in a cycle of poor performance since 2005</a:t>
            </a:r>
            <a:r>
              <a:rPr lang="en-GB" sz="1700" dirty="0" smtClean="0"/>
              <a:t>.</a:t>
            </a:r>
          </a:p>
          <a:p>
            <a:pPr marL="285750" indent="-285750">
              <a:buFont typeface="Arial" panose="020B0604020202020204" pitchFamily="34" charset="0"/>
              <a:buChar char="•"/>
            </a:pPr>
            <a:r>
              <a:rPr lang="en-GB" sz="1700" dirty="0"/>
              <a:t>There are some children who may have never had the opportunity to attend a good or outstanding school in the whole course of their education. There are children who attend unregistered schools where British values are disregarded. </a:t>
            </a:r>
            <a:endParaRPr lang="en-GB" sz="1700" dirty="0" smtClean="0"/>
          </a:p>
          <a:p>
            <a:pPr marL="285750" indent="-285750">
              <a:buFont typeface="Arial" panose="020B0604020202020204" pitchFamily="34" charset="0"/>
              <a:buChar char="•"/>
            </a:pPr>
            <a:r>
              <a:rPr lang="en-GB" sz="1700" dirty="0"/>
              <a:t>This year, we have raised our concern about outstanding schools being exempt from inspection and the consequent gaps in our knowledge about the quality of education and safeguarding in these schools. </a:t>
            </a:r>
            <a:endParaRPr lang="en-GB" sz="1700" dirty="0" smtClean="0"/>
          </a:p>
          <a:p>
            <a:pPr marL="285750" indent="-285750">
              <a:buFont typeface="Arial" panose="020B0604020202020204" pitchFamily="34" charset="0"/>
              <a:buChar char="•"/>
            </a:pPr>
            <a:r>
              <a:rPr lang="en-GB" sz="1700" dirty="0" smtClean="0"/>
              <a:t>Evidence </a:t>
            </a:r>
            <a:r>
              <a:rPr lang="en-GB" sz="1700" dirty="0"/>
              <a:t>from our inspections across all our remits is that the core of success for providers – what makes most difference for young people – is getting the basics </a:t>
            </a:r>
            <a:r>
              <a:rPr lang="en-GB" sz="1700" dirty="0" smtClean="0"/>
              <a:t>right.</a:t>
            </a:r>
          </a:p>
          <a:p>
            <a:pPr marL="285750" indent="-285750">
              <a:buFont typeface="Arial" panose="020B0604020202020204" pitchFamily="34" charset="0"/>
              <a:buChar char="•"/>
            </a:pPr>
            <a:r>
              <a:rPr lang="en-GB" sz="1700" dirty="0" smtClean="0"/>
              <a:t>Leadership </a:t>
            </a:r>
            <a:r>
              <a:rPr lang="en-GB" sz="1700" dirty="0"/>
              <a:t>capacity in the school sector is worryingly thin. </a:t>
            </a:r>
            <a:endParaRPr lang="en-GB" sz="1700" dirty="0" smtClean="0"/>
          </a:p>
          <a:p>
            <a:pPr marL="285750" indent="-285750">
              <a:buFont typeface="Arial" panose="020B0604020202020204" pitchFamily="34" charset="0"/>
              <a:buChar char="•"/>
            </a:pPr>
            <a:r>
              <a:rPr lang="en-GB" sz="1700" dirty="0"/>
              <a:t>As well as leadership capacity, perhaps the biggest challenges facing the schools sector are around recruiting and retaining teachers. </a:t>
            </a:r>
            <a:endParaRPr lang="en-GB" sz="1700"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US" dirty="0"/>
          </a:p>
        </p:txBody>
      </p:sp>
      <p:pic>
        <p:nvPicPr>
          <p:cNvPr id="4" name="Picture 3"/>
          <p:cNvPicPr>
            <a:picLocks noChangeAspect="1"/>
          </p:cNvPicPr>
          <p:nvPr/>
        </p:nvPicPr>
        <p:blipFill>
          <a:blip r:embed="rId2"/>
          <a:stretch>
            <a:fillRect/>
          </a:stretch>
        </p:blipFill>
        <p:spPr>
          <a:xfrm>
            <a:off x="798787" y="173421"/>
            <a:ext cx="2417380" cy="1181100"/>
          </a:xfrm>
          <a:prstGeom prst="rect">
            <a:avLst/>
          </a:prstGeom>
        </p:spPr>
      </p:pic>
    </p:spTree>
    <p:extLst>
      <p:ext uri="{BB962C8B-B14F-4D97-AF65-F5344CB8AC3E}">
        <p14:creationId xmlns:p14="http://schemas.microsoft.com/office/powerpoint/2010/main" val="1913127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23090" y="1529283"/>
            <a:ext cx="6248400" cy="3139321"/>
          </a:xfrm>
          <a:prstGeom prst="rect">
            <a:avLst/>
          </a:prstGeom>
        </p:spPr>
        <p:txBody>
          <a:bodyPr wrap="square">
            <a:spAutoFit/>
          </a:bodyPr>
          <a:lstStyle/>
          <a:p>
            <a:r>
              <a:rPr lang="en-GB" b="1" dirty="0" smtClean="0"/>
              <a:t>Amanda </a:t>
            </a:r>
            <a:r>
              <a:rPr lang="en-GB" b="1" dirty="0" smtClean="0"/>
              <a:t>Spielman</a:t>
            </a:r>
            <a:r>
              <a:rPr lang="en-GB" b="1" dirty="0" smtClean="0"/>
              <a:t>…</a:t>
            </a:r>
            <a:endParaRPr lang="en-US" b="1" dirty="0" smtClean="0"/>
          </a:p>
          <a:p>
            <a:endParaRPr lang="en-US" dirty="0"/>
          </a:p>
          <a:p>
            <a:r>
              <a:rPr lang="en-US" dirty="0" smtClean="0">
                <a:hlinkClick r:id="rId2"/>
              </a:rPr>
              <a:t>https</a:t>
            </a:r>
            <a:r>
              <a:rPr lang="en-US" dirty="0">
                <a:hlinkClick r:id="rId2"/>
              </a:rPr>
              <a:t>://</a:t>
            </a:r>
            <a:r>
              <a:rPr lang="en-US" dirty="0" smtClean="0">
                <a:hlinkClick r:id="rId2"/>
              </a:rPr>
              <a:t>www.youtube.com/watch?v=LyJDUnXCkkk</a:t>
            </a:r>
            <a:endParaRPr lang="en-US" dirty="0" smtClean="0"/>
          </a:p>
          <a:p>
            <a:endParaRPr lang="en-GB" dirty="0"/>
          </a:p>
          <a:p>
            <a:endParaRPr lang="en-GB" dirty="0" smtClean="0"/>
          </a:p>
          <a:p>
            <a:endParaRPr lang="en-GB" b="1" dirty="0"/>
          </a:p>
          <a:p>
            <a:endParaRPr lang="en-GB" b="1" dirty="0" smtClean="0"/>
          </a:p>
          <a:p>
            <a:r>
              <a:rPr lang="en-GB" b="1" dirty="0" smtClean="0"/>
              <a:t>Meilyr</a:t>
            </a:r>
            <a:r>
              <a:rPr lang="en-GB" b="1" dirty="0" smtClean="0"/>
              <a:t> Rowlands…</a:t>
            </a:r>
          </a:p>
          <a:p>
            <a:endParaRPr lang="en-GB" dirty="0"/>
          </a:p>
          <a:p>
            <a:r>
              <a:rPr lang="en-US" dirty="0">
                <a:hlinkClick r:id="rId3"/>
              </a:rPr>
              <a:t>https://</a:t>
            </a:r>
            <a:r>
              <a:rPr lang="en-US" dirty="0" smtClean="0">
                <a:hlinkClick r:id="rId3"/>
              </a:rPr>
              <a:t>www.youtube.com/watch?v=bZ7FPjXQsHg</a:t>
            </a:r>
            <a:endParaRPr lang="en-US" dirty="0" smtClean="0"/>
          </a:p>
          <a:p>
            <a:endParaRPr lang="en-US" dirty="0"/>
          </a:p>
        </p:txBody>
      </p:sp>
    </p:spTree>
    <p:extLst>
      <p:ext uri="{BB962C8B-B14F-4D97-AF65-F5344CB8AC3E}">
        <p14:creationId xmlns:p14="http://schemas.microsoft.com/office/powerpoint/2010/main" val="1778696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7536" y="1794753"/>
            <a:ext cx="7288925" cy="3293209"/>
          </a:xfrm>
          <a:prstGeom prst="rect">
            <a:avLst/>
          </a:prstGeom>
        </p:spPr>
        <p:txBody>
          <a:bodyPr wrap="square">
            <a:spAutoFit/>
          </a:bodyPr>
          <a:lstStyle/>
          <a:p>
            <a:r>
              <a:rPr lang="en-GB" sz="2400" dirty="0" smtClean="0"/>
              <a:t>‘My </a:t>
            </a:r>
            <a:r>
              <a:rPr lang="en-GB" sz="2400" dirty="0"/>
              <a:t>proposals are designed to allow Estyn and its school inspection work to contribute directly and </a:t>
            </a:r>
            <a:r>
              <a:rPr lang="en-GB" sz="2400" b="1" dirty="0"/>
              <a:t>constructively</a:t>
            </a:r>
            <a:r>
              <a:rPr lang="en-GB" sz="2400" dirty="0"/>
              <a:t> to the ambitious reforms currently </a:t>
            </a:r>
            <a:r>
              <a:rPr lang="en-GB" sz="2400" dirty="0" smtClean="0"/>
              <a:t>underway </a:t>
            </a:r>
            <a:r>
              <a:rPr lang="en-GB" sz="2400" dirty="0"/>
              <a:t>in Wales. They are intended to ensure that inspection continues to provide assurance about the performance of the system while also contributing to your ambition to have schools at the heart of reform and improvement</a:t>
            </a:r>
            <a:r>
              <a:rPr lang="en-GB" sz="2400" dirty="0" smtClean="0"/>
              <a:t>.’</a:t>
            </a:r>
          </a:p>
          <a:p>
            <a:endParaRPr lang="en-GB" sz="2000" dirty="0"/>
          </a:p>
          <a:p>
            <a:r>
              <a:rPr lang="en-GB" sz="2000" dirty="0" smtClean="0"/>
              <a:t>					(Donaldson, 2018)</a:t>
            </a:r>
            <a:endParaRPr lang="en-US" sz="2000" dirty="0"/>
          </a:p>
        </p:txBody>
      </p:sp>
      <p:sp>
        <p:nvSpPr>
          <p:cNvPr id="3" name="TextBox 2"/>
          <p:cNvSpPr txBox="1"/>
          <p:nvPr/>
        </p:nvSpPr>
        <p:spPr>
          <a:xfrm>
            <a:off x="1665889" y="557049"/>
            <a:ext cx="5812221" cy="584775"/>
          </a:xfrm>
          <a:prstGeom prst="rect">
            <a:avLst/>
          </a:prstGeom>
          <a:noFill/>
        </p:spPr>
        <p:txBody>
          <a:bodyPr wrap="square" rtlCol="0">
            <a:spAutoFit/>
          </a:bodyPr>
          <a:lstStyle/>
          <a:p>
            <a:r>
              <a:rPr lang="en-GB" sz="3200" b="1" dirty="0" smtClean="0"/>
              <a:t>What next for school inspection?</a:t>
            </a:r>
            <a:endParaRPr lang="en-US" sz="3200" b="1" dirty="0"/>
          </a:p>
        </p:txBody>
      </p:sp>
    </p:spTree>
    <p:extLst>
      <p:ext uri="{BB962C8B-B14F-4D97-AF65-F5344CB8AC3E}">
        <p14:creationId xmlns:p14="http://schemas.microsoft.com/office/powerpoint/2010/main" val="3005262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24400" y="192604"/>
            <a:ext cx="4572000" cy="923330"/>
          </a:xfrm>
          <a:prstGeom prst="rect">
            <a:avLst/>
          </a:prstGeom>
        </p:spPr>
        <p:txBody>
          <a:bodyPr>
            <a:spAutoFit/>
          </a:bodyPr>
          <a:lstStyle/>
          <a:p>
            <a:pPr fontAlgn="base"/>
            <a:r>
              <a:rPr lang="en-GB" b="1" dirty="0">
                <a:solidFill>
                  <a:srgbClr val="281E1E"/>
                </a:solidFill>
                <a:latin typeface="Arial Black" panose="020B0A04020102020204" pitchFamily="34" charset="0"/>
              </a:rPr>
              <a:t>Hundreds of schools have not been inspected by Ofsted for 10 years, figures show</a:t>
            </a:r>
            <a:endParaRPr lang="en-GB" b="1" i="0" dirty="0">
              <a:solidFill>
                <a:srgbClr val="281E1E"/>
              </a:solidFill>
              <a:effectLst/>
              <a:latin typeface="Arial Black" panose="020B0A04020102020204" pitchFamily="34" charset="0"/>
            </a:endParaRPr>
          </a:p>
        </p:txBody>
      </p:sp>
      <p:sp>
        <p:nvSpPr>
          <p:cNvPr id="3" name="Rectangle 2"/>
          <p:cNvSpPr/>
          <p:nvPr/>
        </p:nvSpPr>
        <p:spPr>
          <a:xfrm>
            <a:off x="4724400" y="1115934"/>
            <a:ext cx="4225159" cy="4801314"/>
          </a:xfrm>
          <a:prstGeom prst="rect">
            <a:avLst/>
          </a:prstGeom>
        </p:spPr>
        <p:txBody>
          <a:bodyPr wrap="square">
            <a:spAutoFit/>
          </a:bodyPr>
          <a:lstStyle/>
          <a:p>
            <a:pPr fontAlgn="base"/>
            <a:r>
              <a:rPr lang="en-GB" dirty="0">
                <a:solidFill>
                  <a:srgbClr val="281E1E"/>
                </a:solidFill>
              </a:rPr>
              <a:t>Hundreds of schools in England have not been </a:t>
            </a:r>
            <a:r>
              <a:rPr lang="en-GB" dirty="0"/>
              <a:t>inspected for at least a decade, a report has revealed, prompting criticism that parents are not getting an accurate picture of standards.</a:t>
            </a:r>
          </a:p>
          <a:p>
            <a:pPr fontAlgn="base"/>
            <a:r>
              <a:rPr lang="en-GB" dirty="0"/>
              <a:t>Ofsted has called on the government to overhaul the system, introduced by then education secretary Michael Gove, which exempts schools rated “outstanding” from routine inspection.</a:t>
            </a:r>
          </a:p>
          <a:p>
            <a:r>
              <a:rPr lang="en-GB" dirty="0"/>
              <a:t>The result of the policy is that more than 1,600 schools have not been inspected for at least six years - including 296 which have not faced inspection for at least 10 years</a:t>
            </a:r>
            <a:r>
              <a:rPr lang="en-GB" dirty="0" smtClean="0"/>
              <a:t>.</a:t>
            </a:r>
          </a:p>
          <a:p>
            <a:endParaRPr lang="en-GB" dirty="0"/>
          </a:p>
          <a:p>
            <a:r>
              <a:rPr lang="en-GB" dirty="0"/>
              <a:t>(The Independent, May, 2018)</a:t>
            </a:r>
            <a:r>
              <a:rPr lang="en-GB" dirty="0">
                <a:solidFill>
                  <a:srgbClr val="FFFFFF"/>
                </a:solidFill>
                <a:latin typeface="Independent Serif Light"/>
              </a:rPr>
              <a:t/>
            </a:r>
            <a:br>
              <a:rPr lang="en-GB" dirty="0">
                <a:solidFill>
                  <a:srgbClr val="FFFFFF"/>
                </a:solidFill>
                <a:latin typeface="Independent Serif Light"/>
              </a:rPr>
            </a:br>
            <a:endParaRPr lang="en-US" dirty="0"/>
          </a:p>
        </p:txBody>
      </p:sp>
      <p:sp>
        <p:nvSpPr>
          <p:cNvPr id="4" name="Rectangle 3"/>
          <p:cNvSpPr/>
          <p:nvPr/>
        </p:nvSpPr>
        <p:spPr>
          <a:xfrm>
            <a:off x="152400" y="194015"/>
            <a:ext cx="4572000" cy="646331"/>
          </a:xfrm>
          <a:prstGeom prst="rect">
            <a:avLst/>
          </a:prstGeom>
        </p:spPr>
        <p:txBody>
          <a:bodyPr>
            <a:spAutoFit/>
          </a:bodyPr>
          <a:lstStyle/>
          <a:p>
            <a:pPr fontAlgn="base"/>
            <a:r>
              <a:rPr lang="en-GB" b="1" dirty="0">
                <a:solidFill>
                  <a:srgbClr val="1E1E1E"/>
                </a:solidFill>
                <a:latin typeface="Arial Black" panose="020B0A04020102020204" pitchFamily="34" charset="0"/>
              </a:rPr>
              <a:t>Estyn</a:t>
            </a:r>
            <a:r>
              <a:rPr lang="en-GB" b="1" dirty="0">
                <a:solidFill>
                  <a:srgbClr val="1E1E1E"/>
                </a:solidFill>
                <a:latin typeface="Arial Black" panose="020B0A04020102020204" pitchFamily="34" charset="0"/>
              </a:rPr>
              <a:t> review: 'Stop inspections during curriculum change'</a:t>
            </a:r>
            <a:endParaRPr lang="en-GB" b="1" i="0" dirty="0">
              <a:solidFill>
                <a:srgbClr val="1E1E1E"/>
              </a:solidFill>
              <a:effectLst/>
              <a:latin typeface="Arial Black" panose="020B0A04020102020204" pitchFamily="34" charset="0"/>
            </a:endParaRPr>
          </a:p>
        </p:txBody>
      </p:sp>
      <p:sp>
        <p:nvSpPr>
          <p:cNvPr id="5" name="Rectangle 4"/>
          <p:cNvSpPr/>
          <p:nvPr/>
        </p:nvSpPr>
        <p:spPr>
          <a:xfrm>
            <a:off x="152400" y="987973"/>
            <a:ext cx="4493172" cy="4524315"/>
          </a:xfrm>
          <a:prstGeom prst="rect">
            <a:avLst/>
          </a:prstGeom>
        </p:spPr>
        <p:txBody>
          <a:bodyPr wrap="square">
            <a:spAutoFit/>
          </a:bodyPr>
          <a:lstStyle/>
          <a:p>
            <a:pPr fontAlgn="base"/>
            <a:r>
              <a:rPr lang="en-GB" dirty="0"/>
              <a:t>School inspections should be paused for a year while new reforms are brought in, according to a review of the inspectorate </a:t>
            </a:r>
            <a:r>
              <a:rPr lang="en-GB" dirty="0"/>
              <a:t>Estyn</a:t>
            </a:r>
            <a:r>
              <a:rPr lang="en-GB" dirty="0"/>
              <a:t>.</a:t>
            </a:r>
          </a:p>
          <a:p>
            <a:pPr fontAlgn="base"/>
            <a:r>
              <a:rPr lang="en-GB" dirty="0"/>
              <a:t>It also recommends more emphasis on schools evaluating themselves, with some earning the right to be free of traditional inspections.</a:t>
            </a:r>
          </a:p>
          <a:p>
            <a:pPr fontAlgn="base"/>
            <a:r>
              <a:rPr lang="en-GB" dirty="0" smtClean="0"/>
              <a:t>Ultimately </a:t>
            </a:r>
            <a:r>
              <a:rPr lang="en-GB" dirty="0"/>
              <a:t>the aim would be for schools to achieve "earned autonomy" where they evaluate their own performance. Those schools would not be subject to inspections but </a:t>
            </a:r>
            <a:r>
              <a:rPr lang="en-GB" dirty="0"/>
              <a:t>Estyn</a:t>
            </a:r>
            <a:r>
              <a:rPr lang="en-GB" dirty="0"/>
              <a:t> would play a role in validating the process</a:t>
            </a:r>
            <a:r>
              <a:rPr lang="en-GB" dirty="0" smtClean="0"/>
              <a:t>.</a:t>
            </a:r>
          </a:p>
          <a:p>
            <a:pPr fontAlgn="base"/>
            <a:endParaRPr lang="en-GB" dirty="0"/>
          </a:p>
          <a:p>
            <a:pPr fontAlgn="base"/>
            <a:r>
              <a:rPr lang="en-GB" dirty="0" smtClean="0"/>
              <a:t>(BBC Wales, June, 2018)</a:t>
            </a:r>
            <a:endParaRPr lang="en-GB" b="0" i="0" dirty="0">
              <a:solidFill>
                <a:srgbClr val="404040"/>
              </a:solidFill>
              <a:effectLst/>
            </a:endParaRPr>
          </a:p>
        </p:txBody>
      </p:sp>
    </p:spTree>
    <p:extLst>
      <p:ext uri="{BB962C8B-B14F-4D97-AF65-F5344CB8AC3E}">
        <p14:creationId xmlns:p14="http://schemas.microsoft.com/office/powerpoint/2010/main" val="2778523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60938" y="136635"/>
            <a:ext cx="6300952" cy="1200329"/>
          </a:xfrm>
          <a:prstGeom prst="rect">
            <a:avLst/>
          </a:prstGeom>
          <a:noFill/>
        </p:spPr>
        <p:txBody>
          <a:bodyPr wrap="square" rtlCol="0">
            <a:spAutoFit/>
          </a:bodyPr>
          <a:lstStyle/>
          <a:p>
            <a:endParaRPr lang="en-GB" dirty="0" smtClean="0"/>
          </a:p>
          <a:p>
            <a:r>
              <a:rPr lang="en-GB" sz="3600" b="1" dirty="0" smtClean="0"/>
              <a:t>Poverty – a perennial problem</a:t>
            </a:r>
            <a:endParaRPr lang="en-GB" sz="3600" b="1" dirty="0"/>
          </a:p>
          <a:p>
            <a:endParaRPr lang="en-GB" dirty="0" smtClean="0"/>
          </a:p>
        </p:txBody>
      </p:sp>
      <p:pic>
        <p:nvPicPr>
          <p:cNvPr id="1026" name="Picture 2" descr="Boy in White Shirt and Black Track Pa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4151" y="1250029"/>
            <a:ext cx="6045309" cy="403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147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4649" y="1528942"/>
            <a:ext cx="3647090" cy="3170099"/>
          </a:xfrm>
          <a:prstGeom prst="rect">
            <a:avLst/>
          </a:prstGeom>
        </p:spPr>
        <p:txBody>
          <a:bodyPr wrap="square">
            <a:spAutoFit/>
          </a:bodyPr>
          <a:lstStyle/>
          <a:p>
            <a:r>
              <a:rPr lang="en-GB" sz="2000" dirty="0">
                <a:solidFill>
                  <a:srgbClr val="141414"/>
                </a:solidFill>
              </a:rPr>
              <a:t>Wales has a population of around 3.1m but 710,000 people are understood to be in poverty. This number includes 185,000 children, 405,000 working-age adults, and 120,000 pensioners</a:t>
            </a:r>
            <a:r>
              <a:rPr lang="en-GB" sz="2000" dirty="0" smtClean="0">
                <a:solidFill>
                  <a:srgbClr val="141414"/>
                </a:solidFill>
              </a:rPr>
              <a:t>.</a:t>
            </a:r>
          </a:p>
          <a:p>
            <a:endParaRPr lang="en-GB" sz="2000" dirty="0">
              <a:solidFill>
                <a:srgbClr val="141414"/>
              </a:solidFill>
            </a:endParaRPr>
          </a:p>
          <a:p>
            <a:endParaRPr lang="en-GB" sz="2000" dirty="0" smtClean="0">
              <a:solidFill>
                <a:srgbClr val="141414"/>
              </a:solidFill>
            </a:endParaRPr>
          </a:p>
          <a:p>
            <a:r>
              <a:rPr lang="en-GB" sz="2000" dirty="0" smtClean="0">
                <a:solidFill>
                  <a:srgbClr val="141414"/>
                </a:solidFill>
              </a:rPr>
              <a:t>(</a:t>
            </a:r>
            <a:r>
              <a:rPr lang="en-US" sz="2000" dirty="0"/>
              <a:t>Joseph Rowntree </a:t>
            </a:r>
            <a:r>
              <a:rPr lang="en-US" sz="2000" dirty="0" smtClean="0"/>
              <a:t>Foundation, 2018)</a:t>
            </a:r>
            <a:endParaRPr lang="en-US" sz="2000" dirty="0"/>
          </a:p>
        </p:txBody>
      </p:sp>
      <p:sp>
        <p:nvSpPr>
          <p:cNvPr id="3" name="Rectangle 2"/>
          <p:cNvSpPr/>
          <p:nvPr/>
        </p:nvSpPr>
        <p:spPr>
          <a:xfrm>
            <a:off x="404648" y="441463"/>
            <a:ext cx="3647091" cy="830997"/>
          </a:xfrm>
          <a:prstGeom prst="rect">
            <a:avLst/>
          </a:prstGeom>
        </p:spPr>
        <p:txBody>
          <a:bodyPr wrap="square">
            <a:spAutoFit/>
          </a:bodyPr>
          <a:lstStyle/>
          <a:p>
            <a:r>
              <a:rPr lang="en-GB" sz="2400" b="1" dirty="0">
                <a:solidFill>
                  <a:srgbClr val="141414"/>
                </a:solidFill>
              </a:rPr>
              <a:t>Nearly one in four people in Wales lives in poverty </a:t>
            </a:r>
            <a:endParaRPr lang="en-US" sz="2400" b="1" dirty="0"/>
          </a:p>
        </p:txBody>
      </p:sp>
      <p:sp>
        <p:nvSpPr>
          <p:cNvPr id="4" name="Rectangle 3"/>
          <p:cNvSpPr/>
          <p:nvPr/>
        </p:nvSpPr>
        <p:spPr>
          <a:xfrm>
            <a:off x="4813737" y="1471975"/>
            <a:ext cx="4025462" cy="3785652"/>
          </a:xfrm>
          <a:prstGeom prst="rect">
            <a:avLst/>
          </a:prstGeom>
        </p:spPr>
        <p:txBody>
          <a:bodyPr wrap="square">
            <a:spAutoFit/>
          </a:bodyPr>
          <a:lstStyle/>
          <a:p>
            <a:r>
              <a:rPr lang="en-GB" sz="2000" dirty="0">
                <a:solidFill>
                  <a:srgbClr val="000000"/>
                </a:solidFill>
              </a:rPr>
              <a:t>Figures published in 2016 show that 29% of children in Wales are living in poverty</a:t>
            </a:r>
            <a:r>
              <a:rPr lang="en-GB" sz="2000" dirty="0" smtClean="0">
                <a:solidFill>
                  <a:srgbClr val="000000"/>
                </a:solidFill>
              </a:rPr>
              <a:t>. </a:t>
            </a:r>
            <a:r>
              <a:rPr lang="en-GB" sz="2000" dirty="0">
                <a:solidFill>
                  <a:srgbClr val="000000"/>
                </a:solidFill>
              </a:rPr>
              <a:t>Children are said to be living in poverty if they live in families with an income below 60% of the median </a:t>
            </a:r>
            <a:r>
              <a:rPr lang="en-GB" sz="2000" dirty="0" smtClean="0">
                <a:solidFill>
                  <a:srgbClr val="000000"/>
                </a:solidFill>
              </a:rPr>
              <a:t>income… </a:t>
            </a:r>
            <a:r>
              <a:rPr lang="en-GB" sz="2000" dirty="0">
                <a:solidFill>
                  <a:srgbClr val="000000"/>
                </a:solidFill>
              </a:rPr>
              <a:t>Poverty can have a devastating affect on a child’s life, with children feeling hungry and cold, and less able to join in activities that their peers do</a:t>
            </a:r>
            <a:r>
              <a:rPr lang="en-GB" sz="2000" dirty="0" smtClean="0">
                <a:solidFill>
                  <a:srgbClr val="000000"/>
                </a:solidFill>
              </a:rPr>
              <a:t>. </a:t>
            </a:r>
            <a:r>
              <a:rPr lang="en-GB" sz="2000" dirty="0">
                <a:solidFill>
                  <a:srgbClr val="000000"/>
                </a:solidFill>
              </a:rPr>
              <a:t/>
            </a:r>
            <a:br>
              <a:rPr lang="en-GB" sz="2000" dirty="0">
                <a:solidFill>
                  <a:srgbClr val="000000"/>
                </a:solidFill>
              </a:rPr>
            </a:br>
            <a:endParaRPr lang="en-GB" sz="2000" dirty="0">
              <a:solidFill>
                <a:srgbClr val="000000"/>
              </a:solidFill>
            </a:endParaRPr>
          </a:p>
          <a:p>
            <a:r>
              <a:rPr lang="en-GB" sz="2000" dirty="0" smtClean="0"/>
              <a:t>(Children in Wales, 2018)</a:t>
            </a:r>
            <a:endParaRPr lang="en-US" sz="2000" dirty="0"/>
          </a:p>
        </p:txBody>
      </p:sp>
      <p:sp>
        <p:nvSpPr>
          <p:cNvPr id="5" name="Rectangle 4"/>
          <p:cNvSpPr/>
          <p:nvPr/>
        </p:nvSpPr>
        <p:spPr>
          <a:xfrm>
            <a:off x="4813737" y="441463"/>
            <a:ext cx="3904594" cy="830997"/>
          </a:xfrm>
          <a:prstGeom prst="rect">
            <a:avLst/>
          </a:prstGeom>
        </p:spPr>
        <p:txBody>
          <a:bodyPr wrap="square">
            <a:spAutoFit/>
          </a:bodyPr>
          <a:lstStyle/>
          <a:p>
            <a:r>
              <a:rPr lang="en-GB" sz="2400" b="1" dirty="0">
                <a:solidFill>
                  <a:srgbClr val="141414"/>
                </a:solidFill>
              </a:rPr>
              <a:t>Nearly one in </a:t>
            </a:r>
            <a:r>
              <a:rPr lang="en-GB" sz="2400" b="1" dirty="0" smtClean="0">
                <a:solidFill>
                  <a:srgbClr val="141414"/>
                </a:solidFill>
              </a:rPr>
              <a:t>three children in </a:t>
            </a:r>
            <a:r>
              <a:rPr lang="en-GB" sz="2400" b="1" dirty="0">
                <a:solidFill>
                  <a:srgbClr val="141414"/>
                </a:solidFill>
              </a:rPr>
              <a:t>Wales lives in poverty</a:t>
            </a:r>
            <a:r>
              <a:rPr lang="en-GB" sz="2000" b="1" dirty="0">
                <a:solidFill>
                  <a:srgbClr val="141414"/>
                </a:solidFill>
                <a:latin typeface="Open Sans"/>
              </a:rPr>
              <a:t> </a:t>
            </a:r>
            <a:endParaRPr lang="en-US" sz="2000" b="1" dirty="0"/>
          </a:p>
        </p:txBody>
      </p:sp>
    </p:spTree>
    <p:extLst>
      <p:ext uri="{BB962C8B-B14F-4D97-AF65-F5344CB8AC3E}">
        <p14:creationId xmlns:p14="http://schemas.microsoft.com/office/powerpoint/2010/main" val="2795713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9353" y="1399089"/>
            <a:ext cx="6684578" cy="3046988"/>
          </a:xfrm>
          <a:prstGeom prst="rect">
            <a:avLst/>
          </a:prstGeom>
        </p:spPr>
        <p:txBody>
          <a:bodyPr wrap="square">
            <a:spAutoFit/>
          </a:bodyPr>
          <a:lstStyle/>
          <a:p>
            <a:r>
              <a:rPr lang="en-GB" sz="2400" dirty="0" smtClean="0"/>
              <a:t>‘There </a:t>
            </a:r>
            <a:r>
              <a:rPr lang="en-GB" sz="2400" dirty="0"/>
              <a:t>is a strong statistical link between poverty and low educational attainment. In general, learners from poorer families do not achieve as well as their </a:t>
            </a:r>
            <a:r>
              <a:rPr lang="en-GB" sz="2400" dirty="0" smtClean="0"/>
              <a:t>peers… </a:t>
            </a:r>
            <a:r>
              <a:rPr lang="en-GB" sz="2400" dirty="0"/>
              <a:t>There is no simple explanation for this link between deprivation and underachievement or an easy solution to breaking it</a:t>
            </a:r>
            <a:r>
              <a:rPr lang="en-GB" sz="2400" dirty="0" smtClean="0"/>
              <a:t>.’</a:t>
            </a:r>
          </a:p>
          <a:p>
            <a:endParaRPr lang="en-GB" sz="2400" dirty="0"/>
          </a:p>
          <a:p>
            <a:r>
              <a:rPr lang="en-GB" sz="2400" dirty="0" smtClean="0"/>
              <a:t>					(</a:t>
            </a:r>
            <a:r>
              <a:rPr lang="en-GB" sz="2400" dirty="0"/>
              <a:t>Estyn</a:t>
            </a:r>
            <a:r>
              <a:rPr lang="en-GB" sz="2400" dirty="0"/>
              <a:t>, </a:t>
            </a:r>
            <a:r>
              <a:rPr lang="en-GB" sz="2400" dirty="0" smtClean="0"/>
              <a:t>2014) </a:t>
            </a:r>
            <a:endParaRPr lang="en-US" sz="2400" dirty="0"/>
          </a:p>
        </p:txBody>
      </p:sp>
    </p:spTree>
    <p:extLst>
      <p:ext uri="{BB962C8B-B14F-4D97-AF65-F5344CB8AC3E}">
        <p14:creationId xmlns:p14="http://schemas.microsoft.com/office/powerpoint/2010/main" val="1973474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8895" y="1283476"/>
            <a:ext cx="6190595" cy="3046988"/>
          </a:xfrm>
          <a:prstGeom prst="rect">
            <a:avLst/>
          </a:prstGeom>
        </p:spPr>
        <p:txBody>
          <a:bodyPr wrap="square">
            <a:spAutoFit/>
          </a:bodyPr>
          <a:lstStyle/>
          <a:p>
            <a:r>
              <a:rPr lang="en-GB" sz="2400" dirty="0" smtClean="0"/>
              <a:t>‘Pupils </a:t>
            </a:r>
            <a:r>
              <a:rPr lang="en-GB" sz="2400" dirty="0"/>
              <a:t>eligible for FSM have, on average, lower attainment than other pupils throughout their progression in the education system in Wales. The gap in attainment identified at Foundation Phase remains at the end of Key Stage 2 and the gap widens further in secondary education</a:t>
            </a:r>
            <a:r>
              <a:rPr lang="en-GB" sz="2400" dirty="0" smtClean="0"/>
              <a:t>.’</a:t>
            </a:r>
          </a:p>
          <a:p>
            <a:endParaRPr lang="en-GB" sz="2400" dirty="0"/>
          </a:p>
          <a:p>
            <a:r>
              <a:rPr lang="en-GB" sz="2400" dirty="0" smtClean="0"/>
              <a:t>				(NFER, 2011)</a:t>
            </a:r>
            <a:endParaRPr lang="en-US" sz="2400" dirty="0"/>
          </a:p>
        </p:txBody>
      </p:sp>
    </p:spTree>
    <p:extLst>
      <p:ext uri="{BB962C8B-B14F-4D97-AF65-F5344CB8AC3E}">
        <p14:creationId xmlns:p14="http://schemas.microsoft.com/office/powerpoint/2010/main" val="3751109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956" y="252000"/>
            <a:ext cx="7624297" cy="5115343"/>
          </a:xfrm>
          <a:prstGeom prst="rect">
            <a:avLst/>
          </a:prstGeom>
        </p:spPr>
      </p:pic>
    </p:spTree>
    <p:extLst>
      <p:ext uri="{BB962C8B-B14F-4D97-AF65-F5344CB8AC3E}">
        <p14:creationId xmlns:p14="http://schemas.microsoft.com/office/powerpoint/2010/main" val="1797335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06260" y="661162"/>
            <a:ext cx="7559069" cy="4264230"/>
          </a:xfrm>
          <a:prstGeom prst="rect">
            <a:avLst/>
          </a:prstGeom>
        </p:spPr>
      </p:pic>
    </p:spTree>
    <p:extLst>
      <p:ext uri="{BB962C8B-B14F-4D97-AF65-F5344CB8AC3E}">
        <p14:creationId xmlns:p14="http://schemas.microsoft.com/office/powerpoint/2010/main" val="1871513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14621" y="84083"/>
            <a:ext cx="6441709" cy="5559972"/>
          </a:xfrm>
          <a:prstGeom prst="rect">
            <a:avLst/>
          </a:prstGeom>
        </p:spPr>
      </p:pic>
    </p:spTree>
    <p:extLst>
      <p:ext uri="{BB962C8B-B14F-4D97-AF65-F5344CB8AC3E}">
        <p14:creationId xmlns:p14="http://schemas.microsoft.com/office/powerpoint/2010/main" val="39911178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1346" y="429283"/>
            <a:ext cx="4375095" cy="4708981"/>
          </a:xfrm>
          <a:prstGeom prst="rect">
            <a:avLst/>
          </a:prstGeom>
        </p:spPr>
        <p:txBody>
          <a:bodyPr wrap="square">
            <a:spAutoFit/>
          </a:bodyPr>
          <a:lstStyle/>
          <a:p>
            <a:r>
              <a:rPr lang="en-GB" sz="2000" dirty="0"/>
              <a:t>New evidence </a:t>
            </a:r>
            <a:r>
              <a:rPr lang="en-GB" sz="2000" dirty="0" smtClean="0"/>
              <a:t>based </a:t>
            </a:r>
            <a:r>
              <a:rPr lang="en-GB" sz="2000" dirty="0"/>
              <a:t>on the average effects of education </a:t>
            </a:r>
            <a:r>
              <a:rPr lang="en-GB" sz="2000" dirty="0" smtClean="0"/>
              <a:t>on </a:t>
            </a:r>
            <a:r>
              <a:rPr lang="en-GB" sz="2000" dirty="0"/>
              <a:t>growth and poverty reduction over the period </a:t>
            </a:r>
            <a:r>
              <a:rPr lang="en-GB" sz="2000" dirty="0" smtClean="0"/>
              <a:t>1965-2010 </a:t>
            </a:r>
            <a:r>
              <a:rPr lang="en-GB" sz="2000" dirty="0"/>
              <a:t>in developing </a:t>
            </a:r>
            <a:r>
              <a:rPr lang="en-GB" sz="2000" dirty="0" smtClean="0"/>
              <a:t>countries</a:t>
            </a:r>
            <a:r>
              <a:rPr lang="en-GB" sz="2000" dirty="0"/>
              <a:t>, suggests that increasing the years of schooling among adults </a:t>
            </a:r>
            <a:r>
              <a:rPr lang="en-GB" sz="2000" dirty="0" smtClean="0"/>
              <a:t>(</a:t>
            </a:r>
            <a:r>
              <a:rPr lang="en-GB" sz="2000" dirty="0"/>
              <a:t>15 years old and over) by two years would help to lift nearly 60 million </a:t>
            </a:r>
            <a:r>
              <a:rPr lang="en-GB" sz="2000" dirty="0" smtClean="0"/>
              <a:t>people </a:t>
            </a:r>
            <a:r>
              <a:rPr lang="en-GB" sz="2000" dirty="0"/>
              <a:t>out of poverty. </a:t>
            </a:r>
            <a:endParaRPr lang="en-GB" sz="2000" dirty="0" smtClean="0"/>
          </a:p>
          <a:p>
            <a:endParaRPr lang="en-GB" sz="2000" dirty="0"/>
          </a:p>
          <a:p>
            <a:r>
              <a:rPr lang="en-GB" sz="2000" dirty="0" smtClean="0"/>
              <a:t>Achieving </a:t>
            </a:r>
            <a:r>
              <a:rPr lang="en-GB" sz="2000" dirty="0"/>
              <a:t>universal primary and </a:t>
            </a:r>
            <a:r>
              <a:rPr lang="en-GB" sz="2000" dirty="0" smtClean="0"/>
              <a:t>secondary attainment </a:t>
            </a:r>
            <a:r>
              <a:rPr lang="en-GB" sz="2000" dirty="0"/>
              <a:t>in the adult population would help to lift more than 420 million </a:t>
            </a:r>
            <a:r>
              <a:rPr lang="en-GB" sz="2000" dirty="0" smtClean="0"/>
              <a:t>out </a:t>
            </a:r>
            <a:r>
              <a:rPr lang="en-GB" sz="2000" dirty="0"/>
              <a:t>of poverty, thus reducing the number of poor worldwide by more than </a:t>
            </a:r>
            <a:r>
              <a:rPr lang="en-GB" sz="2000" dirty="0" smtClean="0"/>
              <a:t>half (Figure 12). </a:t>
            </a:r>
            <a:endParaRPr lang="en-GB" sz="2000" b="0" i="0" dirty="0">
              <a:effectLst/>
            </a:endParaRPr>
          </a:p>
        </p:txBody>
      </p:sp>
      <p:pic>
        <p:nvPicPr>
          <p:cNvPr id="3" name="Picture 2"/>
          <p:cNvPicPr>
            <a:picLocks noChangeAspect="1"/>
          </p:cNvPicPr>
          <p:nvPr/>
        </p:nvPicPr>
        <p:blipFill>
          <a:blip r:embed="rId2"/>
          <a:stretch>
            <a:fillRect/>
          </a:stretch>
        </p:blipFill>
        <p:spPr>
          <a:xfrm>
            <a:off x="4997670" y="324178"/>
            <a:ext cx="3639370" cy="5108216"/>
          </a:xfrm>
          <a:prstGeom prst="rect">
            <a:avLst/>
          </a:prstGeom>
        </p:spPr>
      </p:pic>
    </p:spTree>
    <p:extLst>
      <p:ext uri="{BB962C8B-B14F-4D97-AF65-F5344CB8AC3E}">
        <p14:creationId xmlns:p14="http://schemas.microsoft.com/office/powerpoint/2010/main" val="4029883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303" y="489432"/>
            <a:ext cx="8487103" cy="5570756"/>
          </a:xfrm>
          <a:prstGeom prst="rect">
            <a:avLst/>
          </a:prstGeom>
        </p:spPr>
        <p:txBody>
          <a:bodyPr wrap="square">
            <a:spAutoFit/>
          </a:bodyPr>
          <a:lstStyle/>
          <a:p>
            <a:r>
              <a:rPr lang="en-GB" sz="2000" b="1" dirty="0" smtClean="0"/>
              <a:t>Learners from </a:t>
            </a:r>
            <a:r>
              <a:rPr lang="en-GB" sz="2000" b="1" dirty="0"/>
              <a:t>disadvantaged backgrounds: </a:t>
            </a:r>
            <a:endParaRPr lang="en-GB" sz="2000" b="1" dirty="0" smtClean="0"/>
          </a:p>
          <a:p>
            <a:endParaRPr lang="en-GB" sz="2000" dirty="0"/>
          </a:p>
          <a:p>
            <a:pPr marL="285750" indent="-285750">
              <a:buFont typeface="Arial" panose="020B0604020202020204" pitchFamily="34" charset="0"/>
              <a:buChar char="•"/>
            </a:pPr>
            <a:r>
              <a:rPr lang="en-GB" sz="2000" dirty="0" smtClean="0"/>
              <a:t>are </a:t>
            </a:r>
            <a:r>
              <a:rPr lang="en-GB" sz="2000" dirty="0"/>
              <a:t>more likely to have a poor attendance </a:t>
            </a:r>
            <a:r>
              <a:rPr lang="en-GB" sz="2000" dirty="0" smtClean="0"/>
              <a:t>record</a:t>
            </a:r>
          </a:p>
          <a:p>
            <a:pPr marL="285750" indent="-285750">
              <a:buFont typeface="Arial" panose="020B0604020202020204" pitchFamily="34" charset="0"/>
              <a:buChar char="•"/>
            </a:pPr>
            <a:r>
              <a:rPr lang="en-GB" sz="2000" dirty="0" smtClean="0"/>
              <a:t>often </a:t>
            </a:r>
            <a:r>
              <a:rPr lang="en-GB" sz="2000" dirty="0"/>
              <a:t>perceive the curriculum as </a:t>
            </a:r>
            <a:r>
              <a:rPr lang="en-GB" sz="2000" dirty="0" smtClean="0"/>
              <a:t>irrelevant</a:t>
            </a:r>
          </a:p>
          <a:p>
            <a:pPr marL="285750" indent="-285750">
              <a:buFont typeface="Arial" panose="020B0604020202020204" pitchFamily="34" charset="0"/>
              <a:buChar char="•"/>
            </a:pPr>
            <a:r>
              <a:rPr lang="en-GB" sz="2000" dirty="0" smtClean="0"/>
              <a:t>are </a:t>
            </a:r>
            <a:r>
              <a:rPr lang="en-GB" sz="2000" dirty="0"/>
              <a:t>less likely to accept the school </a:t>
            </a:r>
            <a:r>
              <a:rPr lang="en-GB" sz="2000" dirty="0" smtClean="0"/>
              <a:t>culture</a:t>
            </a:r>
          </a:p>
          <a:p>
            <a:pPr marL="285750" indent="-285750">
              <a:buFont typeface="Arial" panose="020B0604020202020204" pitchFamily="34" charset="0"/>
              <a:buChar char="•"/>
            </a:pPr>
            <a:r>
              <a:rPr lang="en-GB" sz="2000" dirty="0" smtClean="0"/>
              <a:t>are </a:t>
            </a:r>
            <a:r>
              <a:rPr lang="en-GB" sz="2000" dirty="0"/>
              <a:t>more likely to have additional learning </a:t>
            </a:r>
            <a:r>
              <a:rPr lang="en-GB" sz="2000" dirty="0" smtClean="0"/>
              <a:t>needs</a:t>
            </a:r>
          </a:p>
          <a:p>
            <a:pPr marL="285750" indent="-285750">
              <a:buFont typeface="Arial" panose="020B0604020202020204" pitchFamily="34" charset="0"/>
              <a:buChar char="•"/>
            </a:pPr>
            <a:r>
              <a:rPr lang="en-GB" sz="2000" dirty="0" smtClean="0"/>
              <a:t>have </a:t>
            </a:r>
            <a:r>
              <a:rPr lang="en-GB" sz="2000" dirty="0"/>
              <a:t>parents who are less likely to be involved in their children’s </a:t>
            </a:r>
            <a:r>
              <a:rPr lang="en-GB" sz="2000" dirty="0" smtClean="0"/>
              <a:t>education</a:t>
            </a:r>
          </a:p>
          <a:p>
            <a:pPr marL="285750" indent="-285750">
              <a:buFont typeface="Arial" panose="020B0604020202020204" pitchFamily="34" charset="0"/>
              <a:buChar char="•"/>
            </a:pPr>
            <a:r>
              <a:rPr lang="en-GB" sz="2000" dirty="0" smtClean="0"/>
              <a:t>have </a:t>
            </a:r>
            <a:r>
              <a:rPr lang="en-GB" sz="2000" dirty="0"/>
              <a:t>parents who are more likely to have a negative perception and experience of school and </a:t>
            </a:r>
            <a:r>
              <a:rPr lang="en-GB" sz="2000" dirty="0" smtClean="0"/>
              <a:t>education</a:t>
            </a:r>
          </a:p>
          <a:p>
            <a:pPr marL="285750" indent="-285750">
              <a:buFont typeface="Arial" panose="020B0604020202020204" pitchFamily="34" charset="0"/>
              <a:buChar char="•"/>
            </a:pPr>
            <a:r>
              <a:rPr lang="en-GB" sz="2000" dirty="0" smtClean="0"/>
              <a:t>are </a:t>
            </a:r>
            <a:r>
              <a:rPr lang="en-GB" sz="2000" dirty="0"/>
              <a:t>less </a:t>
            </a:r>
            <a:r>
              <a:rPr lang="en-GB" sz="2000" dirty="0" smtClean="0"/>
              <a:t>healthy</a:t>
            </a:r>
          </a:p>
          <a:p>
            <a:pPr marL="285750" indent="-285750">
              <a:buFont typeface="Arial" panose="020B0604020202020204" pitchFamily="34" charset="0"/>
              <a:buChar char="•"/>
            </a:pPr>
            <a:r>
              <a:rPr lang="en-GB" sz="2000" dirty="0" smtClean="0"/>
              <a:t>are </a:t>
            </a:r>
            <a:r>
              <a:rPr lang="en-GB" sz="2000" dirty="0"/>
              <a:t>more likely to be not in employment, education or </a:t>
            </a:r>
            <a:r>
              <a:rPr lang="en-GB" sz="2000" dirty="0" smtClean="0"/>
              <a:t>training</a:t>
            </a:r>
          </a:p>
          <a:p>
            <a:pPr marL="285750" indent="-285750">
              <a:buFont typeface="Arial" panose="020B0604020202020204" pitchFamily="34" charset="0"/>
              <a:buChar char="•"/>
            </a:pPr>
            <a:r>
              <a:rPr lang="en-GB" sz="2000" dirty="0" smtClean="0"/>
              <a:t>are </a:t>
            </a:r>
            <a:r>
              <a:rPr lang="en-GB" sz="2000" dirty="0"/>
              <a:t>more likely to have a child in their teenage </a:t>
            </a:r>
            <a:r>
              <a:rPr lang="en-GB" sz="2000" dirty="0" smtClean="0"/>
              <a:t>years</a:t>
            </a:r>
          </a:p>
          <a:p>
            <a:pPr marL="285750" indent="-285750">
              <a:buFont typeface="Arial" panose="020B0604020202020204" pitchFamily="34" charset="0"/>
              <a:buChar char="•"/>
            </a:pPr>
            <a:r>
              <a:rPr lang="en-GB" sz="2000" dirty="0" smtClean="0"/>
              <a:t>and </a:t>
            </a:r>
            <a:r>
              <a:rPr lang="en-GB" sz="2000" dirty="0"/>
              <a:t>in the case of white working class boys, are less likely to achieve their potential than any other </a:t>
            </a:r>
            <a:r>
              <a:rPr lang="en-GB" sz="2000" dirty="0" smtClean="0"/>
              <a:t>group.</a:t>
            </a:r>
          </a:p>
          <a:p>
            <a:endParaRPr lang="en-GB" sz="2000" dirty="0"/>
          </a:p>
          <a:p>
            <a:r>
              <a:rPr lang="en-GB" sz="2000" dirty="0" smtClean="0"/>
              <a:t>						(</a:t>
            </a:r>
            <a:r>
              <a:rPr lang="en-GB" sz="2000" dirty="0" smtClean="0"/>
              <a:t>Estyn</a:t>
            </a:r>
            <a:r>
              <a:rPr lang="en-GB" sz="2000" dirty="0" smtClean="0"/>
              <a:t>, 2012)</a:t>
            </a:r>
          </a:p>
          <a:p>
            <a:endParaRPr lang="en-GB" dirty="0"/>
          </a:p>
          <a:p>
            <a:endParaRPr lang="en-US" dirty="0"/>
          </a:p>
        </p:txBody>
      </p:sp>
    </p:spTree>
    <p:extLst>
      <p:ext uri="{BB962C8B-B14F-4D97-AF65-F5344CB8AC3E}">
        <p14:creationId xmlns:p14="http://schemas.microsoft.com/office/powerpoint/2010/main" val="27135595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3270" y="512648"/>
            <a:ext cx="8697309" cy="4985980"/>
          </a:xfrm>
          <a:prstGeom prst="rect">
            <a:avLst/>
          </a:prstGeom>
        </p:spPr>
        <p:txBody>
          <a:bodyPr wrap="square">
            <a:spAutoFit/>
          </a:bodyPr>
          <a:lstStyle/>
          <a:p>
            <a:r>
              <a:rPr lang="en-GB" sz="2000" b="1" dirty="0" smtClean="0"/>
              <a:t>Effective </a:t>
            </a:r>
            <a:r>
              <a:rPr lang="en-GB" sz="2000" b="1" dirty="0"/>
              <a:t>schools in challenging </a:t>
            </a:r>
            <a:r>
              <a:rPr lang="en-GB" sz="2000" b="1" dirty="0" smtClean="0"/>
              <a:t>circumstances:</a:t>
            </a:r>
          </a:p>
          <a:p>
            <a:endParaRPr lang="en-GB" sz="2000" dirty="0"/>
          </a:p>
          <a:p>
            <a:pPr marL="285750" indent="-285750">
              <a:buFont typeface="Arial" panose="020B0604020202020204" pitchFamily="34" charset="0"/>
              <a:buChar char="•"/>
            </a:pPr>
            <a:r>
              <a:rPr lang="en-GB" sz="2000" dirty="0" smtClean="0"/>
              <a:t>take </a:t>
            </a:r>
            <a:r>
              <a:rPr lang="en-GB" sz="2000" dirty="0"/>
              <a:t>a whole-school, strategic approach to tackling disadvantage </a:t>
            </a:r>
            <a:endParaRPr lang="en-GB" sz="2000" dirty="0" smtClean="0"/>
          </a:p>
          <a:p>
            <a:pPr marL="285750" indent="-285750">
              <a:buFont typeface="Arial" panose="020B0604020202020204" pitchFamily="34" charset="0"/>
              <a:buChar char="•"/>
            </a:pPr>
            <a:r>
              <a:rPr lang="en-GB" sz="2000" dirty="0" smtClean="0"/>
              <a:t>use data to track the progress of disadvantaged learners </a:t>
            </a:r>
          </a:p>
          <a:p>
            <a:pPr marL="285750" indent="-285750">
              <a:buFont typeface="Arial" panose="020B0604020202020204" pitchFamily="34" charset="0"/>
              <a:buChar char="•"/>
            </a:pPr>
            <a:r>
              <a:rPr lang="en-GB" sz="2000" dirty="0" smtClean="0"/>
              <a:t>focus on the development of disadvantaged learners’ literacy and learning skills</a:t>
            </a:r>
          </a:p>
          <a:p>
            <a:pPr marL="285750" indent="-285750">
              <a:buFont typeface="Arial" panose="020B0604020202020204" pitchFamily="34" charset="0"/>
              <a:buChar char="•"/>
            </a:pPr>
            <a:r>
              <a:rPr lang="en-GB" sz="2000" dirty="0" smtClean="0"/>
              <a:t>develop </a:t>
            </a:r>
            <a:r>
              <a:rPr lang="en-GB" sz="2000" dirty="0"/>
              <a:t>the social and emotional skills of disadvantaged learners </a:t>
            </a:r>
            <a:endParaRPr lang="en-GB" sz="2000" dirty="0" smtClean="0"/>
          </a:p>
          <a:p>
            <a:pPr marL="285750" indent="-285750">
              <a:buFont typeface="Arial" panose="020B0604020202020204" pitchFamily="34" charset="0"/>
              <a:buChar char="•"/>
            </a:pPr>
            <a:r>
              <a:rPr lang="en-GB" sz="2000" dirty="0" smtClean="0"/>
              <a:t>improve the attendance, punctuality and behaviour of disadvantaged learners </a:t>
            </a:r>
          </a:p>
          <a:p>
            <a:pPr marL="285750" indent="-285750">
              <a:buFont typeface="Arial" panose="020B0604020202020204" pitchFamily="34" charset="0"/>
              <a:buChar char="•"/>
            </a:pPr>
            <a:r>
              <a:rPr lang="en-GB" sz="2000" dirty="0" smtClean="0"/>
              <a:t>tailor the curriculum to the needs of disadvantaged learners</a:t>
            </a:r>
          </a:p>
          <a:p>
            <a:pPr marL="285750" indent="-285750">
              <a:buFont typeface="Arial" panose="020B0604020202020204" pitchFamily="34" charset="0"/>
              <a:buChar char="•"/>
            </a:pPr>
            <a:r>
              <a:rPr lang="en-GB" sz="2000" dirty="0" smtClean="0"/>
              <a:t>make great efforts to provide enriching experiences that more advantaged learners take for granted </a:t>
            </a:r>
          </a:p>
          <a:p>
            <a:pPr marL="285750" indent="-285750">
              <a:buFont typeface="Arial" panose="020B0604020202020204" pitchFamily="34" charset="0"/>
              <a:buChar char="•"/>
            </a:pPr>
            <a:r>
              <a:rPr lang="en-GB" sz="2000" dirty="0" smtClean="0"/>
              <a:t>listen to disadvantaged learners and provide opportunities for them to play a full part in the school’s life </a:t>
            </a:r>
          </a:p>
          <a:p>
            <a:pPr marL="285750" indent="-285750">
              <a:buFont typeface="Arial" panose="020B0604020202020204" pitchFamily="34" charset="0"/>
              <a:buChar char="•"/>
            </a:pPr>
            <a:r>
              <a:rPr lang="en-GB" sz="2000" dirty="0" smtClean="0"/>
              <a:t>engage parents and carers of disadvantaged learners </a:t>
            </a:r>
          </a:p>
          <a:p>
            <a:pPr marL="285750" indent="-285750">
              <a:buFont typeface="Arial" panose="020B0604020202020204" pitchFamily="34" charset="0"/>
              <a:buChar char="•"/>
            </a:pPr>
            <a:r>
              <a:rPr lang="en-GB" sz="2000" dirty="0" smtClean="0"/>
              <a:t>and develop the expertise of staff to meet the needs of disadvantaged learners</a:t>
            </a:r>
          </a:p>
          <a:p>
            <a:pPr marL="285750" indent="-285750">
              <a:buFont typeface="Arial" panose="020B0604020202020204" pitchFamily="34" charset="0"/>
              <a:buChar char="•"/>
            </a:pPr>
            <a:endParaRPr lang="en-GB" sz="2000" dirty="0"/>
          </a:p>
          <a:p>
            <a:r>
              <a:rPr lang="en-GB" dirty="0" smtClean="0"/>
              <a:t>							</a:t>
            </a:r>
            <a:r>
              <a:rPr lang="en-GB" sz="2000" dirty="0" smtClean="0"/>
              <a:t>(</a:t>
            </a:r>
            <a:r>
              <a:rPr lang="en-GB" sz="2000" dirty="0" smtClean="0"/>
              <a:t>Estyn</a:t>
            </a:r>
            <a:r>
              <a:rPr lang="en-GB" sz="2000" dirty="0" smtClean="0"/>
              <a:t>, 2012)</a:t>
            </a:r>
            <a:endParaRPr lang="en-US" sz="2000" dirty="0"/>
          </a:p>
        </p:txBody>
      </p:sp>
    </p:spTree>
    <p:extLst>
      <p:ext uri="{BB962C8B-B14F-4D97-AF65-F5344CB8AC3E}">
        <p14:creationId xmlns:p14="http://schemas.microsoft.com/office/powerpoint/2010/main" val="20001753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478223" y="508679"/>
            <a:ext cx="3715406" cy="473650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74589" rIns="0" bIns="74589"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smtClean="0">
                <a:ln>
                  <a:noFill/>
                </a:ln>
                <a:solidFill>
                  <a:srgbClr val="0B0C0C"/>
                </a:solidFill>
                <a:effectLst/>
              </a:rPr>
              <a:t>Pupil Premium</a:t>
            </a:r>
            <a:endParaRPr kumimoji="0" lang="en-US" altLang="en-US" sz="2000" b="1" i="0" u="none" strike="noStrike" cap="none" normalizeH="0" baseline="0" dirty="0" smtClean="0">
              <a:ln>
                <a:noFill/>
              </a:ln>
              <a:solidFill>
                <a:srgbClr val="0B0C0C"/>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0B0C0C"/>
              </a:solidFill>
            </a:endParaRPr>
          </a:p>
          <a:p>
            <a:pPr lvl="0" eaLnBrk="0" fontAlgn="base" hangingPunct="0">
              <a:spcBef>
                <a:spcPct val="0"/>
              </a:spcBef>
              <a:spcAft>
                <a:spcPct val="0"/>
              </a:spcAft>
            </a:pPr>
            <a:r>
              <a:rPr lang="en-GB" sz="2000" dirty="0"/>
              <a:t>The pupil premium is additional funding for publicly funded schools in </a:t>
            </a:r>
            <a:r>
              <a:rPr lang="en-GB" sz="2000" dirty="0" smtClean="0"/>
              <a:t>England. </a:t>
            </a:r>
            <a:r>
              <a:rPr kumimoji="0" lang="en-US" altLang="en-US" sz="2000" b="0" i="0" u="none" strike="noStrike" cap="none" normalizeH="0" baseline="0" dirty="0" smtClean="0">
                <a:ln>
                  <a:noFill/>
                </a:ln>
                <a:solidFill>
                  <a:srgbClr val="0B0C0C"/>
                </a:solidFill>
                <a:effectLst/>
              </a:rPr>
              <a:t>In the 2018 to 2019 financial year, schools will receive the following funding for each pupil registered as eligible for free school meals (</a:t>
            </a:r>
            <a:r>
              <a:rPr kumimoji="0" lang="en-US" altLang="en-US" sz="2000" b="0" i="0" u="none" strike="noStrike" cap="none" normalizeH="0" baseline="0" dirty="0" smtClean="0">
                <a:ln>
                  <a:noFill/>
                </a:ln>
                <a:solidFill>
                  <a:srgbClr val="0B0C0C"/>
                </a:solidFill>
                <a:effectLst/>
              </a:rPr>
              <a:t>e-FSM</a:t>
            </a:r>
            <a:r>
              <a:rPr kumimoji="0" lang="en-US" altLang="en-US" sz="2000" b="0" i="0" u="none" strike="noStrike" cap="none" normalizeH="0" baseline="0" dirty="0" smtClean="0">
                <a:ln>
                  <a:noFill/>
                </a:ln>
                <a:solidFill>
                  <a:srgbClr val="0B0C0C"/>
                </a:solidFill>
                <a:effectLs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smtClean="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smtClean="0">
                <a:ln>
                  <a:noFill/>
                </a:ln>
                <a:solidFill>
                  <a:srgbClr val="0B0C0C"/>
                </a:solidFill>
                <a:effectLst/>
              </a:rPr>
              <a:t>£1,320 for pupils in reception to year 6</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smtClean="0">
                <a:ln>
                  <a:noFill/>
                </a:ln>
                <a:solidFill>
                  <a:srgbClr val="0B0C0C"/>
                </a:solidFill>
                <a:effectLst/>
              </a:rPr>
              <a:t>£935 for pupils in year 7 to year 11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4" name="Rectangle 1"/>
          <p:cNvSpPr>
            <a:spLocks noChangeArrowheads="1"/>
          </p:cNvSpPr>
          <p:nvPr/>
        </p:nvSpPr>
        <p:spPr bwMode="auto">
          <a:xfrm>
            <a:off x="4766444" y="500278"/>
            <a:ext cx="3715406" cy="415173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74589" rIns="0" bIns="74589"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smtClean="0">
                <a:ln>
                  <a:noFill/>
                </a:ln>
                <a:solidFill>
                  <a:srgbClr val="0B0C0C"/>
                </a:solidFill>
                <a:effectLst/>
              </a:rPr>
              <a:t>Pupil Development</a:t>
            </a:r>
            <a:r>
              <a:rPr kumimoji="0" lang="en-GB" altLang="en-US" sz="2000" b="1" i="0" u="none" strike="noStrike" cap="none" normalizeH="0" dirty="0" smtClean="0">
                <a:ln>
                  <a:noFill/>
                </a:ln>
                <a:solidFill>
                  <a:srgbClr val="0B0C0C"/>
                </a:solidFill>
                <a:effectLst/>
              </a:rPr>
              <a:t> Grant</a:t>
            </a:r>
            <a:endParaRPr kumimoji="0" lang="en-US" altLang="en-US" sz="2000" b="1" i="0" u="none" strike="noStrike" cap="none" normalizeH="0" baseline="0" dirty="0" smtClean="0">
              <a:ln>
                <a:noFill/>
              </a:ln>
              <a:solidFill>
                <a:srgbClr val="0B0C0C"/>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0B0C0C"/>
              </a:solidFill>
            </a:endParaRPr>
          </a:p>
          <a:p>
            <a:pPr lvl="0" eaLnBrk="0" fontAlgn="base" hangingPunct="0">
              <a:spcBef>
                <a:spcPct val="0"/>
              </a:spcBef>
              <a:spcAft>
                <a:spcPct val="0"/>
              </a:spcAft>
            </a:pPr>
            <a:r>
              <a:rPr lang="en-GB" sz="2000" dirty="0"/>
              <a:t>The PDG was introduced in financial year </a:t>
            </a:r>
            <a:r>
              <a:rPr lang="en-GB" sz="2000" dirty="0" smtClean="0"/>
              <a:t>2012-13. </a:t>
            </a:r>
            <a:r>
              <a:rPr lang="en-GB" sz="2000" dirty="0"/>
              <a:t>It provides extra money to schools based on the number of pupils eligible for free school meals (</a:t>
            </a:r>
            <a:r>
              <a:rPr lang="en-GB" sz="2000" dirty="0" smtClean="0"/>
              <a:t>e-FSM</a:t>
            </a:r>
            <a:r>
              <a:rPr lang="en-GB" sz="2000" dirty="0"/>
              <a:t>) on their </a:t>
            </a:r>
            <a:r>
              <a:rPr lang="en-GB" sz="2000" dirty="0" smtClean="0"/>
              <a:t>roll</a:t>
            </a:r>
            <a:r>
              <a:rPr lang="en-GB" sz="2000" dirty="0"/>
              <a:t>:</a:t>
            </a:r>
            <a:endParaRPr lang="en-GB" sz="2000" dirty="0" smtClean="0"/>
          </a:p>
          <a:p>
            <a:pPr lvl="0" eaLnBrk="0" fontAlgn="base" hangingPunct="0">
              <a:spcBef>
                <a:spcPct val="0"/>
              </a:spcBef>
              <a:spcAft>
                <a:spcPct val="0"/>
              </a:spcAft>
            </a:pPr>
            <a:endParaRPr lang="en-GB" sz="2000" dirty="0"/>
          </a:p>
          <a:p>
            <a:pPr marL="342900" lvl="0" indent="-342900" eaLnBrk="0" fontAlgn="base" hangingPunct="0">
              <a:spcBef>
                <a:spcPct val="0"/>
              </a:spcBef>
              <a:spcAft>
                <a:spcPct val="0"/>
              </a:spcAft>
              <a:buFont typeface="Arial" panose="020B0604020202020204" pitchFamily="34" charset="0"/>
              <a:buChar char="•"/>
            </a:pPr>
            <a:r>
              <a:rPr lang="en-GB" sz="2000" dirty="0" smtClean="0"/>
              <a:t>£</a:t>
            </a:r>
            <a:r>
              <a:rPr lang="en-GB" sz="2000" dirty="0"/>
              <a:t>1,150 is paid per eligible </a:t>
            </a:r>
            <a:r>
              <a:rPr lang="en-GB" sz="2000" dirty="0" smtClean="0"/>
              <a:t>pupil</a:t>
            </a:r>
          </a:p>
          <a:p>
            <a:pPr marL="342900" lvl="0" indent="-342900" eaLnBrk="0" fontAlgn="base" hangingPunct="0">
              <a:spcBef>
                <a:spcPct val="0"/>
              </a:spcBef>
              <a:spcAft>
                <a:spcPct val="0"/>
              </a:spcAft>
              <a:buFont typeface="Arial" panose="020B0604020202020204" pitchFamily="34" charset="0"/>
              <a:buChar char="•"/>
            </a:pPr>
            <a:r>
              <a:rPr lang="en-GB" sz="2000" dirty="0" smtClean="0"/>
              <a:t>Early </a:t>
            </a:r>
            <a:r>
              <a:rPr lang="en-GB" sz="2000" dirty="0"/>
              <a:t>Years </a:t>
            </a:r>
            <a:r>
              <a:rPr lang="en-GB" sz="2000" dirty="0" smtClean="0"/>
              <a:t>pupils (3-5 </a:t>
            </a:r>
            <a:r>
              <a:rPr lang="en-GB" sz="2000" dirty="0"/>
              <a:t>year olds: up to and including the Reception year) </a:t>
            </a:r>
            <a:r>
              <a:rPr lang="en-GB" sz="2000" dirty="0" smtClean="0"/>
              <a:t>receive </a:t>
            </a:r>
            <a:r>
              <a:rPr lang="en-GB" sz="2000" dirty="0"/>
              <a:t>£</a:t>
            </a:r>
            <a:r>
              <a:rPr lang="en-GB" sz="2000" dirty="0" smtClean="0"/>
              <a:t>600</a:t>
            </a:r>
            <a:endParaRPr kumimoji="0" lang="en-US" altLang="en-US" sz="20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68284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7006" y="1257027"/>
            <a:ext cx="6637283" cy="3139321"/>
          </a:xfrm>
          <a:prstGeom prst="rect">
            <a:avLst/>
          </a:prstGeom>
        </p:spPr>
        <p:txBody>
          <a:bodyPr wrap="square">
            <a:spAutoFit/>
          </a:bodyPr>
          <a:lstStyle/>
          <a:p>
            <a:endParaRPr lang="en-GB" dirty="0"/>
          </a:p>
          <a:p>
            <a:r>
              <a:rPr lang="en-GB" sz="2000" dirty="0" smtClean="0"/>
              <a:t>‘The </a:t>
            </a:r>
            <a:r>
              <a:rPr lang="en-GB" sz="2000" dirty="0"/>
              <a:t>funding can be used for interventions such as supporting the development of disadvantaged pupils through curriculum content and delivery, with a particular focus on literacy and numeracy; putting in place effective pupil tracking systems for attainment and wellbeing; and managing effective support packages for pupils who have additional learning needs or specific learning difficulties</a:t>
            </a:r>
            <a:r>
              <a:rPr lang="en-GB" sz="2000" dirty="0" smtClean="0"/>
              <a:t>.’</a:t>
            </a:r>
          </a:p>
          <a:p>
            <a:endParaRPr lang="en-GB" sz="2000" dirty="0"/>
          </a:p>
          <a:p>
            <a:r>
              <a:rPr lang="en-GB" sz="2000" dirty="0" smtClean="0"/>
              <a:t>(NFER, 2011)</a:t>
            </a:r>
            <a:endParaRPr lang="en-US" sz="2000" dirty="0"/>
          </a:p>
        </p:txBody>
      </p:sp>
    </p:spTree>
    <p:extLst>
      <p:ext uri="{BB962C8B-B14F-4D97-AF65-F5344CB8AC3E}">
        <p14:creationId xmlns:p14="http://schemas.microsoft.com/office/powerpoint/2010/main" val="1158232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8915" y="114495"/>
            <a:ext cx="4415246" cy="5262979"/>
          </a:xfrm>
          <a:prstGeom prst="rect">
            <a:avLst/>
          </a:prstGeom>
        </p:spPr>
        <p:txBody>
          <a:bodyPr wrap="square">
            <a:spAutoFit/>
          </a:bodyPr>
          <a:lstStyle/>
          <a:p>
            <a:r>
              <a:rPr lang="en-GB" sz="1400" b="1" dirty="0"/>
              <a:t>A growing number of schools are using their pupil premium cash to offset budget cuts elsewhere instead of using it to raise the attainment of disadvantaged students, new research shows</a:t>
            </a:r>
            <a:r>
              <a:rPr lang="en-GB" sz="1400" b="1" dirty="0" smtClean="0"/>
              <a:t>.</a:t>
            </a:r>
          </a:p>
          <a:p>
            <a:endParaRPr lang="en-GB" sz="1400" b="1" dirty="0"/>
          </a:p>
          <a:p>
            <a:r>
              <a:rPr lang="en-GB" sz="1400" dirty="0"/>
              <a:t>A poll of more than 1,500 teachers, published today by the Sutton Trust and the Education Endowment Foundation (EEF), found 6 per cent of teachers used the extra cash to plug funding holes. Last year 2 per cent of teachers said they used the premium elsewhere</a:t>
            </a:r>
            <a:r>
              <a:rPr lang="en-GB" sz="1400" dirty="0" smtClean="0"/>
              <a:t>.</a:t>
            </a:r>
          </a:p>
          <a:p>
            <a:endParaRPr lang="en-GB" sz="1400" dirty="0"/>
          </a:p>
          <a:p>
            <a:r>
              <a:rPr lang="en-GB" sz="1400" dirty="0"/>
              <a:t>Pupil premium was set up by the government in 2011 as an additional pot to help schools to raise the attainment of disadvantaged pupils and to “close the gap” between them and their peers</a:t>
            </a:r>
            <a:r>
              <a:rPr lang="en-GB" sz="1400" dirty="0" smtClean="0"/>
              <a:t>.</a:t>
            </a:r>
          </a:p>
          <a:p>
            <a:endParaRPr lang="en-GB" sz="1400" dirty="0"/>
          </a:p>
          <a:p>
            <a:r>
              <a:rPr lang="en-GB" sz="1400" dirty="0"/>
              <a:t>Sir John </a:t>
            </a:r>
            <a:r>
              <a:rPr lang="en-GB" sz="1400" dirty="0" smtClean="0"/>
              <a:t>Dunford</a:t>
            </a:r>
            <a:r>
              <a:rPr lang="en-GB" sz="1400" dirty="0" smtClean="0"/>
              <a:t>, </a:t>
            </a:r>
            <a:r>
              <a:rPr lang="en-GB" sz="1400" dirty="0"/>
              <a:t>former pupil premium champion at the Department for Education (</a:t>
            </a:r>
            <a:r>
              <a:rPr lang="en-GB" sz="1400" dirty="0"/>
              <a:t>DfE</a:t>
            </a:r>
            <a:r>
              <a:rPr lang="en-GB" sz="1400" dirty="0"/>
              <a:t>), warned that it was a “dangerous strategy” for schools to not use the fund “legitimately”, but said the finding was “not surprising” given the funding pressures they now faced.</a:t>
            </a:r>
          </a:p>
          <a:p>
            <a:endParaRPr lang="en-GB" sz="1400" dirty="0" smtClean="0"/>
          </a:p>
          <a:p>
            <a:endParaRPr lang="en-GB" sz="1400" b="0" i="0" dirty="0">
              <a:effectLst/>
            </a:endParaRPr>
          </a:p>
          <a:p>
            <a:r>
              <a:rPr lang="en-GB" sz="1400" dirty="0" smtClean="0"/>
              <a:t>(Schools Week, 2016)</a:t>
            </a:r>
            <a:endParaRPr lang="en-GB" sz="1400" b="0" i="0" dirty="0">
              <a:effectLst/>
            </a:endParaRPr>
          </a:p>
        </p:txBody>
      </p:sp>
      <p:sp>
        <p:nvSpPr>
          <p:cNvPr id="3" name="Rectangle 1"/>
          <p:cNvSpPr>
            <a:spLocks noChangeArrowheads="1"/>
          </p:cNvSpPr>
          <p:nvPr/>
        </p:nvSpPr>
        <p:spPr bwMode="auto">
          <a:xfrm>
            <a:off x="4641966" y="-36786"/>
            <a:ext cx="4444227" cy="5693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effectLst/>
                <a:latin typeface="+mn-lt"/>
              </a:rPr>
              <a:t>Wales' biggest local authority will be warned of its obligation to deprived pupils after it emerged schools are being encouraged to use a funding package designed to break the link between poverty and low attainment to cover the cost of music lessons.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effectLst/>
                <a:latin typeface="+mn-lt"/>
              </a:rPr>
              <a:t>The Welsh Government said Education Minister </a:t>
            </a:r>
            <a:r>
              <a:rPr kumimoji="0" lang="en-US" altLang="en-US" sz="1400" b="0" i="0" u="none" strike="noStrike" cap="none" normalizeH="0" baseline="0" dirty="0" smtClean="0">
                <a:ln>
                  <a:noFill/>
                </a:ln>
                <a:effectLst/>
                <a:latin typeface="+mn-lt"/>
              </a:rPr>
              <a:t>Huw</a:t>
            </a:r>
            <a:r>
              <a:rPr kumimoji="0" lang="en-US" altLang="en-US" sz="1400" b="0" i="0" u="none" strike="noStrike" cap="none" normalizeH="0" baseline="0" dirty="0" smtClean="0">
                <a:ln>
                  <a:noFill/>
                </a:ln>
                <a:effectLst/>
                <a:latin typeface="+mn-lt"/>
              </a:rPr>
              <a:t> Lewis would be writing to Cardiff council to ensure it uses the Pupil Deprivation Grant (PDG), which will this year see schools in Wales given an additional £918 per pupil entitled to free school meals (FSM), more effectively.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effectLst/>
                <a:latin typeface="+mn-lt"/>
              </a:rPr>
              <a:t>It follows accusations the authority is flouting official guidelines by asking schools to use the PDG to cover the cost of music service bursaries, which are being cut.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effectLst/>
                <a:latin typeface="+mn-lt"/>
              </a:rPr>
              <a:t>In a letter to </a:t>
            </a:r>
            <a:r>
              <a:rPr kumimoji="0" lang="en-US" altLang="en-US" sz="1400" b="0" i="0" u="none" strike="noStrike" cap="none" normalizeH="0" baseline="0" dirty="0" smtClean="0">
                <a:ln>
                  <a:noFill/>
                </a:ln>
                <a:effectLst/>
                <a:latin typeface="+mn-lt"/>
              </a:rPr>
              <a:t>headteachers</a:t>
            </a:r>
            <a:r>
              <a:rPr kumimoji="0" lang="en-US" altLang="en-US" sz="1400" b="0" i="0" u="none" strike="noStrike" cap="none" normalizeH="0" baseline="0" dirty="0" smtClean="0">
                <a:ln>
                  <a:noFill/>
                </a:ln>
                <a:effectLst/>
                <a:latin typeface="+mn-lt"/>
              </a:rPr>
              <a:t>, Cardiff’s head of school improvement Stuart Powell said that schools would be charged for providing instrumental tuition to pupils eligible for FSM – a measure of poverty – from April 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effectLst/>
                <a:latin typeface="+mn-lt"/>
              </a:rPr>
              <a:t>He called on </a:t>
            </a:r>
            <a:r>
              <a:rPr kumimoji="0" lang="en-US" altLang="en-US" sz="1400" b="0" i="0" u="none" strike="noStrike" cap="none" normalizeH="0" baseline="0" dirty="0" smtClean="0">
                <a:ln>
                  <a:noFill/>
                </a:ln>
                <a:effectLst/>
                <a:latin typeface="+mn-lt"/>
              </a:rPr>
              <a:t>headteachers</a:t>
            </a:r>
            <a:r>
              <a:rPr kumimoji="0" lang="en-US" altLang="en-US" sz="1400" b="0" i="0" u="none" strike="noStrike" cap="none" normalizeH="0" baseline="0" dirty="0" smtClean="0">
                <a:ln>
                  <a:noFill/>
                </a:ln>
                <a:effectLst/>
                <a:latin typeface="+mn-lt"/>
              </a:rPr>
              <a:t> in the city to use part of their PDG allocation to finance the annual £153 cost of each bursary per FSM pupil.</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dirty="0">
                <a:latin typeface="+mn-lt"/>
              </a:rPr>
              <a:t>	</a:t>
            </a:r>
            <a:r>
              <a:rPr lang="en-US" altLang="en-US" sz="1400" dirty="0" smtClean="0">
                <a:latin typeface="+mn-lt"/>
              </a:rPr>
              <a:t>	                    </a:t>
            </a:r>
            <a:r>
              <a:rPr kumimoji="0" lang="en-GB" altLang="en-US" sz="1400" b="0" i="0" u="none" strike="noStrike" cap="none" normalizeH="0" baseline="0" dirty="0" smtClean="0">
                <a:ln>
                  <a:noFill/>
                </a:ln>
                <a:effectLst/>
                <a:latin typeface="+mn-lt"/>
              </a:rPr>
              <a:t>(</a:t>
            </a:r>
            <a:r>
              <a:rPr kumimoji="0" lang="en-GB" altLang="en-US" sz="1400" b="0" i="0" u="none" strike="noStrike" cap="none" normalizeH="0" baseline="0" dirty="0" smtClean="0">
                <a:ln>
                  <a:noFill/>
                </a:ln>
                <a:effectLst/>
                <a:latin typeface="+mn-lt"/>
              </a:rPr>
              <a:t>WalesOnline</a:t>
            </a:r>
            <a:r>
              <a:rPr kumimoji="0" lang="en-GB" altLang="en-US" sz="1400" b="0" i="0" u="none" strike="noStrike" cap="none" normalizeH="0" baseline="0" dirty="0" smtClean="0">
                <a:ln>
                  <a:noFill/>
                </a:ln>
                <a:effectLst/>
                <a:latin typeface="+mn-lt"/>
              </a:rPr>
              <a:t>, 2014)</a:t>
            </a:r>
            <a:endParaRPr kumimoji="0" lang="en-US" altLang="en-US" sz="1400" b="0" i="0" u="none" strike="noStrike" cap="none" normalizeH="0" baseline="0" dirty="0" smtClean="0">
              <a:ln>
                <a:noFill/>
              </a:ln>
              <a:effectLst/>
              <a:latin typeface="+mn-lt"/>
            </a:endParaRPr>
          </a:p>
        </p:txBody>
      </p:sp>
    </p:spTree>
    <p:extLst>
      <p:ext uri="{BB962C8B-B14F-4D97-AF65-F5344CB8AC3E}">
        <p14:creationId xmlns:p14="http://schemas.microsoft.com/office/powerpoint/2010/main" val="28172650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2674" y="1907656"/>
            <a:ext cx="6043449" cy="1200329"/>
          </a:xfrm>
          <a:prstGeom prst="rect">
            <a:avLst/>
          </a:prstGeom>
        </p:spPr>
        <p:txBody>
          <a:bodyPr wrap="square">
            <a:spAutoFit/>
          </a:bodyPr>
          <a:lstStyle/>
          <a:p>
            <a:r>
              <a:rPr lang="en-GB" sz="2400" b="1" dirty="0" smtClean="0"/>
              <a:t>Wales’ new national curriculum will further reduce equity and create more imbalance between groups of pupils…</a:t>
            </a:r>
            <a:endParaRPr lang="en-GB" sz="2400" b="1" dirty="0"/>
          </a:p>
        </p:txBody>
      </p:sp>
    </p:spTree>
    <p:extLst>
      <p:ext uri="{BB962C8B-B14F-4D97-AF65-F5344CB8AC3E}">
        <p14:creationId xmlns:p14="http://schemas.microsoft.com/office/powerpoint/2010/main" val="29957911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9807" y="1519619"/>
            <a:ext cx="7409793" cy="2862322"/>
          </a:xfrm>
          <a:prstGeom prst="rect">
            <a:avLst/>
          </a:prstGeom>
        </p:spPr>
        <p:txBody>
          <a:bodyPr wrap="square">
            <a:spAutoFit/>
          </a:bodyPr>
          <a:lstStyle/>
          <a:p>
            <a:r>
              <a:rPr lang="en-GB" sz="2000" dirty="0" smtClean="0"/>
              <a:t>‘In </a:t>
            </a:r>
            <a:r>
              <a:rPr lang="en-GB" sz="2000" dirty="0"/>
              <a:t>the main, too many statements are generic, poorly defined and weak on knowledge and skills development.  As a result, it is likely that pupils’ knowledge, understanding and skills development will be </a:t>
            </a:r>
            <a:r>
              <a:rPr lang="en-GB" sz="2000" dirty="0" smtClean="0"/>
              <a:t>left to chance</a:t>
            </a:r>
            <a:r>
              <a:rPr lang="en-GB" sz="2000" dirty="0"/>
              <a:t>, i.e. relying heavily on the knowledge and experience of individual teachers as opposed to an entitlement defined by the curriculum</a:t>
            </a:r>
            <a:r>
              <a:rPr lang="en-GB" sz="2000" dirty="0" smtClean="0"/>
              <a:t>. </a:t>
            </a:r>
            <a:r>
              <a:rPr lang="en-GB" sz="2000" dirty="0"/>
              <a:t>Pupils without strong family support are at risk of missing out the most</a:t>
            </a:r>
            <a:r>
              <a:rPr lang="en-GB" sz="2000" dirty="0" smtClean="0"/>
              <a:t>.’</a:t>
            </a:r>
          </a:p>
          <a:p>
            <a:endParaRPr lang="en-GB" sz="2000" dirty="0"/>
          </a:p>
          <a:p>
            <a:r>
              <a:rPr lang="en-GB" sz="2000" dirty="0" smtClean="0"/>
              <a:t>					(WLGA/ADEW, 2018)</a:t>
            </a:r>
            <a:endParaRPr lang="en-US" sz="2000" dirty="0"/>
          </a:p>
        </p:txBody>
      </p:sp>
    </p:spTree>
    <p:extLst>
      <p:ext uri="{BB962C8B-B14F-4D97-AF65-F5344CB8AC3E}">
        <p14:creationId xmlns:p14="http://schemas.microsoft.com/office/powerpoint/2010/main" val="1448723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2868" y="858652"/>
            <a:ext cx="7373007" cy="4616648"/>
          </a:xfrm>
          <a:prstGeom prst="rect">
            <a:avLst/>
          </a:prstGeom>
        </p:spPr>
        <p:txBody>
          <a:bodyPr wrap="square">
            <a:spAutoFit/>
          </a:bodyPr>
          <a:lstStyle/>
          <a:p>
            <a:r>
              <a:rPr lang="en-GB" sz="2000" dirty="0" smtClean="0"/>
              <a:t>‘All </a:t>
            </a:r>
            <a:r>
              <a:rPr lang="en-GB" sz="2000" dirty="0"/>
              <a:t>too often the debate about social mobility becomes polarised between those who succumb to a weary sense of inevitability about our powerlessness to challenge the global forces that are reshaping the social landscape and those who subscribe to the theory that change can only happen if the whole global economic system is turned upside down. Both positions we believe to be counsels of despair. There is enough evidence from around the world, in our country’s own history and, contemporaneously, in local areas to know that, with the right approach, the transmission of disadvantage from one generation to the next can be </a:t>
            </a:r>
            <a:r>
              <a:rPr lang="en-GB" sz="2000" dirty="0" smtClean="0"/>
              <a:t>broken.’</a:t>
            </a:r>
          </a:p>
          <a:p>
            <a:endParaRPr lang="en-GB" sz="2000" dirty="0"/>
          </a:p>
          <a:p>
            <a:r>
              <a:rPr lang="en-GB" sz="2000" dirty="0" smtClean="0"/>
              <a:t>						(Milburn, 2017)</a:t>
            </a:r>
          </a:p>
          <a:p>
            <a:endParaRPr lang="en-GB" dirty="0"/>
          </a:p>
          <a:p>
            <a:r>
              <a:rPr lang="en-GB" sz="1200" dirty="0" smtClean="0"/>
              <a:t>State of the Nation: Social Mobility in Great Britain (Available </a:t>
            </a:r>
            <a:r>
              <a:rPr lang="en-GB" sz="1200" dirty="0"/>
              <a:t>at: https://assets.publishing.service.gov.uk/government/uploads/system/uploads/attachment_data/file/662744/State_of_the_Nation_2017_-_</a:t>
            </a:r>
            <a:r>
              <a:rPr lang="en-GB" sz="1200" dirty="0" smtClean="0"/>
              <a:t>Social_Mobility_in_Great_Britain.pdf)</a:t>
            </a:r>
            <a:endParaRPr lang="en-US" sz="1200" dirty="0"/>
          </a:p>
        </p:txBody>
      </p:sp>
    </p:spTree>
    <p:extLst>
      <p:ext uri="{BB962C8B-B14F-4D97-AF65-F5344CB8AC3E}">
        <p14:creationId xmlns:p14="http://schemas.microsoft.com/office/powerpoint/2010/main" val="839987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5723" y="884928"/>
            <a:ext cx="7646277" cy="4955203"/>
          </a:xfrm>
          <a:prstGeom prst="rect">
            <a:avLst/>
          </a:prstGeom>
        </p:spPr>
        <p:txBody>
          <a:bodyPr wrap="square">
            <a:spAutoFit/>
          </a:bodyPr>
          <a:lstStyle/>
          <a:p>
            <a:r>
              <a:rPr lang="en-GB" sz="2000" dirty="0" smtClean="0"/>
              <a:t>‘Tinkering </a:t>
            </a:r>
            <a:r>
              <a:rPr lang="en-GB" sz="2000" dirty="0"/>
              <a:t>with change will not do the trick. A new level of effort will be needed to tackle the phenomenon of left-behind Britain. The country seems to be in the grip of a self-reinforcing spiral of ever-growing division. That takes a spatial form, not just a social one. London and its hinterland are increasingly looking like a different country from the rest of Britain. They are moving ahead, as are many of our country’s great cities. But too many rural and coastal areas and the towns of Britain’s old industrial heartlands are being left behind. It is time to challenge the decades-long assumption that Britain can get by with unbalanced economic growth</a:t>
            </a:r>
            <a:r>
              <a:rPr lang="en-GB" sz="2000" dirty="0" smtClean="0"/>
              <a:t>.’</a:t>
            </a:r>
          </a:p>
          <a:p>
            <a:endParaRPr lang="en-GB" sz="2000" dirty="0"/>
          </a:p>
          <a:p>
            <a:r>
              <a:rPr lang="en-GB" sz="2000" dirty="0"/>
              <a:t>						(Milburn, 2017)</a:t>
            </a:r>
          </a:p>
          <a:p>
            <a:endParaRPr lang="en-GB" sz="2000" dirty="0"/>
          </a:p>
          <a:p>
            <a:r>
              <a:rPr lang="en-GB" sz="1200" dirty="0"/>
              <a:t>State of the Nation: Social Mobility in Great Britain (Available at: https://assets.publishing.service.gov.uk/government/uploads/system/uploads/attachment_data/file/662744/State_of_the_Nation_2017_-_Social_Mobility_in_Great_Britain.pdf)</a:t>
            </a:r>
            <a:endParaRPr lang="en-US" sz="1200" dirty="0"/>
          </a:p>
          <a:p>
            <a:endParaRPr lang="en-US" sz="2000" dirty="0"/>
          </a:p>
        </p:txBody>
      </p:sp>
    </p:spTree>
    <p:extLst>
      <p:ext uri="{BB962C8B-B14F-4D97-AF65-F5344CB8AC3E}">
        <p14:creationId xmlns:p14="http://schemas.microsoft.com/office/powerpoint/2010/main" val="37664620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2771" y="508833"/>
            <a:ext cx="6658303" cy="4931350"/>
          </a:xfrm>
          <a:prstGeom prst="rect">
            <a:avLst/>
          </a:prstGeom>
        </p:spPr>
        <p:txBody>
          <a:bodyPr wrap="square">
            <a:spAutoFit/>
          </a:bodyPr>
          <a:lstStyle/>
          <a:p>
            <a:pPr marL="6350" indent="-6350" algn="just">
              <a:lnSpc>
                <a:spcPct val="107000"/>
              </a:lnSpc>
              <a:spcAft>
                <a:spcPts val="1075"/>
              </a:spcAft>
            </a:pPr>
            <a:r>
              <a:rPr lang="en-US" b="1" dirty="0">
                <a:solidFill>
                  <a:srgbClr val="000000"/>
                </a:solidFill>
                <a:latin typeface="Arial" panose="020B0604020202020204" pitchFamily="34" charset="0"/>
                <a:ea typeface="Calibri" panose="020F0502020204030204" pitchFamily="34" charset="0"/>
              </a:rPr>
              <a:t>Assessment Component 2 – 10% </a:t>
            </a:r>
            <a:r>
              <a:rPr lang="en-US" dirty="0">
                <a:solidFill>
                  <a:srgbClr val="000000"/>
                </a:solidFill>
                <a:latin typeface="Arial" panose="020B0604020202020204" pitchFamily="34" charset="0"/>
                <a:ea typeface="Calibri" panose="020F0502020204030204" pitchFamily="34" charset="0"/>
              </a:rPr>
              <a:t>(31.01.19)</a:t>
            </a:r>
            <a:endParaRPr lang="en-US" b="1" dirty="0">
              <a:solidFill>
                <a:srgbClr val="000000"/>
              </a:solidFill>
              <a:latin typeface="Calibri" panose="020F0502020204030204" pitchFamily="34" charset="0"/>
              <a:ea typeface="Calibri" panose="020F0502020204030204" pitchFamily="34" charset="0"/>
            </a:endParaRPr>
          </a:p>
          <a:p>
            <a:pPr indent="-6350" algn="just">
              <a:lnSpc>
                <a:spcPct val="112000"/>
              </a:lnSpc>
              <a:spcAft>
                <a:spcPts val="1035"/>
              </a:spcAft>
            </a:pPr>
            <a:r>
              <a:rPr lang="en-US" i="1" dirty="0">
                <a:solidFill>
                  <a:srgbClr val="000000"/>
                </a:solidFill>
                <a:latin typeface="Arial" panose="020B0604020202020204" pitchFamily="34" charset="0"/>
                <a:ea typeface="Calibri" panose="020F0502020204030204" pitchFamily="34" charset="0"/>
              </a:rPr>
              <a:t>The art of blogging</a:t>
            </a:r>
            <a:r>
              <a:rPr lang="en-US" dirty="0">
                <a:solidFill>
                  <a:srgbClr val="000000"/>
                </a:solidFill>
                <a:latin typeface="Arial" panose="020B0604020202020204" pitchFamily="34" charset="0"/>
                <a:ea typeface="Calibri" panose="020F0502020204030204" pitchFamily="34" charset="0"/>
              </a:rPr>
              <a:t>.  You are asked to contribute at least two blogs over the period of this semester. These will be personal writing that is open for comment and collaboration within the group.  The assessment will be a critical reflection on your learning through this medium of writing and publication (800 words equivalent). </a:t>
            </a:r>
            <a:endParaRPr lang="en-US" dirty="0">
              <a:solidFill>
                <a:srgbClr val="000000"/>
              </a:solidFill>
              <a:latin typeface="Calibri" panose="020F0502020204030204" pitchFamily="34" charset="0"/>
              <a:ea typeface="Calibri" panose="020F0502020204030204" pitchFamily="34" charset="0"/>
            </a:endParaRPr>
          </a:p>
          <a:p>
            <a:pPr algn="just">
              <a:lnSpc>
                <a:spcPct val="107000"/>
              </a:lnSpc>
              <a:spcAft>
                <a:spcPts val="1090"/>
              </a:spcAft>
            </a:pPr>
            <a:r>
              <a:rPr lang="en-US" dirty="0">
                <a:solidFill>
                  <a:srgbClr val="000000"/>
                </a:solidFill>
                <a:latin typeface="Arial" panose="020B0604020202020204" pitchFamily="34" charset="0"/>
                <a:ea typeface="Calibri" panose="020F0502020204030204" pitchFamily="34" charset="0"/>
              </a:rPr>
              <a:t> </a:t>
            </a:r>
            <a:endParaRPr lang="en-US" dirty="0">
              <a:solidFill>
                <a:srgbClr val="000000"/>
              </a:solidFill>
              <a:latin typeface="Calibri" panose="020F0502020204030204" pitchFamily="34" charset="0"/>
              <a:ea typeface="Calibri" panose="020F0502020204030204" pitchFamily="34" charset="0"/>
            </a:endParaRPr>
          </a:p>
          <a:p>
            <a:pPr marL="6350" indent="-6350" algn="just">
              <a:lnSpc>
                <a:spcPct val="107000"/>
              </a:lnSpc>
              <a:spcAft>
                <a:spcPts val="1075"/>
              </a:spcAft>
            </a:pPr>
            <a:r>
              <a:rPr lang="en-US" b="1" dirty="0">
                <a:solidFill>
                  <a:srgbClr val="000000"/>
                </a:solidFill>
                <a:latin typeface="Arial" panose="020B0604020202020204" pitchFamily="34" charset="0"/>
                <a:ea typeface="Calibri" panose="020F0502020204030204" pitchFamily="34" charset="0"/>
              </a:rPr>
              <a:t>Assessment Component 3 – 50%</a:t>
            </a:r>
            <a:r>
              <a:rPr lang="en-US" dirty="0">
                <a:solidFill>
                  <a:srgbClr val="000000"/>
                </a:solidFill>
                <a:latin typeface="Arial" panose="020B0604020202020204" pitchFamily="34" charset="0"/>
                <a:ea typeface="Calibri" panose="020F0502020204030204" pitchFamily="34" charset="0"/>
              </a:rPr>
              <a:t> (31.01.19)</a:t>
            </a:r>
            <a:endParaRPr lang="en-US" b="1" dirty="0">
              <a:solidFill>
                <a:srgbClr val="000000"/>
              </a:solidFill>
              <a:latin typeface="Calibri" panose="020F0502020204030204" pitchFamily="34" charset="0"/>
              <a:ea typeface="Calibri" panose="020F0502020204030204" pitchFamily="34" charset="0"/>
            </a:endParaRPr>
          </a:p>
          <a:p>
            <a:pPr indent="-6350" algn="just">
              <a:lnSpc>
                <a:spcPct val="112000"/>
              </a:lnSpc>
              <a:spcAft>
                <a:spcPts val="35"/>
              </a:spcAft>
            </a:pPr>
            <a:r>
              <a:rPr lang="en-US" dirty="0">
                <a:solidFill>
                  <a:srgbClr val="000000"/>
                </a:solidFill>
                <a:latin typeface="Arial" panose="020B0604020202020204" pitchFamily="34" charset="0"/>
                <a:ea typeface="Calibri" panose="020F0502020204030204" pitchFamily="34" charset="0"/>
              </a:rPr>
              <a:t>Prepare an article for an appropriate journal that follows the guidelines for contributors. Include an abstract/presentation that is suitable for submission to a research conference and for posting on a website (4,000 word paper and 150 word abstract). </a:t>
            </a:r>
            <a:endParaRPr lang="en-US" dirty="0">
              <a:solidFill>
                <a:srgbClr val="000000"/>
              </a:solidFill>
              <a:latin typeface="Calibri" panose="020F0502020204030204" pitchFamily="34" charset="0"/>
              <a:ea typeface="Calibri" panose="020F0502020204030204" pitchFamily="34" charset="0"/>
            </a:endParaRPr>
          </a:p>
          <a:p>
            <a:pPr algn="just">
              <a:lnSpc>
                <a:spcPct val="107000"/>
              </a:lnSpc>
              <a:spcAft>
                <a:spcPts val="515"/>
              </a:spcAft>
            </a:pPr>
            <a:r>
              <a:rPr lang="en-US" dirty="0">
                <a:solidFill>
                  <a:srgbClr val="000000"/>
                </a:solidFill>
                <a:latin typeface="Arial" panose="020B0604020202020204" pitchFamily="34" charset="0"/>
                <a:ea typeface="Calibri" panose="020F0502020204030204" pitchFamily="34" charset="0"/>
              </a:rPr>
              <a:t> </a:t>
            </a:r>
            <a:endParaRPr lang="en-US" dirty="0">
              <a:solidFill>
                <a:srgbClr val="000000"/>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601624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55682" y="646388"/>
            <a:ext cx="5812221" cy="4524315"/>
          </a:xfrm>
          <a:prstGeom prst="rect">
            <a:avLst/>
          </a:prstGeom>
          <a:noFill/>
        </p:spPr>
        <p:txBody>
          <a:bodyPr wrap="square" rtlCol="0">
            <a:spAutoFit/>
          </a:bodyPr>
          <a:lstStyle/>
          <a:p>
            <a:pPr marL="457200" indent="-457200">
              <a:buFont typeface="Arial" panose="020B0604020202020204" pitchFamily="34" charset="0"/>
              <a:buChar char="•"/>
            </a:pPr>
            <a:r>
              <a:rPr lang="en-GB" sz="3200" b="1" dirty="0" smtClean="0"/>
              <a:t>Don’t forget your referencing!</a:t>
            </a:r>
          </a:p>
          <a:p>
            <a:endParaRPr lang="en-GB" sz="3200" b="1" dirty="0"/>
          </a:p>
          <a:p>
            <a:pPr marL="457200" indent="-457200">
              <a:buFont typeface="Arial" panose="020B0604020202020204" pitchFamily="34" charset="0"/>
              <a:buChar char="•"/>
            </a:pPr>
            <a:r>
              <a:rPr lang="en-GB" sz="3200" b="1" dirty="0" smtClean="0"/>
              <a:t>Check your layout</a:t>
            </a:r>
          </a:p>
          <a:p>
            <a:endParaRPr lang="en-GB" sz="3200" b="1" dirty="0"/>
          </a:p>
          <a:p>
            <a:pPr marL="457200" indent="-457200">
              <a:buFont typeface="Arial" panose="020B0604020202020204" pitchFamily="34" charset="0"/>
              <a:buChar char="•"/>
            </a:pPr>
            <a:r>
              <a:rPr lang="en-GB" sz="3200" b="1" dirty="0" smtClean="0"/>
              <a:t>Critical analysis… dig deep, ask questions, provide solutions</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smtClean="0"/>
              <a:t>Reflective cycles (e.g. Gibbs)</a:t>
            </a:r>
            <a:endParaRPr lang="en-US" sz="3200" b="1" dirty="0"/>
          </a:p>
        </p:txBody>
      </p:sp>
    </p:spTree>
    <p:extLst>
      <p:ext uri="{BB962C8B-B14F-4D97-AF65-F5344CB8AC3E}">
        <p14:creationId xmlns:p14="http://schemas.microsoft.com/office/powerpoint/2010/main" val="215538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1569</TotalTime>
  <Words>2206</Words>
  <Application>Microsoft Office PowerPoint</Application>
  <PresentationFormat>On-screen Show (4:3)</PresentationFormat>
  <Paragraphs>167</Paragraphs>
  <Slides>31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Arial Black</vt:lpstr>
      <vt:lpstr>Calibri</vt:lpstr>
      <vt:lpstr>Calibri Light</vt:lpstr>
      <vt:lpstr>Independent Serif Light</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105</cp:revision>
  <dcterms:created xsi:type="dcterms:W3CDTF">2017-02-08T11:33:06Z</dcterms:created>
  <dcterms:modified xsi:type="dcterms:W3CDTF">2019-01-13T18:14:20Z</dcterms:modified>
</cp:coreProperties>
</file>