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304" r:id="rId2"/>
    <p:sldId id="358" r:id="rId3"/>
    <p:sldId id="332" r:id="rId4"/>
    <p:sldId id="333" r:id="rId5"/>
    <p:sldId id="334" r:id="rId6"/>
    <p:sldId id="352" r:id="rId7"/>
    <p:sldId id="335" r:id="rId8"/>
    <p:sldId id="336" r:id="rId9"/>
    <p:sldId id="337" r:id="rId10"/>
    <p:sldId id="338" r:id="rId11"/>
    <p:sldId id="353" r:id="rId12"/>
    <p:sldId id="339" r:id="rId13"/>
    <p:sldId id="341" r:id="rId14"/>
    <p:sldId id="342" r:id="rId15"/>
    <p:sldId id="343" r:id="rId16"/>
    <p:sldId id="340" r:id="rId17"/>
    <p:sldId id="344" r:id="rId18"/>
    <p:sldId id="354" r:id="rId19"/>
    <p:sldId id="347" r:id="rId20"/>
    <p:sldId id="355" r:id="rId21"/>
    <p:sldId id="350" r:id="rId22"/>
    <p:sldId id="356" r:id="rId23"/>
    <p:sldId id="351" r:id="rId24"/>
    <p:sldId id="357" r:id="rId25"/>
    <p:sldId id="360" r:id="rId26"/>
    <p:sldId id="361" r:id="rId27"/>
    <p:sldId id="362" r:id="rId28"/>
    <p:sldId id="346" r:id="rId29"/>
    <p:sldId id="330" r:id="rId30"/>
    <p:sldId id="331" r:id="rId31"/>
    <p:sldId id="298" r:id="rId3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24" autoAdjust="0"/>
    <p:restoredTop sz="95807" autoAdjust="0"/>
  </p:normalViewPr>
  <p:slideViewPr>
    <p:cSldViewPr>
      <p:cViewPr varScale="1">
        <p:scale>
          <a:sx n="106" d="100"/>
          <a:sy n="106" d="100"/>
        </p:scale>
        <p:origin x="192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A brand mantra concisely defines what the brand is and is not, serving as an internal guiding principle rather than a consumer-facing slogan.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7796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Clarity in brand messaging</a:t>
            </a:r>
            <a:r>
              <a:rPr lang="en-GB" sz="1200" dirty="0"/>
              <a:t> is crucial. A brand should define a </a:t>
            </a:r>
            <a:r>
              <a:rPr lang="en-GB" sz="1200" b="1" dirty="0"/>
              <a:t>mission, vision, and promise</a:t>
            </a:r>
            <a:r>
              <a:rPr lang="en-GB" sz="1200" dirty="0"/>
              <a:t> that resonates with customers. For example, </a:t>
            </a:r>
            <a:r>
              <a:rPr lang="en-GB" sz="1200" b="1" dirty="0"/>
              <a:t>Formula 1 hotels</a:t>
            </a:r>
            <a:r>
              <a:rPr lang="en-GB" sz="1200" dirty="0"/>
              <a:t> emphasize affordability and cleanliness, while </a:t>
            </a:r>
            <a:r>
              <a:rPr lang="en-GB" sz="1200" b="1" dirty="0"/>
              <a:t>Ritz-Carlton</a:t>
            </a:r>
            <a:r>
              <a:rPr lang="en-GB" sz="1200" dirty="0"/>
              <a:t> focuses on luxury without promising low prices.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15935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For example, in the early 2000s,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Unilever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reduced its brands from 1,600 to 400, focusing on high-profit core brands such as: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Food brands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 Ben &amp; Jerry’s, Lipton Teas)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Personal care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 Dove, Lynx)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Home care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(e.g., Persil, Comfort)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7067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As a result, major companies like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P&amp;G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PepsiCo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are now focusing on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megabrand strategies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eliminating weaker brands and prioritizing those with strong market potential.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0716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Personal Branding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This refers to branding an individual, such as an entrepreneur or professional, to create a unique personal identity.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Product Branding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This involves promoting and establishing the identity of a single product in the market.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Geographical Branding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This focuses on promoting a company based on the unique characteristics of a specific region.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Cultural Branding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This emphasises promoting a company based on the unique traits of a particular culture.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1" dirty="0"/>
              <a:t>Service Branding</a:t>
            </a:r>
            <a:r>
              <a:rPr lang="en-GB" sz="1200" dirty="0"/>
              <a:t>: This refers to efforts aimed at improving user experience and customer service to best resonate with the target market.</a:t>
            </a:r>
          </a:p>
          <a:p>
            <a:r>
              <a:rPr lang="en-GB" sz="1200" b="1" dirty="0"/>
              <a:t>Internet Branding</a:t>
            </a:r>
            <a:r>
              <a:rPr lang="en-GB" sz="1200" dirty="0"/>
              <a:t>: This involves positioning a company in the digital space, including online platforms and social media.</a:t>
            </a:r>
          </a:p>
          <a:p>
            <a:r>
              <a:rPr lang="en-GB" sz="1200" b="1" dirty="0"/>
              <a:t>Offline Branding</a:t>
            </a:r>
            <a:r>
              <a:rPr lang="en-GB" sz="1200" dirty="0"/>
              <a:t>: This refers to establishing a company’s presence in the physical world through traditional marketing and branding methods.</a:t>
            </a:r>
          </a:p>
          <a:p>
            <a:r>
              <a:rPr lang="en-GB" sz="1200" b="1" dirty="0"/>
              <a:t>Co-Branding</a:t>
            </a:r>
            <a:r>
              <a:rPr lang="en-GB" sz="1200" dirty="0"/>
              <a:t>: This involves partnerships between two or more companies to enhance their market positions and leverage each other’s strengths.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18295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Companies must carefully manage their brands by continuously reinforcing their positioning and engaging with customers.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Brand Awareness &amp; Advertising: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Major companies invest heavily in advertising to build recognition and loyalty.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Coca-Cola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spends over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$3 billion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annually.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GM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$3.4 billion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Unilever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$7.9 billion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P&amp;G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$11.5 billion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Customer Engagement &amp; Experience: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Brands are maintained through customer interactions, not just ads.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Key touchpoints include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social media, websites, apps, word-of-mouth, and personal experiences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As a former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Disney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executive said, "A brand is a living entity, enriched or undermined by a thousand small gestures."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Internal Branding &amp; Training: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Employees must embody the brand’s values to reinforce its positioning.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Companies should educate employees, distributors, and dealers about the brand promise.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Brand Audits &amp; Adjustments: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Companies must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regularly evaluate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their brand’s strengths and weaknesses.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Key questions:</a:t>
            </a:r>
          </a:p>
          <a:p>
            <a:pPr marL="1143000" lvl="2" indent="-2286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Does the brand deliver what customers truly value?</a:t>
            </a:r>
          </a:p>
          <a:p>
            <a:pPr marL="1143000" lvl="2" indent="-2286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Is it well-positioned?</a:t>
            </a:r>
          </a:p>
          <a:p>
            <a:pPr marL="1143000" lvl="2" indent="-22860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Do customer interactions reinforce the brand?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 brand audit may identify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brands needing more support, those to drop, or those requiring 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rebranding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due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to market shifts.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9603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b="1" dirty="0"/>
            </a:br>
            <a:r>
              <a:rPr lang="en-GB" altLang="en-US" b="1" dirty="0"/>
              <a:t>Brand Strategies and </a:t>
            </a:r>
            <a:br>
              <a:rPr lang="en-GB" altLang="en-US" b="1" dirty="0"/>
            </a:br>
            <a:r>
              <a:rPr lang="en-GB" altLang="en-US" b="1" dirty="0"/>
              <a:t>Corporate Branding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</a:t>
            </a:r>
            <a:r>
              <a:rPr lang="en-GB" altLang="en-US" sz="2400" b="1" dirty="0"/>
              <a:t>Week 8  – Session 2 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BD9F1-E63A-2536-56F0-9EFC2E037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1E391-F81E-5423-E685-7477971FE8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398904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Brands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How Does Branding Works?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Brand Mantra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Building Strong Brands</a:t>
            </a:r>
          </a:p>
          <a:p>
            <a:pPr marL="857250" lvl="1" indent="-457200"/>
            <a:r>
              <a:rPr lang="en-GB" dirty="0"/>
              <a:t>Brand positioning </a:t>
            </a:r>
          </a:p>
          <a:p>
            <a:pPr marL="857250" lvl="1" indent="-457200"/>
            <a:r>
              <a:rPr lang="en-GB" dirty="0"/>
              <a:t>Brand Name Selection</a:t>
            </a:r>
          </a:p>
          <a:p>
            <a:pPr marL="857250" lvl="1" indent="-457200"/>
            <a:r>
              <a:rPr lang="en-GB" dirty="0"/>
              <a:t>Brand Sponsorship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074D0D-0C48-D9AC-EFA8-3743F594D0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3989040"/>
          </a:xfrm>
        </p:spPr>
        <p:txBody>
          <a:bodyPr/>
          <a:lstStyle/>
          <a:p>
            <a:pPr marL="857250" lvl="1" indent="-457200"/>
            <a:r>
              <a:rPr lang="en-GB" dirty="0"/>
              <a:t>Brand Development</a:t>
            </a:r>
          </a:p>
          <a:p>
            <a:pPr marL="1257300" lvl="2" indent="-457200"/>
            <a:r>
              <a:rPr lang="en-GB" sz="2400" dirty="0"/>
              <a:t>Line extensions</a:t>
            </a:r>
          </a:p>
          <a:p>
            <a:pPr marL="1257300" lvl="2" indent="-457200"/>
            <a:r>
              <a:rPr lang="en-GB" sz="2400" dirty="0"/>
              <a:t>Brand extensions</a:t>
            </a:r>
          </a:p>
          <a:p>
            <a:pPr marL="1257300" lvl="2" indent="-457200"/>
            <a:r>
              <a:rPr lang="en-GB" sz="2400" dirty="0"/>
              <a:t>Multi-brands</a:t>
            </a:r>
          </a:p>
          <a:p>
            <a:pPr marL="1257300" lvl="2" indent="-457200"/>
            <a:r>
              <a:rPr lang="en-GB" sz="2400" dirty="0"/>
              <a:t>New Brands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GB" sz="2400"/>
              <a:t>Corporate Branding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GB" sz="2400" dirty="0"/>
              <a:t>Managing Brands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667BA3-8D20-1039-424E-DAFC625D3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E2655-11B2-0764-0B65-A29174D528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6663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72EB7-5093-F9E2-B0E5-43FD12BC7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D0E6A-FF46-3FB1-3972-065B27FEE7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Brands</a:t>
            </a:r>
            <a:r>
              <a:rPr lang="en-GB" sz="2800" dirty="0"/>
              <a:t> are among the most valuable </a:t>
            </a:r>
            <a:r>
              <a:rPr lang="en-GB" sz="2800" b="1" dirty="0"/>
              <a:t>intangible assets</a:t>
            </a:r>
            <a:r>
              <a:rPr lang="en-GB" sz="2800" dirty="0"/>
              <a:t> of a firm, and it is incumbent upon marketers to manage their value effectively.</a:t>
            </a:r>
          </a:p>
          <a:p>
            <a:r>
              <a:rPr lang="en-GB" sz="2800" dirty="0"/>
              <a:t>Building a </a:t>
            </a:r>
            <a:r>
              <a:rPr lang="en-GB" sz="2800" b="1" dirty="0"/>
              <a:t>strong brand </a:t>
            </a:r>
            <a:r>
              <a:rPr lang="en-GB" sz="2800" dirty="0"/>
              <a:t>is both an </a:t>
            </a:r>
            <a:r>
              <a:rPr lang="en-GB" sz="2800" b="1" dirty="0"/>
              <a:t>art</a:t>
            </a:r>
            <a:r>
              <a:rPr lang="en-GB" sz="2800" dirty="0"/>
              <a:t> and a </a:t>
            </a:r>
            <a:r>
              <a:rPr lang="en-GB" sz="2800" b="1" dirty="0"/>
              <a:t>science</a:t>
            </a:r>
            <a:r>
              <a:rPr lang="en-GB" sz="2800" dirty="0"/>
              <a:t>, requiring </a:t>
            </a:r>
            <a:r>
              <a:rPr lang="en-GB" sz="2800" b="1" dirty="0"/>
              <a:t>continuous effort</a:t>
            </a:r>
            <a:r>
              <a:rPr lang="en-GB" sz="2800" dirty="0"/>
              <a:t>.</a:t>
            </a:r>
          </a:p>
          <a:p>
            <a:r>
              <a:rPr lang="en-GB" sz="2800" dirty="0"/>
              <a:t>For </a:t>
            </a:r>
            <a:r>
              <a:rPr lang="en-GB" sz="2800" b="1" dirty="0"/>
              <a:t>marketers</a:t>
            </a:r>
            <a:r>
              <a:rPr lang="en-GB" sz="2800" dirty="0"/>
              <a:t>, it is an </a:t>
            </a:r>
            <a:r>
              <a:rPr lang="en-GB" sz="2800" b="1" dirty="0"/>
              <a:t>ongoing process</a:t>
            </a:r>
            <a:r>
              <a:rPr lang="en-GB" sz="2800" dirty="0"/>
              <a:t> that never truly ends.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30442-90E7-0295-4003-BF7CFE343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2DC70B-2BFC-1A10-C08C-4E6E53173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028" name="Picture 4" descr="Luxury Clothing Brand ...">
            <a:extLst>
              <a:ext uri="{FF2B5EF4-FFF2-40B4-BE49-F238E27FC236}">
                <a16:creationId xmlns:a16="http://schemas.microsoft.com/office/drawing/2014/main" id="{D5D5A33B-B459-4AD0-6A12-D20E49F4F3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288" y="4601658"/>
            <a:ext cx="2150616" cy="1082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7964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018F3-6A73-DF49-B74E-3CF42193F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How Does Branding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19E1D-BB4E-12E5-C35C-B220F2DD1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most </a:t>
            </a:r>
            <a:r>
              <a:rPr lang="en-GB" sz="2800" b="1" dirty="0"/>
              <a:t>distinctive skill </a:t>
            </a:r>
            <a:r>
              <a:rPr lang="en-GB" sz="2800" dirty="0"/>
              <a:t>of professional marketers is their ability to </a:t>
            </a:r>
            <a:r>
              <a:rPr lang="en-GB" sz="2800" b="1" dirty="0"/>
              <a:t>create</a:t>
            </a:r>
            <a:r>
              <a:rPr lang="en-GB" sz="2800" dirty="0"/>
              <a:t>, </a:t>
            </a:r>
            <a:r>
              <a:rPr lang="en-GB" sz="2800" b="1" dirty="0"/>
              <a:t>maintain</a:t>
            </a:r>
            <a:r>
              <a:rPr lang="en-GB" sz="2800" dirty="0"/>
              <a:t>, </a:t>
            </a:r>
            <a:r>
              <a:rPr lang="en-GB" sz="2800" b="1" dirty="0"/>
              <a:t>enhance</a:t>
            </a:r>
            <a:r>
              <a:rPr lang="en-GB" sz="2800" dirty="0"/>
              <a:t>, and </a:t>
            </a:r>
            <a:r>
              <a:rPr lang="en-GB" sz="2800" b="1" dirty="0"/>
              <a:t>protect brands</a:t>
            </a:r>
            <a:r>
              <a:rPr lang="en-GB" sz="28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33CC4-42C0-FFF5-C208-21CCDFC3E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CC1922-60AC-98BE-3838-20B47860D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F51AA90-EEC8-9A49-E381-15B29AB0C4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334" y="4940579"/>
            <a:ext cx="2148508" cy="543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yd Logo PNG Vectors Free Download">
            <a:extLst>
              <a:ext uri="{FF2B5EF4-FFF2-40B4-BE49-F238E27FC236}">
                <a16:creationId xmlns:a16="http://schemas.microsoft.com/office/drawing/2014/main" id="{147CDC52-2FB6-F29C-3699-FB2BB3DEFA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610" y="3212976"/>
            <a:ext cx="1132070" cy="113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ata Logo and symbol, meaning, history ...">
            <a:extLst>
              <a:ext uri="{FF2B5EF4-FFF2-40B4-BE49-F238E27FC236}">
                <a16:creationId xmlns:a16="http://schemas.microsoft.com/office/drawing/2014/main" id="{C59F5028-630F-81FD-10DC-6452B00BEA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4679270"/>
            <a:ext cx="1512168" cy="846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D350574B-11CB-6227-8E83-7B6D0A7F27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501008"/>
            <a:ext cx="1738536" cy="57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P logo transparent PNG - StickPNG">
            <a:extLst>
              <a:ext uri="{FF2B5EF4-FFF2-40B4-BE49-F238E27FC236}">
                <a16:creationId xmlns:a16="http://schemas.microsoft.com/office/drawing/2014/main" id="{FE392F60-4909-E0E4-26E3-F028B52443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200" y="3429000"/>
            <a:ext cx="890936" cy="89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The story of the Nike 'Swoosh' logo">
            <a:extLst>
              <a:ext uri="{FF2B5EF4-FFF2-40B4-BE49-F238E27FC236}">
                <a16:creationId xmlns:a16="http://schemas.microsoft.com/office/drawing/2014/main" id="{F6736F3C-6546-012A-C45D-E716F1A30D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633" y="4736741"/>
            <a:ext cx="1512170" cy="846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Evian Water Logo transparent PNG - StickPNG">
            <a:extLst>
              <a:ext uri="{FF2B5EF4-FFF2-40B4-BE49-F238E27FC236}">
                <a16:creationId xmlns:a16="http://schemas.microsoft.com/office/drawing/2014/main" id="{EC1C9820-35AD-6448-CC20-A92691301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429" y="3333315"/>
            <a:ext cx="1239594" cy="743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6078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B8E8F-84AE-B09A-7130-D1A8D012C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Mantra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A6E35-2A52-E808-8D96-1376797795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C556A7-A6E1-1830-FF23-EF350F5F9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0D11DD6-85D8-917D-C089-6F037502F2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 </a:t>
            </a:r>
            <a:r>
              <a:rPr lang="en-GB" sz="2800" b="1" dirty="0"/>
              <a:t>brand mantra</a:t>
            </a:r>
            <a:r>
              <a:rPr lang="en-GB" sz="2800" dirty="0"/>
              <a:t> is a short (3-5 words) phrase that captures the essence of a brand, closely related to brand essence and core brand promise.</a:t>
            </a:r>
          </a:p>
          <a:p>
            <a:r>
              <a:rPr lang="en-GB" sz="2800" dirty="0"/>
              <a:t>It serves as a </a:t>
            </a:r>
            <a:r>
              <a:rPr lang="en-GB" sz="2800" b="1" dirty="0"/>
              <a:t>guiding principle</a:t>
            </a:r>
            <a:r>
              <a:rPr lang="en-GB" sz="2800" dirty="0"/>
              <a:t> for employees and marketing partners to ensure consistency in brand representation.</a:t>
            </a:r>
          </a:p>
          <a:p>
            <a:r>
              <a:rPr lang="en-GB" sz="2800" dirty="0"/>
              <a:t>The mantra helps communicate </a:t>
            </a:r>
            <a:r>
              <a:rPr lang="en-GB" sz="2800" b="1" dirty="0"/>
              <a:t>what the brand fundamentally stands for</a:t>
            </a:r>
            <a:r>
              <a:rPr lang="en-GB" sz="2800" dirty="0"/>
              <a:t> to customers.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068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D6DAC-4BA8-13B4-C55A-64486E597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Mantra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9BB38-8FFF-DAC2-06F5-4A85892E4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Three key criteria are essential for a brand mantra (Kotler </a:t>
            </a:r>
            <a:r>
              <a:rPr lang="en-GB" sz="2800" i="1" dirty="0"/>
              <a:t>et al</a:t>
            </a:r>
            <a:r>
              <a:rPr lang="en-GB" sz="2800" dirty="0"/>
              <a:t>., 2021): </a:t>
            </a:r>
          </a:p>
          <a:p>
            <a:pPr lvl="1"/>
            <a:r>
              <a:rPr lang="en-GB" dirty="0"/>
              <a:t>It should </a:t>
            </a:r>
            <a:r>
              <a:rPr lang="en-GB" b="1" dirty="0"/>
              <a:t>communicate</a:t>
            </a:r>
            <a:r>
              <a:rPr lang="en-GB" dirty="0"/>
              <a:t> what is unique about the brand </a:t>
            </a:r>
          </a:p>
          <a:p>
            <a:pPr lvl="1"/>
            <a:r>
              <a:rPr lang="en-GB" dirty="0"/>
              <a:t>It should </a:t>
            </a:r>
            <a:r>
              <a:rPr lang="en-GB" b="1" dirty="0"/>
              <a:t>simplify</a:t>
            </a:r>
            <a:r>
              <a:rPr lang="en-GB" dirty="0"/>
              <a:t> the essence of the brand </a:t>
            </a:r>
          </a:p>
          <a:p>
            <a:pPr lvl="1"/>
            <a:r>
              <a:rPr lang="en-GB" dirty="0"/>
              <a:t>It should </a:t>
            </a:r>
            <a:r>
              <a:rPr lang="en-GB" b="1" dirty="0"/>
              <a:t>inspire</a:t>
            </a:r>
            <a:r>
              <a:rPr lang="en-GB" dirty="0"/>
              <a:t> by staking out ground that is personally meaningful and relevant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DF50B-7C3A-63CE-46E8-61649BF7D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DA52CE-698E-7174-70CD-C67873927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3473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46C13-C83F-736D-CB5C-A19B6A945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Example of Brand Mantra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7B7BB6-55DF-5ECC-DB40-D502D7A33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2C6F24-3BE9-4750-8E4D-BADBF1502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6" name="Content Placeholder 6" descr="A close up of a text&#10;&#10;Description automatically generated">
            <a:extLst>
              <a:ext uri="{FF2B5EF4-FFF2-40B4-BE49-F238E27FC236}">
                <a16:creationId xmlns:a16="http://schemas.microsoft.com/office/drawing/2014/main" id="{6DDEFC3E-0B33-C8E2-4787-AEDD8970A6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340768"/>
            <a:ext cx="8928991" cy="4248472"/>
          </a:xfrm>
        </p:spPr>
      </p:pic>
    </p:spTree>
    <p:extLst>
      <p:ext uri="{BB962C8B-B14F-4D97-AF65-F5344CB8AC3E}">
        <p14:creationId xmlns:p14="http://schemas.microsoft.com/office/powerpoint/2010/main" val="1091533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55E0E-C5F9-C158-2047-778F484C1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Building Strong Brands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D9F68-9F42-33B9-3F59-5C5DB85EE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BC8A80-0B14-ACB7-4BBA-BF51302A5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59B0319-E71B-0F33-9956-C271E17A33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916832"/>
            <a:ext cx="8784976" cy="33843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A3A66AC-AD26-DBDB-C8DB-357ECBE46F2A}"/>
              </a:ext>
            </a:extLst>
          </p:cNvPr>
          <p:cNvSpPr txBox="1"/>
          <p:nvPr/>
        </p:nvSpPr>
        <p:spPr>
          <a:xfrm>
            <a:off x="3707904" y="5301207"/>
            <a:ext cx="20859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(Kotler, P. 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EB876-8E84-F12E-5F8B-A53D57D71B51}"/>
              </a:ext>
            </a:extLst>
          </p:cNvPr>
          <p:cNvSpPr txBox="1"/>
          <p:nvPr/>
        </p:nvSpPr>
        <p:spPr>
          <a:xfrm>
            <a:off x="107504" y="1660015"/>
            <a:ext cx="31598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Figure: Building Strong Brands Model</a:t>
            </a:r>
          </a:p>
        </p:txBody>
      </p:sp>
    </p:spTree>
    <p:extLst>
      <p:ext uri="{BB962C8B-B14F-4D97-AF65-F5344CB8AC3E}">
        <p14:creationId xmlns:p14="http://schemas.microsoft.com/office/powerpoint/2010/main" val="1908743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49DFA-39E4-2CAD-BFB9-147FB84B2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BC101-A1CA-6D59-97EC-55187C667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Brand positioning</a:t>
            </a:r>
            <a:r>
              <a:rPr lang="en-GB" sz="2800" dirty="0"/>
              <a:t> can occur at three levels: </a:t>
            </a:r>
          </a:p>
          <a:p>
            <a:pPr lvl="2"/>
            <a:r>
              <a:rPr lang="en-GB" b="1" dirty="0"/>
              <a:t>Product attributes</a:t>
            </a:r>
            <a:r>
              <a:rPr lang="en-GB" dirty="0"/>
              <a:t> (e.g., quality, selection) </a:t>
            </a:r>
          </a:p>
          <a:p>
            <a:pPr lvl="2"/>
            <a:r>
              <a:rPr lang="en-GB" b="1" dirty="0"/>
              <a:t>Benefits</a:t>
            </a:r>
            <a:r>
              <a:rPr lang="en-GB" dirty="0"/>
              <a:t> (e.g., convenience, efficiency) </a:t>
            </a:r>
          </a:p>
          <a:p>
            <a:pPr lvl="2"/>
            <a:r>
              <a:rPr lang="en-GB" b="1" dirty="0"/>
              <a:t>Beliefs/values</a:t>
            </a:r>
            <a:r>
              <a:rPr lang="en-GB" dirty="0"/>
              <a:t> (emotional connections) </a:t>
            </a:r>
          </a:p>
          <a:p>
            <a:r>
              <a:rPr lang="en-GB" sz="2800" b="1" dirty="0"/>
              <a:t>Emotional connections</a:t>
            </a:r>
            <a:r>
              <a:rPr lang="en-GB" sz="2800" dirty="0"/>
              <a:t> drive strong brands. </a:t>
            </a:r>
          </a:p>
          <a:p>
            <a:r>
              <a:rPr lang="en-GB" sz="2800" dirty="0"/>
              <a:t>For example, Whirlpool uses storytelling to highlight the emotional impact of its products in family life. </a:t>
            </a:r>
            <a:r>
              <a:rPr lang="en-GB" sz="2800" dirty="0" err="1"/>
              <a:t>Lovemark</a:t>
            </a:r>
            <a:r>
              <a:rPr lang="en-GB" sz="2800" dirty="0"/>
              <a:t> brands like Disney, Apple, and Nike create deep, lasting emotional bonds.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44792-D91A-4415-9FC8-2C7FDBDF9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90618-A41E-D460-2EAA-B61D14AC9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61617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66D4A-321D-2E85-B1A0-0D5F3903C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Name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699B4-8CC0-72E6-1926-C33EDD0F3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good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brand name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can significantly contribute to a product’s success. However, finding the right name is a challenging task.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process begins with a thorough review of the product and its benefits, the target market, and the proposed marketing strategies.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FD0FE-373C-D812-CCAE-EBF1716DA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101579-7B5D-4F15-FC97-41947846F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20426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34498-7CF3-DA9D-A1D4-7586207F1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Name Selection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93265-0CAF-B7D7-3775-80FA9F9B0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856" y="1600201"/>
            <a:ext cx="8373616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According to Kotler </a:t>
            </a:r>
            <a:r>
              <a:rPr lang="en-GB" sz="2400" i="1" dirty="0"/>
              <a:t>et al</a:t>
            </a:r>
            <a:r>
              <a:rPr lang="en-GB" sz="2400" dirty="0"/>
              <a:t>. (2019), a good brand name should: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Suggest product benefits (e.g., Silentnight, </a:t>
            </a:r>
            <a:r>
              <a:rPr lang="en-GB" sz="2400" dirty="0" err="1"/>
              <a:t>Slimfast</a:t>
            </a:r>
            <a:r>
              <a:rPr lang="en-GB" sz="2400" dirty="0"/>
              <a:t>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easy to pronounce, recognize, and remember (e.g., iPad, Twitter).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distinct (e.g., Rolex, UGG).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extendable (e.g., Amazon started with books but expanded).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easily translatable into other languages.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Be legally registrable and protectable.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763D3E-64DF-B6D5-1759-F0124CA11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48937D-C9BD-3731-752D-6D8D41CCB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8973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91209-3040-E2AE-F002-DE86DBC07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Sponsorship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38B0E-1137-E81C-6C65-FB2B6EBCF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Manufacturers brands</a:t>
            </a:r>
          </a:p>
          <a:p>
            <a:r>
              <a:rPr lang="en-GB" sz="2800" dirty="0"/>
              <a:t>Store brands</a:t>
            </a:r>
          </a:p>
          <a:p>
            <a:r>
              <a:rPr lang="en-GB" sz="2800" dirty="0"/>
              <a:t>Licensing </a:t>
            </a:r>
          </a:p>
          <a:p>
            <a:r>
              <a:rPr lang="en-GB" sz="2800" dirty="0"/>
              <a:t>Co-Branding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B8548-764F-CB29-5776-832E04A93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8EEBE8-D7E3-768D-43D5-C1313B1FD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5159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7936A-08CB-9301-F867-CA3D0D6C7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Manufacturers Brands </a:t>
            </a:r>
            <a:br>
              <a:rPr lang="en-GB" sz="3600" b="1" dirty="0"/>
            </a:br>
            <a:r>
              <a:rPr lang="en-GB" sz="3600" b="1" dirty="0"/>
              <a:t>Versus Store Brands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F3787-B3BC-8986-D6FF-462851738E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Store brands (private labels) have grown significantly, with consumers increasingly choosing them over manufacturer brands. </a:t>
            </a:r>
          </a:p>
          <a:p>
            <a:r>
              <a:rPr lang="en-GB" sz="2800" dirty="0"/>
              <a:t>Studies indicate that private brands now account for 20-25% of sales.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61A00-5B01-D1B9-2A0C-B4E0916CFE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D68D6F-A639-CCC3-28D8-0C9C0091D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36864F82-8884-D15C-210A-18CFC35207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553939"/>
            <a:ext cx="1832620" cy="569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Tesco - YouTube">
            <a:extLst>
              <a:ext uri="{FF2B5EF4-FFF2-40B4-BE49-F238E27FC236}">
                <a16:creationId xmlns:a16="http://schemas.microsoft.com/office/drawing/2014/main" id="{E8BDB76B-939A-F05A-5A1E-AF47679C09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608" y="4043884"/>
            <a:ext cx="1555403" cy="155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ALDI UK – Apps on Google Play">
            <a:extLst>
              <a:ext uri="{FF2B5EF4-FFF2-40B4-BE49-F238E27FC236}">
                <a16:creationId xmlns:a16="http://schemas.microsoft.com/office/drawing/2014/main" id="{1A5AC9C5-6265-6B4B-B14A-6835296025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934" y="4160491"/>
            <a:ext cx="1356742" cy="1356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58213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C3305-FD22-7B43-DEA6-EF9BE96A3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Licensing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49E6D-67DE-4D72-6273-E0803C84CD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Most manufacturers spend years and millions to create their own brand names. However, some companies license names or symbols previously created by other manufacturers.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Other options are to licence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names of well-known celebrities or characters from popular movies and books.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463D1-78CB-07A9-81AB-FF9BA3A78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5976B7-BC3F-AFB1-FA94-2B0688953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3074" name="Picture 2" descr="Air Jordan - Wikipedia">
            <a:extLst>
              <a:ext uri="{FF2B5EF4-FFF2-40B4-BE49-F238E27FC236}">
                <a16:creationId xmlns:a16="http://schemas.microsoft.com/office/drawing/2014/main" id="{89649B99-4555-0E4F-DC5A-AE4891A6FD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2662" y="4219721"/>
            <a:ext cx="1061826" cy="916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Nike Air Jordan Brand ...">
            <a:extLst>
              <a:ext uri="{FF2B5EF4-FFF2-40B4-BE49-F238E27FC236}">
                <a16:creationId xmlns:a16="http://schemas.microsoft.com/office/drawing/2014/main" id="{B4BFFD59-D9DE-A064-A330-5EE5AF3A8E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1" y="5135833"/>
            <a:ext cx="1152128" cy="563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ihanna Wears Puma Sneakers and Fenty ...">
            <a:extLst>
              <a:ext uri="{FF2B5EF4-FFF2-40B4-BE49-F238E27FC236}">
                <a16:creationId xmlns:a16="http://schemas.microsoft.com/office/drawing/2014/main" id="{E29C1CA5-0F4E-8B76-4DA9-F1890A286C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38189"/>
            <a:ext cx="1872904" cy="1102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7269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312E5-9C1B-9C7C-D232-984D9B8C5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Co-Branding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49C08-54DF-C17B-8128-5B1DFAB441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Co-branding is the practice of using the established brand names of two different companies in the same product.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allows companies to leverage the complementary strengths of both brands.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For example, Nike and Apple, Red Bull and Go Pro, Starbucks and Sportify.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7A8458-A443-2ACF-96C6-38641AEE9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257672-FA52-191F-AFBE-048BA9D5F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5122" name="Picture 2" descr="GoPro and Red Bull Exclusive Strategic ...">
            <a:extLst>
              <a:ext uri="{FF2B5EF4-FFF2-40B4-BE49-F238E27FC236}">
                <a16:creationId xmlns:a16="http://schemas.microsoft.com/office/drawing/2014/main" id="{DB79B827-D0C0-6694-A0F2-B15C635FC2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050" y="202284"/>
            <a:ext cx="190500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DJ as Starbucks ties up with Spotify">
            <a:extLst>
              <a:ext uri="{FF2B5EF4-FFF2-40B4-BE49-F238E27FC236}">
                <a16:creationId xmlns:a16="http://schemas.microsoft.com/office/drawing/2014/main" id="{92CDFAB9-B1AE-1CCF-204B-765E9D0180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5871"/>
            <a:ext cx="2521074" cy="965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51404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50B8F-BB4C-7526-3A16-B407E9DDC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Brand Development</a:t>
            </a:r>
          </a:p>
        </p:txBody>
      </p:sp>
      <p:pic>
        <p:nvPicPr>
          <p:cNvPr id="6" name="Content Placeholder 6" descr="A diagram of brand category&#10;&#10;Description automatically generated">
            <a:extLst>
              <a:ext uri="{FF2B5EF4-FFF2-40B4-BE49-F238E27FC236}">
                <a16:creationId xmlns:a16="http://schemas.microsoft.com/office/drawing/2014/main" id="{9D68D815-D748-39BB-89A8-FEDBC32AE4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036242"/>
            <a:ext cx="8229600" cy="3044950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9F781-1518-0B29-1678-321471BC90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28/03/2025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1E3F41-3125-6222-CE84-0B9D827DE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23F1EB-2FAC-D5DD-79C8-7206CC6BCE9D}"/>
              </a:ext>
            </a:extLst>
          </p:cNvPr>
          <p:cNvSpPr txBox="1"/>
          <p:nvPr/>
        </p:nvSpPr>
        <p:spPr>
          <a:xfrm>
            <a:off x="3995936" y="5195221"/>
            <a:ext cx="20859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(Kotler, P. 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AB25DD-D0E5-8589-B243-132AFFFA50A2}"/>
              </a:ext>
            </a:extLst>
          </p:cNvPr>
          <p:cNvSpPr txBox="1"/>
          <p:nvPr/>
        </p:nvSpPr>
        <p:spPr>
          <a:xfrm>
            <a:off x="457200" y="1708757"/>
            <a:ext cx="29097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Figure: Brand Development Matrix</a:t>
            </a:r>
          </a:p>
        </p:txBody>
      </p:sp>
    </p:spTree>
    <p:extLst>
      <p:ext uri="{BB962C8B-B14F-4D97-AF65-F5344CB8AC3E}">
        <p14:creationId xmlns:p14="http://schemas.microsoft.com/office/powerpoint/2010/main" val="4086818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E7113-05D9-0BD4-3C57-D82E98F3C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Line Extensions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0BC43-DC2F-53B8-058B-3B05CBBFF1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 company extends an existing brand name to new forms, colours, sizes, ingredients, or flavours within the same product category.</a:t>
            </a:r>
          </a:p>
          <a:p>
            <a:r>
              <a:rPr lang="en-GB" sz="2800" b="1" dirty="0"/>
              <a:t>Risks: </a:t>
            </a:r>
            <a:r>
              <a:rPr lang="en-GB" sz="2800" dirty="0"/>
              <a:t>Excessive extensions may confuse consumers, dilute brand meaning, or take shelf space away from more successful products.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4A1C4F-DA83-60E9-022F-32EDCAF1A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12C669-24C4-0ABC-FED0-AB1627A7E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09292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4938C-DB70-F5A8-68BC-1C46FC5BF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Line Extensions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DD119-2DC7-0B66-D421-6F3B9873E1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KFC:</a:t>
            </a:r>
            <a:r>
              <a:rPr lang="en-GB" sz="2800" dirty="0"/>
              <a:t> Originally known for bone-in fried chicken, KFC expanded its lineup to include grilled chicken, boneless fried chicken, chicken tenders, hot wings, popcorn nuggets.</a:t>
            </a:r>
          </a:p>
          <a:p>
            <a:r>
              <a:rPr lang="en-GB" sz="2800" b="1" dirty="0"/>
              <a:t>McDonald's:</a:t>
            </a:r>
            <a:r>
              <a:rPr lang="en-GB" sz="2800" dirty="0"/>
              <a:t> In an attempt to serve different customer needs, McDonald's expanded its menu extensively. However, this led to a cluttered menu that slowed service, prompting recent efforts to simplify offerings.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95E941-65A2-4EFF-6541-48EC57487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E1E173-BCEC-A64D-C5A6-B212A94D5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88992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9BF8B-C69A-6A1F-2217-E12349D36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Extensions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3114C-73A2-CF88-1CFA-CE17812FD2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 brand extension occurs when a company uses an existing brand name to launch a new or modified product in a different product category. Successful brand extensions leverage existing brand equity to attract consumers in a new category.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Risks: </a:t>
            </a:r>
            <a:r>
              <a:rPr lang="en-GB" sz="2800" dirty="0"/>
              <a:t>Poorly executed extensions can dilute the brand, create confusion, or fail if they don’t align with consumer expectations.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558CFF-FEAC-E91F-4A4C-B5F0BB609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BDE50C-7DE2-3FFD-879A-261A0AB67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5681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906DA-68F6-68E3-EF10-810547557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Brand extensions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DE206-4331-F978-CDB6-B366248DE6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Starbucks:</a:t>
            </a:r>
            <a:r>
              <a:rPr lang="en-GB" sz="2800" dirty="0"/>
              <a:t> Expanded beyond coffee shops by launching packaged supermarket products such as ready-to-drink coffee, coffee beans, and the Verismo coffee machine.</a:t>
            </a:r>
          </a:p>
          <a:p>
            <a:r>
              <a:rPr lang="en-GB" sz="2800" b="1" dirty="0"/>
              <a:t>Ferrari:</a:t>
            </a:r>
            <a:r>
              <a:rPr lang="en-GB" sz="2800" dirty="0"/>
              <a:t> Leveraged its luxury sports car brand into theme parks, fashion, and accessories.</a:t>
            </a:r>
          </a:p>
          <a:p>
            <a:r>
              <a:rPr lang="en-GB" sz="2800" b="1" dirty="0"/>
              <a:t>Kellogg’s:</a:t>
            </a:r>
            <a:r>
              <a:rPr lang="en-GB" sz="2800" dirty="0"/>
              <a:t> Moved from breakfast cereals into snack bars and protein shakes.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8FD191-C04D-EB21-37FD-63865940C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620B87-FAA0-9766-620D-FDDE0043C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68470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B876C-F324-81AC-59D3-6CCD6CD61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Multi-brands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A6D41-DAB2-7304-F503-06D2AB1CA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Multi-branding is a strategy where companies market multiple brands within the same product category to appeal to different customer segments, secure more shelf space, and increase market share.</a:t>
            </a:r>
          </a:p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Risks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: a downside is that each brand may only capture a small market share, leading to inefficiencies. To counter this, some companies streamline their brand portfolio.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CF6B38-19FB-DE6D-7A49-9889665D7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3C6ACE-851C-CA50-7E55-DB0BAEE63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20498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CACA1-AE88-3CA2-7A90-1F73B9CD6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Multi-Brands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6E10C-A12C-DDE4-FAF4-3A09B84FE6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dirty="0">
                <a:solidFill>
                  <a:srgbClr val="000000"/>
                </a:solidFill>
              </a:rPr>
              <a:t>I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n the U.S,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PepsiCo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markets: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8 soft drink brands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3 sports and energy drink brands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4 bottled tea and coffee brands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3 bottled water brands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9 fruit drink brands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B5FAB-42B2-5C3E-CD8C-5304E67DE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8CFC28-7BB7-4AFF-9D1B-7124CB6A2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34484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79C5F-1585-B26D-1AF8-19226E407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New Brands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BC81C-93EE-2271-7FF8-53FA2FDD9D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Companies may create new brand names when their existing brand loses strength or when entering a new product category where their current brands are not suitable.</a:t>
            </a:r>
          </a:p>
          <a:p>
            <a:pPr algn="l"/>
            <a:r>
              <a:rPr lang="en-GB" sz="2800" b="1" dirty="0">
                <a:solidFill>
                  <a:srgbClr val="000000"/>
                </a:solidFill>
              </a:rPr>
              <a:t>Risks: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launching too many new brands can stretch company resources too thin. In industries like consumer packaged goods, too many similar brands can confuse consumers and retailers.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E4D1C0-C31B-D509-AFB1-0C4C89628C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5150F2-1BCB-3A5F-97F9-3C6841F28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0139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E0F7A-88C0-CE34-A48D-E323D9C52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New Brands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C33F0-97B3-16BC-91B8-9DD7BBDBCE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Toyota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introduced: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Lexus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for luxury car consumers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Scion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for Millennial consumers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Amazon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 introduced:</a:t>
            </a:r>
          </a:p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Amazon Basics 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for affordable everyday products (electronics, home goods, cables, etc.).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Amazon Fresh </a:t>
            </a: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for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grocery stores and meal delivery services.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34A0AE-8F19-F05E-283D-C6A2C7BA2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B0EE7F-B11E-F05E-3ECD-55FFC55CF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29480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46DF3-00E4-9889-0A1D-C16CF00F5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Corporate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F17B5-FA87-B1A4-CB69-07C8FA01CF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Corporate branding is a strategic practice aimed at establishing a business in the market and promoting its core values across various distribution channels.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highlights the company’s identity and encompasses all actions and strategies implemented to ensure its success.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AD053-71E7-6B0C-2678-E02EC0697D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4CCA0F-BA78-E4A1-CA18-0FDB31070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825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94B2A-D407-3A91-848E-B1C9FBE75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srgbClr val="000000"/>
                </a:solidFill>
              </a:rPr>
              <a:t>O</a:t>
            </a:r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bjectives of Corporate </a:t>
            </a:r>
            <a:r>
              <a:rPr lang="en-GB" sz="3600" b="1" dirty="0">
                <a:solidFill>
                  <a:srgbClr val="000000"/>
                </a:solidFill>
              </a:rPr>
              <a:t>B</a:t>
            </a:r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randing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995DA-31CD-94C6-5442-365740A5BF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make the company stand out from the competition.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differentiate the company from its competitors.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support publicity, advertising, sales, and other promotional activities.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reinforce the company’s position in the market.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maintain the quality of products and customer service.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build a strong reputation.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foster brand loyalty.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76D4-2F9E-D720-76D6-BE563AB1B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40F009-B4E5-9D39-6711-A4F19D733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83403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69DF9-1988-8869-5985-984AA2ACF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Types of Corporate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272CC-5636-9206-D1BB-840430B6EE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Personal Branding</a:t>
            </a: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Product Branding</a:t>
            </a: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Geographical Branding</a:t>
            </a: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Cultural Branding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/>
              <a:t>Service Branding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/>
              <a:t>Internet Branding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/>
              <a:t>Offline Branding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/>
              <a:t>Co-Branding</a:t>
            </a: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D2955-A29C-9EFF-D78A-8F4A170BE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B99B02-0F2E-30CC-F110-3F83574C4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29448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D4E0A-9696-5D5F-631B-DFCEC697A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Managing Brands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1428B-AF00-66B6-5785-FAB07083C9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Companies must carefully manage their brands by continuously reinforcing their positioning and engaging with customers.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Brand Awareness &amp; Advertising</a:t>
            </a:r>
            <a:endParaRPr lang="en-GB" sz="2800" dirty="0">
              <a:solidFill>
                <a:srgbClr val="000000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Customer Engagement &amp; Experience</a:t>
            </a: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Internal Branding &amp; Training</a:t>
            </a: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Brand Audits &amp; Adjustments</a:t>
            </a: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FE58F5-901E-D6D0-BFC3-57D69F6B4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95F52A-7A0A-AA9B-D295-8A7BF4E09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44938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5AA5A-A5BE-15A6-6A5F-8A10B6E5E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38EF6-06BD-730E-B299-FA0522028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917032"/>
          </a:xfrm>
        </p:spPr>
        <p:txBody>
          <a:bodyPr/>
          <a:lstStyle/>
          <a:p>
            <a:r>
              <a:rPr lang="en-GB" sz="2000" b="1" dirty="0"/>
              <a:t>Branding Essentials: </a:t>
            </a:r>
            <a:r>
              <a:rPr lang="en-GB" sz="2000" dirty="0"/>
              <a:t>Strong brands are valuable intangible assets, requiring continuous effort to create, maintain, and protect. </a:t>
            </a:r>
          </a:p>
          <a:p>
            <a:r>
              <a:rPr lang="en-GB" sz="2000" b="1" dirty="0"/>
              <a:t>Building Strong Brands: </a:t>
            </a:r>
            <a:r>
              <a:rPr lang="en-GB" sz="2000" dirty="0"/>
              <a:t>Includes</a:t>
            </a:r>
            <a:r>
              <a:rPr lang="en-GB" sz="2000" b="1" dirty="0"/>
              <a:t> </a:t>
            </a:r>
            <a:r>
              <a:rPr lang="en-GB" sz="2000" dirty="0"/>
              <a:t>brand positioning, brand name selection, brand sponsorship, and brand development. </a:t>
            </a:r>
            <a:endParaRPr lang="en-GB" sz="2000" b="1" dirty="0"/>
          </a:p>
          <a:p>
            <a:r>
              <a:rPr lang="en-GB" sz="2000" b="1" dirty="0"/>
              <a:t>Brand Development Strategies: </a:t>
            </a:r>
            <a:r>
              <a:rPr lang="en-GB" sz="2000" dirty="0"/>
              <a:t>Includes line extensions (new variations within the same category), brand extensions (applying a brand to a new category), multi-brands (multiple brands within a category), and new brands(created for distinct market needs).</a:t>
            </a:r>
          </a:p>
          <a:p>
            <a:r>
              <a:rPr lang="en-GB" sz="2000" b="1" dirty="0"/>
              <a:t>Brand Management</a:t>
            </a:r>
            <a:r>
              <a:rPr lang="en-GB" sz="2000" dirty="0"/>
              <a:t>: Effective branding requires advertising, customer engagement, internal branding, and regular audits to sustain brand relevance and competitive advantage.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4769D-DEC7-16AE-B641-F3E114B78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86AA2-C8F0-D271-B7C6-4D85B782E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28340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13967-FA26-263B-BA5E-23AF348F15B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sz="3600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9E9F5-DF9F-C9A1-F142-3F75E09DA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Individually, choose a company and develop a new brand extension. </a:t>
            </a:r>
          </a:p>
          <a:p>
            <a:r>
              <a:rPr lang="en-GB" sz="2400" dirty="0"/>
              <a:t>Then, complete the STP (Segmentation, Targeting, and Positioning) for the brand extension.”</a:t>
            </a:r>
          </a:p>
          <a:p>
            <a:r>
              <a:rPr lang="en-GB" sz="2400" dirty="0"/>
              <a:t>Company examples: Nike, Samsung, Nutella, Innocent Drinks, Red Bull, Mercedes, Nissan, HP, Apple, Zara.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D9926-290D-A169-5747-223282E32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1753A9-ED57-34B4-17F8-6139149BD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40705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965AD-9CC2-4011-A63D-FAA474D64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600" b="1" u="sng" dirty="0"/>
            </a:br>
            <a:r>
              <a:rPr lang="en-GB" sz="3600" b="1" dirty="0"/>
              <a:t>References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3D5B0-BAE0-4B3F-A10E-8062C5D43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Hague, P (2019) 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Business Models Handbook: Templates, Theory and Case Studies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London, United Kingdom; New York, Ny, Kogan Page Limited.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dirty="0">
                <a:effectLst/>
                <a:cs typeface="Arial" panose="020B0604020202020204" pitchFamily="34" charset="0"/>
              </a:rPr>
              <a:t>Kotler, P., Keller, K. and </a:t>
            </a:r>
            <a:r>
              <a:rPr lang="en-GB" sz="2000" dirty="0" err="1">
                <a:effectLst/>
                <a:cs typeface="Arial" panose="020B0604020202020204" pitchFamily="34" charset="0"/>
              </a:rPr>
              <a:t>Chernev</a:t>
            </a:r>
            <a:r>
              <a:rPr lang="en-GB" sz="2000" dirty="0">
                <a:effectLst/>
                <a:cs typeface="Arial" panose="020B0604020202020204" pitchFamily="34" charset="0"/>
              </a:rPr>
              <a:t>, A. (2021) </a:t>
            </a:r>
            <a:r>
              <a:rPr lang="en-GB" sz="2000" i="1" dirty="0">
                <a:effectLst/>
                <a:cs typeface="Arial" panose="020B0604020202020204" pitchFamily="34" charset="0"/>
              </a:rPr>
              <a:t>Marketing management</a:t>
            </a:r>
            <a:r>
              <a:rPr lang="en-GB" sz="2000" dirty="0">
                <a:effectLst/>
                <a:cs typeface="Arial" panose="020B0604020202020204" pitchFamily="34" charset="0"/>
              </a:rPr>
              <a:t>. 16th ed.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42267-11E9-4F4F-A297-758149C41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ADA37-2713-4B88-85F3-A11E07C7E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67825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6375</TotalTime>
  <Words>2109</Words>
  <Application>Microsoft Macintosh PowerPoint</Application>
  <PresentationFormat>On-screen Show (4:3)</PresentationFormat>
  <Paragraphs>243</Paragraphs>
  <Slides>31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Aptos</vt:lpstr>
      <vt:lpstr>Arial</vt:lpstr>
      <vt:lpstr>Myriad Pro</vt:lpstr>
      <vt:lpstr>Verdana</vt:lpstr>
      <vt:lpstr>20140311PresentationUWTSDTemplate</vt:lpstr>
      <vt:lpstr> LCMB7024 Brand Strategies and  Corporate Branding            Week 8  – Session 2  </vt:lpstr>
      <vt:lpstr>Content of the Sessions</vt:lpstr>
      <vt:lpstr>Brands</vt:lpstr>
      <vt:lpstr>How Does Branding Work?</vt:lpstr>
      <vt:lpstr>Brand Mantra</vt:lpstr>
      <vt:lpstr>Brand Mantra</vt:lpstr>
      <vt:lpstr>Example of Brand Mantra</vt:lpstr>
      <vt:lpstr>Building Strong Brands</vt:lpstr>
      <vt:lpstr>Brand Positioning</vt:lpstr>
      <vt:lpstr>Brand Name Selection</vt:lpstr>
      <vt:lpstr>Brand Name Selection</vt:lpstr>
      <vt:lpstr>Brand Sponsorship</vt:lpstr>
      <vt:lpstr>Manufacturers Brands  Versus Store Brands</vt:lpstr>
      <vt:lpstr>Licensing </vt:lpstr>
      <vt:lpstr>Co-Branding</vt:lpstr>
      <vt:lpstr>Brand Development</vt:lpstr>
      <vt:lpstr>Line Extensions</vt:lpstr>
      <vt:lpstr>Line Extensions - Examples</vt:lpstr>
      <vt:lpstr>Brand Extensions</vt:lpstr>
      <vt:lpstr>Brand extensions - Examples</vt:lpstr>
      <vt:lpstr>Multi-brands</vt:lpstr>
      <vt:lpstr>Multi-Brands - Examples</vt:lpstr>
      <vt:lpstr>New Brands</vt:lpstr>
      <vt:lpstr>New Brands - Examples</vt:lpstr>
      <vt:lpstr>Corporate Branding</vt:lpstr>
      <vt:lpstr>Objectives of Corporate Branding</vt:lpstr>
      <vt:lpstr>Types of Corporate Branding</vt:lpstr>
      <vt:lpstr>Managing Brands</vt:lpstr>
      <vt:lpstr>Summary</vt:lpstr>
      <vt:lpstr>Group Activity</vt:lpstr>
      <vt:lpstr> 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204</cp:revision>
  <cp:lastPrinted>2018-07-09T15:27:01Z</cp:lastPrinted>
  <dcterms:created xsi:type="dcterms:W3CDTF">2002-10-07T19:43:58Z</dcterms:created>
  <dcterms:modified xsi:type="dcterms:W3CDTF">2025-03-28T16:24:45Z</dcterms:modified>
</cp:coreProperties>
</file>