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Default Extension="jpeg" ContentType="image/jpeg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ppt/handoutMasters/handoutMaster1.xml" ContentType="application/vnd.openxmlformats-officedocument.presentationml.handoutMaster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22.xml" ContentType="application/vnd.openxmlformats-officedocument.presentationml.slide+xml"/>
  <Override PartName="/ppt/slides/slide30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7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theme/theme3.xml" ContentType="application/vnd.openxmlformats-officedocument.theme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28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s/slide29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72" r:id="rId1"/>
  </p:sldMasterIdLst>
  <p:notesMasterIdLst>
    <p:notesMasterId r:id="rId32"/>
  </p:notesMasterIdLst>
  <p:handoutMasterIdLst>
    <p:handoutMasterId r:id="rId33"/>
  </p:handoutMasterIdLst>
  <p:sldIdLst>
    <p:sldId id="256" r:id="rId2"/>
    <p:sldId id="291" r:id="rId3"/>
    <p:sldId id="340" r:id="rId4"/>
    <p:sldId id="341" r:id="rId5"/>
    <p:sldId id="337" r:id="rId6"/>
    <p:sldId id="338" r:id="rId7"/>
    <p:sldId id="293" r:id="rId8"/>
    <p:sldId id="295" r:id="rId9"/>
    <p:sldId id="258" r:id="rId10"/>
    <p:sldId id="342" r:id="rId11"/>
    <p:sldId id="344" r:id="rId12"/>
    <p:sldId id="287" r:id="rId13"/>
    <p:sldId id="347" r:id="rId14"/>
    <p:sldId id="348" r:id="rId15"/>
    <p:sldId id="298" r:id="rId16"/>
    <p:sldId id="339" r:id="rId17"/>
    <p:sldId id="289" r:id="rId18"/>
    <p:sldId id="322" r:id="rId19"/>
    <p:sldId id="336" r:id="rId20"/>
    <p:sldId id="310" r:id="rId21"/>
    <p:sldId id="323" r:id="rId22"/>
    <p:sldId id="325" r:id="rId23"/>
    <p:sldId id="324" r:id="rId24"/>
    <p:sldId id="263" r:id="rId25"/>
    <p:sldId id="262" r:id="rId26"/>
    <p:sldId id="328" r:id="rId27"/>
    <p:sldId id="334" r:id="rId28"/>
    <p:sldId id="283" r:id="rId29"/>
    <p:sldId id="346" r:id="rId30"/>
    <p:sldId id="345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lrMru>
    <a:srgbClr val="F3E09B"/>
  </p:clrMru>
  <p:extLst>
    <p:ext uri="{E76CE94A-603C-4142-B9EB-6D1370010A27}">
      <p14:discardImageEditData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  <p:ext uri="{FD5EFAAD-0ECE-453E-9831-46B23BE46B34}">
      <p15:chartTrackingRefBased xmlns=""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413" autoAdjust="0"/>
    <p:restoredTop sz="94671" autoAdjust="0"/>
  </p:normalViewPr>
  <p:slideViewPr>
    <p:cSldViewPr>
      <p:cViewPr varScale="1">
        <p:scale>
          <a:sx n="89" d="100"/>
          <a:sy n="89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62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notesMaster" Target="notesMasters/notesMaster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handoutMaster" Target="handoutMasters/handoutMaster1.xml"/><Relationship Id="rId34" Type="http://schemas.openxmlformats.org/officeDocument/2006/relationships/printerSettings" Target="printerSettings/printerSettings1.bin"/><Relationship Id="rId35" Type="http://schemas.openxmlformats.org/officeDocument/2006/relationships/presProps" Target="presProps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heme" Target="theme/theme1.xml"/><Relationship Id="rId3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B5EA0B-E860-45E0-A84B-06290614C642}" type="datetimeFigureOut">
              <a:rPr lang="en-GB" smtClean="0"/>
              <a:pPr/>
              <a:t>10/10/17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9E3E-60CC-4274-9CF5-98ED60B49E2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4517159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C3F9B8-9C1F-42C4-A6F6-EF3B3D28D4E0}" type="datetimeFigureOut">
              <a:rPr lang="en-GB" smtClean="0"/>
              <a:pPr/>
              <a:t>10/10/17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E828AD-DAD5-4AA8-9237-42E1CAFC7C1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8220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Criterially -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E828AD-DAD5-4AA8-9237-42E1CAFC7C18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20311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Relationship Id="rId3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Relationship Id="rId3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Relationship Id="rId3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C694137D-5ED1-4D2B-BBAD-EC86A663C996}" type="datetimeFigureOut">
              <a:rPr lang="en-GB" smtClean="0"/>
              <a:pPr/>
              <a:t>10/10/17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4137D-5ED1-4D2B-BBAD-EC86A663C996}" type="datetimeFigureOut">
              <a:rPr lang="en-GB" smtClean="0"/>
              <a:pPr/>
              <a:t>10/10/17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4137D-5ED1-4D2B-BBAD-EC86A663C996}" type="datetimeFigureOut">
              <a:rPr lang="en-GB" smtClean="0"/>
              <a:pPr/>
              <a:t>10/10/17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4137D-5ED1-4D2B-BBAD-EC86A663C996}" type="datetimeFigureOut">
              <a:rPr lang="en-GB" smtClean="0"/>
              <a:pPr/>
              <a:t>10/10/17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4137D-5ED1-4D2B-BBAD-EC86A663C996}" type="datetimeFigureOut">
              <a:rPr lang="en-GB" smtClean="0"/>
              <a:pPr/>
              <a:t>10/10/17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4137D-5ED1-4D2B-BBAD-EC86A663C996}" type="datetimeFigureOut">
              <a:rPr lang="en-GB" smtClean="0"/>
              <a:pPr/>
              <a:t>10/10/17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4137D-5ED1-4D2B-BBAD-EC86A663C996}" type="datetimeFigureOut">
              <a:rPr lang="en-GB" smtClean="0"/>
              <a:pPr/>
              <a:t>10/10/17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C694137D-5ED1-4D2B-BBAD-EC86A663C996}" type="datetimeFigureOut">
              <a:rPr lang="en-GB" smtClean="0"/>
              <a:pPr/>
              <a:t>10/10/17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C694137D-5ED1-4D2B-BBAD-EC86A663C996}" type="datetimeFigureOut">
              <a:rPr lang="en-GB" smtClean="0"/>
              <a:pPr/>
              <a:t>10/10/17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4137D-5ED1-4D2B-BBAD-EC86A663C996}" type="datetimeFigureOut">
              <a:rPr lang="en-GB" smtClean="0"/>
              <a:pPr/>
              <a:t>10/10/17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4137D-5ED1-4D2B-BBAD-EC86A663C996}" type="datetimeFigureOut">
              <a:rPr lang="en-GB" smtClean="0"/>
              <a:pPr/>
              <a:t>10/10/17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3.jpeg"/><Relationship Id="rId14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694137D-5ED1-4D2B-BBAD-EC86A663C996}" type="datetimeFigureOut">
              <a:rPr lang="en-GB" smtClean="0"/>
              <a:pPr/>
              <a:t>10/10/17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1932734-FC6F-4C98-9DA5-0BC02E37C3A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2852936"/>
            <a:ext cx="7406640" cy="147218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Sgiliau Astudio:</a:t>
            </a:r>
            <a:br>
              <a:rPr lang="en-GB" dirty="0" smtClean="0"/>
            </a:br>
            <a:r>
              <a:rPr lang="en-GB" dirty="0" smtClean="0"/>
              <a:t>yr ysgrifennwr academaidd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5000" y="3657600"/>
            <a:ext cx="5196840" cy="1752600"/>
          </a:xfrm>
        </p:spPr>
        <p:txBody>
          <a:bodyPr/>
          <a:lstStyle/>
          <a:p>
            <a:r>
              <a:rPr lang="en-GB" dirty="0" smtClean="0"/>
              <a:t>11/10/17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704885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890080" cy="1143000"/>
          </a:xfrm>
        </p:spPr>
        <p:txBody>
          <a:bodyPr/>
          <a:lstStyle/>
          <a:p>
            <a:r>
              <a:rPr lang="en-GB" dirty="0" smtClean="0"/>
              <a:t>Trosolwg o’r </a:t>
            </a:r>
            <a:r>
              <a:rPr lang="en-GB" dirty="0" smtClean="0"/>
              <a:t>g</a:t>
            </a:r>
            <a:r>
              <a:rPr lang="en-GB" dirty="0" smtClean="0"/>
              <a:t>weithdy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772816"/>
            <a:ext cx="7128792" cy="4475584"/>
          </a:xfrm>
        </p:spPr>
        <p:txBody>
          <a:bodyPr>
            <a:normAutofit/>
          </a:bodyPr>
          <a:lstStyle/>
          <a:p>
            <a:pPr>
              <a:buSzPct val="100000"/>
              <a:buFont typeface="Wingdings" charset="2"/>
              <a:buChar char="q"/>
            </a:pP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dirty="0" smtClean="0"/>
              <a:t>Sut </a:t>
            </a:r>
            <a:r>
              <a:rPr lang="en-US" dirty="0" smtClean="0"/>
              <a:t>allwn ni ddatblygu ein hysgrifennu er mwyn ysgrifennu'n fwy academaidd?</a:t>
            </a:r>
            <a:r>
              <a:rPr lang="en-US" dirty="0" smtClean="0"/>
              <a:t> </a:t>
            </a:r>
          </a:p>
          <a:p>
            <a:pPr>
              <a:buNone/>
            </a:pP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dirty="0" smtClean="0"/>
              <a:t>Beth </a:t>
            </a:r>
            <a:r>
              <a:rPr lang="en-US" dirty="0" smtClean="0"/>
              <a:t>yw meddwl ac ysgrifennu 'dadansoddol', a sut allwn ni ddangos hyn?</a:t>
            </a:r>
            <a:r>
              <a:rPr lang="en-US" dirty="0" smtClean="0"/>
              <a:t> </a:t>
            </a:r>
          </a:p>
          <a:p>
            <a:pPr>
              <a:buNone/>
            </a:pP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dirty="0" smtClean="0"/>
              <a:t>Sut </a:t>
            </a:r>
            <a:r>
              <a:rPr lang="en-US" dirty="0" smtClean="0"/>
              <a:t>allwn ni baratoi ar gyfer ein</a:t>
            </a:r>
            <a:r>
              <a:rPr lang="en-US" dirty="0" smtClean="0"/>
              <a:t> aseiniad Egwyddorion Pedagogeg </a:t>
            </a:r>
            <a:r>
              <a:rPr lang="en-US" dirty="0" smtClean="0"/>
              <a:t>yn effeithiol?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885001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Meddwl yn feirniadol ac yn ddadansoddol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3040" y="1988840"/>
            <a:ext cx="6766560" cy="3734229"/>
          </a:xfrm>
        </p:spPr>
        <p:txBody>
          <a:bodyPr>
            <a:normAutofit fontScale="92500" lnSpcReduction="10000"/>
          </a:bodyPr>
          <a:lstStyle/>
          <a:p>
            <a:pPr>
              <a:buFont typeface="Wingdings" charset="2"/>
              <a:buChar char="q"/>
            </a:pPr>
            <a:r>
              <a:rPr lang="en-US" dirty="0" smtClean="0"/>
              <a:t>Archwilio </a:t>
            </a:r>
            <a:r>
              <a:rPr lang="en-US" dirty="0" smtClean="0"/>
              <a:t>yn </a:t>
            </a:r>
            <a:r>
              <a:rPr lang="en-US" dirty="0" smtClean="0"/>
              <a:t>fanwl ac </a:t>
            </a:r>
            <a:r>
              <a:rPr lang="en-US" dirty="0" smtClean="0"/>
              <a:t>o wahanol onglau </a:t>
            </a:r>
            <a:r>
              <a:rPr lang="en-US" dirty="0" smtClean="0"/>
              <a:t>e.e. </a:t>
            </a:r>
            <a:r>
              <a:rPr lang="en-US" dirty="0" smtClean="0"/>
              <a:t>o wahanol safbwyntiau'r </a:t>
            </a:r>
            <a:r>
              <a:rPr lang="en-US" dirty="0" smtClean="0"/>
              <a:t>awdur. 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Ystyried </a:t>
            </a:r>
            <a:r>
              <a:rPr lang="en-US" dirty="0" smtClean="0"/>
              <a:t>pam y gallai'r rhain fod yn wahanol </a:t>
            </a:r>
            <a:r>
              <a:rPr lang="en-US" dirty="0" smtClean="0"/>
              <a:t>e.e. </a:t>
            </a:r>
            <a:r>
              <a:rPr lang="en-US" dirty="0" smtClean="0"/>
              <a:t>rhesymau hanesyddol, </a:t>
            </a:r>
            <a:r>
              <a:rPr lang="en-US" dirty="0" smtClean="0"/>
              <a:t>gwleidyddol.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 Archwilio gwahanol rannau </a:t>
            </a:r>
            <a:r>
              <a:rPr lang="en-US" dirty="0" smtClean="0"/>
              <a:t>a chysylltu'r rhain â'r syniad </a:t>
            </a:r>
            <a:r>
              <a:rPr lang="en-US" dirty="0" smtClean="0"/>
              <a:t>cyfan.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 </a:t>
            </a:r>
            <a:r>
              <a:rPr lang="en-US" dirty="0" smtClean="0"/>
              <a:t>Gwirio </a:t>
            </a:r>
            <a:r>
              <a:rPr lang="en-US" dirty="0" smtClean="0"/>
              <a:t>cywirdeb.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 Chwilio </a:t>
            </a:r>
            <a:r>
              <a:rPr lang="en-US" dirty="0" smtClean="0"/>
              <a:t>am ddiffygion</a:t>
            </a:r>
            <a:r>
              <a:rPr lang="en-US" dirty="0" smtClean="0"/>
              <a:t> yn y </a:t>
            </a:r>
            <a:r>
              <a:rPr lang="en-US" dirty="0" smtClean="0"/>
              <a:t>rhesymeg</a:t>
            </a:r>
            <a:r>
              <a:rPr lang="en-US" dirty="0" smtClean="0"/>
              <a:t>, y</a:t>
            </a:r>
            <a:r>
              <a:rPr lang="en-US" dirty="0" smtClean="0"/>
              <a:t> </a:t>
            </a:r>
            <a:r>
              <a:rPr lang="en-US" dirty="0" smtClean="0"/>
              <a:t>dystiolaeth neu’r casgliadau.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 Dadlau pam </a:t>
            </a:r>
            <a:r>
              <a:rPr lang="en-US" dirty="0" smtClean="0"/>
              <a:t>fod un </a:t>
            </a:r>
            <a:r>
              <a:rPr lang="en-US" dirty="0" smtClean="0"/>
              <a:t>ddadl </a:t>
            </a:r>
            <a:r>
              <a:rPr lang="en-US" dirty="0" smtClean="0"/>
              <a:t>yn well</a:t>
            </a:r>
            <a:r>
              <a:rPr lang="en-US" dirty="0" smtClean="0"/>
              <a:t> na’r llall. </a:t>
            </a:r>
          </a:p>
          <a:p>
            <a:pPr>
              <a:buFont typeface="Courier New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159948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cap="all" dirty="0" smtClean="0">
                <a:solidFill>
                  <a:srgbClr val="800000"/>
                </a:solidFill>
              </a:rPr>
              <a:t>Darllen yn ddoeth</a:t>
            </a:r>
            <a:endParaRPr lang="en-GB" cap="all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441335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Defnyddio deunydd addas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US" dirty="0" smtClean="0"/>
              <a:t>	Sut y gwyddoch chi bod y wybodaeth sydd gennych chi yn</a:t>
            </a:r>
            <a:r>
              <a:rPr lang="en-US" dirty="0" smtClean="0"/>
              <a:t> </a:t>
            </a:r>
            <a:r>
              <a:rPr lang="en-US" dirty="0" smtClean="0"/>
              <a:t>ddibynadwy</a:t>
            </a:r>
            <a:r>
              <a:rPr lang="en-US" dirty="0" smtClean="0"/>
              <a:t>? </a:t>
            </a:r>
            <a:r>
              <a:rPr lang="en-US" dirty="0" smtClean="0"/>
              <a:t> 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Ffynonellau cydnabyddedig:  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Cyfres </a:t>
            </a:r>
            <a:r>
              <a:rPr lang="en-US" dirty="0" smtClean="0"/>
              <a:t>ddibynadwy, cylchgrawn wedi'i adolygu gan gymheiriaid neu gyhoeddwr academaidd?</a:t>
            </a:r>
            <a:r>
              <a:rPr lang="en-US" dirty="0" smtClean="0"/>
              <a:t> 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Nifer </a:t>
            </a:r>
            <a:r>
              <a:rPr lang="en-US" dirty="0" smtClean="0"/>
              <a:t>ac ansawdd y cyfeiriadau</a:t>
            </a:r>
            <a:r>
              <a:rPr lang="en-US" dirty="0" smtClean="0"/>
              <a:t> a ddyfynnir. 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Pa mor ddiweddar? </a:t>
            </a:r>
            <a:r>
              <a:rPr lang="en-US" dirty="0" smtClean="0"/>
              <a:t>Seiliedig ar dystiolaeth?</a:t>
            </a:r>
            <a:r>
              <a:rPr lang="en-US" dirty="0" smtClean="0"/>
              <a:t> Ydy’r wybodaeth yn dryloyw</a:t>
            </a:r>
            <a:r>
              <a:rPr lang="en-US" dirty="0" smtClean="0"/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9635297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Darllen yn weithredol - awgrymiadau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charset="2"/>
              <a:buChar char="q"/>
            </a:pPr>
            <a:r>
              <a:rPr lang="cy-GB" dirty="0" smtClean="0"/>
              <a:t>Crynhowch </a:t>
            </a:r>
            <a:r>
              <a:rPr lang="cy-GB" dirty="0" smtClean="0"/>
              <a:t>yr hyn a ddarllenwyd </a:t>
            </a:r>
            <a:r>
              <a:rPr lang="cy-GB" dirty="0" smtClean="0"/>
              <a:t>e.e. </a:t>
            </a:r>
            <a:r>
              <a:rPr lang="cy-GB" dirty="0" smtClean="0"/>
              <a:t>mewn brawddeg; pennawd; gan </a:t>
            </a:r>
            <a:r>
              <a:rPr lang="cy-GB" dirty="0" smtClean="0"/>
              <a:t>ddefnyddio grid PMI. 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Gosodwch </a:t>
            </a:r>
            <a:r>
              <a:rPr lang="cy-GB" dirty="0" smtClean="0"/>
              <a:t>gwestiynau penodol cyn darllen a dod o hyd i'r </a:t>
            </a:r>
            <a:r>
              <a:rPr lang="cy-GB" dirty="0" smtClean="0"/>
              <a:t>atebion.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 </a:t>
            </a:r>
            <a:r>
              <a:rPr lang="cy-GB" dirty="0" smtClean="0"/>
              <a:t>Ail-ddarllen a darllen yn </a:t>
            </a:r>
            <a:r>
              <a:rPr lang="cy-GB" dirty="0" smtClean="0"/>
              <a:t>uchel.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 </a:t>
            </a:r>
            <a:r>
              <a:rPr lang="cy-GB" dirty="0" smtClean="0"/>
              <a:t>Amlygu geiriau ac ymadroddion allweddol, </a:t>
            </a:r>
            <a:r>
              <a:rPr lang="cy-GB" dirty="0" smtClean="0"/>
              <a:t>neu ddefnyddio lliw i ddynodi </a:t>
            </a:r>
            <a:r>
              <a:rPr lang="cy-GB" dirty="0" smtClean="0"/>
              <a:t>themâu</a:t>
            </a:r>
            <a:r>
              <a:rPr lang="cy-GB" dirty="0" smtClean="0"/>
              <a:t> penodol.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Dwyn </a:t>
            </a:r>
            <a:r>
              <a:rPr lang="cy-GB" dirty="0" smtClean="0"/>
              <a:t>i gof ac </a:t>
            </a:r>
            <a:r>
              <a:rPr lang="cy-GB" dirty="0" smtClean="0"/>
              <a:t>adolygu.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 Canfod trywydd o </a:t>
            </a:r>
            <a:r>
              <a:rPr lang="cy-GB" dirty="0" smtClean="0"/>
              <a:t>resymu yn y testun ac edrych ar </a:t>
            </a:r>
            <a:r>
              <a:rPr lang="cy-GB" dirty="0" smtClean="0"/>
              <a:t>hyn yn fwy manwl.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138106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YSGRIFENNU</a:t>
            </a:r>
            <a:b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YN ACADEMAIDD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266985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980728"/>
            <a:ext cx="7890080" cy="1143000"/>
          </a:xfrm>
        </p:spPr>
        <p:txBody>
          <a:bodyPr/>
          <a:lstStyle/>
          <a:p>
            <a:r>
              <a:rPr lang="en-GB" dirty="0" smtClean="0"/>
              <a:t>Pwyntiau Trafod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2276872"/>
            <a:ext cx="6728792" cy="3971528"/>
          </a:xfrm>
        </p:spPr>
        <p:txBody>
          <a:bodyPr/>
          <a:lstStyle/>
          <a:p>
            <a:pPr>
              <a:buFont typeface="Wingdings" charset="2"/>
              <a:buChar char="q"/>
            </a:pPr>
            <a:r>
              <a:rPr lang="en-US" sz="2200" dirty="0" smtClean="0"/>
              <a:t>Beth</a:t>
            </a:r>
            <a:r>
              <a:rPr lang="en-US" sz="2200" dirty="0" smtClean="0"/>
              <a:t> sy’n anodd </a:t>
            </a:r>
            <a:r>
              <a:rPr lang="en-US" sz="2200" dirty="0" smtClean="0"/>
              <a:t>am ysgrifennu yn gyffredinol?</a:t>
            </a:r>
            <a:r>
              <a:rPr lang="en-US" sz="2200" dirty="0" smtClean="0"/>
              <a:t> </a:t>
            </a:r>
          </a:p>
          <a:p>
            <a:pPr>
              <a:buFont typeface="Wingdings" charset="2"/>
              <a:buChar char="q"/>
            </a:pPr>
            <a:r>
              <a:rPr lang="en-US" sz="2200" dirty="0" smtClean="0"/>
              <a:t>Beth sy’n anodd am </a:t>
            </a:r>
            <a:r>
              <a:rPr lang="en-US" sz="2200" dirty="0" smtClean="0"/>
              <a:t>ysgrifennu ar gyfer</a:t>
            </a:r>
            <a:r>
              <a:rPr lang="en-US" sz="2200" dirty="0" smtClean="0"/>
              <a:t> y traethawd/aseiniad hwn? </a:t>
            </a:r>
          </a:p>
          <a:p>
            <a:pPr>
              <a:buFont typeface="Wingdings" charset="2"/>
              <a:buChar char="q"/>
            </a:pPr>
            <a:r>
              <a:rPr lang="en-US" sz="2200" dirty="0" smtClean="0"/>
              <a:t>Sut </a:t>
            </a:r>
            <a:r>
              <a:rPr lang="en-US" sz="2200" dirty="0" smtClean="0"/>
              <a:t>ydych chi'n</a:t>
            </a:r>
            <a:r>
              <a:rPr lang="en-US" sz="2200" dirty="0" smtClean="0"/>
              <a:t> ystyried eich hun </a:t>
            </a:r>
            <a:r>
              <a:rPr lang="en-US" sz="2200" dirty="0" smtClean="0"/>
              <a:t>fel awdur?</a:t>
            </a:r>
            <a:r>
              <a:rPr lang="en-US" sz="2200" dirty="0" smtClean="0"/>
              <a:t> </a:t>
            </a:r>
          </a:p>
          <a:p>
            <a:pPr>
              <a:buFont typeface="Wingdings" charset="2"/>
              <a:buChar char="q"/>
            </a:pPr>
            <a:r>
              <a:rPr lang="en-US" sz="2200" dirty="0" smtClean="0"/>
              <a:t>Ydych </a:t>
            </a:r>
            <a:r>
              <a:rPr lang="en-US" sz="2200" dirty="0" smtClean="0"/>
              <a:t>chi'n ymwybodol o'r ffordd rydych </a:t>
            </a:r>
            <a:r>
              <a:rPr lang="en-US" sz="2200" dirty="0" smtClean="0"/>
              <a:t>chi’n</a:t>
            </a:r>
            <a:r>
              <a:rPr lang="en-US" sz="2200" dirty="0" smtClean="0"/>
              <a:t> </a:t>
            </a:r>
            <a:r>
              <a:rPr lang="en-US" sz="2200" dirty="0" smtClean="0"/>
              <a:t>ysgrifennu </a:t>
            </a:r>
            <a:r>
              <a:rPr lang="en-US" sz="2200" dirty="0" smtClean="0"/>
              <a:t>- eich proses ysgrifennu eich hun?</a:t>
            </a:r>
            <a:r>
              <a:rPr lang="en-US" sz="2200" dirty="0" smtClean="0"/>
              <a:t> </a:t>
            </a:r>
          </a:p>
          <a:p>
            <a:pPr>
              <a:buFont typeface="Wingdings" charset="2"/>
              <a:buChar char="q"/>
            </a:pPr>
            <a:r>
              <a:rPr lang="en-US" sz="2200" dirty="0" smtClean="0"/>
              <a:t>Oes </a:t>
            </a:r>
            <a:r>
              <a:rPr lang="en-US" sz="2200" dirty="0" smtClean="0"/>
              <a:t>gennych chi unrhyw strategaethau sy'n eich helpu i ysgrifennu?</a:t>
            </a:r>
          </a:p>
          <a:p>
            <a:pPr>
              <a:lnSpc>
                <a:spcPct val="150000"/>
              </a:lnSpc>
            </a:pPr>
            <a:endParaRPr lang="en-GB" sz="2400" dirty="0" smtClean="0"/>
          </a:p>
          <a:p>
            <a:pPr marL="82296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36101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8100392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Ysgrifennu’n ddadansoddol</a:t>
            </a:r>
            <a:endParaRPr lang="en-GB" sz="36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340768"/>
            <a:ext cx="7128792" cy="5517232"/>
          </a:xfrm>
        </p:spPr>
        <p:txBody>
          <a:bodyPr>
            <a:normAutofit/>
          </a:bodyPr>
          <a:lstStyle/>
          <a:p>
            <a:pPr marL="82296" indent="0">
              <a:lnSpc>
                <a:spcPts val="3000"/>
              </a:lnSpc>
              <a:buNone/>
            </a:pPr>
            <a:r>
              <a:rPr lang="en-GB" sz="1600" b="1" dirty="0" smtClean="0">
                <a:latin typeface="Arial" pitchFamily="34" charset="0"/>
                <a:cs typeface="Arial" pitchFamily="34" charset="0"/>
              </a:rPr>
              <a:t>Mae ysgrifennu academaidd yn cynnwys dadansoddi dadl.  </a:t>
            </a:r>
          </a:p>
          <a:p>
            <a:pPr marL="82296" indent="0">
              <a:lnSpc>
                <a:spcPts val="3000"/>
              </a:lnSpc>
              <a:buNone/>
            </a:pPr>
            <a:r>
              <a:rPr lang="en-GB" sz="1600" dirty="0" smtClean="0">
                <a:latin typeface="Arial" pitchFamily="34" charset="0"/>
                <a:cs typeface="Arial" pitchFamily="34" charset="0"/>
              </a:rPr>
              <a:t>Mae </a:t>
            </a:r>
            <a:r>
              <a:rPr lang="en-GB" sz="1600" b="1" dirty="0" smtClean="0">
                <a:latin typeface="Arial" pitchFamily="34" charset="0"/>
                <a:cs typeface="Arial" pitchFamily="34" charset="0"/>
              </a:rPr>
              <a:t>dadansoddi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yn cynnwys adnabod </a:t>
            </a:r>
            <a:r>
              <a:rPr lang="en-GB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prif rannau’r testun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a thrafod eu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hystyr, eu hansawdd a’r berthynas rhyngddynt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er mwyn trafod y pwnc yn ei gyfanrwydd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.  Mae darn o waith ysgrifenedig dadansoddol yn </a:t>
            </a:r>
            <a:r>
              <a:rPr lang="en-GB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cymharu a chyferbynnu, yn cyflwyno dadleuon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 ac yn  </a:t>
            </a:r>
            <a:r>
              <a:rPr lang="en-GB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mynegi barn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. Dylai fod yn </a:t>
            </a:r>
            <a:r>
              <a:rPr lang="en-GB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medru sefyll ar ei ben ei hun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 ac yn </a:t>
            </a:r>
            <a:r>
              <a:rPr lang="en-GB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wrthrychol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, ond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hefyd yn arddangos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ymateb persono</a:t>
            </a:r>
            <a:r>
              <a:rPr lang="en-GB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82296" indent="0">
              <a:lnSpc>
                <a:spcPts val="3000"/>
              </a:lnSpc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Mae </a:t>
            </a:r>
            <a:r>
              <a:rPr lang="en-US" sz="1600" b="1" dirty="0" smtClean="0">
                <a:latin typeface="Arial" pitchFamily="34" charset="0"/>
                <a:cs typeface="Arial" pitchFamily="34" charset="0"/>
              </a:rPr>
              <a:t>dadansoddiad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yn mynd tu hwnt i eglurhad ffeithiol yn unig ac yn cyflwyno </a:t>
            </a:r>
            <a:r>
              <a:rPr lang="en-US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ymateb neu ddadl resymegol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i’r cwestiwn neu’r testun. Mae’n </a:t>
            </a:r>
            <a:r>
              <a:rPr lang="en-US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egluro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ac yn </a:t>
            </a:r>
            <a:r>
              <a:rPr lang="en-US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ehangu ar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ddadleuon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ac yn eu </a:t>
            </a:r>
            <a:r>
              <a:rPr lang="en-US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cyfiawnhau</a:t>
            </a:r>
            <a:r>
              <a:rPr lang="en-US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gyda thystiolaeth o’r testun trwy gyfrwng dyfyniad neu aralleiriad.  Mae dadansoddiad llwyddiannus yn </a:t>
            </a:r>
            <a:r>
              <a:rPr lang="en-US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glir</a:t>
            </a:r>
            <a:r>
              <a:rPr lang="en-US" sz="16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, yn gytbwys ac yn cynnwys tystiolaeth ofalus.</a:t>
            </a:r>
            <a:endParaRPr lang="en-GB" sz="1600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86969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620688"/>
            <a:ext cx="7696200" cy="1202485"/>
          </a:xfrm>
        </p:spPr>
        <p:txBody>
          <a:bodyPr>
            <a:normAutofit/>
          </a:bodyPr>
          <a:lstStyle/>
          <a:p>
            <a:r>
              <a:rPr lang="en-GB" sz="3600" dirty="0" smtClean="0"/>
              <a:t>Ysgrifennu dadansoddol a disgrifiadol</a:t>
            </a:r>
            <a:endParaRPr lang="en-GB" sz="3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4198" t="3315" r="8717"/>
          <a:stretch/>
        </p:blipFill>
        <p:spPr>
          <a:xfrm>
            <a:off x="1828800" y="1605280"/>
            <a:ext cx="5831840" cy="4560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7042781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Gweithgaredd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2228800"/>
            <a:ext cx="6984776" cy="4800600"/>
          </a:xfrm>
        </p:spPr>
        <p:txBody>
          <a:bodyPr/>
          <a:lstStyle/>
          <a:p>
            <a:pPr>
              <a:buFont typeface="Wingdings" charset="2"/>
              <a:buChar char="q"/>
            </a:pPr>
            <a:r>
              <a:rPr lang="cy-GB" dirty="0" smtClean="0"/>
              <a:t>Edrychwch ar y pedair enghraifft o </a:t>
            </a:r>
            <a:r>
              <a:rPr lang="cy-GB" dirty="0" smtClean="0"/>
              <a:t>destun o’ch blaen. </a:t>
            </a:r>
          </a:p>
          <a:p>
            <a:pPr>
              <a:buNone/>
            </a:pPr>
            <a:endParaRPr lang="cy-GB" dirty="0" smtClean="0"/>
          </a:p>
          <a:p>
            <a:pPr>
              <a:buFont typeface="Wingdings" charset="2"/>
              <a:buChar char="q"/>
            </a:pPr>
            <a:r>
              <a:rPr lang="cy-GB" dirty="0" smtClean="0"/>
              <a:t>A </a:t>
            </a:r>
            <a:r>
              <a:rPr lang="cy-GB" dirty="0" smtClean="0"/>
              <a:t>yw'r rhain yn ddisgrifiadol neu'n </a:t>
            </a:r>
            <a:r>
              <a:rPr lang="cy-GB" dirty="0" smtClean="0"/>
              <a:t>feirniadol? </a:t>
            </a:r>
          </a:p>
          <a:p>
            <a:pPr>
              <a:buNone/>
            </a:pPr>
            <a:endParaRPr lang="cy-GB" dirty="0" smtClean="0"/>
          </a:p>
          <a:p>
            <a:pPr>
              <a:buFont typeface="Wingdings" charset="2"/>
              <a:buChar char="q"/>
            </a:pPr>
            <a:r>
              <a:rPr lang="cy-GB" dirty="0" smtClean="0"/>
              <a:t>Sut </a:t>
            </a:r>
            <a:r>
              <a:rPr lang="cy-GB" dirty="0" smtClean="0"/>
              <a:t>y gallem ni addasu'r rhai disgrifiadol i</a:t>
            </a:r>
            <a:r>
              <a:rPr lang="cy-GB" dirty="0" smtClean="0"/>
              <a:t> gynnwys </a:t>
            </a:r>
            <a:r>
              <a:rPr lang="cy-GB" dirty="0" smtClean="0"/>
              <a:t>elfen o feirniadaeth?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0327237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8100392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Ysgrifennu dadansoddol: synthesis </a:t>
            </a:r>
            <a:endParaRPr lang="en-GB" sz="36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295400"/>
            <a:ext cx="7488832" cy="5229200"/>
          </a:xfrm>
        </p:spPr>
        <p:txBody>
          <a:bodyPr>
            <a:normAutofit/>
          </a:bodyPr>
          <a:lstStyle/>
          <a:p>
            <a:pPr marL="82296" indent="0"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dirty="0" smtClean="0">
                <a:latin typeface="Arial" pitchFamily="34" charset="0"/>
                <a:cs typeface="Arial" pitchFamily="34" charset="0"/>
              </a:rPr>
              <a:t>Mae dadansoddiad da yn: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charset="2"/>
              <a:buChar char="q"/>
            </a:pPr>
            <a:r>
              <a:rPr lang="cy-GB" sz="1800" dirty="0" smtClean="0"/>
              <a:t>yn nodi rhannau </a:t>
            </a:r>
            <a:r>
              <a:rPr lang="cy-GB" sz="1800" dirty="0" smtClean="0"/>
              <a:t>allweddol o’r </a:t>
            </a:r>
            <a:r>
              <a:rPr lang="cy-GB" sz="1800" dirty="0" smtClean="0"/>
              <a:t>pwnc ac yn trafod eu</a:t>
            </a:r>
            <a:r>
              <a:rPr lang="cy-GB" sz="1800" dirty="0" smtClean="0"/>
              <a:t> hystyr</a:t>
            </a:r>
            <a:r>
              <a:rPr lang="cy-GB" sz="1800" dirty="0" smtClean="0"/>
              <a:t>, eu rhinweddau </a:t>
            </a:r>
            <a:r>
              <a:rPr lang="cy-GB" sz="1800" dirty="0" smtClean="0"/>
              <a:t>a’r berthnyas rhyngddynt </a:t>
            </a:r>
            <a:r>
              <a:rPr lang="cy-GB" sz="1800" dirty="0" smtClean="0"/>
              <a:t>er mwyn gallu trafod y pwnc yn</a:t>
            </a:r>
            <a:r>
              <a:rPr lang="cy-GB" sz="1800" dirty="0" smtClean="0"/>
              <a:t> ei gyfanrwydd;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charset="2"/>
              <a:buChar char="q"/>
            </a:pPr>
            <a:r>
              <a:rPr lang="cy-GB" sz="1800" dirty="0" smtClean="0"/>
              <a:t>yn </a:t>
            </a:r>
            <a:r>
              <a:rPr lang="cy-GB" sz="1800" dirty="0" smtClean="0"/>
              <a:t>cyflwyno </a:t>
            </a:r>
            <a:r>
              <a:rPr lang="cy-GB" sz="1800" dirty="0" smtClean="0"/>
              <a:t>ymateb neu ddadl rhesymol;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charset="2"/>
              <a:buChar char="q"/>
            </a:pPr>
            <a:r>
              <a:rPr lang="cy-GB" sz="1800" dirty="0" smtClean="0"/>
              <a:t>yn </a:t>
            </a:r>
            <a:r>
              <a:rPr lang="cy-GB" sz="1800" dirty="0" smtClean="0"/>
              <a:t>cymharu a gwrthgyferbynnu, yn cyflwyno dadleuon ac yn</a:t>
            </a:r>
            <a:r>
              <a:rPr lang="cy-GB" sz="1800" dirty="0" smtClean="0"/>
              <a:t> dod i benderfyniadau;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charset="2"/>
              <a:buChar char="q"/>
            </a:pPr>
            <a:r>
              <a:rPr lang="cy-GB" sz="1800" dirty="0" smtClean="0"/>
              <a:t>y</a:t>
            </a:r>
            <a:r>
              <a:rPr lang="cy-GB" sz="1800" dirty="0" smtClean="0"/>
              <a:t>n </a:t>
            </a:r>
            <a:r>
              <a:rPr lang="cy-GB" sz="1800" dirty="0" smtClean="0"/>
              <a:t>annibynnol ac yn wrthrychol, ond yn gallu dangos ymateb personol;</a:t>
            </a:r>
            <a:r>
              <a:rPr lang="cy-GB" sz="1800" dirty="0" smtClean="0"/>
              <a:t>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charset="2"/>
              <a:buChar char="q"/>
            </a:pPr>
            <a:r>
              <a:rPr lang="cy-GB" sz="1800" dirty="0" smtClean="0"/>
              <a:t>yn </a:t>
            </a:r>
            <a:r>
              <a:rPr lang="cy-GB" sz="1800" dirty="0" smtClean="0"/>
              <a:t>esbonio ac yn </a:t>
            </a:r>
            <a:r>
              <a:rPr lang="cy-GB" sz="1800" dirty="0" smtClean="0"/>
              <a:t>ymhelaethu ar ddadleuon</a:t>
            </a:r>
            <a:r>
              <a:rPr lang="cy-GB" sz="1800" dirty="0" smtClean="0"/>
              <a:t>;</a:t>
            </a:r>
            <a:r>
              <a:rPr lang="cy-GB" sz="1800" dirty="0" smtClean="0"/>
              <a:t>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charset="2"/>
              <a:buChar char="q"/>
            </a:pPr>
            <a:r>
              <a:rPr lang="cy-GB" sz="1800" dirty="0" smtClean="0"/>
              <a:t>yn </a:t>
            </a:r>
            <a:r>
              <a:rPr lang="cy-GB" sz="1800" dirty="0" smtClean="0"/>
              <a:t>eu cyfiawnhau â </a:t>
            </a:r>
            <a:r>
              <a:rPr lang="cy-GB" sz="1800" dirty="0" smtClean="0"/>
              <a:t>thystiolaeth o’r testun </a:t>
            </a:r>
            <a:r>
              <a:rPr lang="cy-GB" sz="1800" dirty="0" smtClean="0"/>
              <a:t>trwy </a:t>
            </a:r>
            <a:r>
              <a:rPr lang="cy-GB" sz="1800" dirty="0" smtClean="0"/>
              <a:t>ddyfyniadau </a:t>
            </a:r>
            <a:r>
              <a:rPr lang="cy-GB" sz="1800" dirty="0" smtClean="0"/>
              <a:t>neu aralleirio;</a:t>
            </a:r>
            <a:r>
              <a:rPr lang="cy-GB" sz="1800" dirty="0" smtClean="0"/>
              <a:t>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charset="2"/>
              <a:buChar char="q"/>
            </a:pPr>
            <a:r>
              <a:rPr lang="cy-GB" sz="1800" dirty="0" smtClean="0"/>
              <a:t>yn </a:t>
            </a:r>
            <a:r>
              <a:rPr lang="cy-GB" sz="1800" dirty="0" smtClean="0"/>
              <a:t>glir, yn gytbwys ac </a:t>
            </a:r>
            <a:r>
              <a:rPr lang="cy-GB" sz="1800" dirty="0" smtClean="0"/>
              <a:t>yn cynnwys ystod o dystiolaeth cefndirol.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67287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818072" cy="1143000"/>
          </a:xfrm>
        </p:spPr>
        <p:txBody>
          <a:bodyPr/>
          <a:lstStyle/>
          <a:p>
            <a:r>
              <a:rPr lang="en-GB" dirty="0" smtClean="0"/>
              <a:t>Enghraifft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1524000"/>
            <a:ext cx="7253808" cy="4648200"/>
          </a:xfrm>
        </p:spPr>
        <p:txBody>
          <a:bodyPr>
            <a:normAutofit fontScale="92500"/>
          </a:bodyPr>
          <a:lstStyle/>
          <a:p>
            <a:pPr marL="82296" indent="0">
              <a:lnSpc>
                <a:spcPts val="3000"/>
              </a:lnSpc>
              <a:spcBef>
                <a:spcPts val="0"/>
              </a:spcBef>
              <a:buNone/>
            </a:pPr>
            <a:r>
              <a:rPr lang="cy-GB" sz="1600" dirty="0" smtClean="0"/>
              <a:t>Wedi</a:t>
            </a:r>
            <a:r>
              <a:rPr lang="cy-GB" sz="1600" dirty="0" smtClean="0"/>
              <a:t> ystyried y cysyniad o ‘gymhwsedd’ </a:t>
            </a:r>
            <a:r>
              <a:rPr lang="cy-GB" sz="1600" dirty="0" smtClean="0"/>
              <a:t>ymhellach i gynnwys gwybodaeth ieithyddol o </a:t>
            </a:r>
            <a:r>
              <a:rPr lang="cy-GB" sz="1600" dirty="0" smtClean="0"/>
              <a:t>natur llai </a:t>
            </a:r>
            <a:r>
              <a:rPr lang="cy-GB" sz="1600" dirty="0" smtClean="0"/>
              <a:t>"</a:t>
            </a:r>
            <a:r>
              <a:rPr lang="cy-GB" sz="1600" dirty="0" smtClean="0"/>
              <a:t>statig”, </a:t>
            </a:r>
            <a:r>
              <a:rPr lang="cy-GB" sz="1600" dirty="0" smtClean="0"/>
              <a:t>mae'r</a:t>
            </a:r>
            <a:r>
              <a:rPr lang="cy-GB" sz="1600" dirty="0" smtClean="0"/>
              <a:t> cysyniad </a:t>
            </a:r>
            <a:r>
              <a:rPr lang="cy-GB" sz="1600" dirty="0" smtClean="0"/>
              <a:t>presennol yn parhau'n "</a:t>
            </a:r>
            <a:r>
              <a:rPr lang="cy-GB" sz="1600" dirty="0" smtClean="0"/>
              <a:t>strwythurol” ac </a:t>
            </a:r>
            <a:r>
              <a:rPr lang="cy-GB" sz="1600" dirty="0" smtClean="0"/>
              <a:t>yn feirniadol. Eto i gyd, mae'n sicr y bydd y fath ystyriaeth yn bwysig. Wedi'r cyfan, </a:t>
            </a:r>
            <a:r>
              <a:rPr lang="cy-GB" sz="1600" dirty="0" smtClean="0"/>
              <a:t>mae’r defnydd o </a:t>
            </a:r>
            <a:r>
              <a:rPr lang="cy-GB" sz="1600" dirty="0" smtClean="0"/>
              <a:t>iaith </a:t>
            </a:r>
            <a:r>
              <a:rPr lang="cy-GB" sz="1600" dirty="0" smtClean="0"/>
              <a:t>yn bwnc cyfathrebu beirniadol</a:t>
            </a:r>
            <a:r>
              <a:rPr lang="cy-GB" sz="1600" dirty="0" smtClean="0"/>
              <a:t>,</a:t>
            </a:r>
            <a:r>
              <a:rPr lang="cy-GB" sz="1600" dirty="0" smtClean="0"/>
              <a:t> ac yn </a:t>
            </a:r>
            <a:r>
              <a:rPr lang="cy-GB" sz="1600" dirty="0" smtClean="0"/>
              <a:t>offeryn i fynegi agweddau, teimladau, </a:t>
            </a:r>
            <a:r>
              <a:rPr lang="cy-GB" sz="1600" dirty="0" smtClean="0"/>
              <a:t>bwriadau a </a:t>
            </a:r>
            <a:r>
              <a:rPr lang="cy-GB" sz="1600" dirty="0" smtClean="0"/>
              <a:t>meddyliau sylfaenol; ac</a:t>
            </a:r>
            <a:r>
              <a:rPr lang="cy-GB" sz="1600" dirty="0" smtClean="0"/>
              <a:t> mae cyfathrebu </a:t>
            </a:r>
            <a:r>
              <a:rPr lang="cy-GB" sz="1600" dirty="0" smtClean="0"/>
              <a:t>trwy iaith yn golygu nid yn unig</a:t>
            </a:r>
            <a:r>
              <a:rPr lang="cy-GB" sz="1600" dirty="0" smtClean="0"/>
              <a:t> caffael set </a:t>
            </a:r>
            <a:r>
              <a:rPr lang="cy-GB" sz="1600" dirty="0" smtClean="0"/>
              <a:t>benodol o ffurfiau ieithyddol</a:t>
            </a:r>
            <a:r>
              <a:rPr lang="cy-GB" sz="1600" dirty="0" smtClean="0"/>
              <a:t>, ond </a:t>
            </a:r>
            <a:r>
              <a:rPr lang="cy-GB" sz="1600" dirty="0" smtClean="0"/>
              <a:t>mae'n golygu gwybod sut mae'r </a:t>
            </a:r>
            <a:r>
              <a:rPr lang="cy-GB" sz="1600" dirty="0" smtClean="0"/>
              <a:t>ffurfiau </a:t>
            </a:r>
            <a:r>
              <a:rPr lang="cy-GB" sz="1600" dirty="0" smtClean="0"/>
              <a:t>penodol hyn yn gwasanaethu</a:t>
            </a:r>
            <a:r>
              <a:rPr lang="cy-GB" sz="1600" dirty="0" smtClean="0"/>
              <a:t> agweddau penodol o gyfathrebu (</a:t>
            </a:r>
            <a:r>
              <a:rPr lang="cy-GB" sz="1600" dirty="0" smtClean="0"/>
              <a:t>ee Berman, 2004a; Biber et al., 1999; Halliday, 1970: 2002; Hudson, 2005; Hymes, 1976; Levelt, 1993; Romaine, 1986). O'r herwydd, mae angen i ni hefyd ehangu ein diffiniad o</a:t>
            </a:r>
            <a:r>
              <a:rPr lang="cy-GB" sz="1600" dirty="0" smtClean="0"/>
              <a:t> ‘gymhwysedd’ </a:t>
            </a:r>
            <a:r>
              <a:rPr lang="cy-GB" sz="1600" dirty="0" smtClean="0"/>
              <a:t>i gynnwys ail</a:t>
            </a:r>
            <a:r>
              <a:rPr lang="cy-GB" sz="1600" dirty="0" smtClean="0"/>
              <a:t> agwedd </a:t>
            </a:r>
            <a:r>
              <a:rPr lang="cy-GB" sz="1600" dirty="0" smtClean="0"/>
              <a:t>o </a:t>
            </a:r>
            <a:r>
              <a:rPr lang="cy-GB" sz="1600" dirty="0" smtClean="0"/>
              <a:t>wybodaeth gweithredol; sef</a:t>
            </a:r>
            <a:r>
              <a:rPr lang="cy-GB" sz="1600" dirty="0" smtClean="0"/>
              <a:t> </a:t>
            </a:r>
            <a:r>
              <a:rPr lang="cy-GB" sz="1600" dirty="0" smtClean="0"/>
              <a:t>galluogi </a:t>
            </a:r>
            <a:r>
              <a:rPr lang="cy-GB" sz="1600" dirty="0" smtClean="0"/>
              <a:t>unigolion i wneud defnydd ystyrlon o strwythur </a:t>
            </a:r>
            <a:r>
              <a:rPr lang="cy-GB" sz="1600" dirty="0" smtClean="0"/>
              <a:t>cystrawennol</a:t>
            </a:r>
            <a:r>
              <a:rPr lang="cy-GB" sz="1600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553578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r>
              <a:rPr lang="en-GB" dirty="0" smtClean="0"/>
              <a:t>Enghraifft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412776"/>
            <a:ext cx="7173192" cy="489654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y-GB" dirty="0" smtClean="0"/>
              <a:t>	Wedi </a:t>
            </a:r>
            <a:r>
              <a:rPr lang="cy-GB" dirty="0" smtClean="0"/>
              <a:t>ystyried y cysyniad o ‘gymhwsedd’ ymhellach i gynnwys gwybodaeth ieithyddol o natur llai "statig”, mae'r cysyniad presennol yn parhau'n "strwythurol” ac yn feirniadol. </a:t>
            </a:r>
            <a:r>
              <a:rPr lang="cy-GB" dirty="0" smtClean="0">
                <a:solidFill>
                  <a:srgbClr val="FF0000"/>
                </a:solidFill>
              </a:rPr>
              <a:t>Eto i gyd, mae'n sicr y bydd y fath ystyriaeth yn bwysig.</a:t>
            </a:r>
            <a:r>
              <a:rPr lang="cy-GB" dirty="0" smtClean="0"/>
              <a:t> Wedi'r cyfan, </a:t>
            </a:r>
            <a:r>
              <a:rPr lang="cy-GB" dirty="0" smtClean="0">
                <a:solidFill>
                  <a:srgbClr val="660066"/>
                </a:solidFill>
              </a:rPr>
              <a:t>mae’r defnydd o iaith yn bwnc cyfathrebu beirniadol</a:t>
            </a:r>
            <a:r>
              <a:rPr lang="cy-GB" dirty="0" smtClean="0"/>
              <a:t>, ac yn </a:t>
            </a:r>
            <a:r>
              <a:rPr lang="cy-GB" dirty="0" smtClean="0">
                <a:solidFill>
                  <a:srgbClr val="0000FF"/>
                </a:solidFill>
              </a:rPr>
              <a:t>offeryn i fynegi agweddau, teimladau, bwriadau a meddyliau sylfaenol; ac mae cyfathrebu trwy iaith yn golygu nid yn unig caffael set benodol o ffurfiau ieithyddol, ond mae'n golygu gwybod sut mae'r ffurfiau penodol hyn yn gwasanaethu agweddau penodol o gyfathrebu</a:t>
            </a:r>
            <a:r>
              <a:rPr lang="cy-GB" dirty="0" smtClean="0"/>
              <a:t> </a:t>
            </a:r>
            <a:r>
              <a:rPr lang="cy-GB" dirty="0" smtClean="0">
                <a:solidFill>
                  <a:schemeClr val="accent4">
                    <a:lumMod val="75000"/>
                  </a:schemeClr>
                </a:solidFill>
              </a:rPr>
              <a:t>(ee Berman, 2004a; Biber et al., 1999; Halliday, 1970: 2002; Hudson, 2005; Hymes, 1976; Levelt, 1993; Romaine, 1986).</a:t>
            </a:r>
            <a:r>
              <a:rPr lang="cy-GB" dirty="0" smtClean="0"/>
              <a:t> </a:t>
            </a:r>
            <a:r>
              <a:rPr lang="cy-GB" dirty="0" smtClean="0">
                <a:solidFill>
                  <a:srgbClr val="660066"/>
                </a:solidFill>
              </a:rPr>
              <a:t>O'r herwydd, mae angen i ni hefyd ehangu ein diffiniad o ‘gymhwysedd’ i gynnwys ail agwedd o wybodaeth gweithredol</a:t>
            </a:r>
            <a:r>
              <a:rPr lang="cy-GB" dirty="0" smtClean="0"/>
              <a:t>; </a:t>
            </a:r>
            <a:r>
              <a:rPr lang="cy-GB" dirty="0" smtClean="0">
                <a:solidFill>
                  <a:srgbClr val="3366FF"/>
                </a:solidFill>
              </a:rPr>
              <a:t>sef galluogi unigolion i wneud defnydd ystyrlon o strwythur cystrawennol.</a:t>
            </a:r>
            <a:endParaRPr lang="en-GB" dirty="0" smtClean="0">
              <a:solidFill>
                <a:srgbClr val="3366FF"/>
              </a:solidFill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0" y="2067493"/>
            <a:ext cx="111561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y</a:t>
            </a:r>
            <a:r>
              <a:rPr lang="en-GB" dirty="0" smtClean="0">
                <a:solidFill>
                  <a:srgbClr val="FF0000"/>
                </a:solidFill>
              </a:rPr>
              <a:t>mateb personol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4342490"/>
            <a:ext cx="12954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8000"/>
                </a:solidFill>
              </a:rPr>
              <a:t>tystiolaeth</a:t>
            </a:r>
            <a:endParaRPr lang="en-GB" dirty="0">
              <a:solidFill>
                <a:srgbClr val="008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-8168" y="2762970"/>
            <a:ext cx="111561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660066"/>
                </a:solidFill>
              </a:rPr>
              <a:t>dadl</a:t>
            </a:r>
            <a:endParaRPr lang="en-GB" dirty="0">
              <a:solidFill>
                <a:srgbClr val="660066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-38228" y="3400051"/>
            <a:ext cx="128895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00FF"/>
                </a:solidFill>
              </a:rPr>
              <a:t>ehangu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504" y="5222865"/>
            <a:ext cx="111561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660066"/>
                </a:solidFill>
              </a:rPr>
              <a:t>dadl</a:t>
            </a:r>
            <a:endParaRPr lang="en-GB" dirty="0">
              <a:solidFill>
                <a:srgbClr val="660066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-38228" y="5767196"/>
            <a:ext cx="141255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eglurhad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93529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7818072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Adnabod eich hun – fel ysgrifennwr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1295400"/>
            <a:ext cx="7128792" cy="4680520"/>
          </a:xfrm>
        </p:spPr>
        <p:txBody>
          <a:bodyPr>
            <a:noAutofit/>
          </a:bodyPr>
          <a:lstStyle/>
          <a:p>
            <a:pPr marL="82296" indent="0">
              <a:lnSpc>
                <a:spcPts val="3000"/>
              </a:lnSpc>
              <a:spcBef>
                <a:spcPts val="0"/>
              </a:spcBef>
              <a:buNone/>
            </a:pP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Mae ymchwil i ysgrifennu wedi adnabod dau wahanol fath o ysgrifennwyr </a:t>
            </a:r>
            <a:r>
              <a:rPr lang="en-GB" sz="15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fras</a:t>
            </a: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ts val="3000"/>
              </a:lnSpc>
              <a:spcBef>
                <a:spcPts val="0"/>
              </a:spcBef>
              <a:buClrTx/>
              <a:buFont typeface="Wingdings" panose="05000000000000000000" pitchFamily="2" charset="2"/>
              <a:buChar char="q"/>
            </a:pPr>
            <a:r>
              <a:rPr lang="en-GB" sz="1500" b="1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Cynllunwyr: </a:t>
            </a:r>
            <a:r>
              <a:rPr lang="cy-GB" sz="1500" dirty="0" smtClean="0"/>
              <a:t>pobl sy'n buddsoddi llawer o amser</a:t>
            </a:r>
            <a:r>
              <a:rPr lang="cy-GB" sz="1500" dirty="0" smtClean="0"/>
              <a:t> </a:t>
            </a:r>
            <a:r>
              <a:rPr lang="cy-GB" sz="1500" dirty="0" smtClean="0"/>
              <a:t>i</a:t>
            </a:r>
            <a:r>
              <a:rPr lang="cy-GB" sz="1500" dirty="0" smtClean="0"/>
              <a:t> </a:t>
            </a:r>
            <a:r>
              <a:rPr lang="cy-GB" sz="1500" dirty="0" smtClean="0"/>
              <a:t>feddwl trwy eu syniadau, paratoi ar gyfer yr hyn maen nhw am ei ddweud, gan gynnwys creu amlinelliadau, </a:t>
            </a:r>
            <a:r>
              <a:rPr lang="cy-GB" sz="1500" dirty="0" smtClean="0"/>
              <a:t>llunio </a:t>
            </a:r>
            <a:r>
              <a:rPr lang="cy-GB" sz="1500" dirty="0" smtClean="0"/>
              <a:t>diagramau ac ati.</a:t>
            </a:r>
            <a:r>
              <a:rPr lang="cy-GB" sz="1500" dirty="0" smtClean="0"/>
              <a:t> I gynllunwyr</a:t>
            </a:r>
            <a:r>
              <a:rPr lang="cy-GB" sz="1500" dirty="0" smtClean="0"/>
              <a:t>, mae'r cam hwn yn araf ond gall ysgrifennu'r testun ei hun fod yn eithaf cyflym. Mae'r drafft cyntaf fel arfer yn eithaf agos at y drafft terfynol.</a:t>
            </a:r>
            <a:endParaRPr lang="en-GB" sz="15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3000"/>
              </a:lnSpc>
              <a:spcBef>
                <a:spcPts val="0"/>
              </a:spcBef>
              <a:buClrTx/>
              <a:buFont typeface="Wingdings" panose="05000000000000000000" pitchFamily="2" charset="2"/>
              <a:buChar char="q"/>
            </a:pPr>
            <a:r>
              <a:rPr lang="en-GB" sz="1500" b="1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Darganfyddwyr</a:t>
            </a:r>
            <a:r>
              <a:rPr lang="en-GB" sz="15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1500" dirty="0" smtClean="0"/>
              <a:t>pobl nad ydynt yn cynllunio ond yn ysgrifennu ar unwaith. Mae angen iddynt ysgrifennu ar unwaith i ddarganfod beth maen nhw am ei ddweud. Byddant yn aml yn ysgrifennu'n estynedig neu bydd ganddynt lawer o</a:t>
            </a:r>
            <a:r>
              <a:rPr lang="cy-GB" sz="1500" dirty="0" smtClean="0"/>
              <a:t> wahanol fersiynau </a:t>
            </a:r>
            <a:r>
              <a:rPr lang="cy-GB" sz="1500" dirty="0" smtClean="0"/>
              <a:t>o'r testun. Felly mae'r drafft cyntaf yn aml yn wahanol i'r drafft </a:t>
            </a:r>
            <a:r>
              <a:rPr lang="cy-GB" sz="1500" dirty="0" smtClean="0"/>
              <a:t>terfynol.</a:t>
            </a:r>
            <a:endParaRPr lang="cy-GB" sz="1500" dirty="0" smtClean="0"/>
          </a:p>
          <a:p>
            <a:pPr>
              <a:lnSpc>
                <a:spcPts val="3000"/>
              </a:lnSpc>
              <a:spcBef>
                <a:spcPts val="0"/>
              </a:spcBef>
              <a:buClrTx/>
              <a:buNone/>
            </a:pPr>
            <a:endParaRPr lang="en-GB" sz="15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3000"/>
              </a:lnSpc>
              <a:spcBef>
                <a:spcPts val="0"/>
              </a:spcBef>
              <a:buClrTx/>
              <a:buFont typeface="Wingdings" panose="05000000000000000000" pitchFamily="2" charset="2"/>
              <a:buChar char="q"/>
            </a:pP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Pa un o’r rhain ydych chi? Beth yw’r goblygiadau?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51266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Osgoi llên-ladrad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2"/>
              <a:buChar char="q"/>
            </a:pPr>
            <a:r>
              <a:rPr lang="cy-GB" dirty="0" smtClean="0"/>
              <a:t>Peidiwch â gor-ddefnyddio dyfyniadau.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Cadwch rhain yn gryno.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Ysgrifennwch </a:t>
            </a:r>
            <a:r>
              <a:rPr lang="cy-GB" dirty="0" smtClean="0"/>
              <a:t>yr holl nodiadau yn eich geiriau eich </a:t>
            </a:r>
            <a:r>
              <a:rPr lang="cy-GB" dirty="0" smtClean="0"/>
              <a:t>hun. </a:t>
            </a:r>
          </a:p>
          <a:p>
            <a:pPr>
              <a:buFont typeface="Wingdings" charset="2"/>
              <a:buChar char="q"/>
            </a:pPr>
            <a:r>
              <a:rPr lang="cy-GB" dirty="0" smtClean="0"/>
              <a:t>Nodwch yr union fan lle daethoch o </a:t>
            </a:r>
            <a:r>
              <a:rPr lang="cy-GB" dirty="0" smtClean="0"/>
              <a:t>hyd </a:t>
            </a:r>
            <a:r>
              <a:rPr lang="cy-GB" dirty="0" smtClean="0"/>
              <a:t>i’r </a:t>
            </a:r>
            <a:r>
              <a:rPr lang="cy-GB" dirty="0" smtClean="0"/>
              <a:t>wybodaeth </a:t>
            </a:r>
            <a:r>
              <a:rPr lang="cy-GB" dirty="0" smtClean="0"/>
              <a:t>a chyfeirnodwch unrhyw ffynonellau sy’n cynnwys </a:t>
            </a:r>
            <a:r>
              <a:rPr lang="cy-GB" dirty="0" smtClean="0"/>
              <a:t>syniadau nad ydynt yn</a:t>
            </a:r>
            <a:r>
              <a:rPr lang="cy-GB" dirty="0" smtClean="0"/>
              <a:t> perthyn yn wreiddiol i </a:t>
            </a:r>
            <a:r>
              <a:rPr lang="cy-GB" dirty="0" smtClean="0"/>
              <a:t>chi.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806360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800000"/>
                </a:solidFill>
              </a:rPr>
              <a:t>Y DARLUN CRWN:</a:t>
            </a:r>
            <a:br>
              <a:rPr lang="en-GB" dirty="0" smtClean="0">
                <a:solidFill>
                  <a:srgbClr val="800000"/>
                </a:solidFill>
              </a:rPr>
            </a:br>
            <a:r>
              <a:rPr lang="en-GB" dirty="0" smtClean="0">
                <a:solidFill>
                  <a:srgbClr val="800000"/>
                </a:solidFill>
              </a:rPr>
              <a:t>TREFN &amp; EGLURDER</a:t>
            </a:r>
            <a:endParaRPr lang="en-GB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896273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890080" cy="1143000"/>
          </a:xfrm>
        </p:spPr>
        <p:txBody>
          <a:bodyPr/>
          <a:lstStyle/>
          <a:p>
            <a:r>
              <a:rPr lang="en-GB" dirty="0" smtClean="0"/>
              <a:t>Y Llinyn Aur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447800"/>
            <a:ext cx="7344816" cy="5149552"/>
          </a:xfrm>
        </p:spPr>
        <p:txBody>
          <a:bodyPr>
            <a:normAutofit/>
          </a:bodyPr>
          <a:lstStyle/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Mae’r aseiniad cyfan yn canolbwyntio ar ddatblygu dadl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Bydd angen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cadw prif ffocws y ddadl ar flaen eich meddwl </a:t>
            </a:r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trwy gydol yr aseiniad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Eich llinyn aur chi yw’r cysylltiad rhwng pob rhan; 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Mae angen sgiliau meddwl a sgiliau ysgrifennu er mwyn gwn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îo llinyn aur drwy eich gwaith.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endParaRPr lang="en-GB" sz="2000" dirty="0"/>
          </a:p>
          <a:p>
            <a:pPr marL="82296" indent="0"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Tx/>
              <a:buNone/>
            </a:pP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tretch>
            <a:fillRect/>
          </a:stretch>
        </p:blipFill>
        <p:spPr>
          <a:xfrm>
            <a:off x="3262312" y="1340768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66020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980728"/>
            <a:ext cx="74104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Tasg </a:t>
            </a:r>
            <a:r>
              <a:rPr lang="en-GB" dirty="0" smtClean="0"/>
              <a:t>–</a:t>
            </a:r>
            <a:r>
              <a:rPr lang="en-GB" dirty="0" smtClean="0"/>
              <a:t> ystyriwch eich aseiniad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2060848"/>
            <a:ext cx="7177608" cy="5051648"/>
          </a:xfrm>
        </p:spPr>
        <p:txBody>
          <a:bodyPr/>
          <a:lstStyle/>
          <a:p>
            <a:pPr marL="82296" indent="0">
              <a:buNone/>
            </a:pP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charset="2"/>
              <a:buChar char="q"/>
            </a:pPr>
            <a:r>
              <a:rPr lang="en-US" sz="2200" dirty="0" smtClean="0"/>
              <a:t>Beth yw eich </a:t>
            </a:r>
            <a:r>
              <a:rPr lang="en-US" sz="2200" dirty="0" smtClean="0"/>
              <a:t>neges </a:t>
            </a:r>
            <a:r>
              <a:rPr lang="en-US" sz="2200" dirty="0" smtClean="0"/>
              <a:t>allweddol - yn gyffredinol ac ym mhob adran?</a:t>
            </a:r>
            <a:r>
              <a:rPr lang="en-US" sz="2200" dirty="0" smtClean="0"/>
              <a:t> </a:t>
            </a:r>
          </a:p>
          <a:p>
            <a:pPr>
              <a:buFont typeface="Wingdings" charset="2"/>
              <a:buChar char="q"/>
            </a:pPr>
            <a:r>
              <a:rPr lang="en-US" sz="2200" dirty="0" smtClean="0"/>
              <a:t>Beth </a:t>
            </a:r>
            <a:r>
              <a:rPr lang="en-US" sz="2200" dirty="0" smtClean="0"/>
              <a:t>fyddai pennawd</a:t>
            </a:r>
            <a:r>
              <a:rPr lang="en-US" sz="2200" dirty="0" smtClean="0"/>
              <a:t> papur </a:t>
            </a:r>
            <a:r>
              <a:rPr lang="en-US" sz="2200" dirty="0" smtClean="0"/>
              <a:t>newydd ar gyfer eich aseiniad?</a:t>
            </a:r>
            <a:r>
              <a:rPr lang="en-US" sz="2200" dirty="0" smtClean="0"/>
              <a:t> </a:t>
            </a:r>
          </a:p>
          <a:p>
            <a:pPr>
              <a:buFont typeface="Wingdings" charset="2"/>
              <a:buChar char="q"/>
            </a:pPr>
            <a:r>
              <a:rPr lang="en-US" sz="2200" dirty="0" smtClean="0"/>
              <a:t>Sut </a:t>
            </a:r>
            <a:r>
              <a:rPr lang="en-US" sz="2200" dirty="0" smtClean="0"/>
              <a:t>fyddech chi'n esbonio'ch negeseuon allweddol i yrrwr tacsi?</a:t>
            </a:r>
            <a:r>
              <a:rPr lang="en-US" sz="2200" dirty="0" smtClean="0"/>
              <a:t> </a:t>
            </a:r>
          </a:p>
          <a:p>
            <a:pPr>
              <a:buFont typeface="Wingdings" charset="2"/>
              <a:buChar char="q"/>
            </a:pPr>
            <a:r>
              <a:rPr lang="en-US" sz="2200" dirty="0" smtClean="0"/>
              <a:t>A </a:t>
            </a:r>
            <a:r>
              <a:rPr lang="en-US" sz="2200" dirty="0" smtClean="0"/>
              <a:t>allwch</a:t>
            </a:r>
            <a:r>
              <a:rPr lang="en-US" sz="2200" dirty="0" smtClean="0"/>
              <a:t> nodi </a:t>
            </a:r>
            <a:r>
              <a:rPr lang="en-US" sz="2200" dirty="0" smtClean="0"/>
              <a:t>eich negeseuon allweddol mewn dim mwy na thair brawddeg?</a:t>
            </a:r>
            <a:r>
              <a:rPr lang="en-US" sz="2200" dirty="0" smtClean="0"/>
              <a:t> </a:t>
            </a:r>
          </a:p>
          <a:p>
            <a:pPr>
              <a:buFont typeface="Wingdings" charset="2"/>
              <a:buChar char="q"/>
            </a:pPr>
            <a:r>
              <a:rPr lang="en-US" sz="2200" dirty="0" smtClean="0"/>
              <a:t>Pwy </a:t>
            </a:r>
            <a:r>
              <a:rPr lang="en-US" sz="2200" dirty="0" smtClean="0"/>
              <a:t>sydd wedi dylanwadu ar eich</a:t>
            </a:r>
            <a:r>
              <a:rPr lang="en-US" sz="2200" dirty="0" smtClean="0"/>
              <a:t> syniadau </a:t>
            </a:r>
            <a:r>
              <a:rPr lang="en-US" sz="2200" dirty="0" smtClean="0"/>
              <a:t>fwyaf - a pham?</a:t>
            </a:r>
          </a:p>
          <a:p>
            <a:pPr marL="82296" indent="0">
              <a:buNone/>
            </a:pP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7678601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818072" cy="1143000"/>
          </a:xfrm>
        </p:spPr>
        <p:txBody>
          <a:bodyPr/>
          <a:lstStyle/>
          <a:p>
            <a:r>
              <a:rPr lang="en-GB" dirty="0" smtClean="0"/>
              <a:t>Amlinellu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268760"/>
            <a:ext cx="7554416" cy="4824536"/>
          </a:xfrm>
        </p:spPr>
        <p:txBody>
          <a:bodyPr>
            <a:noAutofit/>
          </a:bodyPr>
          <a:lstStyle/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cy-GB" sz="1600" dirty="0" smtClean="0"/>
              <a:t>Mae amlinellu yn strategaeth benodol </a:t>
            </a:r>
            <a:r>
              <a:rPr lang="cy-GB" sz="1600" dirty="0" smtClean="0"/>
              <a:t>i </a:t>
            </a:r>
            <a:r>
              <a:rPr lang="cy-GB" sz="1600" dirty="0" smtClean="0"/>
              <a:t>ar gyfer </a:t>
            </a:r>
            <a:r>
              <a:rPr lang="cy-GB" sz="1600" dirty="0" smtClean="0"/>
              <a:t>ysgrifennu.   Mae’n </a:t>
            </a:r>
            <a:r>
              <a:rPr lang="cy-GB" sz="1600" dirty="0" smtClean="0"/>
              <a:t>cynnwys creu</a:t>
            </a:r>
            <a:r>
              <a:rPr lang="cy-GB" sz="1600" dirty="0" smtClean="0"/>
              <a:t> amlinelliad clir </a:t>
            </a:r>
            <a:r>
              <a:rPr lang="cy-GB" sz="1600" dirty="0" smtClean="0"/>
              <a:t>ar gyfer yr adran y byddwch yn ei </a:t>
            </a:r>
            <a:r>
              <a:rPr lang="cy-GB" sz="1600" dirty="0" smtClean="0"/>
              <a:t>ysgrifennu.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cy-GB" sz="1600" dirty="0" smtClean="0"/>
              <a:t>Mae'n strwythur </a:t>
            </a:r>
            <a:r>
              <a:rPr lang="cy-GB" sz="1600" dirty="0" smtClean="0"/>
              <a:t>gefnogol</a:t>
            </a:r>
            <a:r>
              <a:rPr lang="cy-GB" sz="1600" dirty="0" smtClean="0"/>
              <a:t> ar </a:t>
            </a:r>
            <a:r>
              <a:rPr lang="cy-GB" sz="1600" dirty="0" smtClean="0"/>
              <a:t>gyfer ysgrifennu academaidd; efallai'n llai cefnogol ar gyfer ysgrifennu mwy creadigol, llawn dychymyg, creadigol</a:t>
            </a:r>
            <a:r>
              <a:rPr lang="cy-GB" sz="1600" dirty="0" smtClean="0"/>
              <a:t>.</a:t>
            </a:r>
          </a:p>
          <a:p>
            <a:pPr>
              <a:buFont typeface="Wingdings" charset="2"/>
              <a:buChar char="q"/>
            </a:pPr>
            <a:r>
              <a:rPr lang="en-US" sz="1600" dirty="0" smtClean="0"/>
              <a:t>Cofiwch </a:t>
            </a:r>
            <a:r>
              <a:rPr lang="en-US" sz="1600" dirty="0" smtClean="0"/>
              <a:t>gynllunwyr a darganfyddwyr! Bydd y cynllunwyr yn hapus yn amlinellu; mae'n bosibl y bydd angen i chi</a:t>
            </a:r>
            <a:r>
              <a:rPr lang="en-US" sz="1600" dirty="0" smtClean="0"/>
              <a:t> wneud </a:t>
            </a:r>
            <a:r>
              <a:rPr lang="en-US" sz="1600" dirty="0" smtClean="0"/>
              <a:t>rhywfaint o ysgrifennu</a:t>
            </a:r>
            <a:r>
              <a:rPr lang="en-US" sz="1600" dirty="0" smtClean="0"/>
              <a:t> er mwyn </a:t>
            </a:r>
            <a:r>
              <a:rPr lang="en-US" sz="1600" dirty="0" smtClean="0"/>
              <a:t>m</a:t>
            </a:r>
            <a:r>
              <a:rPr lang="en-US" sz="1600" dirty="0" smtClean="0"/>
              <a:t>eddwl </a:t>
            </a:r>
            <a:r>
              <a:rPr lang="en-US" sz="1600" dirty="0" smtClean="0"/>
              <a:t>yn gyntaf. Ond peidiwch â</a:t>
            </a:r>
            <a:r>
              <a:rPr lang="en-US" sz="1600" dirty="0" smtClean="0"/>
              <a:t> defnyddio’r broses ddarganfod ar gyfer ysgrifennu aseiniad! </a:t>
            </a:r>
            <a:r>
              <a:rPr lang="en-US" sz="1600" dirty="0" smtClean="0"/>
              <a:t>Mae angen amlinelliad arnoch chi.</a:t>
            </a:r>
            <a:endParaRPr lang="en-US" sz="1600" dirty="0" smtClean="0"/>
          </a:p>
          <a:p>
            <a:pPr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cy-GB" sz="1600" dirty="0" smtClean="0"/>
              <a:t>Mae </a:t>
            </a:r>
            <a:r>
              <a:rPr lang="cy-GB" sz="1600" dirty="0" smtClean="0"/>
              <a:t>amlinelliad fel map sy’n dangos </a:t>
            </a:r>
            <a:r>
              <a:rPr lang="cy-GB" sz="1600" dirty="0" smtClean="0"/>
              <a:t>llwybr i'ch cyrchfan: </a:t>
            </a:r>
            <a:r>
              <a:rPr lang="cy-GB" sz="1600" dirty="0" smtClean="0"/>
              <a:t>mae’n </a:t>
            </a:r>
            <a:r>
              <a:rPr lang="cy-GB" sz="1600" dirty="0" smtClean="0"/>
              <a:t>cynnig</a:t>
            </a:r>
            <a:r>
              <a:rPr lang="cy-GB" sz="1600" dirty="0" smtClean="0"/>
              <a:t> llwybr </a:t>
            </a:r>
            <a:r>
              <a:rPr lang="cy-GB" sz="1600" dirty="0" smtClean="0"/>
              <a:t>cliriach ac yn dilyn arwyddion clir. </a:t>
            </a:r>
            <a:r>
              <a:rPr lang="cy-GB" sz="1600" dirty="0" smtClean="0"/>
              <a:t>Mae’n helpu </a:t>
            </a:r>
            <a:r>
              <a:rPr lang="cy-GB" sz="1600" dirty="0" smtClean="0"/>
              <a:t>i osgoi mynd ar</a:t>
            </a:r>
            <a:r>
              <a:rPr lang="cy-GB" sz="1600" dirty="0" smtClean="0"/>
              <a:t> lwybrau coll neu lanio mewn corsydd gwlyb! </a:t>
            </a:r>
          </a:p>
          <a:p>
            <a:pPr>
              <a:buFont typeface="Wingdings" charset="2"/>
              <a:buChar char="q"/>
            </a:pPr>
            <a:r>
              <a:rPr lang="en-US" sz="1600" dirty="0" smtClean="0"/>
              <a:t>OND </a:t>
            </a:r>
            <a:r>
              <a:rPr lang="en-US" sz="1600" dirty="0" smtClean="0"/>
              <a:t>weithiau mae'r broses ysgrifennu yn</a:t>
            </a:r>
            <a:r>
              <a:rPr lang="en-US" sz="1600" dirty="0" smtClean="0"/>
              <a:t> dangos </a:t>
            </a:r>
            <a:r>
              <a:rPr lang="en-US" sz="1600" dirty="0" smtClean="0"/>
              <a:t>bod llwybr gwell neu broblem gyda'r llwybr rydych wedi'i ddewis felly byddwch yn barod i addasu'ch cynllun, os oes angen.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764991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7890080" cy="1143000"/>
          </a:xfrm>
        </p:spPr>
        <p:txBody>
          <a:bodyPr>
            <a:normAutofit fontScale="90000"/>
          </a:bodyPr>
          <a:lstStyle/>
          <a:p>
            <a:r>
              <a:rPr lang="en-GB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 LLINYN AUR CHI</a:t>
            </a:r>
            <a:br>
              <a:rPr lang="en-GB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980728"/>
            <a:ext cx="7416824" cy="5221560"/>
          </a:xfrm>
        </p:spPr>
        <p:txBody>
          <a:bodyPr>
            <a:normAutofit/>
          </a:bodyPr>
          <a:lstStyle/>
          <a:p>
            <a:pPr marL="82296" indent="0">
              <a:lnSpc>
                <a:spcPts val="3000"/>
              </a:lnSpc>
              <a:spcBef>
                <a:spcPts val="0"/>
              </a:spcBef>
              <a:spcAft>
                <a:spcPts val="600"/>
              </a:spcAft>
              <a:buClrTx/>
              <a:buNone/>
            </a:pPr>
            <a:endParaRPr lang="en-GB" sz="20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2296" indent="0">
              <a:lnSpc>
                <a:spcPts val="3000"/>
              </a:lnSpc>
              <a:spcBef>
                <a:spcPts val="0"/>
              </a:spcBef>
              <a:spcAft>
                <a:spcPts val="600"/>
              </a:spcAft>
              <a:buClrTx/>
              <a:buNone/>
            </a:pPr>
            <a:endParaRPr lang="en-GB" sz="20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30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Cyflwyniad: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fframio’r </a:t>
            </a:r>
            <a:r>
              <a:rPr lang="en-GB" sz="1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endParaRPr lang="en-GB" sz="1800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30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Adran</a:t>
            </a: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yr arsylwad –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cyflwyno disgrifiad a </a:t>
            </a:r>
            <a:r>
              <a:rPr lang="en-GB" sz="1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dadansoddiad o’ch darganfyddiadau</a:t>
            </a:r>
            <a:r>
              <a:rPr lang="en-GB" sz="1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egluro a chyfiawnhau eich </a:t>
            </a:r>
            <a:r>
              <a:rPr lang="en-GB" sz="1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dewis o ddulliau.</a:t>
            </a:r>
            <a:endParaRPr lang="en-GB" sz="1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30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Adran </a:t>
            </a: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adolygu yr ystod gwybodaeth sy’n bodoli a sefydlu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cysylltiadau gyda’r arsylwad. </a:t>
            </a:r>
            <a:endParaRPr lang="en-GB" sz="1800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30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Trafodaeth/</a:t>
            </a: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Adran </a:t>
            </a: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3:</a:t>
            </a: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cyflwyno dadl sy’n dangos arwyddocâd eich darganfyddiadau ac sydd yn </a:t>
            </a:r>
            <a:r>
              <a:rPr lang="en-GB" sz="18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cyfiawnhau eich cynllun chi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o amgylchedd ddelfrydol a’ch dewis o ddull arsylwi.  </a:t>
            </a:r>
            <a:endParaRPr lang="en-GB" sz="1800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30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q"/>
            </a:pPr>
            <a:r>
              <a:rPr lang="en-GB" sz="1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Diweddglo: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yr adran sy’n crynhoi’r cyfan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ac sydd hefyd yn nodi y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goblygiadau ar gyfer ymchwil pellach</a:t>
            </a:r>
            <a:r>
              <a:rPr lang="en-GB" sz="1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polisi ac/</a:t>
            </a:r>
            <a:r>
              <a:rPr lang="en-GB" sz="1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1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ymarfer. </a:t>
            </a:r>
            <a:endParaRPr lang="en-GB" sz="1800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tretch>
            <a:fillRect/>
          </a:stretch>
        </p:blipFill>
        <p:spPr>
          <a:xfrm>
            <a:off x="6806446" y="1196752"/>
            <a:ext cx="1623130" cy="1080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96601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800000"/>
                </a:solidFill>
              </a:rPr>
              <a:t>EGLURDER a THREFN</a:t>
            </a:r>
            <a:endParaRPr lang="en-GB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094247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908720"/>
            <a:ext cx="7890080" cy="1143000"/>
          </a:xfrm>
        </p:spPr>
        <p:txBody>
          <a:bodyPr/>
          <a:lstStyle/>
          <a:p>
            <a:r>
              <a:rPr lang="en-GB" dirty="0" smtClean="0"/>
              <a:t>Sicrhau Dilyniant a Chyfeiriad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057400"/>
            <a:ext cx="7101408" cy="5077544"/>
          </a:xfrm>
        </p:spPr>
        <p:txBody>
          <a:bodyPr>
            <a:normAutofit/>
          </a:bodyPr>
          <a:lstStyle/>
          <a:p>
            <a:pPr>
              <a:lnSpc>
                <a:spcPts val="3000"/>
              </a:lnSpc>
              <a:spcBef>
                <a:spcPts val="0"/>
              </a:spcBef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US" sz="2200" dirty="0" smtClean="0"/>
              <a:t>Cyflwynir eich dadl ar y lefel uchaf gan </a:t>
            </a:r>
            <a:r>
              <a:rPr lang="en-US" sz="2200" dirty="0" smtClean="0"/>
              <a:t>y llinyn aur; </a:t>
            </a:r>
          </a:p>
          <a:p>
            <a:pPr>
              <a:lnSpc>
                <a:spcPts val="3000"/>
              </a:lnSpc>
              <a:spcBef>
                <a:spcPts val="0"/>
              </a:spcBef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US" sz="2200" dirty="0" smtClean="0"/>
              <a:t>Ond </a:t>
            </a:r>
            <a:r>
              <a:rPr lang="en-US" sz="2200" dirty="0" smtClean="0"/>
              <a:t>mae datblygiad y ddadl yn cael ei esbonio a'i ymhelaethu trwy </a:t>
            </a:r>
            <a:r>
              <a:rPr lang="en-US" sz="2200" dirty="0" smtClean="0"/>
              <a:t>gydol yr aseiniad; </a:t>
            </a:r>
          </a:p>
          <a:p>
            <a:pPr lvl="1">
              <a:lnSpc>
                <a:spcPts val="3000"/>
              </a:lnSpc>
              <a:spcBef>
                <a:spcPts val="0"/>
              </a:spcBef>
              <a:buClr>
                <a:srgbClr val="800000"/>
              </a:buClr>
              <a:buFont typeface="Wingdings" panose="05000000000000000000" pitchFamily="2" charset="2"/>
              <a:buChar char="Ø"/>
            </a:pPr>
            <a:r>
              <a:rPr lang="en-US" dirty="0" smtClean="0"/>
              <a:t>Lefel adran</a:t>
            </a:r>
            <a:r>
              <a:rPr lang="en-US" dirty="0" smtClean="0"/>
              <a:t> </a:t>
            </a:r>
          </a:p>
          <a:p>
            <a:pPr lvl="1">
              <a:lnSpc>
                <a:spcPts val="3000"/>
              </a:lnSpc>
              <a:spcBef>
                <a:spcPts val="0"/>
              </a:spcBef>
              <a:buClr>
                <a:srgbClr val="800000"/>
              </a:buClr>
              <a:buFont typeface="Wingdings" panose="05000000000000000000" pitchFamily="2" charset="2"/>
              <a:buChar char="Ø"/>
            </a:pPr>
            <a:r>
              <a:rPr lang="en-US" dirty="0" smtClean="0"/>
              <a:t>Lefel is-adran</a:t>
            </a:r>
            <a:r>
              <a:rPr lang="en-US" dirty="0" smtClean="0"/>
              <a:t> </a:t>
            </a:r>
          </a:p>
          <a:p>
            <a:pPr lvl="1">
              <a:lnSpc>
                <a:spcPts val="3000"/>
              </a:lnSpc>
              <a:spcBef>
                <a:spcPts val="0"/>
              </a:spcBef>
              <a:buClr>
                <a:srgbClr val="800000"/>
              </a:buClr>
              <a:buFont typeface="Wingdings" panose="05000000000000000000" pitchFamily="2" charset="2"/>
              <a:buChar char="Ø"/>
            </a:pPr>
            <a:r>
              <a:rPr lang="en-US" dirty="0" smtClean="0"/>
              <a:t>Lefel paragraff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626300">
            <a:off x="5163832" y="4106376"/>
            <a:ext cx="2587856" cy="17225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44779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Cyfeirio ar lefel paragraff</a:t>
            </a:r>
            <a:endParaRPr lang="en-GB" sz="36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447800"/>
            <a:ext cx="7272808" cy="5005536"/>
          </a:xfrm>
        </p:spPr>
        <p:txBody>
          <a:bodyPr>
            <a:normAutofit fontScale="92500"/>
          </a:bodyPr>
          <a:lstStyle/>
          <a:p>
            <a:pPr>
              <a:lnSpc>
                <a:spcPts val="3000"/>
              </a:lnSpc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Mae brawddegau pwnc yn hanfodol ar gyfer cyfeirio’r darllenydd at y ddadl sy’n datblygu. </a:t>
            </a:r>
          </a:p>
          <a:p>
            <a:pPr>
              <a:lnSpc>
                <a:spcPts val="3000"/>
              </a:lnSpc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Mae brawddegau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pwnc yn amlygu pa syniadau sydd yn mynd i gael eu datblygu o fewn y paragraff. 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ts val="3000"/>
              </a:lnSpc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B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rawddegau pwnc </a:t>
            </a:r>
            <a:r>
              <a:rPr lang="en-GB" sz="1800" i="1" dirty="0" smtClean="0">
                <a:latin typeface="Arial" pitchFamily="34" charset="0"/>
                <a:cs typeface="Arial" pitchFamily="34" charset="0"/>
              </a:rPr>
              <a:t>fel arfer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yw’r frawddeg gyntaf mewn paragraff, ond tueddiad yw hyn ac nid rheol.  Mae’r frawddeg pwnc yn ail neu hyd yn oed ymhellach ymlaen weithiau mewn ysgrifennu mwy aeddfed. </a:t>
            </a:r>
          </a:p>
          <a:p>
            <a:pPr>
              <a:lnSpc>
                <a:spcPts val="3000"/>
              </a:lnSpc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Mae brawddegau pwnc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yn hynod o berthnasol i roi cyfeiriad i ysgrifennu dadansoddol. 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ts val="3000"/>
              </a:lnSpc>
              <a:buClr>
                <a:srgbClr val="800000"/>
              </a:buClr>
              <a:buFont typeface="Wingdings" panose="05000000000000000000" pitchFamily="2" charset="2"/>
              <a:buChar char="q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(os ydych yn gwybod bod hyn yn wendid, teipiwch frawddegau cyntaf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pob paragraff yn goch ac yna adolygwch a ydynt yn frawddegau pwnc ai peidio)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31205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128585" y="476672"/>
            <a:ext cx="5549631" cy="5598900"/>
            <a:chOff x="2267744" y="1340768"/>
            <a:chExt cx="5549631" cy="5598900"/>
          </a:xfrm>
        </p:grpSpPr>
        <p:sp>
          <p:nvSpPr>
            <p:cNvPr id="2" name="TextBox 1"/>
            <p:cNvSpPr txBox="1"/>
            <p:nvPr/>
          </p:nvSpPr>
          <p:spPr>
            <a:xfrm>
              <a:off x="2267744" y="1862093"/>
              <a:ext cx="5544616" cy="4524316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 smtClean="0">
                  <a:latin typeface="Arial" pitchFamily="34" charset="0"/>
                  <a:cs typeface="Arial" pitchFamily="34" charset="0"/>
                </a:rPr>
                <a:t>PWYNT</a:t>
              </a:r>
            </a:p>
            <a:p>
              <a:pPr algn="ctr"/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Beth yw testun y paragraff hwn? </a:t>
              </a:r>
            </a:p>
            <a:p>
              <a:pPr algn="ctr"/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Y prif syniad neu ddadl?</a:t>
              </a:r>
            </a:p>
            <a:p>
              <a:pPr algn="ctr"/>
              <a:endParaRPr lang="en-GB" b="1" dirty="0" smtClean="0">
                <a:latin typeface="Arial" pitchFamily="34" charset="0"/>
                <a:cs typeface="Arial" pitchFamily="34" charset="0"/>
              </a:endParaRPr>
            </a:p>
            <a:p>
              <a:pPr algn="ctr"/>
              <a:r>
                <a:rPr lang="en-GB" b="1" dirty="0" smtClean="0">
                  <a:latin typeface="Arial" pitchFamily="34" charset="0"/>
                  <a:cs typeface="Arial" pitchFamily="34" charset="0"/>
                </a:rPr>
                <a:t>TYSTIOLAETH GEFNDIROL</a:t>
              </a:r>
            </a:p>
            <a:p>
              <a:endParaRPr lang="en-GB" b="1" dirty="0" smtClean="0">
                <a:latin typeface="Arial" pitchFamily="34" charset="0"/>
                <a:cs typeface="Arial" pitchFamily="34" charset="0"/>
              </a:endParaRPr>
            </a:p>
            <a:p>
              <a:pPr algn="ctr"/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Sut allwch chi helpu’r darllenydd i ddeall eich dadl? </a:t>
              </a:r>
            </a:p>
            <a:p>
              <a:pPr algn="ctr"/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Tystiolaeth gefndirol; esboniadau ac ymhelaethiadau; </a:t>
              </a:r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tystiolaeth </a:t>
              </a:r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gwrthgyferbyniol; </a:t>
              </a:r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datganiadau</a:t>
              </a:r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;</a:t>
              </a:r>
              <a:endParaRPr lang="en-GB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endParaRPr>
            </a:p>
            <a:p>
              <a:pPr algn="ctr"/>
              <a:endParaRPr lang="en-GB" dirty="0">
                <a:solidFill>
                  <a:srgbClr val="00B050"/>
                </a:solidFill>
                <a:latin typeface="Arial" pitchFamily="34" charset="0"/>
                <a:cs typeface="Arial" pitchFamily="34" charset="0"/>
              </a:endParaRPr>
            </a:p>
            <a:p>
              <a:pPr algn="ctr"/>
              <a:endParaRPr lang="en-GB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endParaRPr>
            </a:p>
            <a:p>
              <a:pPr algn="ctr"/>
              <a:r>
                <a:rPr lang="en-GB" b="1" dirty="0" smtClean="0">
                  <a:latin typeface="Arial" pitchFamily="34" charset="0"/>
                  <a:cs typeface="Arial" pitchFamily="34" charset="0"/>
                </a:rPr>
                <a:t>CRYNODEB</a:t>
              </a:r>
              <a:r>
                <a:rPr lang="en-GB" b="1" dirty="0" smtClean="0">
                  <a:latin typeface="Arial" pitchFamily="34" charset="0"/>
                  <a:cs typeface="Arial" pitchFamily="34" charset="0"/>
                </a:rPr>
                <a:t>/SYLW</a:t>
              </a:r>
            </a:p>
            <a:p>
              <a:pPr algn="ctr"/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Cloi gyda chrynodeb o’r prif bwyntiau yn eich geiriau eich </a:t>
              </a:r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un, sylw dadansoddol am y pwnc</a:t>
              </a:r>
              <a:r>
                <a:rPr lang="en-GB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rPr>
                <a:t>, neu ddatganiad sy’n dynodi’r ffordd ymlaen.  </a:t>
              </a:r>
              <a:endParaRPr lang="en-GB" dirty="0">
                <a:solidFill>
                  <a:srgbClr val="00B05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4" name="Straight Connector 3"/>
            <p:cNvCxnSpPr/>
            <p:nvPr/>
          </p:nvCxnSpPr>
          <p:spPr>
            <a:xfrm>
              <a:off x="2272759" y="2845296"/>
              <a:ext cx="554461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Up Arrow 4"/>
            <p:cNvSpPr/>
            <p:nvPr/>
          </p:nvSpPr>
          <p:spPr>
            <a:xfrm>
              <a:off x="4716016" y="1340768"/>
              <a:ext cx="369755" cy="521325"/>
            </a:xfrm>
            <a:prstGeom prst="upArrow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ln w="12700">
                  <a:solidFill>
                    <a:schemeClr val="tx1"/>
                  </a:solidFill>
                </a:ln>
                <a:solidFill>
                  <a:schemeClr val="bg1"/>
                </a:solidFill>
              </a:endParaRPr>
            </a:p>
          </p:txBody>
        </p:sp>
        <p:sp>
          <p:nvSpPr>
            <p:cNvPr id="6" name="Down Arrow 5"/>
            <p:cNvSpPr/>
            <p:nvPr/>
          </p:nvSpPr>
          <p:spPr>
            <a:xfrm flipH="1">
              <a:off x="4855174" y="6362875"/>
              <a:ext cx="369755" cy="576793"/>
            </a:xfrm>
            <a:prstGeom prst="downArrow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2267744" y="5157192"/>
              <a:ext cx="554461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46553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858120" cy="76470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Geirfa i ddangos trywydd</a:t>
            </a:r>
            <a:endParaRPr lang="en-GB" sz="36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198559564"/>
              </p:ext>
            </p:extLst>
          </p:nvPr>
        </p:nvGraphicFramePr>
        <p:xfrm>
          <a:off x="683568" y="1268760"/>
          <a:ext cx="7776864" cy="50744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55268"/>
                <a:gridCol w="1665308"/>
                <a:gridCol w="1541045"/>
                <a:gridCol w="1459450"/>
                <a:gridCol w="1555793"/>
              </a:tblGrid>
              <a:tr h="2537228"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YCHWANEGU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hyn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 hefyd; 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 smtClean="0">
                          <a:solidFill>
                            <a:schemeClr val="tx1"/>
                          </a:solidFill>
                        </a:rPr>
                        <a:t>yn ogystal; yn wir; ymhellach;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CYFERBYNNU</a:t>
                      </a:r>
                    </a:p>
                    <a:p>
                      <a:endParaRPr lang="en-US" sz="160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US" sz="1600" dirty="0" smtClean="0">
                          <a:solidFill>
                            <a:schemeClr val="tx1"/>
                          </a:solidFill>
                        </a:rPr>
                        <a:t>i'r gwrthwyneb; eto; tra; fel arall; yn lle; yn wahanol; ar y llaw arall; serch hynny; fodd bynnag; er hynny; </a:t>
                      </a: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CYMHARU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600" dirty="0" smtClean="0">
                          <a:solidFill>
                            <a:schemeClr val="tx1"/>
                          </a:solidFill>
                        </a:rPr>
                        <a:t>yr un mor; yn yr un modd; yn yr un ffordd; yn debyg</a:t>
                      </a:r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EGLURO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 smtClean="0">
                          <a:solidFill>
                            <a:schemeClr val="tx1"/>
                          </a:solidFill>
                        </a:rPr>
                        <a:t>er enghraifft; mewn geiriau eraill; hynny yw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CRYNHOI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600" dirty="0" smtClean="0">
                          <a:solidFill>
                            <a:schemeClr val="tx1"/>
                          </a:solidFill>
                        </a:rPr>
                        <a:t>i gloi; i grynhoi;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</a:tr>
              <a:tr h="2537228"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DANGOS</a:t>
                      </a:r>
                      <a:r>
                        <a:rPr lang="en-GB" sz="1600" b="1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CANLYNIAD</a:t>
                      </a:r>
                      <a:endParaRPr lang="en-GB" sz="1600" b="1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US" sz="160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US" sz="1600" dirty="0" smtClean="0">
                          <a:solidFill>
                            <a:schemeClr val="tx1"/>
                          </a:solidFill>
                        </a:rPr>
                        <a:t>felly; fel canlyniad; o ganlyniad; </a:t>
                      </a:r>
                    </a:p>
                    <a:p>
                      <a:r>
                        <a:rPr lang="en-US" sz="1600" dirty="0" smtClean="0">
                          <a:solidFill>
                            <a:schemeClr val="tx1"/>
                          </a:solidFill>
                        </a:rPr>
                        <a:t>yn unol â hynny;</a:t>
                      </a:r>
                    </a:p>
                    <a:p>
                      <a:endParaRPr lang="en-US" sz="1600" dirty="0">
                        <a:solidFill>
                          <a:schemeClr val="tx1"/>
                        </a:solidFill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RHESTRI </a:t>
                      </a: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 gychwyn; i ddechrau; yna, wedyn; 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gyntaf</a:t>
                      </a: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 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ail</a:t>
                      </a: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 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orffen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PWYSLEISIO </a:t>
                      </a: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 smtClean="0"/>
                        <a:t>heblaw; wedi'r cyfan; yn anad dim; yn arbennig; mewn gwirionedd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DYNODI AMSER</a:t>
                      </a: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 smtClean="0"/>
                        <a:t>yn y cyfamser; yn olaf; nesaf; i ddechrau; wedi hynny; yn y pen draw; yn y diwedd; wedyn</a:t>
                      </a: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r>
                        <a:rPr lang="en-GB" sz="1600" b="1" i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ARALL   </a:t>
                      </a:r>
                      <a:endParaRPr lang="en-GB" sz="1600" b="1" i="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900"/>
                        </a:lnSpc>
                        <a:spcAft>
                          <a:spcPts val="0"/>
                        </a:spcAft>
                      </a:pPr>
                      <a:endParaRPr lang="en-GB" sz="16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1600" dirty="0" smtClean="0"/>
                        <a:t>     er gwaethaf</a:t>
                      </a:r>
                      <a:endParaRPr lang="en-US" sz="1600" dirty="0"/>
                    </a:p>
                  </a:txBody>
                  <a:tcPr marL="54777" marR="54777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10764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836712"/>
            <a:ext cx="7890080" cy="11430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Adfyfyrio Personol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447800"/>
            <a:ext cx="7128792" cy="4800600"/>
          </a:xfrm>
        </p:spPr>
        <p:txBody>
          <a:bodyPr>
            <a:normAutofit/>
          </a:bodyPr>
          <a:lstStyle/>
          <a:p>
            <a:pPr marL="82296" indent="0">
              <a:lnSpc>
                <a:spcPct val="150000"/>
              </a:lnSpc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000" dirty="0" smtClean="0"/>
              <a:t>	</a:t>
            </a:r>
            <a:r>
              <a:rPr lang="en-US" sz="2800" dirty="0" smtClean="0"/>
              <a:t>Gan </a:t>
            </a:r>
            <a:r>
              <a:rPr lang="en-US" sz="2800" dirty="0" smtClean="0"/>
              <a:t>feddwl am </a:t>
            </a:r>
            <a:r>
              <a:rPr lang="en-US" sz="2800" dirty="0" smtClean="0"/>
              <a:t>eich sgiliau </a:t>
            </a:r>
            <a:r>
              <a:rPr lang="en-US" sz="2800" dirty="0" smtClean="0"/>
              <a:t>ysgrifennu academaidd</a:t>
            </a:r>
            <a:r>
              <a:rPr lang="en-US" sz="2800" dirty="0" smtClean="0"/>
              <a:t> personol, </a:t>
            </a:r>
            <a:r>
              <a:rPr lang="en-US" sz="2800" dirty="0" smtClean="0"/>
              <a:t>a myfyrio ar y mewnbwn</a:t>
            </a:r>
            <a:r>
              <a:rPr lang="en-US" sz="2800" dirty="0" smtClean="0"/>
              <a:t> o’r gweithdy </a:t>
            </a:r>
            <a:r>
              <a:rPr lang="en-US" sz="2800" dirty="0" smtClean="0"/>
              <a:t>hwn, pa agweddau ar eich ysgrifennu academaidd</a:t>
            </a:r>
            <a:r>
              <a:rPr lang="en-US" sz="2800" dirty="0" smtClean="0"/>
              <a:t> chi sydd angen sylw pellach? </a:t>
            </a:r>
          </a:p>
          <a:p>
            <a:pPr>
              <a:buNone/>
            </a:pPr>
            <a:endParaRPr lang="en-US" sz="2800" dirty="0" smtClean="0"/>
          </a:p>
          <a:p>
            <a:pPr>
              <a:buNone/>
            </a:pPr>
            <a:r>
              <a:rPr lang="en-US" sz="2800" dirty="0" smtClean="0"/>
              <a:t>	A </a:t>
            </a:r>
            <a:r>
              <a:rPr lang="en-US" sz="2800" dirty="0" smtClean="0"/>
              <a:t>oes agweddau ar ysgrifennu academaidd y mae angen</a:t>
            </a:r>
            <a:r>
              <a:rPr lang="en-US" sz="2800" dirty="0" smtClean="0"/>
              <a:t> rhagor </a:t>
            </a:r>
            <a:r>
              <a:rPr lang="en-US" sz="2800" dirty="0" smtClean="0"/>
              <a:t>o </a:t>
            </a:r>
            <a:r>
              <a:rPr lang="en-US" sz="2800" dirty="0" smtClean="0"/>
              <a:t>wybodaeth arnoch?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21287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746064" cy="1143000"/>
          </a:xfrm>
        </p:spPr>
        <p:txBody>
          <a:bodyPr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Adolygu a gwerthuso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340768"/>
            <a:ext cx="7128792" cy="4968552"/>
          </a:xfrm>
        </p:spPr>
        <p:txBody>
          <a:bodyPr>
            <a:normAutofit/>
          </a:bodyPr>
          <a:lstStyle/>
          <a:p>
            <a:pPr marL="82296" indent="0"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cy-GB" sz="1400" dirty="0" smtClean="0"/>
              <a:t>Wrth</a:t>
            </a:r>
            <a:r>
              <a:rPr lang="cy-GB" sz="1400" dirty="0" smtClean="0"/>
              <a:t> ysgrifennu</a:t>
            </a:r>
            <a:r>
              <a:rPr lang="cy-GB" sz="1400" dirty="0" smtClean="0"/>
              <a:t>, </a:t>
            </a:r>
            <a:r>
              <a:rPr lang="cy-GB" sz="1400" dirty="0" smtClean="0"/>
              <a:t>darllenwch </a:t>
            </a:r>
            <a:r>
              <a:rPr lang="cy-GB" sz="1400" dirty="0" smtClean="0"/>
              <a:t>ac ail-</a:t>
            </a:r>
            <a:r>
              <a:rPr lang="cy-GB" sz="1400" dirty="0" smtClean="0"/>
              <a:t>ddarllenwch </a:t>
            </a:r>
            <a:r>
              <a:rPr lang="cy-GB" sz="1400" dirty="0" smtClean="0"/>
              <a:t>eich</a:t>
            </a:r>
            <a:r>
              <a:rPr lang="cy-GB" sz="1400" dirty="0" smtClean="0"/>
              <a:t> gwaith a gwiriwch </a:t>
            </a:r>
            <a:r>
              <a:rPr lang="cy-GB" sz="1400" dirty="0" smtClean="0"/>
              <a:t>yn </a:t>
            </a:r>
            <a:r>
              <a:rPr lang="cy-GB" sz="1400" dirty="0" smtClean="0"/>
              <a:t>gyson i weld: </a:t>
            </a:r>
          </a:p>
          <a:p>
            <a:pPr marL="82296" indent="0"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Font typeface="Wingdings" charset="2"/>
              <a:buChar char="q"/>
            </a:pPr>
            <a:r>
              <a:rPr lang="cy-GB" sz="1400" dirty="0" smtClean="0"/>
              <a:t> </a:t>
            </a:r>
            <a:r>
              <a:rPr lang="cy-GB" sz="1400" dirty="0" smtClean="0"/>
              <a:t>a </a:t>
            </a:r>
            <a:r>
              <a:rPr lang="cy-GB" sz="1400" dirty="0" smtClean="0"/>
              <a:t>yw'r bennod / adran / is-adran yn dal i gysylltu</a:t>
            </a:r>
            <a:r>
              <a:rPr lang="cy-GB" sz="1400" dirty="0" smtClean="0"/>
              <a:t> gyda’r pennawd</a:t>
            </a:r>
            <a:r>
              <a:rPr lang="cy-GB" sz="1400" dirty="0" smtClean="0"/>
              <a:t>?</a:t>
            </a:r>
            <a:r>
              <a:rPr lang="cy-GB" sz="1400" dirty="0" smtClean="0"/>
              <a:t> </a:t>
            </a:r>
          </a:p>
          <a:p>
            <a:pPr marL="82296" indent="0"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Font typeface="Wingdings" charset="2"/>
              <a:buChar char="q"/>
            </a:pPr>
            <a:r>
              <a:rPr lang="cy-GB" sz="1400" dirty="0" smtClean="0"/>
              <a:t> </a:t>
            </a:r>
            <a:r>
              <a:rPr lang="cy-GB" sz="1400" dirty="0" smtClean="0"/>
              <a:t>ydy'ch </a:t>
            </a:r>
            <a:r>
              <a:rPr lang="cy-GB" sz="1400" dirty="0" smtClean="0"/>
              <a:t>cyfeirbwyntio'n gryf, yn enwedig brawddegau </a:t>
            </a:r>
            <a:r>
              <a:rPr lang="cy-GB" sz="1400" dirty="0" smtClean="0"/>
              <a:t>pynciol </a:t>
            </a:r>
            <a:r>
              <a:rPr lang="cy-GB" sz="1400" dirty="0" smtClean="0"/>
              <a:t>ar lefel paragraff?</a:t>
            </a:r>
            <a:r>
              <a:rPr lang="cy-GB" sz="1400" dirty="0" smtClean="0"/>
              <a:t> </a:t>
            </a:r>
          </a:p>
          <a:p>
            <a:pPr marL="82296" indent="0"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Font typeface="Wingdings" charset="2"/>
              <a:buChar char="q"/>
            </a:pPr>
            <a:r>
              <a:rPr lang="cy-GB" sz="1400" dirty="0" smtClean="0"/>
              <a:t> ydy’r ddadl yn datblygu’n resymegol a chlir</a:t>
            </a:r>
            <a:r>
              <a:rPr lang="cy-GB" sz="1400" dirty="0" smtClean="0"/>
              <a:t>?</a:t>
            </a:r>
            <a:r>
              <a:rPr lang="cy-GB" sz="1400" dirty="0" smtClean="0"/>
              <a:t> </a:t>
            </a:r>
          </a:p>
          <a:p>
            <a:pPr marL="82296" indent="0"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Font typeface="Wingdings" charset="2"/>
              <a:buChar char="q"/>
            </a:pPr>
            <a:r>
              <a:rPr lang="cy-GB" sz="1400" dirty="0" smtClean="0"/>
              <a:t> </a:t>
            </a:r>
            <a:r>
              <a:rPr lang="cy-GB" sz="1400" dirty="0" smtClean="0"/>
              <a:t>y</a:t>
            </a:r>
            <a:r>
              <a:rPr lang="cy-GB" sz="1400" dirty="0" smtClean="0"/>
              <a:t>dych chi'n defnyddio tystiolaeth o ddarllen cefndirol / data yn eich dadl? </a:t>
            </a:r>
          </a:p>
          <a:p>
            <a:pPr marL="82296" indent="0"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Font typeface="Wingdings" charset="2"/>
              <a:buChar char="q"/>
            </a:pPr>
            <a:r>
              <a:rPr lang="cy-GB" sz="1400" dirty="0" smtClean="0"/>
              <a:t> </a:t>
            </a:r>
            <a:r>
              <a:rPr lang="cy-GB" sz="1400" dirty="0" smtClean="0"/>
              <a:t>a</a:t>
            </a:r>
            <a:r>
              <a:rPr lang="cy-GB" sz="1400" dirty="0" smtClean="0"/>
              <a:t> </a:t>
            </a:r>
            <a:r>
              <a:rPr lang="cy-GB" sz="1400" dirty="0" smtClean="0"/>
              <a:t>ydych chi'n</a:t>
            </a:r>
            <a:r>
              <a:rPr lang="cy-GB" sz="1400" dirty="0" smtClean="0"/>
              <a:t> </a:t>
            </a:r>
            <a:r>
              <a:rPr lang="cy-GB" sz="1400" dirty="0" smtClean="0"/>
              <a:t>c</a:t>
            </a:r>
            <a:r>
              <a:rPr lang="cy-GB" sz="1400" dirty="0" smtClean="0"/>
              <a:t>ynnig </a:t>
            </a:r>
            <a:r>
              <a:rPr lang="cy-GB" sz="1400" dirty="0" smtClean="0"/>
              <a:t>sylwadau beirniadol, gan gyflwyno tystiolaeth sy'n </a:t>
            </a:r>
            <a:r>
              <a:rPr lang="cy-GB" sz="1400" dirty="0" smtClean="0"/>
              <a:t>gwrthdaro neu’n gwrthgyferbynnu? </a:t>
            </a:r>
          </a:p>
          <a:p>
            <a:pPr marL="82296" indent="0"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Font typeface="Wingdings" charset="2"/>
              <a:buChar char="q"/>
            </a:pPr>
            <a:r>
              <a:rPr lang="cy-GB" sz="1400" dirty="0" smtClean="0"/>
              <a:t> </a:t>
            </a:r>
            <a:r>
              <a:rPr lang="cy-GB" sz="1400" dirty="0" smtClean="0"/>
              <a:t>a</a:t>
            </a:r>
            <a:r>
              <a:rPr lang="cy-GB" sz="1400" dirty="0" smtClean="0"/>
              <a:t> yw’n llifo’n resymegol? </a:t>
            </a:r>
          </a:p>
          <a:p>
            <a:pPr marL="82296" indent="0"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Font typeface="Wingdings" charset="2"/>
              <a:buChar char="q"/>
            </a:pPr>
            <a:r>
              <a:rPr lang="cy-GB" sz="1400" dirty="0" smtClean="0"/>
              <a:t> </a:t>
            </a:r>
            <a:r>
              <a:rPr lang="cy-GB" sz="1400" dirty="0" smtClean="0"/>
              <a:t>ydy strwythur eich </a:t>
            </a:r>
            <a:r>
              <a:rPr lang="cy-GB" sz="1400" dirty="0" smtClean="0"/>
              <a:t>brawddegau yn </a:t>
            </a:r>
            <a:r>
              <a:rPr lang="cy-GB" sz="1400" dirty="0" smtClean="0"/>
              <a:t>cefnogi </a:t>
            </a:r>
            <a:r>
              <a:rPr lang="cy-GB" sz="1400" dirty="0" smtClean="0"/>
              <a:t>pwyntiau clir </a:t>
            </a:r>
            <a:r>
              <a:rPr lang="cy-GB" sz="1400" dirty="0" smtClean="0"/>
              <a:t>ac yn helpu i ddatblygu’r ddadl</a:t>
            </a:r>
            <a:r>
              <a:rPr lang="cy-GB" sz="1400" dirty="0" smtClean="0"/>
              <a:t>?</a:t>
            </a:r>
            <a:r>
              <a:rPr lang="cy-GB" sz="1400" dirty="0" smtClean="0"/>
              <a:t> </a:t>
            </a:r>
          </a:p>
          <a:p>
            <a:pPr marL="82296" indent="0">
              <a:lnSpc>
                <a:spcPts val="2800"/>
              </a:lnSpc>
              <a:spcBef>
                <a:spcPts val="0"/>
              </a:spcBef>
              <a:spcAft>
                <a:spcPts val="600"/>
              </a:spcAft>
              <a:buFont typeface="Wingdings" charset="2"/>
              <a:buChar char="q"/>
            </a:pPr>
            <a:r>
              <a:rPr lang="cy-GB" sz="1400" dirty="0" smtClean="0"/>
              <a:t> </a:t>
            </a:r>
            <a:r>
              <a:rPr lang="cy-GB" sz="1400" dirty="0" smtClean="0"/>
              <a:t>a</a:t>
            </a:r>
            <a:r>
              <a:rPr lang="cy-GB" sz="1400" dirty="0" smtClean="0"/>
              <a:t> </a:t>
            </a:r>
            <a:r>
              <a:rPr lang="cy-GB" sz="1400" dirty="0" smtClean="0"/>
              <a:t>yw eich </a:t>
            </a:r>
            <a:r>
              <a:rPr lang="cy-GB" sz="1400" dirty="0" smtClean="0"/>
              <a:t>dewis o ddefnyddio person </a:t>
            </a:r>
            <a:r>
              <a:rPr lang="cy-GB" sz="1400" dirty="0" smtClean="0"/>
              <a:t>cyntaf neu drydydd </a:t>
            </a:r>
            <a:r>
              <a:rPr lang="cy-GB" sz="1400" dirty="0" smtClean="0"/>
              <a:t>person y ferf wrth ysgrifennu </a:t>
            </a:r>
            <a:r>
              <a:rPr lang="cy-GB" sz="1400" dirty="0" smtClean="0"/>
              <a:t>yn</a:t>
            </a:r>
            <a:r>
              <a:rPr lang="cy-GB" sz="1400" dirty="0" smtClean="0"/>
              <a:t> amlygu’r prif gysyniadau?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256133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Gweithgaredd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charset="2"/>
              <a:buChar char="q"/>
            </a:pPr>
            <a:r>
              <a:rPr lang="en-US" dirty="0" smtClean="0"/>
              <a:t>Mae </a:t>
            </a:r>
            <a:r>
              <a:rPr lang="en-US" dirty="0" smtClean="0"/>
              <a:t>enghreifftiau o aseiniadau ar y ddesg o’ch blaen. </a:t>
            </a: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dirty="0" smtClean="0"/>
              <a:t>Ystyriwch rhain yn nhermau strwythur, cynnwys ac a ydynt yn ymgorffori enghreifftiau o ysgrifennu dadansoddol. </a:t>
            </a:r>
          </a:p>
          <a:p>
            <a:pPr>
              <a:buFont typeface="Wingdings" charset="2"/>
              <a:buChar char="q"/>
            </a:pPr>
            <a:r>
              <a:rPr lang="en-US" dirty="0" smtClean="0"/>
              <a:t>Pa mor mae’r rhain yn diwallu nod yr aseiniad?</a:t>
            </a:r>
            <a:endParaRPr lang="en-US" dirty="0" smtClean="0"/>
          </a:p>
          <a:p>
            <a:pPr>
              <a:buFont typeface="Wingdings" charset="2"/>
              <a:buChar char="q"/>
            </a:pPr>
            <a:endParaRPr lang="en-US" dirty="0" smtClean="0"/>
          </a:p>
          <a:p>
            <a:pPr>
              <a:buFont typeface="Wingdings" charset="2"/>
              <a:buChar char="q"/>
            </a:pPr>
            <a:r>
              <a:rPr lang="en-US" b="1" dirty="0" smtClean="0">
                <a:solidFill>
                  <a:srgbClr val="FF0000"/>
                </a:solidFill>
              </a:rPr>
              <a:t>DALIER SYLW: </a:t>
            </a:r>
            <a:r>
              <a:rPr lang="en-US" b="1" dirty="0" smtClean="0">
                <a:solidFill>
                  <a:srgbClr val="FF0000"/>
                </a:solidFill>
              </a:rPr>
              <a:t> PEIDIWCH TYNNU LLUNIAU NA GWNEUD NODIADAU MANWL AM Y GWAITH HYN!!   COFIWCH AM REOLAU LÊN-LADRATA!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13873413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Crynodeb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988840"/>
            <a:ext cx="7162800" cy="4032447"/>
          </a:xfrm>
        </p:spPr>
        <p:txBody>
          <a:bodyPr>
            <a:normAutofit fontScale="92500" lnSpcReduction="20000"/>
          </a:bodyPr>
          <a:lstStyle/>
          <a:p>
            <a:pPr marL="82296" indent="0">
              <a:buNone/>
            </a:pPr>
            <a:r>
              <a:rPr lang="cy-GB" sz="2000" dirty="0" smtClean="0"/>
              <a:t>Darllenwch</a:t>
            </a:r>
            <a:r>
              <a:rPr lang="cy-GB" sz="2000" dirty="0" smtClean="0"/>
              <a:t> nod  yr </a:t>
            </a:r>
            <a:r>
              <a:rPr lang="cy-GB" sz="2000" dirty="0" smtClean="0"/>
              <a:t>aseiniad</a:t>
            </a:r>
            <a:r>
              <a:rPr lang="cy-GB" sz="2000" dirty="0" smtClean="0"/>
              <a:t> – yna: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</a:t>
            </a:r>
            <a:r>
              <a:rPr lang="cy-GB" sz="2000" dirty="0" smtClean="0"/>
              <a:t>Penderfynwch ar eich</a:t>
            </a:r>
            <a:r>
              <a:rPr lang="cy-GB" sz="2000" dirty="0" smtClean="0"/>
              <a:t> llinyn aur.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Defnyddiwch ffynonellau da.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</a:t>
            </a:r>
            <a:r>
              <a:rPr lang="cy-GB" sz="2000" dirty="0" smtClean="0"/>
              <a:t>Cymharwch a </a:t>
            </a:r>
            <a:r>
              <a:rPr lang="cy-GB" sz="2000" dirty="0" smtClean="0"/>
              <a:t>chyferbynnwch.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Dangoswch </a:t>
            </a:r>
            <a:r>
              <a:rPr lang="cy-GB" sz="2000" dirty="0" smtClean="0"/>
              <a:t>ymwybyddiaeth o gymhlethdodau yn y </a:t>
            </a:r>
            <a:r>
              <a:rPr lang="cy-GB" sz="2000" dirty="0" smtClean="0"/>
              <a:t>llenyddiaeth.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Darparwch ddadl strwythuredig.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Cofiwch gynnwys synthesis o’r wybodaeth sydd ar gael.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</a:t>
            </a:r>
            <a:r>
              <a:rPr lang="cy-GB" sz="2000" dirty="0" smtClean="0"/>
              <a:t>Dilynwch </a:t>
            </a:r>
            <a:r>
              <a:rPr lang="cy-GB" sz="2000" dirty="0" smtClean="0"/>
              <a:t>strwythur.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Ceisiwch osgoi bod yn rhy amleiriog.</a:t>
            </a:r>
          </a:p>
          <a:p>
            <a:pPr marL="82296" indent="0">
              <a:buFont typeface="Wingdings" charset="2"/>
              <a:buChar char="q"/>
            </a:pPr>
            <a:r>
              <a:rPr lang="cy-GB" sz="2000" dirty="0" smtClean="0"/>
              <a:t> Byddwch </a:t>
            </a:r>
            <a:r>
              <a:rPr lang="cy-GB" sz="2000" dirty="0" smtClean="0"/>
              <a:t>yn niwtral yn </a:t>
            </a:r>
            <a:r>
              <a:rPr lang="cy-GB" sz="2000" dirty="0" smtClean="0"/>
              <a:t>emosiynol. </a:t>
            </a:r>
            <a:endParaRPr lang="en-GB" sz="2900" dirty="0" smtClean="0"/>
          </a:p>
          <a:p>
            <a:pPr marL="82296" indent="0">
              <a:buNone/>
            </a:pPr>
            <a:r>
              <a:rPr lang="en-GB" sz="1882" dirty="0" smtClean="0"/>
              <a:t>Deunydd o:</a:t>
            </a:r>
            <a:endParaRPr lang="en-GB" sz="1882" dirty="0" smtClean="0"/>
          </a:p>
          <a:p>
            <a:pPr marL="82296" indent="0">
              <a:buNone/>
            </a:pPr>
            <a:r>
              <a:rPr lang="en-GB" sz="1882" dirty="0" smtClean="0"/>
              <a:t>Cottrell, S. (2013) The Study Skills Handbook  London: Palgrave </a:t>
            </a:r>
            <a:r>
              <a:rPr lang="en-GB" sz="1882" dirty="0" smtClean="0"/>
              <a:t>MacMillan.</a:t>
            </a:r>
          </a:p>
          <a:p>
            <a:pPr marL="82296" indent="0">
              <a:buNone/>
            </a:pPr>
            <a:r>
              <a:rPr lang="en-GB" sz="1882" dirty="0" smtClean="0"/>
              <a:t>Professor Debra Myhill</a:t>
            </a:r>
            <a:r>
              <a:rPr lang="en-GB" sz="1882" dirty="0" smtClean="0"/>
              <a:t>, Prifysgol Exeter, cyflwyniad </a:t>
            </a:r>
            <a:r>
              <a:rPr lang="en-GB" sz="1882" dirty="0" smtClean="0"/>
              <a:t>MEHEFIN</a:t>
            </a:r>
            <a:r>
              <a:rPr lang="en-GB" sz="1882" dirty="0" smtClean="0"/>
              <a:t> </a:t>
            </a:r>
            <a:r>
              <a:rPr lang="en-GB" sz="1882" dirty="0" smtClean="0"/>
              <a:t>2017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0576398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ushpin">
  <a:themeElements>
    <a:clrScheme name="Custom 103">
      <a:dk1>
        <a:sysClr val="windowText" lastClr="000000"/>
      </a:dk1>
      <a:lt1>
        <a:srgbClr val="FFE2BA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xmlns:a="http://schemas.openxmlformats.org/drawingml/2006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3038</TotalTime>
  <Words>2287</Words>
  <Application>Microsoft Macintosh PowerPoint</Application>
  <PresentationFormat>On-screen Show (4:3)</PresentationFormat>
  <Paragraphs>207</Paragraphs>
  <Slides>30</Slides>
  <Notes>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Pushpin</vt:lpstr>
      <vt:lpstr>Sgiliau Astudio: yr ysgrifennwr academaidd </vt:lpstr>
      <vt:lpstr>Trosolwg o’r gweithdy</vt:lpstr>
      <vt:lpstr>Meddwl yn feirniadol ac yn ddadansoddol</vt:lpstr>
      <vt:lpstr>Darllen yn ddoeth</vt:lpstr>
      <vt:lpstr>Defnyddio deunydd addas</vt:lpstr>
      <vt:lpstr>Darllen yn weithredol - awgrymiadau</vt:lpstr>
      <vt:lpstr>YSGRIFENNU YN ACADEMAIDD</vt:lpstr>
      <vt:lpstr>Pwyntiau Trafod</vt:lpstr>
      <vt:lpstr>Ysgrifennu’n ddadansoddol</vt:lpstr>
      <vt:lpstr>Ysgrifennu dadansoddol a disgrifiadol</vt:lpstr>
      <vt:lpstr>Gweithgaredd</vt:lpstr>
      <vt:lpstr>Ysgrifennu dadansoddol: synthesis </vt:lpstr>
      <vt:lpstr>Enghraifft</vt:lpstr>
      <vt:lpstr>Enghraifft</vt:lpstr>
      <vt:lpstr>Adnabod eich hun – fel ysgrifennwr</vt:lpstr>
      <vt:lpstr>Osgoi llên-ladrad</vt:lpstr>
      <vt:lpstr>Y DARLUN CRWN: TREFN &amp; EGLURDER</vt:lpstr>
      <vt:lpstr>Y Llinyn Aur</vt:lpstr>
      <vt:lpstr>Tasg – ystyriwch eich aseiniad</vt:lpstr>
      <vt:lpstr>Amlinellu</vt:lpstr>
      <vt:lpstr>EICH LLINYN AUR CHI </vt:lpstr>
      <vt:lpstr>EGLURDER a THREFN</vt:lpstr>
      <vt:lpstr>Sicrhau Dilyniant a Chyfeiriad</vt:lpstr>
      <vt:lpstr>Cyfeirio ar lefel paragraff</vt:lpstr>
      <vt:lpstr>Slide 25</vt:lpstr>
      <vt:lpstr>Geirfa i ddangos trywydd</vt:lpstr>
      <vt:lpstr>Adfyfyrio Personol </vt:lpstr>
      <vt:lpstr>Adolygu a gwerthuso</vt:lpstr>
      <vt:lpstr>Gweithgaredd</vt:lpstr>
      <vt:lpstr>Crynodeb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Myhill, Debra</dc:creator>
  <cp:lastModifiedBy>swwcte27</cp:lastModifiedBy>
  <cp:revision>108</cp:revision>
  <cp:lastPrinted>2014-03-25T07:21:29Z</cp:lastPrinted>
  <dcterms:created xsi:type="dcterms:W3CDTF">2017-10-10T14:37:49Z</dcterms:created>
  <dcterms:modified xsi:type="dcterms:W3CDTF">2017-10-10T22:10:51Z</dcterms:modified>
</cp:coreProperties>
</file>