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fntdata" ContentType="application/x-fontdata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8288000" cy="10287000"/>
  <p:notesSz cx="6858000" cy="9144000"/>
  <p:embeddedFontLst>
    <p:embeddedFont>
      <p:font typeface="Arimo" panose="020B0604020202020204" pitchFamily="34" charset="0"/>
      <p:regular r:id="rId15"/>
    </p:embeddedFont>
    <p:embeddedFont>
      <p:font typeface="Arimo Bold" panose="020B0704020202020204" pitchFamily="34" charset="0"/>
      <p:regular r:id="rId16"/>
    </p:embeddedFont>
    <p:embeddedFont>
      <p:font typeface="Arimo Bold Italics" panose="020B0704020202090204" pitchFamily="34" charset="0"/>
      <p:regular r:id="rId17"/>
    </p:embeddedFont>
    <p:embeddedFont>
      <p:font typeface="Arimo Italics" panose="020B0604020202090204" pitchFamily="34" charset="0"/>
      <p:regular r:id="rId18"/>
    </p:embeddedFont>
    <p:embeddedFont>
      <p:font typeface="Brittany" pitchFamily="2" charset="0"/>
      <p:regular r:id="rId19"/>
    </p:embeddedFont>
    <p:embeddedFont>
      <p:font typeface="Calgary" pitchFamily="2" charset="0"/>
      <p:regular r:id="rId20"/>
    </p:embeddedFont>
    <p:embeddedFont>
      <p:font typeface="Cormorant Garamond Bold" pitchFamily="2" charset="77"/>
      <p:regular r:id="rId21"/>
    </p:embeddedFont>
    <p:embeddedFont>
      <p:font typeface="Cormorant Garamond Bold Italics" pitchFamily="2" charset="77"/>
      <p:regular r:id="rId22"/>
    </p:embeddedFont>
    <p:embeddedFont>
      <p:font typeface="Cormorant Garamond Light" pitchFamily="2" charset="77"/>
      <p:regular r:id="rId23"/>
    </p:embeddedFont>
    <p:embeddedFont>
      <p:font typeface="Cormorant Garamond Light Bold" pitchFamily="2" charset="77"/>
      <p:regular r:id="rId24"/>
    </p:embeddedFont>
    <p:embeddedFont>
      <p:font typeface="Cormorant Garamond Light Bold Italics" pitchFamily="2" charset="77"/>
      <p:regular r:id="rId25"/>
    </p:embeddedFont>
    <p:embeddedFont>
      <p:font typeface="Cormorant Garamond Light Italics" pitchFamily="2" charset="77"/>
      <p:regular r:id="rId26"/>
    </p:embeddedFont>
    <p:embeddedFont>
      <p:font typeface="Cormorant Garamond Medium" pitchFamily="2" charset="77"/>
      <p:regular r:id="rId27"/>
    </p:embeddedFont>
    <p:embeddedFont>
      <p:font typeface="Cormorant Garamond Medium Bold" pitchFamily="2" charset="77"/>
      <p:regular r:id="rId28"/>
    </p:embeddedFont>
    <p:embeddedFont>
      <p:font typeface="Cormorant Garamond Medium Bold Italics" pitchFamily="2" charset="77"/>
      <p:regular r:id="rId29"/>
    </p:embeddedFont>
    <p:embeddedFont>
      <p:font typeface="Cormorant Garamond Medium Italics" pitchFamily="2" charset="77"/>
      <p:regular r:id="rId30"/>
    </p:embeddedFont>
    <p:embeddedFont>
      <p:font typeface="Evolve Sans" panose="02000503000000020004" pitchFamily="2" charset="77"/>
      <p:regular r:id="rId31"/>
    </p:embeddedFont>
    <p:embeddedFont>
      <p:font typeface="Evolve Sans Bold" panose="02000806000000020004" pitchFamily="2" charset="77"/>
      <p:regular r:id="rId32"/>
    </p:embeddedFont>
    <p:embeddedFont>
      <p:font typeface="Evolve Sans Light" panose="02000503000000020004" pitchFamily="2" charset="77"/>
      <p:regular r:id="rId33"/>
    </p:embeddedFont>
    <p:embeddedFont>
      <p:font typeface="Evolve Sans Light Bold" panose="02000603000000020004" pitchFamily="2" charset="77"/>
      <p:regular r:id="rId34"/>
    </p:embeddedFont>
    <p:embeddedFont>
      <p:font typeface="Forum" panose="02000000000000000000" pitchFamily="2" charset="0"/>
      <p:regular r:id="rId35"/>
    </p:embeddedFont>
    <p:embeddedFont>
      <p:font typeface="Lovelo" panose="02000000000000000000" pitchFamily="2" charset="0"/>
      <p:regular r:id="rId36"/>
    </p:embeddedFont>
    <p:embeddedFont>
      <p:font typeface="Open Sans" panose="020B0606030504020204" pitchFamily="34" charset="0"/>
      <p:regular r:id="rId37"/>
    </p:embeddedFont>
    <p:embeddedFont>
      <p:font typeface="Open Sans Bold" panose="020B0806030504020204" pitchFamily="34" charset="0"/>
      <p:regular r:id="rId38"/>
    </p:embeddedFont>
    <p:embeddedFont>
      <p:font typeface="Open Sans Bold Italics" panose="020B0806030504020204" pitchFamily="34" charset="0"/>
      <p:regular r:id="rId39"/>
    </p:embeddedFont>
    <p:embeddedFont>
      <p:font typeface="Open Sans Italics" panose="020B0606030504020204" pitchFamily="34" charset="0"/>
      <p:regular r:id="rId40"/>
    </p:embeddedFont>
    <p:embeddedFont>
      <p:font typeface="RoxboroughCF Bold" pitchFamily="2" charset="77"/>
      <p:regular r:id="rId41"/>
    </p:embeddedFont>
    <p:embeddedFont>
      <p:font typeface="RoxboroughCF Bold Bold" pitchFamily="2" charset="77"/>
      <p:regular r:id="rId42"/>
    </p:embeddedFont>
    <p:embeddedFont>
      <p:font typeface="RoxboroughCF Bold Bold Italics" pitchFamily="2" charset="77"/>
      <p:regular r:id="rId43"/>
    </p:embeddedFont>
    <p:embeddedFont>
      <p:font typeface="RoxboroughCF Bold Italics" pitchFamily="2" charset="77"/>
      <p:regular r:id="rId4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26" Type="http://schemas.openxmlformats.org/officeDocument/2006/relationships/font" Target="fonts/font12.fntdata"/><Relationship Id="rId39" Type="http://schemas.openxmlformats.org/officeDocument/2006/relationships/font" Target="fonts/font25.fntdata"/><Relationship Id="rId21" Type="http://schemas.openxmlformats.org/officeDocument/2006/relationships/font" Target="fonts/font7.fntdata"/><Relationship Id="rId34" Type="http://schemas.openxmlformats.org/officeDocument/2006/relationships/font" Target="fonts/font20.fntdata"/><Relationship Id="rId42" Type="http://schemas.openxmlformats.org/officeDocument/2006/relationships/font" Target="fonts/font28.fntdata"/><Relationship Id="rId47" Type="http://schemas.openxmlformats.org/officeDocument/2006/relationships/theme" Target="theme/theme1.xml"/><Relationship Id="rId50" Type="http://schemas.openxmlformats.org/officeDocument/2006/relationships/customXml" Target="../customXml/item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9" Type="http://schemas.openxmlformats.org/officeDocument/2006/relationships/font" Target="fonts/font15.fntdata"/><Relationship Id="rId11" Type="http://schemas.openxmlformats.org/officeDocument/2006/relationships/slide" Target="slides/slide10.xml"/><Relationship Id="rId24" Type="http://schemas.openxmlformats.org/officeDocument/2006/relationships/font" Target="fonts/font10.fntdata"/><Relationship Id="rId32" Type="http://schemas.openxmlformats.org/officeDocument/2006/relationships/font" Target="fonts/font18.fntdata"/><Relationship Id="rId37" Type="http://schemas.openxmlformats.org/officeDocument/2006/relationships/font" Target="fonts/font23.fntdata"/><Relationship Id="rId40" Type="http://schemas.openxmlformats.org/officeDocument/2006/relationships/font" Target="fonts/font26.fntdata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font" Target="fonts/font9.fntdata"/><Relationship Id="rId28" Type="http://schemas.openxmlformats.org/officeDocument/2006/relationships/font" Target="fonts/font14.fntdata"/><Relationship Id="rId36" Type="http://schemas.openxmlformats.org/officeDocument/2006/relationships/font" Target="fonts/font22.fntdata"/><Relationship Id="rId49" Type="http://schemas.openxmlformats.org/officeDocument/2006/relationships/customXml" Target="../customXml/item1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31" Type="http://schemas.openxmlformats.org/officeDocument/2006/relationships/font" Target="fonts/font17.fntdata"/><Relationship Id="rId44" Type="http://schemas.openxmlformats.org/officeDocument/2006/relationships/font" Target="fonts/font30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8.fntdata"/><Relationship Id="rId27" Type="http://schemas.openxmlformats.org/officeDocument/2006/relationships/font" Target="fonts/font13.fntdata"/><Relationship Id="rId30" Type="http://schemas.openxmlformats.org/officeDocument/2006/relationships/font" Target="fonts/font16.fntdata"/><Relationship Id="rId35" Type="http://schemas.openxmlformats.org/officeDocument/2006/relationships/font" Target="fonts/font21.fntdata"/><Relationship Id="rId43" Type="http://schemas.openxmlformats.org/officeDocument/2006/relationships/font" Target="fonts/font29.fntdata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customXml" Target="../customXml/item3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font" Target="fonts/font11.fntdata"/><Relationship Id="rId33" Type="http://schemas.openxmlformats.org/officeDocument/2006/relationships/font" Target="fonts/font19.fntdata"/><Relationship Id="rId38" Type="http://schemas.openxmlformats.org/officeDocument/2006/relationships/font" Target="fonts/font24.fntdata"/><Relationship Id="rId46" Type="http://schemas.openxmlformats.org/officeDocument/2006/relationships/viewProps" Target="viewProps.xml"/><Relationship Id="rId20" Type="http://schemas.openxmlformats.org/officeDocument/2006/relationships/font" Target="fonts/font6.fntdata"/><Relationship Id="rId41" Type="http://schemas.openxmlformats.org/officeDocument/2006/relationships/font" Target="fonts/font2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25" b="750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grpSp>
        <p:nvGrpSpPr>
          <p:cNvPr id="3" name="Group 3"/>
          <p:cNvGrpSpPr>
            <a:grpSpLocks noChangeAspect="1"/>
          </p:cNvGrpSpPr>
          <p:nvPr/>
        </p:nvGrpSpPr>
        <p:grpSpPr>
          <a:xfrm>
            <a:off x="6425271" y="826303"/>
            <a:ext cx="5437459" cy="7787824"/>
            <a:chOff x="0" y="0"/>
            <a:chExt cx="4433570" cy="63500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433570" cy="6350000"/>
            </a:xfrm>
            <a:custGeom>
              <a:avLst/>
              <a:gdLst/>
              <a:ahLst/>
              <a:cxnLst/>
              <a:rect l="l" t="t" r="r" b="b"/>
              <a:pathLst>
                <a:path w="4433570" h="6350000">
                  <a:moveTo>
                    <a:pt x="2217420" y="0"/>
                  </a:moveTo>
                  <a:lnTo>
                    <a:pt x="2217420" y="0"/>
                  </a:lnTo>
                  <a:cubicBezTo>
                    <a:pt x="3441700" y="0"/>
                    <a:pt x="4433570" y="993140"/>
                    <a:pt x="4433570" y="2217420"/>
                  </a:cubicBezTo>
                  <a:lnTo>
                    <a:pt x="4433570" y="6350000"/>
                  </a:lnTo>
                  <a:lnTo>
                    <a:pt x="4433570" y="6350000"/>
                  </a:lnTo>
                  <a:lnTo>
                    <a:pt x="0" y="6350000"/>
                  </a:lnTo>
                  <a:lnTo>
                    <a:pt x="0" y="6350000"/>
                  </a:lnTo>
                  <a:lnTo>
                    <a:pt x="0" y="2217420"/>
                  </a:lnTo>
                  <a:cubicBezTo>
                    <a:pt x="0" y="993140"/>
                    <a:pt x="993140" y="0"/>
                    <a:pt x="2217420" y="0"/>
                  </a:cubicBezTo>
                  <a:close/>
                </a:path>
              </a:pathLst>
            </a:custGeom>
            <a:blipFill>
              <a:blip r:embed="rId3">
                <a:alphaModFix amt="27000"/>
              </a:blip>
              <a:stretch>
                <a:fillRect l="-74386" r="-41802"/>
              </a:stretch>
            </a:blipFill>
          </p:spPr>
        </p:sp>
      </p:grpSp>
      <p:grpSp>
        <p:nvGrpSpPr>
          <p:cNvPr id="5" name="Group 5"/>
          <p:cNvGrpSpPr/>
          <p:nvPr/>
        </p:nvGrpSpPr>
        <p:grpSpPr>
          <a:xfrm>
            <a:off x="0" y="9258300"/>
            <a:ext cx="18288000" cy="1028700"/>
            <a:chOff x="0" y="0"/>
            <a:chExt cx="6186311" cy="34798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86311" cy="347980"/>
            </a:xfrm>
            <a:custGeom>
              <a:avLst/>
              <a:gdLst/>
              <a:ahLst/>
              <a:cxnLst/>
              <a:rect l="l" t="t" r="r" b="b"/>
              <a:pathLst>
                <a:path w="6186311" h="347980">
                  <a:moveTo>
                    <a:pt x="0" y="0"/>
                  </a:moveTo>
                  <a:lnTo>
                    <a:pt x="6186311" y="0"/>
                  </a:lnTo>
                  <a:lnTo>
                    <a:pt x="6186311" y="347980"/>
                  </a:lnTo>
                  <a:lnTo>
                    <a:pt x="0" y="347980"/>
                  </a:lnTo>
                  <a:close/>
                </a:path>
              </a:pathLst>
            </a:custGeom>
            <a:solidFill>
              <a:srgbClr val="3B302E"/>
            </a:solidFill>
          </p:spPr>
        </p:sp>
      </p:grpSp>
      <p:sp>
        <p:nvSpPr>
          <p:cNvPr id="7" name="AutoShape 7"/>
          <p:cNvSpPr/>
          <p:nvPr/>
        </p:nvSpPr>
        <p:spPr>
          <a:xfrm rot="5400000">
            <a:off x="1087519" y="3936356"/>
            <a:ext cx="1548668" cy="0"/>
          </a:xfrm>
          <a:prstGeom prst="line">
            <a:avLst/>
          </a:prstGeom>
          <a:ln w="19050" cap="rnd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0740" r="72272" b="28322"/>
          <a:stretch>
            <a:fillRect/>
          </a:stretch>
        </p:blipFill>
        <p:spPr>
          <a:xfrm>
            <a:off x="249352" y="171168"/>
            <a:ext cx="2042056" cy="24963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675809" y="5143500"/>
            <a:ext cx="4273644" cy="3806775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3258683" y="2024417"/>
            <a:ext cx="5029317" cy="5029317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-435590" y="2534186"/>
            <a:ext cx="14860136" cy="38764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593934" lvl="1" indent="-796967" algn="ctr">
              <a:lnSpc>
                <a:spcPts val="10335"/>
              </a:lnSpc>
              <a:buFont typeface="Arial"/>
              <a:buChar char="•"/>
            </a:pPr>
            <a:r>
              <a:rPr lang="en-US" sz="7382" spc="642">
                <a:solidFill>
                  <a:srgbClr val="FFFFFF"/>
                </a:solidFill>
                <a:latin typeface="Cormorant Garamond Light"/>
              </a:rPr>
              <a:t>GARY HAMEL</a:t>
            </a:r>
          </a:p>
          <a:p>
            <a:pPr marL="1593934" lvl="1" indent="-796967" algn="ctr">
              <a:lnSpc>
                <a:spcPts val="10335"/>
              </a:lnSpc>
              <a:buFont typeface="Arial"/>
              <a:buChar char="•"/>
            </a:pPr>
            <a:r>
              <a:rPr lang="en-US" sz="7382" spc="642">
                <a:solidFill>
                  <a:srgbClr val="FFFFFF"/>
                </a:solidFill>
                <a:latin typeface="Cormorant Garamond Light"/>
              </a:rPr>
              <a:t> AND C.K. PRAHALAD</a:t>
            </a:r>
          </a:p>
          <a:p>
            <a:pPr algn="ctr">
              <a:lnSpc>
                <a:spcPts val="10335"/>
              </a:lnSpc>
              <a:spcBef>
                <a:spcPct val="0"/>
              </a:spcBef>
            </a:pPr>
            <a:endParaRPr lang="en-US" sz="7382" spc="642">
              <a:solidFill>
                <a:srgbClr val="FFFFFF"/>
              </a:solidFill>
              <a:latin typeface="Cormorant Garamond Light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4477759" y="6920384"/>
            <a:ext cx="8056300" cy="11442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379"/>
              </a:lnSpc>
              <a:spcBef>
                <a:spcPct val="0"/>
              </a:spcBef>
            </a:pPr>
            <a:r>
              <a:rPr lang="en-US" sz="6699" spc="207">
                <a:solidFill>
                  <a:srgbClr val="FFFFFF"/>
                </a:solidFill>
                <a:latin typeface="Brittany"/>
              </a:rPr>
              <a:t>Alain Manzenza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9525"/>
            <a:ext cx="1598205" cy="10287000"/>
            <a:chOff x="0" y="0"/>
            <a:chExt cx="540627" cy="3479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40627" cy="3479800"/>
            </a:xfrm>
            <a:custGeom>
              <a:avLst/>
              <a:gdLst/>
              <a:ahLst/>
              <a:cxnLst/>
              <a:rect l="l" t="t" r="r" b="b"/>
              <a:pathLst>
                <a:path w="540627" h="3479800">
                  <a:moveTo>
                    <a:pt x="0" y="0"/>
                  </a:moveTo>
                  <a:lnTo>
                    <a:pt x="540627" y="0"/>
                  </a:lnTo>
                  <a:lnTo>
                    <a:pt x="540627" y="3479800"/>
                  </a:lnTo>
                  <a:lnTo>
                    <a:pt x="0" y="3479800"/>
                  </a:lnTo>
                  <a:close/>
                </a:path>
              </a:pathLst>
            </a:custGeom>
            <a:solidFill>
              <a:srgbClr val="2E2523"/>
            </a:solidFill>
          </p:spPr>
        </p:sp>
      </p:grp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659" r="4659"/>
          <a:stretch>
            <a:fillRect/>
          </a:stretch>
        </p:blipFill>
        <p:spPr>
          <a:xfrm>
            <a:off x="1598205" y="0"/>
            <a:ext cx="6662013" cy="1028700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9144000" y="721462"/>
            <a:ext cx="2355102" cy="688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600"/>
              </a:lnSpc>
              <a:spcBef>
                <a:spcPct val="0"/>
              </a:spcBef>
            </a:pPr>
            <a:r>
              <a:rPr lang="en-US" sz="4000" spc="124">
                <a:solidFill>
                  <a:srgbClr val="383027"/>
                </a:solidFill>
                <a:latin typeface="Brittany"/>
              </a:rPr>
              <a:t>Table of</a:t>
            </a:r>
          </a:p>
        </p:txBody>
      </p:sp>
      <p:sp>
        <p:nvSpPr>
          <p:cNvPr id="6" name="AutoShape 6"/>
          <p:cNvSpPr/>
          <p:nvPr/>
        </p:nvSpPr>
        <p:spPr>
          <a:xfrm>
            <a:off x="10923167" y="1132624"/>
            <a:ext cx="6336296" cy="0"/>
          </a:xfrm>
          <a:prstGeom prst="line">
            <a:avLst/>
          </a:prstGeom>
          <a:ln w="19050" cap="rnd">
            <a:solidFill>
              <a:srgbClr val="383027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7" name="Group 7"/>
          <p:cNvGrpSpPr/>
          <p:nvPr/>
        </p:nvGrpSpPr>
        <p:grpSpPr>
          <a:xfrm>
            <a:off x="12199903" y="5553575"/>
            <a:ext cx="5264491" cy="3150194"/>
            <a:chOff x="0" y="0"/>
            <a:chExt cx="7019321" cy="4200259"/>
          </a:xfrm>
        </p:grpSpPr>
        <p:sp>
          <p:nvSpPr>
            <p:cNvPr id="8" name="AutoShape 8"/>
            <p:cNvSpPr/>
            <p:nvPr/>
          </p:nvSpPr>
          <p:spPr>
            <a:xfrm>
              <a:off x="0" y="0"/>
              <a:ext cx="7019321" cy="0"/>
            </a:xfrm>
            <a:prstGeom prst="line">
              <a:avLst/>
            </a:prstGeom>
            <a:ln w="25400" cap="rnd">
              <a:solidFill>
                <a:srgbClr val="383027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9" name="AutoShape 9"/>
            <p:cNvSpPr/>
            <p:nvPr/>
          </p:nvSpPr>
          <p:spPr>
            <a:xfrm>
              <a:off x="0" y="674203"/>
              <a:ext cx="7019321" cy="0"/>
            </a:xfrm>
            <a:prstGeom prst="line">
              <a:avLst/>
            </a:prstGeom>
            <a:ln w="25400" cap="rnd">
              <a:solidFill>
                <a:srgbClr val="383027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10" name="AutoShape 10"/>
            <p:cNvSpPr/>
            <p:nvPr/>
          </p:nvSpPr>
          <p:spPr>
            <a:xfrm>
              <a:off x="0" y="1374334"/>
              <a:ext cx="7019321" cy="0"/>
            </a:xfrm>
            <a:prstGeom prst="line">
              <a:avLst/>
            </a:prstGeom>
            <a:ln w="25400" cap="rnd">
              <a:solidFill>
                <a:srgbClr val="383027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11" name="AutoShape 11"/>
            <p:cNvSpPr/>
            <p:nvPr/>
          </p:nvSpPr>
          <p:spPr>
            <a:xfrm>
              <a:off x="0" y="2074465"/>
              <a:ext cx="7019321" cy="0"/>
            </a:xfrm>
            <a:prstGeom prst="line">
              <a:avLst/>
            </a:prstGeom>
            <a:ln w="25400" cap="rnd">
              <a:solidFill>
                <a:srgbClr val="383027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12" name="AutoShape 12"/>
            <p:cNvSpPr/>
            <p:nvPr/>
          </p:nvSpPr>
          <p:spPr>
            <a:xfrm>
              <a:off x="0" y="2774596"/>
              <a:ext cx="7019321" cy="0"/>
            </a:xfrm>
            <a:prstGeom prst="line">
              <a:avLst/>
            </a:prstGeom>
            <a:ln w="25400" cap="rnd">
              <a:solidFill>
                <a:srgbClr val="383027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13" name="AutoShape 13"/>
            <p:cNvSpPr/>
            <p:nvPr/>
          </p:nvSpPr>
          <p:spPr>
            <a:xfrm>
              <a:off x="0" y="3482869"/>
              <a:ext cx="7019321" cy="0"/>
            </a:xfrm>
            <a:prstGeom prst="line">
              <a:avLst/>
            </a:prstGeom>
            <a:ln w="25400" cap="rnd">
              <a:solidFill>
                <a:srgbClr val="383027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14" name="AutoShape 14"/>
            <p:cNvSpPr/>
            <p:nvPr/>
          </p:nvSpPr>
          <p:spPr>
            <a:xfrm>
              <a:off x="0" y="4174859"/>
              <a:ext cx="7019321" cy="0"/>
            </a:xfrm>
            <a:prstGeom prst="line">
              <a:avLst/>
            </a:prstGeom>
            <a:ln w="25400" cap="rnd">
              <a:solidFill>
                <a:srgbClr val="383027"/>
              </a:solidFill>
              <a:prstDash val="solid"/>
              <a:headEnd type="none" w="sm" len="sm"/>
              <a:tailEnd type="none" w="sm" len="sm"/>
            </a:ln>
          </p:spPr>
        </p:sp>
      </p:grpSp>
      <p:sp>
        <p:nvSpPr>
          <p:cNvPr id="15" name="TextBox 15"/>
          <p:cNvSpPr txBox="1"/>
          <p:nvPr/>
        </p:nvSpPr>
        <p:spPr>
          <a:xfrm>
            <a:off x="9144000" y="1520751"/>
            <a:ext cx="6111805" cy="1177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660"/>
              </a:lnSpc>
              <a:spcBef>
                <a:spcPct val="0"/>
              </a:spcBef>
            </a:pPr>
            <a:r>
              <a:rPr lang="en-US" sz="6900" spc="600">
                <a:solidFill>
                  <a:srgbClr val="383027"/>
                </a:solidFill>
                <a:latin typeface="Cormorant Garamond Light"/>
              </a:rPr>
              <a:t>CONTENTS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200029" y="5142865"/>
            <a:ext cx="3924520" cy="349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00"/>
              </a:lnSpc>
              <a:spcBef>
                <a:spcPct val="0"/>
              </a:spcBef>
            </a:pPr>
            <a:r>
              <a:rPr lang="en-US" sz="2000" spc="190">
                <a:solidFill>
                  <a:srgbClr val="383027"/>
                </a:solidFill>
                <a:latin typeface="Cormorant Garamond Medium Italics"/>
              </a:rPr>
              <a:t>NATIVE COUNTRIES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199903" y="6140463"/>
            <a:ext cx="3924520" cy="349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00"/>
              </a:lnSpc>
              <a:spcBef>
                <a:spcPct val="0"/>
              </a:spcBef>
            </a:pPr>
            <a:r>
              <a:rPr lang="en-US" sz="2000" spc="190">
                <a:solidFill>
                  <a:srgbClr val="383027"/>
                </a:solidFill>
                <a:latin typeface="Cormorant Garamond Medium Italics"/>
              </a:rPr>
              <a:t>WRITINGS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2199903" y="7183292"/>
            <a:ext cx="3924520" cy="349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00"/>
              </a:lnSpc>
              <a:spcBef>
                <a:spcPct val="0"/>
              </a:spcBef>
            </a:pPr>
            <a:r>
              <a:rPr lang="en-US" sz="2000" spc="190">
                <a:solidFill>
                  <a:srgbClr val="383027"/>
                </a:solidFill>
                <a:latin typeface="Cormorant Garamond Medium Italics"/>
              </a:rPr>
              <a:t>MODELS AND FRAMEWORKS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199903" y="8240228"/>
            <a:ext cx="3924520" cy="349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00"/>
              </a:lnSpc>
              <a:spcBef>
                <a:spcPct val="0"/>
              </a:spcBef>
            </a:pPr>
            <a:r>
              <a:rPr lang="en-US" sz="2000" spc="190">
                <a:solidFill>
                  <a:srgbClr val="383027"/>
                </a:solidFill>
                <a:latin typeface="Cormorant Garamond Medium Italics"/>
              </a:rPr>
              <a:t>CRITICS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2199903" y="5617488"/>
            <a:ext cx="3924520" cy="349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00"/>
              </a:lnSpc>
              <a:spcBef>
                <a:spcPct val="0"/>
              </a:spcBef>
            </a:pPr>
            <a:r>
              <a:rPr lang="en-US" sz="2000" spc="190">
                <a:solidFill>
                  <a:srgbClr val="383027"/>
                </a:solidFill>
                <a:latin typeface="Cormorant Garamond Medium Italics"/>
              </a:rPr>
              <a:t>EDUCATION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2199903" y="6662076"/>
            <a:ext cx="3924520" cy="349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00"/>
              </a:lnSpc>
              <a:spcBef>
                <a:spcPct val="0"/>
              </a:spcBef>
            </a:pPr>
            <a:r>
              <a:rPr lang="en-US" sz="2000" spc="190">
                <a:solidFill>
                  <a:srgbClr val="383027"/>
                </a:solidFill>
                <a:latin typeface="Cormorant Garamond Medium Italics"/>
              </a:rPr>
              <a:t>PROFESSION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199903" y="7704905"/>
            <a:ext cx="3924646" cy="349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00"/>
              </a:lnSpc>
              <a:spcBef>
                <a:spcPct val="0"/>
              </a:spcBef>
            </a:pPr>
            <a:r>
              <a:rPr lang="en-US" sz="2000" spc="190">
                <a:solidFill>
                  <a:srgbClr val="383027"/>
                </a:solidFill>
                <a:latin typeface="Cormorant Garamond Medium Italics"/>
              </a:rPr>
              <a:t>CONTRIBUTIONS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2199903" y="8740837"/>
            <a:ext cx="3924520" cy="349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00"/>
              </a:lnSpc>
              <a:spcBef>
                <a:spcPct val="0"/>
              </a:spcBef>
            </a:pPr>
            <a:r>
              <a:rPr lang="en-US" sz="2000" spc="190">
                <a:solidFill>
                  <a:srgbClr val="383027"/>
                </a:solidFill>
                <a:latin typeface="Cormorant Garamond Medium Italics"/>
              </a:rPr>
              <a:t>INTEREST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6418077" y="5076825"/>
            <a:ext cx="1036628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  <a:spcBef>
                <a:spcPct val="0"/>
              </a:spcBef>
            </a:pPr>
            <a:r>
              <a:rPr lang="en-US" sz="2399" spc="227">
                <a:solidFill>
                  <a:srgbClr val="383027"/>
                </a:solidFill>
                <a:latin typeface="Forum Italics"/>
              </a:rPr>
              <a:t> 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6418077" y="6121413"/>
            <a:ext cx="1036628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  <a:spcBef>
                <a:spcPct val="0"/>
              </a:spcBef>
            </a:pPr>
            <a:r>
              <a:rPr lang="en-US" sz="2399" spc="227">
                <a:solidFill>
                  <a:srgbClr val="383027"/>
                </a:solidFill>
                <a:latin typeface="Forum Italics"/>
              </a:rPr>
              <a:t> 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6418077" y="7164242"/>
            <a:ext cx="1036628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  <a:spcBef>
                <a:spcPct val="0"/>
              </a:spcBef>
            </a:pPr>
            <a:r>
              <a:rPr lang="en-US" sz="2399" spc="227">
                <a:solidFill>
                  <a:srgbClr val="383027"/>
                </a:solidFill>
                <a:latin typeface="Forum Italics"/>
              </a:rPr>
              <a:t> 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6418077" y="8221178"/>
            <a:ext cx="1036628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  <a:spcBef>
                <a:spcPct val="0"/>
              </a:spcBef>
            </a:pPr>
            <a:r>
              <a:rPr lang="en-US" sz="2399" spc="227">
                <a:solidFill>
                  <a:srgbClr val="383027"/>
                </a:solidFill>
                <a:latin typeface="Forum Italics"/>
              </a:rPr>
              <a:t> 7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6418077" y="5598438"/>
            <a:ext cx="1036628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  <a:spcBef>
                <a:spcPct val="0"/>
              </a:spcBef>
            </a:pPr>
            <a:r>
              <a:rPr lang="en-US" sz="2399" spc="227">
                <a:solidFill>
                  <a:srgbClr val="383027"/>
                </a:solidFill>
                <a:latin typeface="Forum Italics"/>
              </a:rPr>
              <a:t>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6418077" y="6643026"/>
            <a:ext cx="1036628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  <a:spcBef>
                <a:spcPct val="0"/>
              </a:spcBef>
            </a:pPr>
            <a:r>
              <a:rPr lang="en-US" sz="2399" spc="227">
                <a:solidFill>
                  <a:srgbClr val="383027"/>
                </a:solidFill>
                <a:latin typeface="Forum Italics"/>
              </a:rPr>
              <a:t>4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6418207" y="7685855"/>
            <a:ext cx="1036661" cy="4152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60"/>
              </a:lnSpc>
              <a:spcBef>
                <a:spcPct val="0"/>
              </a:spcBef>
            </a:pPr>
            <a:r>
              <a:rPr lang="en-US" sz="2400" spc="228">
                <a:solidFill>
                  <a:srgbClr val="383027"/>
                </a:solidFill>
                <a:latin typeface="Forum Italics"/>
              </a:rPr>
              <a:t>6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418077" y="8721787"/>
            <a:ext cx="1036628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  <a:spcBef>
                <a:spcPct val="0"/>
              </a:spcBef>
            </a:pPr>
            <a:r>
              <a:rPr lang="en-US" sz="2399" spc="227">
                <a:solidFill>
                  <a:srgbClr val="383027"/>
                </a:solidFill>
                <a:latin typeface="Forum Italics"/>
              </a:rPr>
              <a:t>8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E252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21" b="1321"/>
          <a:stretch>
            <a:fillRect/>
          </a:stretch>
        </p:blipFill>
        <p:spPr>
          <a:xfrm>
            <a:off x="9144000" y="0"/>
            <a:ext cx="7554930" cy="10299092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16698930" y="0"/>
            <a:ext cx="1589070" cy="10299092"/>
            <a:chOff x="0" y="0"/>
            <a:chExt cx="537537" cy="348389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37537" cy="3483890"/>
            </a:xfrm>
            <a:custGeom>
              <a:avLst/>
              <a:gdLst/>
              <a:ahLst/>
              <a:cxnLst/>
              <a:rect l="l" t="t" r="r" b="b"/>
              <a:pathLst>
                <a:path w="537537" h="3483890">
                  <a:moveTo>
                    <a:pt x="0" y="0"/>
                  </a:moveTo>
                  <a:lnTo>
                    <a:pt x="537537" y="0"/>
                  </a:lnTo>
                  <a:lnTo>
                    <a:pt x="537537" y="3483890"/>
                  </a:lnTo>
                  <a:lnTo>
                    <a:pt x="0" y="3483890"/>
                  </a:lnTo>
                  <a:close/>
                </a:path>
              </a:pathLst>
            </a:custGeom>
            <a:solidFill>
              <a:srgbClr val="FFFBF7"/>
            </a:solidFill>
          </p:spPr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81" t="8318" b="8318"/>
          <a:stretch>
            <a:fillRect/>
          </a:stretch>
        </p:blipFill>
        <p:spPr>
          <a:xfrm>
            <a:off x="9144000" y="0"/>
            <a:ext cx="9144000" cy="472329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t="2189" b="2189"/>
          <a:stretch>
            <a:fillRect/>
          </a:stretch>
        </p:blipFill>
        <p:spPr>
          <a:xfrm>
            <a:off x="9144000" y="4639436"/>
            <a:ext cx="9144000" cy="5825403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05367" y="1313388"/>
            <a:ext cx="8730093" cy="8407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432"/>
              </a:lnSpc>
            </a:pPr>
            <a:r>
              <a:rPr lang="en-US" sz="5900" spc="513">
                <a:solidFill>
                  <a:srgbClr val="FFF0E3"/>
                </a:solidFill>
                <a:latin typeface="Cormorant Garamond Light"/>
              </a:rPr>
              <a:t>NATIVE COUNTRIES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5367" y="3942523"/>
            <a:ext cx="5625717" cy="12890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074"/>
              </a:lnSpc>
            </a:pPr>
            <a:r>
              <a:rPr lang="en-US" sz="3499" spc="447">
                <a:solidFill>
                  <a:srgbClr val="FFFFFF"/>
                </a:solidFill>
                <a:latin typeface="Evolve Sans Light Italics"/>
              </a:rPr>
              <a:t>BORN IN 1954 IN USA</a:t>
            </a:r>
          </a:p>
          <a:p>
            <a:pPr>
              <a:lnSpc>
                <a:spcPts val="5074"/>
              </a:lnSpc>
            </a:pPr>
            <a:r>
              <a:rPr lang="en-US" sz="3499" spc="447">
                <a:solidFill>
                  <a:srgbClr val="FFFFFF"/>
                </a:solidFill>
                <a:latin typeface="Evolve Sans Light Italics"/>
              </a:rPr>
              <a:t>CITIZENSHIP: USA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5367" y="2810237"/>
            <a:ext cx="4901435" cy="7584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180"/>
              </a:lnSpc>
              <a:spcBef>
                <a:spcPct val="0"/>
              </a:spcBef>
            </a:pPr>
            <a:r>
              <a:rPr lang="en-US" sz="4414" spc="565">
                <a:solidFill>
                  <a:srgbClr val="FFFBF7"/>
                </a:solidFill>
                <a:latin typeface="RoxboroughCF Bold Italics"/>
              </a:rPr>
              <a:t>Gary Hamel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80367" y="5793549"/>
            <a:ext cx="4901435" cy="7584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180"/>
              </a:lnSpc>
              <a:spcBef>
                <a:spcPct val="0"/>
              </a:spcBef>
            </a:pPr>
            <a:r>
              <a:rPr lang="en-US" sz="4414" spc="565">
                <a:solidFill>
                  <a:srgbClr val="FFFBF7"/>
                </a:solidFill>
                <a:latin typeface="RoxboroughCF Bold Italics"/>
              </a:rPr>
              <a:t>C.K. Prahalad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80367" y="6863523"/>
            <a:ext cx="5363633" cy="25844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074"/>
              </a:lnSpc>
            </a:pPr>
            <a:r>
              <a:rPr lang="en-US" sz="3499" spc="447">
                <a:solidFill>
                  <a:srgbClr val="FFFFFF"/>
                </a:solidFill>
                <a:latin typeface="Evolve Sans Light Italics"/>
              </a:rPr>
              <a:t>BORN: 8 AUGUST 1941 IN INDIA  </a:t>
            </a:r>
          </a:p>
          <a:p>
            <a:pPr>
              <a:lnSpc>
                <a:spcPts val="5074"/>
              </a:lnSpc>
            </a:pPr>
            <a:r>
              <a:rPr lang="en-US" sz="3499" spc="447">
                <a:solidFill>
                  <a:srgbClr val="FFFFFF"/>
                </a:solidFill>
                <a:latin typeface="Evolve Sans Light Italics"/>
              </a:rPr>
              <a:t>CITIZENSHIP: INDIA</a:t>
            </a:r>
          </a:p>
          <a:p>
            <a:pPr>
              <a:lnSpc>
                <a:spcPts val="5074"/>
              </a:lnSpc>
            </a:pPr>
            <a:r>
              <a:rPr lang="en-US" sz="3499" spc="447">
                <a:solidFill>
                  <a:srgbClr val="FFFFFF"/>
                </a:solidFill>
                <a:latin typeface="Evolve Sans Light Italics"/>
              </a:rPr>
              <a:t>DIED: 2010</a:t>
            </a:r>
          </a:p>
          <a:p>
            <a:pPr>
              <a:lnSpc>
                <a:spcPts val="5074"/>
              </a:lnSpc>
            </a:pPr>
            <a:endParaRPr lang="en-US" sz="3499" spc="447">
              <a:solidFill>
                <a:srgbClr val="FFFFFF"/>
              </a:solidFill>
              <a:latin typeface="Evolve Sans Light Italic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27" b="556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5400000">
            <a:off x="5258656" y="6342713"/>
            <a:ext cx="7931363" cy="0"/>
          </a:xfrm>
          <a:prstGeom prst="line">
            <a:avLst/>
          </a:prstGeom>
          <a:ln w="19050" cap="rnd">
            <a:solidFill>
              <a:srgbClr val="FFF0E3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4" name="Group 4"/>
          <p:cNvGrpSpPr/>
          <p:nvPr/>
        </p:nvGrpSpPr>
        <p:grpSpPr>
          <a:xfrm>
            <a:off x="1058352" y="3002263"/>
            <a:ext cx="1519350" cy="202918"/>
            <a:chOff x="0" y="0"/>
            <a:chExt cx="3803650" cy="508000"/>
          </a:xfrm>
        </p:grpSpPr>
        <p:sp>
          <p:nvSpPr>
            <p:cNvPr id="5" name="Freeform 5"/>
            <p:cNvSpPr/>
            <p:nvPr/>
          </p:nvSpPr>
          <p:spPr>
            <a:xfrm>
              <a:off x="0" y="215900"/>
              <a:ext cx="3507740" cy="76200"/>
            </a:xfrm>
            <a:custGeom>
              <a:avLst/>
              <a:gdLst/>
              <a:ahLst/>
              <a:cxnLst/>
              <a:rect l="l" t="t" r="r" b="b"/>
              <a:pathLst>
                <a:path w="3507740" h="76200">
                  <a:moveTo>
                    <a:pt x="0" y="0"/>
                  </a:moveTo>
                  <a:lnTo>
                    <a:pt x="3507740" y="0"/>
                  </a:lnTo>
                  <a:lnTo>
                    <a:pt x="3507740" y="76200"/>
                  </a:lnTo>
                  <a:lnTo>
                    <a:pt x="0" y="76200"/>
                  </a:lnTo>
                  <a:close/>
                </a:path>
              </a:pathLst>
            </a:custGeom>
            <a:solidFill>
              <a:srgbClr val="FFFBF7"/>
            </a:solidFill>
          </p:spPr>
        </p:sp>
        <p:sp>
          <p:nvSpPr>
            <p:cNvPr id="6" name="Freeform 6"/>
            <p:cNvSpPr/>
            <p:nvPr/>
          </p:nvSpPr>
          <p:spPr>
            <a:xfrm>
              <a:off x="3429000" y="1270"/>
              <a:ext cx="374650" cy="505460"/>
            </a:xfrm>
            <a:custGeom>
              <a:avLst/>
              <a:gdLst/>
              <a:ahLst/>
              <a:cxnLst/>
              <a:rect l="l" t="t" r="r" b="b"/>
              <a:pathLst>
                <a:path w="374650" h="505460">
                  <a:moveTo>
                    <a:pt x="0" y="505460"/>
                  </a:moveTo>
                  <a:lnTo>
                    <a:pt x="0" y="0"/>
                  </a:lnTo>
                  <a:lnTo>
                    <a:pt x="374650" y="252730"/>
                  </a:lnTo>
                  <a:close/>
                </a:path>
              </a:pathLst>
            </a:custGeom>
            <a:solidFill>
              <a:srgbClr val="FFFBF7"/>
            </a:solidFill>
          </p:spPr>
        </p:sp>
      </p:grpSp>
      <p:grpSp>
        <p:nvGrpSpPr>
          <p:cNvPr id="7" name="Group 7"/>
          <p:cNvGrpSpPr/>
          <p:nvPr/>
        </p:nvGrpSpPr>
        <p:grpSpPr>
          <a:xfrm rot="5400000">
            <a:off x="7966184" y="-7966184"/>
            <a:ext cx="2355637" cy="18288005"/>
            <a:chOff x="0" y="0"/>
            <a:chExt cx="796845" cy="6186313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796845" cy="6186313"/>
            </a:xfrm>
            <a:custGeom>
              <a:avLst/>
              <a:gdLst/>
              <a:ahLst/>
              <a:cxnLst/>
              <a:rect l="l" t="t" r="r" b="b"/>
              <a:pathLst>
                <a:path w="796845" h="6186313">
                  <a:moveTo>
                    <a:pt x="0" y="0"/>
                  </a:moveTo>
                  <a:lnTo>
                    <a:pt x="796845" y="0"/>
                  </a:lnTo>
                  <a:lnTo>
                    <a:pt x="796845" y="6186313"/>
                  </a:lnTo>
                  <a:lnTo>
                    <a:pt x="0" y="6186313"/>
                  </a:lnTo>
                  <a:close/>
                </a:path>
              </a:pathLst>
            </a:custGeom>
            <a:solidFill>
              <a:srgbClr val="FFF0E3"/>
            </a:solidFill>
          </p:spPr>
        </p:sp>
      </p:grpSp>
      <p:sp>
        <p:nvSpPr>
          <p:cNvPr id="9" name="TextBox 9"/>
          <p:cNvSpPr txBox="1"/>
          <p:nvPr/>
        </p:nvSpPr>
        <p:spPr>
          <a:xfrm>
            <a:off x="3772141" y="434506"/>
            <a:ext cx="10885341" cy="11400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844"/>
              </a:lnSpc>
            </a:pPr>
            <a:r>
              <a:rPr lang="en-US" sz="8114" spc="705">
                <a:solidFill>
                  <a:srgbClr val="2E2523"/>
                </a:solidFill>
                <a:latin typeface="Cormorant Garamond Medium"/>
              </a:rPr>
              <a:t>EDUCATION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542815" y="3164188"/>
            <a:ext cx="1695761" cy="23219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7793"/>
              </a:lnSpc>
            </a:pPr>
            <a:r>
              <a:rPr lang="en-US" sz="16324" spc="1420">
                <a:solidFill>
                  <a:srgbClr val="FFFBF7"/>
                </a:solidFill>
                <a:latin typeface="Calgary"/>
              </a:rPr>
              <a:t>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5563539" y="3164188"/>
            <a:ext cx="1695761" cy="23219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7793"/>
              </a:lnSpc>
            </a:pPr>
            <a:r>
              <a:rPr lang="en-US" sz="16324" spc="1420">
                <a:solidFill>
                  <a:srgbClr val="FFFBF7"/>
                </a:solidFill>
                <a:latin typeface="Calgary"/>
              </a:rPr>
              <a:t>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28700" y="5648372"/>
            <a:ext cx="7349498" cy="7038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564"/>
              </a:lnSpc>
              <a:spcBef>
                <a:spcPct val="0"/>
              </a:spcBef>
            </a:pPr>
            <a:r>
              <a:rPr lang="en-US" sz="3974" spc="377">
                <a:solidFill>
                  <a:srgbClr val="FFFBF7"/>
                </a:solidFill>
                <a:latin typeface="Evolve Sans Italics"/>
              </a:rPr>
              <a:t>GARY HAMEL, PHD 1990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452884" y="5381323"/>
            <a:ext cx="6835121" cy="7578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066"/>
              </a:lnSpc>
              <a:spcBef>
                <a:spcPct val="0"/>
              </a:spcBef>
            </a:pPr>
            <a:r>
              <a:rPr lang="en-US" sz="4333" spc="411">
                <a:solidFill>
                  <a:srgbClr val="FFFBF7"/>
                </a:solidFill>
                <a:latin typeface="Evolve Sans Italics"/>
              </a:rPr>
              <a:t>C.K. PRAHALAD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28700" y="5871543"/>
            <a:ext cx="6668444" cy="25139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283"/>
              </a:lnSpc>
              <a:spcBef>
                <a:spcPct val="0"/>
              </a:spcBef>
            </a:pPr>
            <a:endParaRPr/>
          </a:p>
          <a:p>
            <a:pPr>
              <a:lnSpc>
                <a:spcPts val="3283"/>
              </a:lnSpc>
              <a:spcBef>
                <a:spcPct val="0"/>
              </a:spcBef>
            </a:pPr>
            <a:endParaRPr/>
          </a:p>
          <a:p>
            <a:pPr>
              <a:lnSpc>
                <a:spcPts val="3283"/>
              </a:lnSpc>
              <a:spcBef>
                <a:spcPct val="0"/>
              </a:spcBef>
            </a:pPr>
            <a:r>
              <a:rPr lang="en-US" sz="2345" spc="222">
                <a:solidFill>
                  <a:srgbClr val="FFFFFF"/>
                </a:solidFill>
                <a:latin typeface="Evolve Sans Light Italics"/>
              </a:rPr>
              <a:t>UNIVERSITY OF MICHIGAN</a:t>
            </a:r>
          </a:p>
          <a:p>
            <a:pPr>
              <a:lnSpc>
                <a:spcPts val="3283"/>
              </a:lnSpc>
              <a:spcBef>
                <a:spcPct val="0"/>
              </a:spcBef>
            </a:pPr>
            <a:endParaRPr lang="en-US" sz="2345" spc="222">
              <a:solidFill>
                <a:srgbClr val="FFFFFF"/>
              </a:solidFill>
              <a:latin typeface="Evolve Sans Light Italics"/>
            </a:endParaRPr>
          </a:p>
          <a:p>
            <a:pPr>
              <a:lnSpc>
                <a:spcPts val="3283"/>
              </a:lnSpc>
              <a:spcBef>
                <a:spcPct val="0"/>
              </a:spcBef>
            </a:pPr>
            <a:r>
              <a:rPr lang="en-US" sz="2345" spc="222">
                <a:solidFill>
                  <a:srgbClr val="FFFFFF"/>
                </a:solidFill>
                <a:latin typeface="Evolve Sans Light"/>
              </a:rPr>
              <a:t>- </a:t>
            </a:r>
            <a:r>
              <a:rPr lang="en-US" sz="2345" spc="222">
                <a:solidFill>
                  <a:srgbClr val="FFFFFF"/>
                </a:solidFill>
                <a:latin typeface="Evolve Sans Light Italics"/>
              </a:rPr>
              <a:t>ROSS SCHOOL OF BUSINESS</a:t>
            </a:r>
          </a:p>
          <a:p>
            <a:pPr>
              <a:lnSpc>
                <a:spcPts val="3283"/>
              </a:lnSpc>
              <a:spcBef>
                <a:spcPct val="0"/>
              </a:spcBef>
            </a:pPr>
            <a:endParaRPr lang="en-US" sz="2345" spc="222">
              <a:solidFill>
                <a:srgbClr val="FFFFFF"/>
              </a:solidFill>
              <a:latin typeface="Evolve Sans Light Italics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1424351" y="6557580"/>
            <a:ext cx="6466263" cy="31663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113"/>
              </a:lnSpc>
              <a:spcBef>
                <a:spcPct val="0"/>
              </a:spcBef>
            </a:pPr>
            <a:r>
              <a:rPr lang="en-US" sz="2938" spc="279">
                <a:solidFill>
                  <a:srgbClr val="FFFFFF"/>
                </a:solidFill>
                <a:latin typeface="Evolve Sans Light Italics"/>
              </a:rPr>
              <a:t>A DBA</a:t>
            </a:r>
            <a:r>
              <a:rPr lang="en-US" sz="2938" spc="279">
                <a:solidFill>
                  <a:srgbClr val="FFFFFF"/>
                </a:solidFill>
                <a:latin typeface="Evolve Sans Light"/>
              </a:rPr>
              <a:t> </a:t>
            </a:r>
            <a:r>
              <a:rPr lang="en-US" sz="2938" spc="279">
                <a:solidFill>
                  <a:srgbClr val="FFFFFF"/>
                </a:solidFill>
                <a:latin typeface="Evolve Sans Light Italics"/>
              </a:rPr>
              <a:t>DEGREE IN 1975</a:t>
            </a:r>
          </a:p>
          <a:p>
            <a:pPr>
              <a:lnSpc>
                <a:spcPts val="4113"/>
              </a:lnSpc>
              <a:spcBef>
                <a:spcPct val="0"/>
              </a:spcBef>
            </a:pPr>
            <a:r>
              <a:rPr lang="en-US" sz="2938" spc="279">
                <a:solidFill>
                  <a:srgbClr val="FFFFFF"/>
                </a:solidFill>
                <a:latin typeface="Evolve Sans Light Italics"/>
              </a:rPr>
              <a:t>HARVARD BUSINESS SCHOOL</a:t>
            </a:r>
          </a:p>
          <a:p>
            <a:pPr>
              <a:lnSpc>
                <a:spcPts val="4113"/>
              </a:lnSpc>
              <a:spcBef>
                <a:spcPct val="0"/>
              </a:spcBef>
            </a:pPr>
            <a:endParaRPr lang="en-US" sz="2938" spc="279">
              <a:solidFill>
                <a:srgbClr val="FFFFFF"/>
              </a:solidFill>
              <a:latin typeface="Evolve Sans Light Italics"/>
            </a:endParaRPr>
          </a:p>
          <a:p>
            <a:pPr>
              <a:lnSpc>
                <a:spcPts val="4113"/>
              </a:lnSpc>
              <a:spcBef>
                <a:spcPct val="0"/>
              </a:spcBef>
            </a:pPr>
            <a:endParaRPr lang="en-US" sz="2938" spc="279">
              <a:solidFill>
                <a:srgbClr val="FFFFFF"/>
              </a:solidFill>
              <a:latin typeface="Evolve Sans Light Italics"/>
            </a:endParaRPr>
          </a:p>
          <a:p>
            <a:pPr>
              <a:lnSpc>
                <a:spcPts val="4113"/>
              </a:lnSpc>
              <a:spcBef>
                <a:spcPct val="0"/>
              </a:spcBef>
            </a:pPr>
            <a:endParaRPr lang="en-US" sz="2938" spc="279">
              <a:solidFill>
                <a:srgbClr val="FFFFFF"/>
              </a:solidFill>
              <a:latin typeface="Evolve Sans Light Italics"/>
            </a:endParaRPr>
          </a:p>
          <a:p>
            <a:pPr>
              <a:lnSpc>
                <a:spcPts val="4113"/>
              </a:lnSpc>
              <a:spcBef>
                <a:spcPct val="0"/>
              </a:spcBef>
            </a:pPr>
            <a:endParaRPr lang="en-US" sz="2938" spc="279">
              <a:solidFill>
                <a:srgbClr val="FFFFFF"/>
              </a:solidFill>
              <a:latin typeface="Evolve Sans Light Italic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27" b="556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7864" y="7517521"/>
            <a:ext cx="18295864" cy="0"/>
          </a:xfrm>
          <a:prstGeom prst="line">
            <a:avLst/>
          </a:prstGeom>
          <a:ln w="19050" cap="rnd">
            <a:solidFill>
              <a:srgbClr val="FFF0E3"/>
            </a:solidFill>
            <a:prstDash val="solid"/>
            <a:headEnd type="none" w="sm" len="sm"/>
            <a:tailEnd type="none" w="sm" len="sm"/>
          </a:ln>
        </p:spPr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578" t="5157" r="2578"/>
          <a:stretch>
            <a:fillRect/>
          </a:stretch>
        </p:blipFill>
        <p:spPr>
          <a:xfrm>
            <a:off x="2306794" y="2757254"/>
            <a:ext cx="3611981" cy="3611981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1138572" y="2782654"/>
            <a:ext cx="3997928" cy="3561180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028700" y="940653"/>
            <a:ext cx="14564648" cy="10757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78"/>
              </a:lnSpc>
            </a:pPr>
            <a:r>
              <a:rPr lang="en-US" sz="7686" spc="668">
                <a:solidFill>
                  <a:srgbClr val="FFF0E3"/>
                </a:solidFill>
                <a:latin typeface="Cormorant Garamond Medium"/>
              </a:rPr>
              <a:t>WRITINGS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306794" y="6556213"/>
            <a:ext cx="3908079" cy="382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79"/>
              </a:lnSpc>
              <a:spcBef>
                <a:spcPct val="0"/>
              </a:spcBef>
            </a:pPr>
            <a:r>
              <a:rPr lang="en-US" sz="2199" spc="279">
                <a:solidFill>
                  <a:srgbClr val="FFF0E3"/>
                </a:solidFill>
                <a:latin typeface="Evolve Sans Italics"/>
              </a:rPr>
              <a:t>GARY HAMEL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397222" y="6556213"/>
            <a:ext cx="3908079" cy="382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79"/>
              </a:lnSpc>
              <a:spcBef>
                <a:spcPct val="0"/>
              </a:spcBef>
            </a:pPr>
            <a:r>
              <a:rPr lang="en-US" sz="2199" spc="279">
                <a:solidFill>
                  <a:srgbClr val="FFF0E3"/>
                </a:solidFill>
                <a:latin typeface="Evolve Sans Italics"/>
              </a:rPr>
              <a:t>C.K. PRAHALAD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61470" y="7625603"/>
            <a:ext cx="6902629" cy="22850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6"/>
              </a:lnSpc>
            </a:pPr>
            <a:r>
              <a:rPr lang="en-US" sz="2204" spc="209">
                <a:solidFill>
                  <a:srgbClr val="FFF0E3">
                    <a:alpha val="73725"/>
                  </a:srgbClr>
                </a:solidFill>
                <a:latin typeface="Evolve Sans Italics"/>
              </a:rPr>
              <a:t>MOST POPULAR BOOKS</a:t>
            </a:r>
            <a:r>
              <a:rPr lang="en-US" sz="1653" spc="157">
                <a:solidFill>
                  <a:srgbClr val="FFF0E3">
                    <a:alpha val="73725"/>
                  </a:srgbClr>
                </a:solidFill>
                <a:latin typeface="Arimo Italics"/>
              </a:rPr>
              <a:t> </a:t>
            </a:r>
          </a:p>
          <a:p>
            <a:pPr marL="476031" lvl="1" indent="-238015" algn="ctr">
              <a:lnSpc>
                <a:spcPts val="3086"/>
              </a:lnSpc>
              <a:buFont typeface="Arial"/>
              <a:buChar char="•"/>
            </a:pPr>
            <a:r>
              <a:rPr lang="en-US" sz="2204" spc="209">
                <a:solidFill>
                  <a:srgbClr val="FFF0E3">
                    <a:alpha val="73725"/>
                  </a:srgbClr>
                </a:solidFill>
                <a:latin typeface="Evolve Sans Italics"/>
              </a:rPr>
              <a:t>HUMANOCRACY</a:t>
            </a:r>
          </a:p>
          <a:p>
            <a:pPr marL="476031" lvl="1" indent="-238015" algn="ctr">
              <a:lnSpc>
                <a:spcPts val="3086"/>
              </a:lnSpc>
              <a:buFont typeface="Arial"/>
              <a:buChar char="•"/>
            </a:pPr>
            <a:r>
              <a:rPr lang="en-US" sz="2204" spc="209">
                <a:solidFill>
                  <a:srgbClr val="FFF0E3">
                    <a:alpha val="73725"/>
                  </a:srgbClr>
                </a:solidFill>
                <a:latin typeface="Evolve Sans Medium Italics"/>
              </a:rPr>
              <a:t>WHAT MATTERS NOW</a:t>
            </a:r>
          </a:p>
          <a:p>
            <a:pPr marL="476031" lvl="1" indent="-238015" algn="ctr">
              <a:lnSpc>
                <a:spcPts val="3086"/>
              </a:lnSpc>
              <a:buFont typeface="Arial"/>
              <a:buChar char="•"/>
            </a:pPr>
            <a:r>
              <a:rPr lang="en-US" sz="2204" spc="209">
                <a:solidFill>
                  <a:srgbClr val="FFF0E3">
                    <a:alpha val="73725"/>
                  </a:srgbClr>
                </a:solidFill>
                <a:latin typeface="Evolve Sans Medium Italics"/>
              </a:rPr>
              <a:t>THE FUTURE OF MANAGEMENT</a:t>
            </a:r>
          </a:p>
          <a:p>
            <a:pPr marL="476031" lvl="1" indent="-238015" algn="ctr">
              <a:lnSpc>
                <a:spcPts val="3086"/>
              </a:lnSpc>
              <a:buFont typeface="Arial"/>
              <a:buChar char="•"/>
            </a:pPr>
            <a:r>
              <a:rPr lang="en-US" sz="2204" spc="209">
                <a:solidFill>
                  <a:srgbClr val="FFF0E3">
                    <a:alpha val="73725"/>
                  </a:srgbClr>
                </a:solidFill>
                <a:latin typeface="Evolve Sans Medium Italics"/>
              </a:rPr>
              <a:t>LEADING THE REVOLUTION </a:t>
            </a:r>
          </a:p>
          <a:p>
            <a:pPr algn="ctr">
              <a:lnSpc>
                <a:spcPts val="3086"/>
              </a:lnSpc>
              <a:spcBef>
                <a:spcPct val="0"/>
              </a:spcBef>
            </a:pPr>
            <a:endParaRPr lang="en-US" sz="2204" spc="209">
              <a:solidFill>
                <a:srgbClr val="FFF0E3">
                  <a:alpha val="73725"/>
                </a:srgbClr>
              </a:solidFill>
              <a:latin typeface="Evolve Sans Medium Italics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808061" y="7625603"/>
            <a:ext cx="9340401" cy="28251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32"/>
              </a:lnSpc>
            </a:pPr>
            <a:r>
              <a:rPr lang="en-US" sz="2023" spc="192">
                <a:solidFill>
                  <a:srgbClr val="FFF0E3">
                    <a:alpha val="73725"/>
                  </a:srgbClr>
                </a:solidFill>
                <a:latin typeface="Evolve Sans Italics"/>
              </a:rPr>
              <a:t>MOST POPULAR BOOKS </a:t>
            </a:r>
          </a:p>
          <a:p>
            <a:pPr marL="436867" lvl="1" indent="-218434" algn="ctr">
              <a:lnSpc>
                <a:spcPts val="2832"/>
              </a:lnSpc>
              <a:buFont typeface="Arial"/>
              <a:buChar char="•"/>
            </a:pPr>
            <a:r>
              <a:rPr lang="en-US" sz="2023" spc="192">
                <a:solidFill>
                  <a:srgbClr val="FFF0E3">
                    <a:alpha val="73725"/>
                  </a:srgbClr>
                </a:solidFill>
                <a:latin typeface="Evolve Sans Italics"/>
              </a:rPr>
              <a:t>NEW AGE OF INNOVATION</a:t>
            </a:r>
          </a:p>
          <a:p>
            <a:pPr marL="436867" lvl="1" indent="-218434" algn="ctr">
              <a:lnSpc>
                <a:spcPts val="2832"/>
              </a:lnSpc>
              <a:buFont typeface="Arial"/>
              <a:buChar char="•"/>
            </a:pPr>
            <a:r>
              <a:rPr lang="en-US" sz="2023" spc="192">
                <a:solidFill>
                  <a:srgbClr val="FFF0E3">
                    <a:alpha val="73725"/>
                  </a:srgbClr>
                </a:solidFill>
                <a:latin typeface="Evolve Sans Italics"/>
              </a:rPr>
              <a:t>STRATEGIC INTENT (HARVARD BUSINESS REVIEW CLASSICS)</a:t>
            </a:r>
          </a:p>
          <a:p>
            <a:pPr marL="436867" lvl="1" indent="-218434" algn="ctr">
              <a:lnSpc>
                <a:spcPts val="2832"/>
              </a:lnSpc>
              <a:buFont typeface="Arial"/>
              <a:buChar char="•"/>
            </a:pPr>
            <a:r>
              <a:rPr lang="en-US" sz="2023" spc="192">
                <a:solidFill>
                  <a:srgbClr val="FFF0E3">
                    <a:alpha val="73725"/>
                  </a:srgbClr>
                </a:solidFill>
                <a:latin typeface="Evolve Sans Italics"/>
              </a:rPr>
              <a:t>HARVARD BUSINESS REVIEW ON CORPORATE STRATEGY (HARVARD BUSINESS REVIEW PAPERBACK SERIES)</a:t>
            </a:r>
          </a:p>
          <a:p>
            <a:pPr marL="436867" lvl="1" indent="-218434" algn="ctr">
              <a:lnSpc>
                <a:spcPts val="2832"/>
              </a:lnSpc>
              <a:buFont typeface="Arial"/>
              <a:buChar char="•"/>
            </a:pPr>
            <a:r>
              <a:rPr lang="en-US" sz="2023" spc="192">
                <a:solidFill>
                  <a:srgbClr val="FFF0E3">
                    <a:alpha val="73725"/>
                  </a:srgbClr>
                </a:solidFill>
                <a:latin typeface="Evolve Sans Italics"/>
              </a:rPr>
              <a:t>HARVARD BUSINESS REVIEW ON CUSTOMER RELATIONSHIP Management</a:t>
            </a:r>
          </a:p>
          <a:p>
            <a:pPr algn="ctr">
              <a:lnSpc>
                <a:spcPts val="2832"/>
              </a:lnSpc>
              <a:spcBef>
                <a:spcPct val="0"/>
              </a:spcBef>
            </a:pPr>
            <a:endParaRPr lang="en-US" sz="2023" spc="192">
              <a:solidFill>
                <a:srgbClr val="FFF0E3">
                  <a:alpha val="73725"/>
                </a:srgbClr>
              </a:solidFill>
              <a:latin typeface="Evolve Sans Italic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27" b="556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7864" y="7517521"/>
            <a:ext cx="18295864" cy="0"/>
          </a:xfrm>
          <a:prstGeom prst="line">
            <a:avLst/>
          </a:prstGeom>
          <a:ln w="19050" cap="rnd">
            <a:solidFill>
              <a:srgbClr val="FFF0E3"/>
            </a:solidFill>
            <a:prstDash val="solid"/>
            <a:headEnd type="none" w="sm" len="sm"/>
            <a:tailEnd type="none" w="sm" len="sm"/>
          </a:ln>
        </p:spPr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578" t="5157" r="2578"/>
          <a:stretch>
            <a:fillRect/>
          </a:stretch>
        </p:blipFill>
        <p:spPr>
          <a:xfrm>
            <a:off x="2306794" y="2757254"/>
            <a:ext cx="3611981" cy="3611981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1138572" y="2782654"/>
            <a:ext cx="3997928" cy="3561180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028700" y="940653"/>
            <a:ext cx="14564648" cy="10757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78"/>
              </a:lnSpc>
            </a:pPr>
            <a:r>
              <a:rPr lang="en-US" sz="7686" spc="668">
                <a:solidFill>
                  <a:srgbClr val="FFF0E3"/>
                </a:solidFill>
                <a:latin typeface="Cormorant Garamond Medium"/>
              </a:rPr>
              <a:t>CO-WRITINGS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306794" y="6556213"/>
            <a:ext cx="3908079" cy="382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79"/>
              </a:lnSpc>
              <a:spcBef>
                <a:spcPct val="0"/>
              </a:spcBef>
            </a:pPr>
            <a:r>
              <a:rPr lang="en-US" sz="2199" spc="279">
                <a:solidFill>
                  <a:srgbClr val="FFF0E3"/>
                </a:solidFill>
                <a:latin typeface="Evolve Sans Italics"/>
              </a:rPr>
              <a:t>GARY HAMEL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397222" y="6556213"/>
            <a:ext cx="3908079" cy="382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79"/>
              </a:lnSpc>
              <a:spcBef>
                <a:spcPct val="0"/>
              </a:spcBef>
            </a:pPr>
            <a:r>
              <a:rPr lang="en-US" sz="2199" spc="279">
                <a:solidFill>
                  <a:srgbClr val="FFF0E3"/>
                </a:solidFill>
                <a:latin typeface="Evolve Sans Italics"/>
              </a:rPr>
              <a:t>C.K. PRAHALAD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18775" y="7621289"/>
            <a:ext cx="6902629" cy="19061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6030" lvl="1" indent="-238015" algn="ctr">
              <a:lnSpc>
                <a:spcPts val="3086"/>
              </a:lnSpc>
              <a:buFont typeface="Arial"/>
              <a:buChar char="•"/>
            </a:pPr>
            <a:r>
              <a:rPr lang="en-US" sz="2204" spc="209">
                <a:solidFill>
                  <a:srgbClr val="FFF0E3">
                    <a:alpha val="73725"/>
                  </a:srgbClr>
                </a:solidFill>
                <a:latin typeface="Evolve Sans Italics"/>
              </a:rPr>
              <a:t>COMPETING FOR THE FUTURE </a:t>
            </a:r>
          </a:p>
          <a:p>
            <a:pPr marL="476030" lvl="1" indent="-238015" algn="ctr">
              <a:lnSpc>
                <a:spcPts val="3086"/>
              </a:lnSpc>
              <a:buFont typeface="Arial"/>
              <a:buChar char="•"/>
            </a:pPr>
            <a:r>
              <a:rPr lang="en-US" sz="2204" spc="209">
                <a:solidFill>
                  <a:srgbClr val="FFF0E3">
                    <a:alpha val="73725"/>
                  </a:srgbClr>
                </a:solidFill>
                <a:latin typeface="Evolve Sans Italics"/>
              </a:rPr>
              <a:t>STRATEGIC INTENT</a:t>
            </a:r>
          </a:p>
          <a:p>
            <a:pPr marL="476030" lvl="1" indent="-238015" algn="ctr">
              <a:lnSpc>
                <a:spcPts val="3086"/>
              </a:lnSpc>
              <a:buFont typeface="Arial"/>
              <a:buChar char="•"/>
            </a:pPr>
            <a:r>
              <a:rPr lang="en-US" sz="2204" spc="209">
                <a:solidFill>
                  <a:srgbClr val="FFF0E3">
                    <a:alpha val="73725"/>
                  </a:srgbClr>
                </a:solidFill>
                <a:latin typeface="Evolve Sans Medium Italics"/>
              </a:rPr>
              <a:t>THE CORE COMPETENCE OF THE CORPORATION</a:t>
            </a:r>
          </a:p>
          <a:p>
            <a:pPr algn="ctr">
              <a:lnSpc>
                <a:spcPts val="3086"/>
              </a:lnSpc>
              <a:spcBef>
                <a:spcPct val="0"/>
              </a:spcBef>
            </a:pPr>
            <a:endParaRPr lang="en-US" sz="2204" spc="209">
              <a:solidFill>
                <a:srgbClr val="FFF0E3">
                  <a:alpha val="73725"/>
                </a:srgbClr>
              </a:solidFill>
              <a:latin typeface="Evolve Sans Medium Itali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27" b="556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0" y="-12092"/>
            <a:ext cx="9144000" cy="10299092"/>
            <a:chOff x="0" y="0"/>
            <a:chExt cx="3093156" cy="348389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093156" cy="3483890"/>
            </a:xfrm>
            <a:custGeom>
              <a:avLst/>
              <a:gdLst/>
              <a:ahLst/>
              <a:cxnLst/>
              <a:rect l="l" t="t" r="r" b="b"/>
              <a:pathLst>
                <a:path w="3093156" h="3483890">
                  <a:moveTo>
                    <a:pt x="0" y="0"/>
                  </a:moveTo>
                  <a:lnTo>
                    <a:pt x="3093156" y="0"/>
                  </a:lnTo>
                  <a:lnTo>
                    <a:pt x="3093156" y="3483890"/>
                  </a:lnTo>
                  <a:lnTo>
                    <a:pt x="0" y="3483890"/>
                  </a:lnTo>
                  <a:close/>
                </a:path>
              </a:pathLst>
            </a:custGeom>
            <a:solidFill>
              <a:srgbClr val="FFF0E3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5984133" y="1094563"/>
            <a:ext cx="1519350" cy="202918"/>
            <a:chOff x="0" y="0"/>
            <a:chExt cx="3803650" cy="508000"/>
          </a:xfrm>
        </p:grpSpPr>
        <p:sp>
          <p:nvSpPr>
            <p:cNvPr id="6" name="Freeform 6"/>
            <p:cNvSpPr/>
            <p:nvPr/>
          </p:nvSpPr>
          <p:spPr>
            <a:xfrm>
              <a:off x="0" y="215900"/>
              <a:ext cx="3507740" cy="76200"/>
            </a:xfrm>
            <a:custGeom>
              <a:avLst/>
              <a:gdLst/>
              <a:ahLst/>
              <a:cxnLst/>
              <a:rect l="l" t="t" r="r" b="b"/>
              <a:pathLst>
                <a:path w="3507740" h="76200">
                  <a:moveTo>
                    <a:pt x="0" y="0"/>
                  </a:moveTo>
                  <a:lnTo>
                    <a:pt x="3507740" y="0"/>
                  </a:lnTo>
                  <a:lnTo>
                    <a:pt x="3507740" y="76200"/>
                  </a:lnTo>
                  <a:lnTo>
                    <a:pt x="0" y="76200"/>
                  </a:lnTo>
                  <a:close/>
                </a:path>
              </a:pathLst>
            </a:custGeom>
            <a:solidFill>
              <a:srgbClr val="3B302E"/>
            </a:solidFill>
          </p:spPr>
        </p:sp>
        <p:sp>
          <p:nvSpPr>
            <p:cNvPr id="7" name="Freeform 7"/>
            <p:cNvSpPr/>
            <p:nvPr/>
          </p:nvSpPr>
          <p:spPr>
            <a:xfrm>
              <a:off x="3429000" y="1270"/>
              <a:ext cx="374650" cy="505460"/>
            </a:xfrm>
            <a:custGeom>
              <a:avLst/>
              <a:gdLst/>
              <a:ahLst/>
              <a:cxnLst/>
              <a:rect l="l" t="t" r="r" b="b"/>
              <a:pathLst>
                <a:path w="374650" h="505460">
                  <a:moveTo>
                    <a:pt x="0" y="505460"/>
                  </a:moveTo>
                  <a:lnTo>
                    <a:pt x="0" y="0"/>
                  </a:lnTo>
                  <a:lnTo>
                    <a:pt x="374650" y="252730"/>
                  </a:lnTo>
                  <a:close/>
                </a:path>
              </a:pathLst>
            </a:custGeom>
            <a:solidFill>
              <a:srgbClr val="3B302E"/>
            </a:solidFill>
          </p:spPr>
        </p:sp>
      </p:grpSp>
      <p:sp>
        <p:nvSpPr>
          <p:cNvPr id="8" name="AutoShape 8"/>
          <p:cNvSpPr/>
          <p:nvPr/>
        </p:nvSpPr>
        <p:spPr>
          <a:xfrm rot="5400000">
            <a:off x="318657" y="4574681"/>
            <a:ext cx="686660" cy="0"/>
          </a:xfrm>
          <a:prstGeom prst="line">
            <a:avLst/>
          </a:prstGeom>
          <a:ln w="28575" cap="rnd">
            <a:solidFill>
              <a:srgbClr val="2E252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9" name="AutoShape 9"/>
          <p:cNvSpPr/>
          <p:nvPr/>
        </p:nvSpPr>
        <p:spPr>
          <a:xfrm rot="5400000">
            <a:off x="347232" y="7369744"/>
            <a:ext cx="686660" cy="0"/>
          </a:xfrm>
          <a:prstGeom prst="line">
            <a:avLst/>
          </a:prstGeom>
          <a:ln w="28575" cap="rnd">
            <a:solidFill>
              <a:srgbClr val="2E2523"/>
            </a:solidFill>
            <a:prstDash val="solid"/>
            <a:headEnd type="none" w="sm" len="sm"/>
            <a:tailEnd type="none" w="sm" len="sm"/>
          </a:ln>
        </p:spPr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0561504" y="4932298"/>
            <a:ext cx="3997928" cy="3561180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4114932" y="359452"/>
            <a:ext cx="3611981" cy="3611981"/>
          </a:xfrm>
          <a:prstGeom prst="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028700" y="2232117"/>
            <a:ext cx="6474783" cy="10548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163"/>
              </a:lnSpc>
            </a:pPr>
            <a:r>
              <a:rPr lang="en-US" sz="7354" spc="639">
                <a:solidFill>
                  <a:srgbClr val="3B302E"/>
                </a:solidFill>
                <a:latin typeface="Cormorant Garamond Light"/>
              </a:rPr>
              <a:t>PROFESSION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28700" y="4262895"/>
            <a:ext cx="4039898" cy="5759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479"/>
              </a:lnSpc>
              <a:spcBef>
                <a:spcPct val="0"/>
              </a:spcBef>
            </a:pPr>
            <a:r>
              <a:rPr lang="en-US" sz="3199" spc="582">
                <a:solidFill>
                  <a:srgbClr val="3B302E"/>
                </a:solidFill>
                <a:latin typeface="Evolve Sans Bold Italics"/>
              </a:rPr>
              <a:t>GARY HAMEL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28700" y="4889308"/>
            <a:ext cx="4955433" cy="27445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85"/>
              </a:lnSpc>
            </a:pPr>
            <a:r>
              <a:rPr lang="en-US" sz="1603" spc="152">
                <a:solidFill>
                  <a:srgbClr val="383027"/>
                </a:solidFill>
                <a:latin typeface="Evolve Sans Italics"/>
              </a:rPr>
              <a:t>VISITING PROFESSOR OF STRATEGY AT LBS</a:t>
            </a:r>
          </a:p>
          <a:p>
            <a:pPr>
              <a:lnSpc>
                <a:spcPts val="2485"/>
              </a:lnSpc>
            </a:pPr>
            <a:r>
              <a:rPr lang="en-US" sz="1603" spc="152">
                <a:solidFill>
                  <a:srgbClr val="383027"/>
                </a:solidFill>
                <a:latin typeface="Evolve Sans Italics"/>
              </a:rPr>
              <a:t>AUTHOR</a:t>
            </a:r>
          </a:p>
          <a:p>
            <a:pPr>
              <a:lnSpc>
                <a:spcPts val="2485"/>
              </a:lnSpc>
            </a:pPr>
            <a:r>
              <a:rPr lang="en-US" sz="1603" spc="152">
                <a:solidFill>
                  <a:srgbClr val="383027"/>
                </a:solidFill>
                <a:latin typeface="Evolve Sans Italics"/>
              </a:rPr>
              <a:t>CONSULTANT</a:t>
            </a:r>
          </a:p>
          <a:p>
            <a:pPr>
              <a:lnSpc>
                <a:spcPts val="2485"/>
              </a:lnSpc>
            </a:pPr>
            <a:r>
              <a:rPr lang="en-US" sz="1603" spc="152">
                <a:solidFill>
                  <a:srgbClr val="383027"/>
                </a:solidFill>
                <a:latin typeface="Evolve Sans Italics"/>
              </a:rPr>
              <a:t>ECONOMIST</a:t>
            </a:r>
          </a:p>
          <a:p>
            <a:pPr>
              <a:lnSpc>
                <a:spcPts val="2485"/>
              </a:lnSpc>
            </a:pPr>
            <a:r>
              <a:rPr lang="en-US" sz="1603" spc="152">
                <a:solidFill>
                  <a:srgbClr val="383027"/>
                </a:solidFill>
                <a:latin typeface="Evolve Sans Italics"/>
              </a:rPr>
              <a:t>MOTIVATIONAL SPEAKER</a:t>
            </a:r>
          </a:p>
          <a:p>
            <a:pPr>
              <a:lnSpc>
                <a:spcPts val="2485"/>
              </a:lnSpc>
            </a:pPr>
            <a:endParaRPr lang="en-US" sz="1603" spc="152">
              <a:solidFill>
                <a:srgbClr val="383027"/>
              </a:solidFill>
              <a:latin typeface="Evolve Sans Italics"/>
            </a:endParaRPr>
          </a:p>
          <a:p>
            <a:pPr>
              <a:lnSpc>
                <a:spcPts val="2485"/>
              </a:lnSpc>
            </a:pPr>
            <a:endParaRPr lang="en-US" sz="1603" spc="152">
              <a:solidFill>
                <a:srgbClr val="383027"/>
              </a:solidFill>
              <a:latin typeface="Evolve Sans Italics"/>
            </a:endParaRPr>
          </a:p>
          <a:p>
            <a:pPr>
              <a:lnSpc>
                <a:spcPts val="2485"/>
              </a:lnSpc>
            </a:pPr>
            <a:endParaRPr lang="en-US" sz="1603" spc="152">
              <a:solidFill>
                <a:srgbClr val="383027"/>
              </a:solidFill>
              <a:latin typeface="Evolve Sans Italics"/>
            </a:endParaRPr>
          </a:p>
          <a:p>
            <a:pPr>
              <a:lnSpc>
                <a:spcPts val="2485"/>
              </a:lnSpc>
            </a:pPr>
            <a:r>
              <a:rPr lang="en-US" sz="1603" spc="152">
                <a:solidFill>
                  <a:srgbClr val="383027"/>
                </a:solidFill>
                <a:latin typeface="Evolve Sans Italics"/>
              </a:rPr>
              <a:t>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28700" y="7597275"/>
            <a:ext cx="6823899" cy="23907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348"/>
              </a:lnSpc>
            </a:pPr>
            <a:r>
              <a:rPr lang="en-US" sz="1515" spc="143">
                <a:solidFill>
                  <a:srgbClr val="383027"/>
                </a:solidFill>
                <a:latin typeface="Evolve Sans Italics"/>
              </a:rPr>
              <a:t>HE WAS  INDIA-BORN MANAGEMENT GURU AND ACADEMICIAN</a:t>
            </a:r>
          </a:p>
          <a:p>
            <a:pPr>
              <a:lnSpc>
                <a:spcPts val="2348"/>
              </a:lnSpc>
            </a:pPr>
            <a:r>
              <a:rPr lang="en-US" sz="1515" spc="143">
                <a:solidFill>
                  <a:srgbClr val="383027"/>
                </a:solidFill>
                <a:latin typeface="Evolve Sans Italics"/>
              </a:rPr>
              <a:t>AUTHOR</a:t>
            </a:r>
          </a:p>
          <a:p>
            <a:pPr>
              <a:lnSpc>
                <a:spcPts val="2348"/>
              </a:lnSpc>
            </a:pPr>
            <a:r>
              <a:rPr lang="en-US" sz="1515" spc="143">
                <a:solidFill>
                  <a:srgbClr val="383027"/>
                </a:solidFill>
                <a:latin typeface="Evolve Sans Italics"/>
              </a:rPr>
              <a:t>CONSULTANT</a:t>
            </a:r>
          </a:p>
          <a:p>
            <a:pPr>
              <a:lnSpc>
                <a:spcPts val="2348"/>
              </a:lnSpc>
            </a:pPr>
            <a:r>
              <a:rPr lang="en-US" sz="1515" spc="143">
                <a:solidFill>
                  <a:srgbClr val="383027"/>
                </a:solidFill>
                <a:latin typeface="Evolve Sans Italics"/>
              </a:rPr>
              <a:t>ECONOMIST</a:t>
            </a:r>
          </a:p>
          <a:p>
            <a:pPr>
              <a:lnSpc>
                <a:spcPts val="2348"/>
              </a:lnSpc>
            </a:pPr>
            <a:r>
              <a:rPr lang="en-US" sz="1515" spc="143">
                <a:solidFill>
                  <a:srgbClr val="383027"/>
                </a:solidFill>
                <a:latin typeface="Evolve Sans Italics"/>
              </a:rPr>
              <a:t>MOTIVATIONAL SPEAKER </a:t>
            </a:r>
          </a:p>
          <a:p>
            <a:pPr>
              <a:lnSpc>
                <a:spcPts val="2348"/>
              </a:lnSpc>
            </a:pPr>
            <a:r>
              <a:rPr lang="en-US" sz="1515" spc="143">
                <a:solidFill>
                  <a:srgbClr val="383027"/>
                </a:solidFill>
                <a:latin typeface="Evolve Sans Italics"/>
              </a:rPr>
              <a:t>ACADEMIC</a:t>
            </a:r>
          </a:p>
          <a:p>
            <a:pPr>
              <a:lnSpc>
                <a:spcPts val="2348"/>
              </a:lnSpc>
            </a:pPr>
            <a:endParaRPr lang="en-US" sz="1515" spc="143">
              <a:solidFill>
                <a:srgbClr val="383027"/>
              </a:solidFill>
              <a:latin typeface="Evolve Sans Italics"/>
            </a:endParaRPr>
          </a:p>
          <a:p>
            <a:pPr>
              <a:lnSpc>
                <a:spcPts val="2348"/>
              </a:lnSpc>
            </a:pPr>
            <a:endParaRPr lang="en-US" sz="1515" spc="143">
              <a:solidFill>
                <a:srgbClr val="383027"/>
              </a:solidFill>
              <a:latin typeface="Evolve Sans Italics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165130" y="6964501"/>
            <a:ext cx="4039898" cy="5759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479"/>
              </a:lnSpc>
              <a:spcBef>
                <a:spcPct val="0"/>
              </a:spcBef>
            </a:pPr>
            <a:r>
              <a:rPr lang="en-US" sz="3199" spc="582">
                <a:solidFill>
                  <a:srgbClr val="3B302E"/>
                </a:solidFill>
                <a:latin typeface="Evolve Sans Bold Italics"/>
              </a:rPr>
              <a:t>C.K. PRAHALAD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896" b="689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726" r="14039"/>
          <a:stretch>
            <a:fillRect/>
          </a:stretch>
        </p:blipFill>
        <p:spPr>
          <a:xfrm>
            <a:off x="0" y="0"/>
            <a:ext cx="5187241" cy="1028700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87493" y="2754259"/>
            <a:ext cx="3340083" cy="0"/>
          </a:xfrm>
          <a:prstGeom prst="line">
            <a:avLst/>
          </a:prstGeom>
          <a:ln w="19050" cap="rnd">
            <a:solidFill>
              <a:srgbClr val="02013D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TextBox 5"/>
          <p:cNvSpPr txBox="1"/>
          <p:nvPr/>
        </p:nvSpPr>
        <p:spPr>
          <a:xfrm>
            <a:off x="6087493" y="446607"/>
            <a:ext cx="7940202" cy="18897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955"/>
              </a:lnSpc>
            </a:pPr>
            <a:r>
              <a:rPr lang="en-US" sz="4505" spc="531">
                <a:solidFill>
                  <a:srgbClr val="3B302E"/>
                </a:solidFill>
                <a:latin typeface="Cormorant Garamond Medium"/>
              </a:rPr>
              <a:t>FRAMEWORK AND CONTRIBUTION IN MANAGEMENT THEORY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87493" y="3396827"/>
            <a:ext cx="6658657" cy="51913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721"/>
              </a:lnSpc>
            </a:pPr>
            <a:r>
              <a:rPr lang="en-US" sz="2658" spc="252">
                <a:solidFill>
                  <a:srgbClr val="3B302E"/>
                </a:solidFill>
                <a:latin typeface="Lovelo"/>
              </a:rPr>
              <a:t>- STRATEGIC INTENT AND STRETCH (HAMEL &amp; PRAHALAD, 1989)</a:t>
            </a:r>
          </a:p>
          <a:p>
            <a:pPr>
              <a:lnSpc>
                <a:spcPts val="3721"/>
              </a:lnSpc>
            </a:pPr>
            <a:endParaRPr lang="en-US" sz="2658" spc="252">
              <a:solidFill>
                <a:srgbClr val="3B302E"/>
              </a:solidFill>
              <a:latin typeface="Lovelo"/>
            </a:endParaRPr>
          </a:p>
          <a:p>
            <a:pPr>
              <a:lnSpc>
                <a:spcPts val="3721"/>
              </a:lnSpc>
            </a:pPr>
            <a:endParaRPr lang="en-US" sz="2658" spc="252">
              <a:solidFill>
                <a:srgbClr val="3B302E"/>
              </a:solidFill>
              <a:latin typeface="Lovelo"/>
            </a:endParaRPr>
          </a:p>
          <a:p>
            <a:pPr>
              <a:lnSpc>
                <a:spcPts val="3721"/>
              </a:lnSpc>
            </a:pPr>
            <a:endParaRPr lang="en-US" sz="2658" spc="252">
              <a:solidFill>
                <a:srgbClr val="3B302E"/>
              </a:solidFill>
              <a:latin typeface="Lovelo"/>
            </a:endParaRPr>
          </a:p>
          <a:p>
            <a:pPr>
              <a:lnSpc>
                <a:spcPts val="3721"/>
              </a:lnSpc>
            </a:pPr>
            <a:endParaRPr lang="en-US" sz="2658" spc="252">
              <a:solidFill>
                <a:srgbClr val="3B302E"/>
              </a:solidFill>
              <a:latin typeface="Lovelo"/>
            </a:endParaRPr>
          </a:p>
          <a:p>
            <a:pPr>
              <a:lnSpc>
                <a:spcPts val="3721"/>
              </a:lnSpc>
            </a:pPr>
            <a:endParaRPr lang="en-US" sz="2658" spc="252">
              <a:solidFill>
                <a:srgbClr val="3B302E"/>
              </a:solidFill>
              <a:latin typeface="Lovelo"/>
            </a:endParaRPr>
          </a:p>
          <a:p>
            <a:pPr>
              <a:lnSpc>
                <a:spcPts val="3721"/>
              </a:lnSpc>
            </a:pPr>
            <a:r>
              <a:rPr lang="en-US" sz="2658" spc="252">
                <a:solidFill>
                  <a:srgbClr val="3B302E"/>
                </a:solidFill>
                <a:latin typeface="Lovelo"/>
              </a:rPr>
              <a:t>- RESOURCE-BASED STRATEGY OR “CORE COMPETENCE” PRAHALAD AND GARY, 1990)</a:t>
            </a:r>
          </a:p>
          <a:p>
            <a:pPr>
              <a:lnSpc>
                <a:spcPts val="3721"/>
              </a:lnSpc>
              <a:spcBef>
                <a:spcPct val="0"/>
              </a:spcBef>
            </a:pPr>
            <a:endParaRPr lang="en-US" sz="2658" spc="252">
              <a:solidFill>
                <a:srgbClr val="3B302E"/>
              </a:solidFill>
              <a:latin typeface="Lovelo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1361849" y="4301409"/>
            <a:ext cx="5570097" cy="1891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88"/>
              </a:lnSpc>
            </a:pPr>
            <a:r>
              <a:rPr lang="en-US" sz="2705">
                <a:solidFill>
                  <a:srgbClr val="000000"/>
                </a:solidFill>
                <a:latin typeface="Open Sans"/>
              </a:rPr>
              <a:t>The aspirational plans, overarching purpose or intended direction of travel needed to reach an organisational vision.</a:t>
            </a:r>
          </a:p>
        </p:txBody>
      </p:sp>
      <p:sp>
        <p:nvSpPr>
          <p:cNvPr id="8" name="AutoShape 8"/>
          <p:cNvSpPr/>
          <p:nvPr/>
        </p:nvSpPr>
        <p:spPr>
          <a:xfrm rot="1134220">
            <a:off x="8417864" y="4888218"/>
            <a:ext cx="2831662" cy="0"/>
          </a:xfrm>
          <a:prstGeom prst="line">
            <a:avLst/>
          </a:prstGeom>
          <a:ln w="47625" cap="rnd">
            <a:solidFill>
              <a:srgbClr val="02013D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9" name="AutoShape 9"/>
          <p:cNvSpPr/>
          <p:nvPr/>
        </p:nvSpPr>
        <p:spPr>
          <a:xfrm rot="1134220">
            <a:off x="9627063" y="8219399"/>
            <a:ext cx="2831662" cy="0"/>
          </a:xfrm>
          <a:prstGeom prst="line">
            <a:avLst/>
          </a:prstGeom>
          <a:ln w="47625" cap="rnd">
            <a:solidFill>
              <a:srgbClr val="02013D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10" name="TextBox 10"/>
          <p:cNvSpPr txBox="1"/>
          <p:nvPr/>
        </p:nvSpPr>
        <p:spPr>
          <a:xfrm>
            <a:off x="12550211" y="7432299"/>
            <a:ext cx="4381735" cy="18260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72"/>
              </a:lnSpc>
            </a:pPr>
            <a:r>
              <a:rPr lang="en-US" sz="2623">
                <a:solidFill>
                  <a:srgbClr val="000000"/>
                </a:solidFill>
                <a:latin typeface="Open Sans"/>
              </a:rPr>
              <a:t>The resources and capabilities that comprise the strategic advantages of a business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594696" y="9375741"/>
            <a:ext cx="12218572" cy="7448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32"/>
              </a:lnSpc>
            </a:pPr>
            <a:r>
              <a:rPr lang="en-US" sz="2166">
                <a:solidFill>
                  <a:srgbClr val="000000"/>
                </a:solidFill>
                <a:latin typeface="Open Sans"/>
              </a:rPr>
              <a:t>Prahalad and Hamel invented these concepts along in the tradition of scientific management.</a:t>
            </a:r>
          </a:p>
          <a:p>
            <a:pPr algn="ctr">
              <a:lnSpc>
                <a:spcPts val="3032"/>
              </a:lnSpc>
            </a:pPr>
            <a:r>
              <a:rPr lang="en-US" sz="2166">
                <a:solidFill>
                  <a:srgbClr val="000000"/>
                </a:solidFill>
                <a:latin typeface="Open Sans"/>
              </a:rPr>
              <a:t>Economist, 2008, https://www.economist.com/news/2008/09/15/core-competence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58" r="6714" b="352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0" y="0"/>
            <a:ext cx="6906241" cy="9482253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7864" y="9463203"/>
            <a:ext cx="18295864" cy="0"/>
          </a:xfrm>
          <a:prstGeom prst="line">
            <a:avLst/>
          </a:prstGeom>
          <a:ln w="19050" cap="rnd">
            <a:solidFill>
              <a:srgbClr val="2E252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AutoShape 5"/>
          <p:cNvSpPr/>
          <p:nvPr/>
        </p:nvSpPr>
        <p:spPr>
          <a:xfrm>
            <a:off x="7367547" y="7909649"/>
            <a:ext cx="3545043" cy="0"/>
          </a:xfrm>
          <a:prstGeom prst="line">
            <a:avLst/>
          </a:prstGeom>
          <a:ln w="19050" cap="rnd">
            <a:solidFill>
              <a:srgbClr val="383027"/>
            </a:solidFill>
            <a:prstDash val="sysDot"/>
            <a:headEnd type="none" w="sm" len="sm"/>
            <a:tailEnd type="none" w="sm" len="sm"/>
          </a:ln>
        </p:spPr>
      </p:sp>
      <p:sp>
        <p:nvSpPr>
          <p:cNvPr id="6" name="TextBox 6"/>
          <p:cNvSpPr txBox="1"/>
          <p:nvPr/>
        </p:nvSpPr>
        <p:spPr>
          <a:xfrm>
            <a:off x="7652648" y="604354"/>
            <a:ext cx="10022483" cy="14072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566"/>
              </a:lnSpc>
            </a:pPr>
            <a:r>
              <a:rPr lang="en-US" sz="5060" spc="597">
                <a:solidFill>
                  <a:srgbClr val="3B302E"/>
                </a:solidFill>
                <a:latin typeface="Cormorant Garamond Medium"/>
              </a:rPr>
              <a:t>FRAMEWORK AND CONTRIBUTION CONT.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872082" y="7554404"/>
            <a:ext cx="1689948" cy="1635693"/>
            <a:chOff x="0" y="0"/>
            <a:chExt cx="2253264" cy="2180925"/>
          </a:xfrm>
        </p:grpSpPr>
        <p:sp>
          <p:nvSpPr>
            <p:cNvPr id="8" name="TextBox 8"/>
            <p:cNvSpPr txBox="1"/>
            <p:nvPr/>
          </p:nvSpPr>
          <p:spPr>
            <a:xfrm>
              <a:off x="0" y="-28575"/>
              <a:ext cx="2253264" cy="22095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099"/>
                </a:lnSpc>
                <a:spcBef>
                  <a:spcPct val="0"/>
                </a:spcBef>
              </a:pPr>
              <a:r>
                <a:rPr lang="en-US" sz="1499" spc="262">
                  <a:solidFill>
                    <a:srgbClr val="3B302E"/>
                  </a:solidFill>
                  <a:latin typeface="Cormorant Garamond Medium Italics"/>
                </a:rPr>
                <a:t>JOIN NOW AT REALLYGREATSITE.COM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697603" y="391461"/>
              <a:ext cx="937143" cy="13239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399"/>
                </a:lnSpc>
                <a:spcBef>
                  <a:spcPct val="0"/>
                </a:spcBef>
              </a:pPr>
              <a:r>
                <a:rPr lang="en-US" sz="5999" spc="521">
                  <a:solidFill>
                    <a:srgbClr val="3B302E"/>
                  </a:solidFill>
                  <a:latin typeface="Cormorant Garamond Bold"/>
                </a:rPr>
                <a:t>B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7131731" y="2431979"/>
            <a:ext cx="10684006" cy="15029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31"/>
              </a:lnSpc>
            </a:pPr>
            <a:r>
              <a:rPr lang="en-US" sz="2879">
                <a:solidFill>
                  <a:srgbClr val="3B302E"/>
                </a:solidFill>
                <a:latin typeface="Open Sans"/>
              </a:rPr>
              <a:t>Prahalad and Gary Hamel, teamed to introduce the concept of core competence, which they called the “most powerful way to prevail” in global Business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91125" y="5086350"/>
            <a:ext cx="10684006" cy="9966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31"/>
              </a:lnSpc>
            </a:pPr>
            <a:r>
              <a:rPr lang="en-US" sz="2879">
                <a:solidFill>
                  <a:srgbClr val="3B302E"/>
                </a:solidFill>
                <a:latin typeface="Open Sans"/>
              </a:rPr>
              <a:t>The Core Competence of the Corporation helped redefine traditional ideas of management strategy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41901" y="8098511"/>
            <a:ext cx="10684006" cy="490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31"/>
              </a:lnSpc>
            </a:pPr>
            <a:r>
              <a:rPr lang="en-US" sz="2879">
                <a:solidFill>
                  <a:srgbClr val="3B302E"/>
                </a:solidFill>
                <a:latin typeface="Open Sans"/>
              </a:rPr>
              <a:t>Daragh. 2000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58" r="6714" b="352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0" y="0"/>
            <a:ext cx="6906241" cy="9482253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7864" y="9463203"/>
            <a:ext cx="18295864" cy="0"/>
          </a:xfrm>
          <a:prstGeom prst="line">
            <a:avLst/>
          </a:prstGeom>
          <a:ln w="19050" cap="rnd">
            <a:solidFill>
              <a:srgbClr val="2E252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AutoShape 5"/>
          <p:cNvSpPr/>
          <p:nvPr/>
        </p:nvSpPr>
        <p:spPr>
          <a:xfrm>
            <a:off x="7688168" y="7535354"/>
            <a:ext cx="3545043" cy="0"/>
          </a:xfrm>
          <a:prstGeom prst="line">
            <a:avLst/>
          </a:prstGeom>
          <a:ln w="19050" cap="rnd">
            <a:solidFill>
              <a:srgbClr val="383027"/>
            </a:solidFill>
            <a:prstDash val="sysDot"/>
            <a:headEnd type="none" w="sm" len="sm"/>
            <a:tailEnd type="none" w="sm" len="sm"/>
          </a:ln>
        </p:spPr>
      </p:sp>
      <p:sp>
        <p:nvSpPr>
          <p:cNvPr id="6" name="TextBox 6"/>
          <p:cNvSpPr txBox="1"/>
          <p:nvPr/>
        </p:nvSpPr>
        <p:spPr>
          <a:xfrm>
            <a:off x="7652648" y="604354"/>
            <a:ext cx="10022483" cy="7119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566"/>
              </a:lnSpc>
            </a:pPr>
            <a:r>
              <a:rPr lang="en-US" sz="5060" spc="597">
                <a:solidFill>
                  <a:srgbClr val="3B302E"/>
                </a:solidFill>
                <a:latin typeface="Cormorant Garamond Medium"/>
              </a:rPr>
              <a:t>QUOTES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872082" y="7554404"/>
            <a:ext cx="1689948" cy="1635693"/>
            <a:chOff x="0" y="0"/>
            <a:chExt cx="2253264" cy="2180925"/>
          </a:xfrm>
        </p:grpSpPr>
        <p:sp>
          <p:nvSpPr>
            <p:cNvPr id="8" name="TextBox 8"/>
            <p:cNvSpPr txBox="1"/>
            <p:nvPr/>
          </p:nvSpPr>
          <p:spPr>
            <a:xfrm>
              <a:off x="0" y="-28575"/>
              <a:ext cx="2253264" cy="22095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099"/>
                </a:lnSpc>
                <a:spcBef>
                  <a:spcPct val="0"/>
                </a:spcBef>
              </a:pPr>
              <a:r>
                <a:rPr lang="en-US" sz="1499" spc="262">
                  <a:solidFill>
                    <a:srgbClr val="3B302E"/>
                  </a:solidFill>
                  <a:latin typeface="Cormorant Garamond Medium Italics"/>
                </a:rPr>
                <a:t>JOIN NOW AT REALLYGREATSITE.COM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697603" y="391461"/>
              <a:ext cx="937143" cy="13239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399"/>
                </a:lnSpc>
                <a:spcBef>
                  <a:spcPct val="0"/>
                </a:spcBef>
              </a:pPr>
              <a:r>
                <a:rPr lang="en-US" sz="5999" spc="521">
                  <a:solidFill>
                    <a:srgbClr val="3B302E"/>
                  </a:solidFill>
                  <a:latin typeface="Cormorant Garamond Bold"/>
                </a:rPr>
                <a:t>B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7494897" y="2225647"/>
            <a:ext cx="9957674" cy="24219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83"/>
              </a:lnSpc>
            </a:pPr>
            <a:r>
              <a:rPr lang="en-US" sz="3487">
                <a:solidFill>
                  <a:srgbClr val="3B302E"/>
                </a:solidFill>
                <a:latin typeface="Open Sans"/>
              </a:rPr>
              <a:t>Strategy is about stretching limited resources to fit ambitious aspirations.</a:t>
            </a:r>
          </a:p>
          <a:p>
            <a:pPr algn="ctr">
              <a:lnSpc>
                <a:spcPts val="4883"/>
              </a:lnSpc>
            </a:pPr>
            <a:r>
              <a:rPr lang="en-US" sz="3487">
                <a:solidFill>
                  <a:srgbClr val="3B302E"/>
                </a:solidFill>
                <a:latin typeface="Open Sans"/>
              </a:rPr>
              <a:t>C. K. Prahalad</a:t>
            </a:r>
          </a:p>
          <a:p>
            <a:pPr algn="ctr">
              <a:lnSpc>
                <a:spcPts val="4883"/>
              </a:lnSpc>
            </a:pPr>
            <a:endParaRPr lang="en-US" sz="3487">
              <a:solidFill>
                <a:srgbClr val="3B302E"/>
              </a:solidFill>
              <a:latin typeface="Open Sans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7688168" y="5086350"/>
            <a:ext cx="9571132" cy="20092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31"/>
              </a:lnSpc>
            </a:pPr>
            <a:r>
              <a:rPr lang="en-US" sz="2879">
                <a:solidFill>
                  <a:srgbClr val="3B302E"/>
                </a:solidFill>
                <a:latin typeface="Open Sans"/>
              </a:rPr>
              <a:t>Innovation is the fuel for growth. When a company runs out of innovation, it runs out of growth.</a:t>
            </a:r>
          </a:p>
          <a:p>
            <a:pPr algn="ctr">
              <a:lnSpc>
                <a:spcPts val="4031"/>
              </a:lnSpc>
            </a:pPr>
            <a:r>
              <a:rPr lang="en-US" sz="2879">
                <a:solidFill>
                  <a:srgbClr val="3B302E"/>
                </a:solidFill>
                <a:latin typeface="Open Sans"/>
              </a:rPr>
              <a:t>Gary Hamel</a:t>
            </a:r>
          </a:p>
          <a:p>
            <a:pPr algn="ctr">
              <a:lnSpc>
                <a:spcPts val="4031"/>
              </a:lnSpc>
            </a:pPr>
            <a:endParaRPr lang="en-US" sz="2879">
              <a:solidFill>
                <a:srgbClr val="3B302E"/>
              </a:solidFill>
              <a:latin typeface="Open San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58" r="6714" b="352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 rot="5400000">
            <a:off x="10096500" y="2075510"/>
            <a:ext cx="10287000" cy="6096000"/>
            <a:chOff x="0" y="0"/>
            <a:chExt cx="3886105" cy="230287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886105" cy="2302877"/>
            </a:xfrm>
            <a:custGeom>
              <a:avLst/>
              <a:gdLst/>
              <a:ahLst/>
              <a:cxnLst/>
              <a:rect l="l" t="t" r="r" b="b"/>
              <a:pathLst>
                <a:path w="3886105" h="2302877">
                  <a:moveTo>
                    <a:pt x="0" y="0"/>
                  </a:moveTo>
                  <a:lnTo>
                    <a:pt x="3886105" y="0"/>
                  </a:lnTo>
                  <a:lnTo>
                    <a:pt x="3886105" y="2302877"/>
                  </a:lnTo>
                  <a:lnTo>
                    <a:pt x="0" y="2302877"/>
                  </a:lnTo>
                  <a:close/>
                </a:path>
              </a:pathLst>
            </a:custGeom>
            <a:solidFill>
              <a:srgbClr val="383027"/>
            </a:solidFill>
          </p:spPr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26060" b="26060"/>
          <a:stretch>
            <a:fillRect/>
          </a:stretch>
        </p:blipFill>
        <p:spPr>
          <a:xfrm>
            <a:off x="12192000" y="-19990"/>
            <a:ext cx="6096000" cy="440554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9338443" y="795013"/>
            <a:ext cx="1519350" cy="202918"/>
            <a:chOff x="0" y="0"/>
            <a:chExt cx="3803650" cy="508000"/>
          </a:xfrm>
        </p:grpSpPr>
        <p:sp>
          <p:nvSpPr>
            <p:cNvPr id="7" name="Freeform 7"/>
            <p:cNvSpPr/>
            <p:nvPr/>
          </p:nvSpPr>
          <p:spPr>
            <a:xfrm>
              <a:off x="0" y="215900"/>
              <a:ext cx="3507740" cy="76200"/>
            </a:xfrm>
            <a:custGeom>
              <a:avLst/>
              <a:gdLst/>
              <a:ahLst/>
              <a:cxnLst/>
              <a:rect l="l" t="t" r="r" b="b"/>
              <a:pathLst>
                <a:path w="3507740" h="76200">
                  <a:moveTo>
                    <a:pt x="0" y="0"/>
                  </a:moveTo>
                  <a:lnTo>
                    <a:pt x="3507740" y="0"/>
                  </a:lnTo>
                  <a:lnTo>
                    <a:pt x="3507740" y="76200"/>
                  </a:lnTo>
                  <a:lnTo>
                    <a:pt x="0" y="76200"/>
                  </a:lnTo>
                  <a:close/>
                </a:path>
              </a:pathLst>
            </a:custGeom>
            <a:solidFill>
              <a:srgbClr val="3B302E"/>
            </a:solidFill>
          </p:spPr>
        </p:sp>
        <p:sp>
          <p:nvSpPr>
            <p:cNvPr id="8" name="Freeform 8"/>
            <p:cNvSpPr/>
            <p:nvPr/>
          </p:nvSpPr>
          <p:spPr>
            <a:xfrm>
              <a:off x="3429000" y="1270"/>
              <a:ext cx="374650" cy="505460"/>
            </a:xfrm>
            <a:custGeom>
              <a:avLst/>
              <a:gdLst/>
              <a:ahLst/>
              <a:cxnLst/>
              <a:rect l="l" t="t" r="r" b="b"/>
              <a:pathLst>
                <a:path w="374650" h="505460">
                  <a:moveTo>
                    <a:pt x="0" y="505460"/>
                  </a:moveTo>
                  <a:lnTo>
                    <a:pt x="0" y="0"/>
                  </a:lnTo>
                  <a:lnTo>
                    <a:pt x="374650" y="252730"/>
                  </a:lnTo>
                  <a:close/>
                </a:path>
              </a:pathLst>
            </a:custGeom>
            <a:solidFill>
              <a:srgbClr val="3B302E"/>
            </a:solidFill>
          </p:spPr>
        </p:sp>
      </p:grpSp>
      <p:sp>
        <p:nvSpPr>
          <p:cNvPr id="9" name="AutoShape 9"/>
          <p:cNvSpPr/>
          <p:nvPr/>
        </p:nvSpPr>
        <p:spPr>
          <a:xfrm>
            <a:off x="0" y="2547015"/>
            <a:ext cx="12192000" cy="0"/>
          </a:xfrm>
          <a:prstGeom prst="line">
            <a:avLst/>
          </a:prstGeom>
          <a:ln w="19050" cap="rnd">
            <a:solidFill>
              <a:srgbClr val="383027"/>
            </a:solidFill>
            <a:prstDash val="sysDot"/>
            <a:headEnd type="none" w="sm" len="sm"/>
            <a:tailEnd type="none" w="sm" len="sm"/>
          </a:ln>
        </p:spPr>
      </p:sp>
      <p:sp>
        <p:nvSpPr>
          <p:cNvPr id="10" name="TextBox 10"/>
          <p:cNvSpPr txBox="1"/>
          <p:nvPr/>
        </p:nvSpPr>
        <p:spPr>
          <a:xfrm>
            <a:off x="716635" y="3050370"/>
            <a:ext cx="12175857" cy="5473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494"/>
              </a:lnSpc>
            </a:pPr>
            <a:r>
              <a:rPr lang="en-US" sz="2899" spc="275">
                <a:solidFill>
                  <a:srgbClr val="383027"/>
                </a:solidFill>
                <a:latin typeface="Evolve Sans Italics"/>
              </a:rPr>
              <a:t> THEY WERE CRITICISED BY SOCIAL THEORISTS: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16635" y="4049634"/>
            <a:ext cx="11220829" cy="5264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383"/>
              </a:lnSpc>
            </a:pPr>
            <a:r>
              <a:rPr lang="en-US" sz="2827" spc="268">
                <a:solidFill>
                  <a:srgbClr val="383027"/>
                </a:solidFill>
                <a:latin typeface="Evolve Sans Italics"/>
              </a:rPr>
              <a:t>- FOR BEING TOO</a:t>
            </a:r>
            <a:r>
              <a:rPr lang="en-US" sz="2462" spc="233">
                <a:solidFill>
                  <a:srgbClr val="383027"/>
                </a:solidFill>
                <a:latin typeface="Arimo Italics"/>
              </a:rPr>
              <a:t> deterministic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322550" y="1238018"/>
            <a:ext cx="5796209" cy="8382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536"/>
              </a:lnSpc>
            </a:pPr>
            <a:r>
              <a:rPr lang="en-US" sz="5996" spc="521">
                <a:solidFill>
                  <a:srgbClr val="3B302E"/>
                </a:solidFill>
                <a:latin typeface="Cormorant Garamond Medium"/>
              </a:rPr>
              <a:t>CRITICISMS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16635" y="5169737"/>
            <a:ext cx="11019411" cy="1101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464"/>
              </a:lnSpc>
            </a:pPr>
            <a:r>
              <a:rPr lang="en-US" sz="2880" spc="273">
                <a:solidFill>
                  <a:srgbClr val="383027"/>
                </a:solidFill>
                <a:latin typeface="Evolve Sans Italics"/>
              </a:rPr>
              <a:t>- FOR BEING STILL A DEVELOPING FIELD, WITH ONLY LIMITED EMPIRICAL SUPPORT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58" r="6714" b="352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0" y="0"/>
            <a:ext cx="6986588" cy="10296525"/>
            <a:chOff x="0" y="0"/>
            <a:chExt cx="9315450" cy="13728700"/>
          </a:xfrm>
        </p:grpSpPr>
        <p:grpSp>
          <p:nvGrpSpPr>
            <p:cNvPr id="4" name="Group 4"/>
            <p:cNvGrpSpPr/>
            <p:nvPr/>
          </p:nvGrpSpPr>
          <p:grpSpPr>
            <a:xfrm rot="5400000">
              <a:off x="-2200275" y="2200275"/>
              <a:ext cx="13716000" cy="9315450"/>
              <a:chOff x="0" y="0"/>
              <a:chExt cx="6224368" cy="4227383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6224368" cy="4227383"/>
              </a:xfrm>
              <a:custGeom>
                <a:avLst/>
                <a:gdLst/>
                <a:ahLst/>
                <a:cxnLst/>
                <a:rect l="l" t="t" r="r" b="b"/>
                <a:pathLst>
                  <a:path w="6224368" h="4227383">
                    <a:moveTo>
                      <a:pt x="0" y="0"/>
                    </a:moveTo>
                    <a:lnTo>
                      <a:pt x="6224368" y="0"/>
                    </a:lnTo>
                    <a:lnTo>
                      <a:pt x="6224368" y="4227383"/>
                    </a:lnTo>
                    <a:lnTo>
                      <a:pt x="0" y="4227383"/>
                    </a:lnTo>
                    <a:close/>
                  </a:path>
                </a:pathLst>
              </a:custGeom>
              <a:solidFill>
                <a:srgbClr val="2E2523"/>
              </a:solidFill>
            </p:spPr>
          </p:sp>
        </p:grpSp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3">
              <a:alphaModFix amt="13000"/>
            </a:blip>
            <a:srcRect/>
            <a:stretch>
              <a:fillRect/>
            </a:stretch>
          </p:blipFill>
          <p:spPr>
            <a:xfrm>
              <a:off x="0" y="12700"/>
              <a:ext cx="9315450" cy="13716000"/>
            </a:xfrm>
            <a:prstGeom prst="rect">
              <a:avLst/>
            </a:prstGeom>
          </p:spPr>
        </p:pic>
      </p:grpSp>
      <p:sp>
        <p:nvSpPr>
          <p:cNvPr id="7" name="AutoShape 7"/>
          <p:cNvSpPr/>
          <p:nvPr/>
        </p:nvSpPr>
        <p:spPr>
          <a:xfrm>
            <a:off x="8819869" y="8613606"/>
            <a:ext cx="8241125" cy="0"/>
          </a:xfrm>
          <a:prstGeom prst="line">
            <a:avLst/>
          </a:prstGeom>
          <a:ln w="19050" cap="rnd">
            <a:solidFill>
              <a:srgbClr val="6F6160"/>
            </a:solidFill>
            <a:prstDash val="sysDot"/>
            <a:headEnd type="none" w="sm" len="sm"/>
            <a:tailEnd type="none" w="sm" len="sm"/>
          </a:ln>
        </p:spPr>
      </p:sp>
      <p:sp>
        <p:nvSpPr>
          <p:cNvPr id="8" name="TextBox 8"/>
          <p:cNvSpPr txBox="1"/>
          <p:nvPr/>
        </p:nvSpPr>
        <p:spPr>
          <a:xfrm>
            <a:off x="428655" y="4162653"/>
            <a:ext cx="6129277" cy="10727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67"/>
              </a:lnSpc>
            </a:pPr>
            <a:r>
              <a:rPr lang="en-US" sz="7676" spc="667">
                <a:solidFill>
                  <a:srgbClr val="FFFBF7"/>
                </a:solidFill>
                <a:latin typeface="Cormorant Garamond Medium"/>
              </a:rPr>
              <a:t>INTERESTS</a:t>
            </a:r>
          </a:p>
        </p:txBody>
      </p:sp>
      <p:sp>
        <p:nvSpPr>
          <p:cNvPr id="9" name="AutoShape 9"/>
          <p:cNvSpPr/>
          <p:nvPr/>
        </p:nvSpPr>
        <p:spPr>
          <a:xfrm rot="-5400000">
            <a:off x="2077977" y="8871683"/>
            <a:ext cx="2811583" cy="0"/>
          </a:xfrm>
          <a:prstGeom prst="line">
            <a:avLst/>
          </a:prstGeom>
          <a:ln w="19050" cap="rnd">
            <a:solidFill>
              <a:srgbClr val="FFFBF7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10" name="TextBox 10"/>
          <p:cNvSpPr txBox="1"/>
          <p:nvPr/>
        </p:nvSpPr>
        <p:spPr>
          <a:xfrm>
            <a:off x="7331690" y="3229745"/>
            <a:ext cx="10409609" cy="41751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6"/>
              </a:lnSpc>
            </a:pPr>
            <a:r>
              <a:rPr lang="en-US" sz="2713" spc="257">
                <a:solidFill>
                  <a:srgbClr val="000000">
                    <a:alpha val="56863"/>
                  </a:srgbClr>
                </a:solidFill>
                <a:latin typeface="Evolve Sans Italics"/>
              </a:rPr>
              <a:t>- THEIR COMMITMENT TO DYNAMIC AND SOUGHT-AFTER MANAGEMENT AREA</a:t>
            </a:r>
          </a:p>
          <a:p>
            <a:pPr algn="ctr">
              <a:lnSpc>
                <a:spcPts val="4206"/>
              </a:lnSpc>
            </a:pPr>
            <a:r>
              <a:rPr lang="en-US" sz="2713" spc="257">
                <a:solidFill>
                  <a:srgbClr val="000000">
                    <a:alpha val="56863"/>
                  </a:srgbClr>
                </a:solidFill>
                <a:latin typeface="Evolve Sans Italics"/>
              </a:rPr>
              <a:t>- THEIR ORIENTATION TO RESEARCH INNOVATION AND BUSINESS PRACTICES</a:t>
            </a:r>
          </a:p>
          <a:p>
            <a:pPr algn="ctr">
              <a:lnSpc>
                <a:spcPts val="4206"/>
              </a:lnSpc>
            </a:pPr>
            <a:r>
              <a:rPr lang="en-US" sz="2713" spc="257">
                <a:solidFill>
                  <a:srgbClr val="000000">
                    <a:alpha val="56863"/>
                  </a:srgbClr>
                </a:solidFill>
                <a:latin typeface="Evolve Sans Italics"/>
              </a:rPr>
              <a:t>- CONTINUOUS AND NEVER ENDING IMPROVEMENTS AT WORK</a:t>
            </a:r>
          </a:p>
          <a:p>
            <a:pPr algn="ctr">
              <a:lnSpc>
                <a:spcPts val="4206"/>
              </a:lnSpc>
            </a:pPr>
            <a:endParaRPr lang="en-US" sz="2713" spc="257">
              <a:solidFill>
                <a:srgbClr val="000000">
                  <a:alpha val="56863"/>
                </a:srgbClr>
              </a:solidFill>
              <a:latin typeface="Evolve Sans Italics"/>
            </a:endParaRPr>
          </a:p>
          <a:p>
            <a:pPr algn="ctr">
              <a:lnSpc>
                <a:spcPts val="4206"/>
              </a:lnSpc>
            </a:pPr>
            <a:endParaRPr lang="en-US" sz="2713" spc="257">
              <a:solidFill>
                <a:srgbClr val="000000">
                  <a:alpha val="56863"/>
                </a:srgbClr>
              </a:solidFill>
              <a:latin typeface="Evolve Sans Italics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201532" y="4051717"/>
            <a:ext cx="11884936" cy="14292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989"/>
              </a:lnSpc>
            </a:pPr>
            <a:r>
              <a:rPr lang="en-US" sz="10081" spc="877">
                <a:solidFill>
                  <a:srgbClr val="F8F3E5"/>
                </a:solidFill>
                <a:latin typeface="Cormorant Garamond Bold"/>
              </a:rPr>
              <a:t>THANK YOU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54162" y="5469274"/>
            <a:ext cx="6379677" cy="8705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39"/>
              </a:lnSpc>
              <a:spcBef>
                <a:spcPct val="0"/>
              </a:spcBef>
            </a:pPr>
            <a:r>
              <a:rPr lang="en-US" sz="5100" spc="158">
                <a:solidFill>
                  <a:srgbClr val="F8F3E5"/>
                </a:solidFill>
                <a:latin typeface="Brittany"/>
              </a:rPr>
              <a:t>for watching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1D3DB7307EE1944BCC16F12556F44EF" ma:contentTypeVersion="4" ma:contentTypeDescription="Create a new document." ma:contentTypeScope="" ma:versionID="efdc7e7937452fc49e0653961eeea58d">
  <xsd:schema xmlns:xsd="http://www.w3.org/2001/XMLSchema" xmlns:xs="http://www.w3.org/2001/XMLSchema" xmlns:p="http://schemas.microsoft.com/office/2006/metadata/properties" xmlns:ns2="f8d1b9f2-fed3-4e8f-8f36-1fbf8a3a319c" xmlns:ns3="95a96852-b131-4598-b7ec-a8e94bbe3ddd" targetNamespace="http://schemas.microsoft.com/office/2006/metadata/properties" ma:root="true" ma:fieldsID="bb49200f49c3a2dc8709e0355a0a027c" ns2:_="" ns3:_="">
    <xsd:import namespace="f8d1b9f2-fed3-4e8f-8f36-1fbf8a3a319c"/>
    <xsd:import namespace="95a96852-b131-4598-b7ec-a8e94bbe3dd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d1b9f2-fed3-4e8f-8f36-1fbf8a3a319c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a96852-b131-4598-b7ec-a8e94bbe3dd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5331286-11C1-4130-9730-10FE2ED1F0DD}"/>
</file>

<file path=customXml/itemProps2.xml><?xml version="1.0" encoding="utf-8"?>
<ds:datastoreItem xmlns:ds="http://schemas.openxmlformats.org/officeDocument/2006/customXml" ds:itemID="{2A50E228-43C7-42B3-AD83-4C113F6E322B}"/>
</file>

<file path=customXml/itemProps3.xml><?xml version="1.0" encoding="utf-8"?>
<ds:datastoreItem xmlns:ds="http://schemas.openxmlformats.org/officeDocument/2006/customXml" ds:itemID="{32BCBA24-8F9D-4EE1-98AE-F2DEF7029134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Brownie elegance and modern Presentation</dc:title>
  <cp:lastModifiedBy>ALAIN MANZENZA</cp:lastModifiedBy>
  <cp:revision>2</cp:revision>
  <dcterms:created xsi:type="dcterms:W3CDTF">2006-08-16T00:00:00Z</dcterms:created>
  <dcterms:modified xsi:type="dcterms:W3CDTF">2021-10-19T11:19:10Z</dcterms:modified>
  <dc:identifier>DAEtHdoejwI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0x010100E1D3DB7307EE1944BCC16F12556F44EF</vt:lpwstr>
  </property>
</Properties>
</file>