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67" d="100"/>
          <a:sy n="67" d="100"/>
        </p:scale>
        <p:origin x="648" y="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B5D13-BDF2-44D6-87A8-E7F4EE0483A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751A70D-0EC3-44AF-A50C-3792486132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DD947E9-2AC1-4CE8-931A-B0B6BE292FE3}"/>
              </a:ext>
            </a:extLst>
          </p:cNvPr>
          <p:cNvSpPr>
            <a:spLocks noGrp="1"/>
          </p:cNvSpPr>
          <p:nvPr>
            <p:ph type="dt" sz="half" idx="10"/>
          </p:nvPr>
        </p:nvSpPr>
        <p:spPr/>
        <p:txBody>
          <a:bodyPr/>
          <a:lstStyle/>
          <a:p>
            <a:fld id="{F5DA66F2-10C6-438E-838A-B1FFDFDB4756}" type="datetimeFigureOut">
              <a:rPr lang="en-GB" smtClean="0"/>
              <a:t>23/02/2021</a:t>
            </a:fld>
            <a:endParaRPr lang="en-GB"/>
          </a:p>
        </p:txBody>
      </p:sp>
      <p:sp>
        <p:nvSpPr>
          <p:cNvPr id="5" name="Footer Placeholder 4">
            <a:extLst>
              <a:ext uri="{FF2B5EF4-FFF2-40B4-BE49-F238E27FC236}">
                <a16:creationId xmlns:a16="http://schemas.microsoft.com/office/drawing/2014/main" id="{8FF1E34E-5804-43E6-9ED0-83034628D1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4E0F4B-D913-4D8C-874B-85F7F5907308}"/>
              </a:ext>
            </a:extLst>
          </p:cNvPr>
          <p:cNvSpPr>
            <a:spLocks noGrp="1"/>
          </p:cNvSpPr>
          <p:nvPr>
            <p:ph type="sldNum" sz="quarter" idx="12"/>
          </p:nvPr>
        </p:nvSpPr>
        <p:spPr/>
        <p:txBody>
          <a:bodyPr/>
          <a:lstStyle/>
          <a:p>
            <a:fld id="{BB24D256-1167-4CF7-B492-94A56B952846}" type="slidenum">
              <a:rPr lang="en-GB" smtClean="0"/>
              <a:t>‹#›</a:t>
            </a:fld>
            <a:endParaRPr lang="en-GB"/>
          </a:p>
        </p:txBody>
      </p:sp>
    </p:spTree>
    <p:extLst>
      <p:ext uri="{BB962C8B-B14F-4D97-AF65-F5344CB8AC3E}">
        <p14:creationId xmlns:p14="http://schemas.microsoft.com/office/powerpoint/2010/main" val="3450097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11087-BEE7-4B12-973A-3F3AB56BD0D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1BC367-B9C5-41BD-B9CE-7425D00A937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E6851D-C0D3-49A2-9927-2FCFE234EB4B}"/>
              </a:ext>
            </a:extLst>
          </p:cNvPr>
          <p:cNvSpPr>
            <a:spLocks noGrp="1"/>
          </p:cNvSpPr>
          <p:nvPr>
            <p:ph type="dt" sz="half" idx="10"/>
          </p:nvPr>
        </p:nvSpPr>
        <p:spPr/>
        <p:txBody>
          <a:bodyPr/>
          <a:lstStyle/>
          <a:p>
            <a:fld id="{F5DA66F2-10C6-438E-838A-B1FFDFDB4756}" type="datetimeFigureOut">
              <a:rPr lang="en-GB" smtClean="0"/>
              <a:t>23/02/2021</a:t>
            </a:fld>
            <a:endParaRPr lang="en-GB"/>
          </a:p>
        </p:txBody>
      </p:sp>
      <p:sp>
        <p:nvSpPr>
          <p:cNvPr id="5" name="Footer Placeholder 4">
            <a:extLst>
              <a:ext uri="{FF2B5EF4-FFF2-40B4-BE49-F238E27FC236}">
                <a16:creationId xmlns:a16="http://schemas.microsoft.com/office/drawing/2014/main" id="{73890EA6-7FEC-45EB-B3F3-670C027DE4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BC537D-B638-4C5E-B3B7-C9F8D139E988}"/>
              </a:ext>
            </a:extLst>
          </p:cNvPr>
          <p:cNvSpPr>
            <a:spLocks noGrp="1"/>
          </p:cNvSpPr>
          <p:nvPr>
            <p:ph type="sldNum" sz="quarter" idx="12"/>
          </p:nvPr>
        </p:nvSpPr>
        <p:spPr/>
        <p:txBody>
          <a:bodyPr/>
          <a:lstStyle/>
          <a:p>
            <a:fld id="{BB24D256-1167-4CF7-B492-94A56B952846}" type="slidenum">
              <a:rPr lang="en-GB" smtClean="0"/>
              <a:t>‹#›</a:t>
            </a:fld>
            <a:endParaRPr lang="en-GB"/>
          </a:p>
        </p:txBody>
      </p:sp>
    </p:spTree>
    <p:extLst>
      <p:ext uri="{BB962C8B-B14F-4D97-AF65-F5344CB8AC3E}">
        <p14:creationId xmlns:p14="http://schemas.microsoft.com/office/powerpoint/2010/main" val="287897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7DC33-0F21-48E6-A7F4-E6BA666D44C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631370-0521-48E3-82F5-7324EE4505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C9769C-CC9F-4DB7-A84E-BFE6E6921198}"/>
              </a:ext>
            </a:extLst>
          </p:cNvPr>
          <p:cNvSpPr>
            <a:spLocks noGrp="1"/>
          </p:cNvSpPr>
          <p:nvPr>
            <p:ph type="dt" sz="half" idx="10"/>
          </p:nvPr>
        </p:nvSpPr>
        <p:spPr/>
        <p:txBody>
          <a:bodyPr/>
          <a:lstStyle/>
          <a:p>
            <a:fld id="{F5DA66F2-10C6-438E-838A-B1FFDFDB4756}" type="datetimeFigureOut">
              <a:rPr lang="en-GB" smtClean="0"/>
              <a:t>23/02/2021</a:t>
            </a:fld>
            <a:endParaRPr lang="en-GB"/>
          </a:p>
        </p:txBody>
      </p:sp>
      <p:sp>
        <p:nvSpPr>
          <p:cNvPr id="5" name="Footer Placeholder 4">
            <a:extLst>
              <a:ext uri="{FF2B5EF4-FFF2-40B4-BE49-F238E27FC236}">
                <a16:creationId xmlns:a16="http://schemas.microsoft.com/office/drawing/2014/main" id="{FE4BA829-C626-4E8F-8CBD-CCEF8F1D07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81E51F-B12A-415E-8902-6952258D87CE}"/>
              </a:ext>
            </a:extLst>
          </p:cNvPr>
          <p:cNvSpPr>
            <a:spLocks noGrp="1"/>
          </p:cNvSpPr>
          <p:nvPr>
            <p:ph type="sldNum" sz="quarter" idx="12"/>
          </p:nvPr>
        </p:nvSpPr>
        <p:spPr/>
        <p:txBody>
          <a:bodyPr/>
          <a:lstStyle/>
          <a:p>
            <a:fld id="{BB24D256-1167-4CF7-B492-94A56B952846}" type="slidenum">
              <a:rPr lang="en-GB" smtClean="0"/>
              <a:t>‹#›</a:t>
            </a:fld>
            <a:endParaRPr lang="en-GB"/>
          </a:p>
        </p:txBody>
      </p:sp>
    </p:spTree>
    <p:extLst>
      <p:ext uri="{BB962C8B-B14F-4D97-AF65-F5344CB8AC3E}">
        <p14:creationId xmlns:p14="http://schemas.microsoft.com/office/powerpoint/2010/main" val="2426618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B6400-649E-4232-9BF8-D6BBDC9F9D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C88605-AD28-4309-949B-863C295A8BF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ABB375E-0704-4EBB-A589-1DCA0E75527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59751E5-4D76-4A16-82B7-F054E0D6A402}"/>
              </a:ext>
            </a:extLst>
          </p:cNvPr>
          <p:cNvSpPr>
            <a:spLocks noGrp="1"/>
          </p:cNvSpPr>
          <p:nvPr>
            <p:ph type="dt" sz="half" idx="10"/>
          </p:nvPr>
        </p:nvSpPr>
        <p:spPr/>
        <p:txBody>
          <a:bodyPr/>
          <a:lstStyle/>
          <a:p>
            <a:fld id="{F5DA66F2-10C6-438E-838A-B1FFDFDB4756}" type="datetimeFigureOut">
              <a:rPr lang="en-GB" smtClean="0"/>
              <a:t>23/02/2021</a:t>
            </a:fld>
            <a:endParaRPr lang="en-GB"/>
          </a:p>
        </p:txBody>
      </p:sp>
      <p:sp>
        <p:nvSpPr>
          <p:cNvPr id="6" name="Footer Placeholder 5">
            <a:extLst>
              <a:ext uri="{FF2B5EF4-FFF2-40B4-BE49-F238E27FC236}">
                <a16:creationId xmlns:a16="http://schemas.microsoft.com/office/drawing/2014/main" id="{CDD2B0D6-D916-46B1-8E7D-C85694FCD4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C8C1E0-5E30-4686-B529-2C3B3E27CA45}"/>
              </a:ext>
            </a:extLst>
          </p:cNvPr>
          <p:cNvSpPr>
            <a:spLocks noGrp="1"/>
          </p:cNvSpPr>
          <p:nvPr>
            <p:ph type="sldNum" sz="quarter" idx="12"/>
          </p:nvPr>
        </p:nvSpPr>
        <p:spPr/>
        <p:txBody>
          <a:bodyPr/>
          <a:lstStyle/>
          <a:p>
            <a:fld id="{BB24D256-1167-4CF7-B492-94A56B952846}" type="slidenum">
              <a:rPr lang="en-GB" smtClean="0"/>
              <a:t>‹#›</a:t>
            </a:fld>
            <a:endParaRPr lang="en-GB"/>
          </a:p>
        </p:txBody>
      </p:sp>
    </p:spTree>
    <p:extLst>
      <p:ext uri="{BB962C8B-B14F-4D97-AF65-F5344CB8AC3E}">
        <p14:creationId xmlns:p14="http://schemas.microsoft.com/office/powerpoint/2010/main" val="2618362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9E088-65B4-47A8-9CA5-DD35C4E4349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46510B-46C0-44C5-B3A5-E0BB5A4C62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5BC868A-4147-4306-A370-05ED22A798C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C45041F-C7DE-4B1E-A7D4-DEB92FC14C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7F2C90E-4C09-478C-A329-D7CF2BB2D82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34FC281-29DA-4F53-8DE5-77AD748EB68B}"/>
              </a:ext>
            </a:extLst>
          </p:cNvPr>
          <p:cNvSpPr>
            <a:spLocks noGrp="1"/>
          </p:cNvSpPr>
          <p:nvPr>
            <p:ph type="dt" sz="half" idx="10"/>
          </p:nvPr>
        </p:nvSpPr>
        <p:spPr/>
        <p:txBody>
          <a:bodyPr/>
          <a:lstStyle/>
          <a:p>
            <a:fld id="{F5DA66F2-10C6-438E-838A-B1FFDFDB4756}" type="datetimeFigureOut">
              <a:rPr lang="en-GB" smtClean="0"/>
              <a:t>23/02/2021</a:t>
            </a:fld>
            <a:endParaRPr lang="en-GB"/>
          </a:p>
        </p:txBody>
      </p:sp>
      <p:sp>
        <p:nvSpPr>
          <p:cNvPr id="8" name="Footer Placeholder 7">
            <a:extLst>
              <a:ext uri="{FF2B5EF4-FFF2-40B4-BE49-F238E27FC236}">
                <a16:creationId xmlns:a16="http://schemas.microsoft.com/office/drawing/2014/main" id="{49F13A70-DFE9-4C57-B502-231D4641145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929BE5-0C82-49D0-8652-C75B22F711B5}"/>
              </a:ext>
            </a:extLst>
          </p:cNvPr>
          <p:cNvSpPr>
            <a:spLocks noGrp="1"/>
          </p:cNvSpPr>
          <p:nvPr>
            <p:ph type="sldNum" sz="quarter" idx="12"/>
          </p:nvPr>
        </p:nvSpPr>
        <p:spPr/>
        <p:txBody>
          <a:bodyPr/>
          <a:lstStyle/>
          <a:p>
            <a:fld id="{BB24D256-1167-4CF7-B492-94A56B952846}" type="slidenum">
              <a:rPr lang="en-GB" smtClean="0"/>
              <a:t>‹#›</a:t>
            </a:fld>
            <a:endParaRPr lang="en-GB"/>
          </a:p>
        </p:txBody>
      </p:sp>
    </p:spTree>
    <p:extLst>
      <p:ext uri="{BB962C8B-B14F-4D97-AF65-F5344CB8AC3E}">
        <p14:creationId xmlns:p14="http://schemas.microsoft.com/office/powerpoint/2010/main" val="20504682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5AC0B-9ABA-4BEF-B47A-44010FC6CBD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6555B30-8C5A-4A13-811A-13014683896D}"/>
              </a:ext>
            </a:extLst>
          </p:cNvPr>
          <p:cNvSpPr>
            <a:spLocks noGrp="1"/>
          </p:cNvSpPr>
          <p:nvPr>
            <p:ph type="dt" sz="half" idx="10"/>
          </p:nvPr>
        </p:nvSpPr>
        <p:spPr/>
        <p:txBody>
          <a:bodyPr/>
          <a:lstStyle/>
          <a:p>
            <a:fld id="{F5DA66F2-10C6-438E-838A-B1FFDFDB4756}" type="datetimeFigureOut">
              <a:rPr lang="en-GB" smtClean="0"/>
              <a:t>23/02/2021</a:t>
            </a:fld>
            <a:endParaRPr lang="en-GB"/>
          </a:p>
        </p:txBody>
      </p:sp>
      <p:sp>
        <p:nvSpPr>
          <p:cNvPr id="4" name="Footer Placeholder 3">
            <a:extLst>
              <a:ext uri="{FF2B5EF4-FFF2-40B4-BE49-F238E27FC236}">
                <a16:creationId xmlns:a16="http://schemas.microsoft.com/office/drawing/2014/main" id="{F5036090-E547-4B2A-8CA6-DCAF3C5A52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1E9DD00-36E8-47D2-AB19-4C1DE8EAF457}"/>
              </a:ext>
            </a:extLst>
          </p:cNvPr>
          <p:cNvSpPr>
            <a:spLocks noGrp="1"/>
          </p:cNvSpPr>
          <p:nvPr>
            <p:ph type="sldNum" sz="quarter" idx="12"/>
          </p:nvPr>
        </p:nvSpPr>
        <p:spPr/>
        <p:txBody>
          <a:bodyPr/>
          <a:lstStyle/>
          <a:p>
            <a:fld id="{BB24D256-1167-4CF7-B492-94A56B952846}" type="slidenum">
              <a:rPr lang="en-GB" smtClean="0"/>
              <a:t>‹#›</a:t>
            </a:fld>
            <a:endParaRPr lang="en-GB"/>
          </a:p>
        </p:txBody>
      </p:sp>
    </p:spTree>
    <p:extLst>
      <p:ext uri="{BB962C8B-B14F-4D97-AF65-F5344CB8AC3E}">
        <p14:creationId xmlns:p14="http://schemas.microsoft.com/office/powerpoint/2010/main" val="970695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42A0BA-A59B-4D6D-97D4-DC871EF5B923}"/>
              </a:ext>
            </a:extLst>
          </p:cNvPr>
          <p:cNvSpPr>
            <a:spLocks noGrp="1"/>
          </p:cNvSpPr>
          <p:nvPr>
            <p:ph type="dt" sz="half" idx="10"/>
          </p:nvPr>
        </p:nvSpPr>
        <p:spPr/>
        <p:txBody>
          <a:bodyPr/>
          <a:lstStyle/>
          <a:p>
            <a:fld id="{F5DA66F2-10C6-438E-838A-B1FFDFDB4756}" type="datetimeFigureOut">
              <a:rPr lang="en-GB" smtClean="0"/>
              <a:t>23/02/2021</a:t>
            </a:fld>
            <a:endParaRPr lang="en-GB"/>
          </a:p>
        </p:txBody>
      </p:sp>
      <p:sp>
        <p:nvSpPr>
          <p:cNvPr id="3" name="Footer Placeholder 2">
            <a:extLst>
              <a:ext uri="{FF2B5EF4-FFF2-40B4-BE49-F238E27FC236}">
                <a16:creationId xmlns:a16="http://schemas.microsoft.com/office/drawing/2014/main" id="{E282865A-764E-46BD-9DE4-F1BDA363809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0E0CD4-E699-4A69-B59E-7A7CDB9EE8B2}"/>
              </a:ext>
            </a:extLst>
          </p:cNvPr>
          <p:cNvSpPr>
            <a:spLocks noGrp="1"/>
          </p:cNvSpPr>
          <p:nvPr>
            <p:ph type="sldNum" sz="quarter" idx="12"/>
          </p:nvPr>
        </p:nvSpPr>
        <p:spPr/>
        <p:txBody>
          <a:bodyPr/>
          <a:lstStyle/>
          <a:p>
            <a:fld id="{BB24D256-1167-4CF7-B492-94A56B952846}" type="slidenum">
              <a:rPr lang="en-GB" smtClean="0"/>
              <a:t>‹#›</a:t>
            </a:fld>
            <a:endParaRPr lang="en-GB"/>
          </a:p>
        </p:txBody>
      </p:sp>
    </p:spTree>
    <p:extLst>
      <p:ext uri="{BB962C8B-B14F-4D97-AF65-F5344CB8AC3E}">
        <p14:creationId xmlns:p14="http://schemas.microsoft.com/office/powerpoint/2010/main" val="1483730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0CB9B-BB95-444D-A6B1-E2077AE290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0F1991-7979-4147-B7F9-9CEF6EFE72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E33FAA9-95ED-4E1D-B6E1-7F0026D5C6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FE9727-EFF3-457F-8167-150A98443E3B}"/>
              </a:ext>
            </a:extLst>
          </p:cNvPr>
          <p:cNvSpPr>
            <a:spLocks noGrp="1"/>
          </p:cNvSpPr>
          <p:nvPr>
            <p:ph type="dt" sz="half" idx="10"/>
          </p:nvPr>
        </p:nvSpPr>
        <p:spPr/>
        <p:txBody>
          <a:bodyPr/>
          <a:lstStyle/>
          <a:p>
            <a:fld id="{F5DA66F2-10C6-438E-838A-B1FFDFDB4756}" type="datetimeFigureOut">
              <a:rPr lang="en-GB" smtClean="0"/>
              <a:t>23/02/2021</a:t>
            </a:fld>
            <a:endParaRPr lang="en-GB"/>
          </a:p>
        </p:txBody>
      </p:sp>
      <p:sp>
        <p:nvSpPr>
          <p:cNvPr id="6" name="Footer Placeholder 5">
            <a:extLst>
              <a:ext uri="{FF2B5EF4-FFF2-40B4-BE49-F238E27FC236}">
                <a16:creationId xmlns:a16="http://schemas.microsoft.com/office/drawing/2014/main" id="{7AA04771-346F-428B-9D76-51D3CA5805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9A73DE-D095-48FD-8CAF-8DE7DF3E5598}"/>
              </a:ext>
            </a:extLst>
          </p:cNvPr>
          <p:cNvSpPr>
            <a:spLocks noGrp="1"/>
          </p:cNvSpPr>
          <p:nvPr>
            <p:ph type="sldNum" sz="quarter" idx="12"/>
          </p:nvPr>
        </p:nvSpPr>
        <p:spPr/>
        <p:txBody>
          <a:bodyPr/>
          <a:lstStyle/>
          <a:p>
            <a:fld id="{BB24D256-1167-4CF7-B492-94A56B952846}" type="slidenum">
              <a:rPr lang="en-GB" smtClean="0"/>
              <a:t>‹#›</a:t>
            </a:fld>
            <a:endParaRPr lang="en-GB"/>
          </a:p>
        </p:txBody>
      </p:sp>
    </p:spTree>
    <p:extLst>
      <p:ext uri="{BB962C8B-B14F-4D97-AF65-F5344CB8AC3E}">
        <p14:creationId xmlns:p14="http://schemas.microsoft.com/office/powerpoint/2010/main" val="4033643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D8F5E-1420-40B5-BAEA-9821DFA001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0DCFE5C-4565-4C18-A025-2D176DAC12D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C24FB6E-ACDB-4793-83DE-D0B2960E96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92ACE6-2339-4007-B4A8-4528C1612639}"/>
              </a:ext>
            </a:extLst>
          </p:cNvPr>
          <p:cNvSpPr>
            <a:spLocks noGrp="1"/>
          </p:cNvSpPr>
          <p:nvPr>
            <p:ph type="dt" sz="half" idx="10"/>
          </p:nvPr>
        </p:nvSpPr>
        <p:spPr/>
        <p:txBody>
          <a:bodyPr/>
          <a:lstStyle/>
          <a:p>
            <a:fld id="{F5DA66F2-10C6-438E-838A-B1FFDFDB4756}" type="datetimeFigureOut">
              <a:rPr lang="en-GB" smtClean="0"/>
              <a:t>23/02/2021</a:t>
            </a:fld>
            <a:endParaRPr lang="en-GB"/>
          </a:p>
        </p:txBody>
      </p:sp>
      <p:sp>
        <p:nvSpPr>
          <p:cNvPr id="6" name="Footer Placeholder 5">
            <a:extLst>
              <a:ext uri="{FF2B5EF4-FFF2-40B4-BE49-F238E27FC236}">
                <a16:creationId xmlns:a16="http://schemas.microsoft.com/office/drawing/2014/main" id="{5E61C560-F43E-4107-B91D-A9B71ABAE8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C4A327-DF10-4BD9-AC64-9009CCD69496}"/>
              </a:ext>
            </a:extLst>
          </p:cNvPr>
          <p:cNvSpPr>
            <a:spLocks noGrp="1"/>
          </p:cNvSpPr>
          <p:nvPr>
            <p:ph type="sldNum" sz="quarter" idx="12"/>
          </p:nvPr>
        </p:nvSpPr>
        <p:spPr/>
        <p:txBody>
          <a:bodyPr/>
          <a:lstStyle/>
          <a:p>
            <a:fld id="{BB24D256-1167-4CF7-B492-94A56B952846}" type="slidenum">
              <a:rPr lang="en-GB" smtClean="0"/>
              <a:t>‹#›</a:t>
            </a:fld>
            <a:endParaRPr lang="en-GB"/>
          </a:p>
        </p:txBody>
      </p:sp>
    </p:spTree>
    <p:extLst>
      <p:ext uri="{BB962C8B-B14F-4D97-AF65-F5344CB8AC3E}">
        <p14:creationId xmlns:p14="http://schemas.microsoft.com/office/powerpoint/2010/main" val="416878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3CB9A-A8C0-4B46-A270-77C073B6FF8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ACE8BC-3B5C-4AA3-B21E-063A74B091B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A7050C-24D6-4832-ADC9-086EE2D72623}"/>
              </a:ext>
            </a:extLst>
          </p:cNvPr>
          <p:cNvSpPr>
            <a:spLocks noGrp="1"/>
          </p:cNvSpPr>
          <p:nvPr>
            <p:ph type="dt" sz="half" idx="10"/>
          </p:nvPr>
        </p:nvSpPr>
        <p:spPr/>
        <p:txBody>
          <a:bodyPr/>
          <a:lstStyle/>
          <a:p>
            <a:fld id="{F5DA66F2-10C6-438E-838A-B1FFDFDB4756}" type="datetimeFigureOut">
              <a:rPr lang="en-GB" smtClean="0"/>
              <a:t>23/02/2021</a:t>
            </a:fld>
            <a:endParaRPr lang="en-GB"/>
          </a:p>
        </p:txBody>
      </p:sp>
      <p:sp>
        <p:nvSpPr>
          <p:cNvPr id="5" name="Footer Placeholder 4">
            <a:extLst>
              <a:ext uri="{FF2B5EF4-FFF2-40B4-BE49-F238E27FC236}">
                <a16:creationId xmlns:a16="http://schemas.microsoft.com/office/drawing/2014/main" id="{86445181-F4A5-4C34-969B-AEAED7D663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8EF5B6-6BE3-4E51-8256-2224481F5E4A}"/>
              </a:ext>
            </a:extLst>
          </p:cNvPr>
          <p:cNvSpPr>
            <a:spLocks noGrp="1"/>
          </p:cNvSpPr>
          <p:nvPr>
            <p:ph type="sldNum" sz="quarter" idx="12"/>
          </p:nvPr>
        </p:nvSpPr>
        <p:spPr/>
        <p:txBody>
          <a:bodyPr/>
          <a:lstStyle/>
          <a:p>
            <a:fld id="{BB24D256-1167-4CF7-B492-94A56B952846}" type="slidenum">
              <a:rPr lang="en-GB" smtClean="0"/>
              <a:t>‹#›</a:t>
            </a:fld>
            <a:endParaRPr lang="en-GB"/>
          </a:p>
        </p:txBody>
      </p:sp>
    </p:spTree>
    <p:extLst>
      <p:ext uri="{BB962C8B-B14F-4D97-AF65-F5344CB8AC3E}">
        <p14:creationId xmlns:p14="http://schemas.microsoft.com/office/powerpoint/2010/main" val="1997652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9371DC-A990-4E0E-BC46-8D2FBABB87C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E31CA4-B092-42DC-86EB-C225BD9BC4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08530B-D858-4A68-8FC3-8055491E6C59}"/>
              </a:ext>
            </a:extLst>
          </p:cNvPr>
          <p:cNvSpPr>
            <a:spLocks noGrp="1"/>
          </p:cNvSpPr>
          <p:nvPr>
            <p:ph type="dt" sz="half" idx="10"/>
          </p:nvPr>
        </p:nvSpPr>
        <p:spPr/>
        <p:txBody>
          <a:bodyPr/>
          <a:lstStyle/>
          <a:p>
            <a:fld id="{F5DA66F2-10C6-438E-838A-B1FFDFDB4756}" type="datetimeFigureOut">
              <a:rPr lang="en-GB" smtClean="0"/>
              <a:t>23/02/2021</a:t>
            </a:fld>
            <a:endParaRPr lang="en-GB"/>
          </a:p>
        </p:txBody>
      </p:sp>
      <p:sp>
        <p:nvSpPr>
          <p:cNvPr id="5" name="Footer Placeholder 4">
            <a:extLst>
              <a:ext uri="{FF2B5EF4-FFF2-40B4-BE49-F238E27FC236}">
                <a16:creationId xmlns:a16="http://schemas.microsoft.com/office/drawing/2014/main" id="{C49A5B27-432E-47D5-9081-05C6295718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362457-24E6-4463-93EB-7808BCE126B1}"/>
              </a:ext>
            </a:extLst>
          </p:cNvPr>
          <p:cNvSpPr>
            <a:spLocks noGrp="1"/>
          </p:cNvSpPr>
          <p:nvPr>
            <p:ph type="sldNum" sz="quarter" idx="12"/>
          </p:nvPr>
        </p:nvSpPr>
        <p:spPr/>
        <p:txBody>
          <a:bodyPr/>
          <a:lstStyle/>
          <a:p>
            <a:fld id="{BB24D256-1167-4CF7-B492-94A56B952846}" type="slidenum">
              <a:rPr lang="en-GB" smtClean="0"/>
              <a:t>‹#›</a:t>
            </a:fld>
            <a:endParaRPr lang="en-GB"/>
          </a:p>
        </p:txBody>
      </p:sp>
    </p:spTree>
    <p:extLst>
      <p:ext uri="{BB962C8B-B14F-4D97-AF65-F5344CB8AC3E}">
        <p14:creationId xmlns:p14="http://schemas.microsoft.com/office/powerpoint/2010/main" val="1755355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638BFA-4657-42B6-A21C-4B6C6D30A4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DF36E5-94C6-450D-B785-27B818B25F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B4D21D-543F-416E-ADF4-312816FAF2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DA66F2-10C6-438E-838A-B1FFDFDB4756}" type="datetimeFigureOut">
              <a:rPr lang="en-GB" smtClean="0"/>
              <a:t>23/02/2021</a:t>
            </a:fld>
            <a:endParaRPr lang="en-GB"/>
          </a:p>
        </p:txBody>
      </p:sp>
      <p:sp>
        <p:nvSpPr>
          <p:cNvPr id="5" name="Footer Placeholder 4">
            <a:extLst>
              <a:ext uri="{FF2B5EF4-FFF2-40B4-BE49-F238E27FC236}">
                <a16:creationId xmlns:a16="http://schemas.microsoft.com/office/drawing/2014/main" id="{F7ED6E07-2ED3-4AA5-A5BA-AE90A8FBB6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96AA932-58C8-4601-8CA1-FA169F186D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24D256-1167-4CF7-B492-94A56B952846}" type="slidenum">
              <a:rPr lang="en-GB" smtClean="0"/>
              <a:t>‹#›</a:t>
            </a:fld>
            <a:endParaRPr lang="en-GB"/>
          </a:p>
        </p:txBody>
      </p:sp>
    </p:spTree>
    <p:extLst>
      <p:ext uri="{BB962C8B-B14F-4D97-AF65-F5344CB8AC3E}">
        <p14:creationId xmlns:p14="http://schemas.microsoft.com/office/powerpoint/2010/main" val="34585290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2DF53-A592-441F-B92E-C70EBF30C188}"/>
              </a:ext>
            </a:extLst>
          </p:cNvPr>
          <p:cNvSpPr>
            <a:spLocks noGrp="1"/>
          </p:cNvSpPr>
          <p:nvPr>
            <p:ph type="ctrTitle"/>
          </p:nvPr>
        </p:nvSpPr>
        <p:spPr>
          <a:xfrm>
            <a:off x="1524000" y="1122363"/>
            <a:ext cx="9144000" cy="1775142"/>
          </a:xfrm>
        </p:spPr>
        <p:txBody>
          <a:bodyPr>
            <a:normAutofit/>
          </a:bodyPr>
          <a:lstStyle/>
          <a:p>
            <a:r>
              <a:rPr lang="en-GB" sz="5400" dirty="0"/>
              <a:t>Heat Exchanger Design – </a:t>
            </a:r>
            <a:br>
              <a:rPr lang="en-GB" sz="5400" dirty="0"/>
            </a:br>
            <a:r>
              <a:rPr lang="en-GB" sz="5400" dirty="0"/>
              <a:t>influence of interface area</a:t>
            </a:r>
          </a:p>
        </p:txBody>
      </p:sp>
      <p:sp>
        <p:nvSpPr>
          <p:cNvPr id="3" name="Subtitle 2">
            <a:extLst>
              <a:ext uri="{FF2B5EF4-FFF2-40B4-BE49-F238E27FC236}">
                <a16:creationId xmlns:a16="http://schemas.microsoft.com/office/drawing/2014/main" id="{DA6D07F4-01CE-45D2-8D79-418CE1467F93}"/>
              </a:ext>
            </a:extLst>
          </p:cNvPr>
          <p:cNvSpPr>
            <a:spLocks noGrp="1"/>
          </p:cNvSpPr>
          <p:nvPr>
            <p:ph type="subTitle" idx="1"/>
          </p:nvPr>
        </p:nvSpPr>
        <p:spPr>
          <a:xfrm>
            <a:off x="1524000" y="4406264"/>
            <a:ext cx="9144000" cy="851535"/>
          </a:xfrm>
        </p:spPr>
        <p:txBody>
          <a:bodyPr>
            <a:normAutofit/>
          </a:bodyPr>
          <a:lstStyle/>
          <a:p>
            <a:r>
              <a:rPr lang="en-GB" sz="4000" i="1" dirty="0"/>
              <a:t>Rob Goodson</a:t>
            </a:r>
          </a:p>
        </p:txBody>
      </p:sp>
    </p:spTree>
    <p:extLst>
      <p:ext uri="{BB962C8B-B14F-4D97-AF65-F5344CB8AC3E}">
        <p14:creationId xmlns:p14="http://schemas.microsoft.com/office/powerpoint/2010/main" val="3542610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750DC-777F-4D3C-9694-37BE42AF5DF5}"/>
              </a:ext>
            </a:extLst>
          </p:cNvPr>
          <p:cNvSpPr>
            <a:spLocks noGrp="1"/>
          </p:cNvSpPr>
          <p:nvPr>
            <p:ph type="title"/>
          </p:nvPr>
        </p:nvSpPr>
        <p:spPr>
          <a:xfrm>
            <a:off x="838198" y="273687"/>
            <a:ext cx="10515600" cy="612140"/>
          </a:xfrm>
        </p:spPr>
        <p:txBody>
          <a:bodyPr>
            <a:normAutofit fontScale="90000"/>
          </a:bodyPr>
          <a:lstStyle/>
          <a:p>
            <a:pPr algn="ctr"/>
            <a:r>
              <a:rPr lang="en-GB" sz="4000" dirty="0"/>
              <a:t>Introduction</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6E7602DB-DD87-4F56-9918-FBEFB0562425}"/>
                  </a:ext>
                </a:extLst>
              </p:cNvPr>
              <p:cNvSpPr>
                <a:spLocks noGrp="1"/>
              </p:cNvSpPr>
              <p:nvPr>
                <p:ph idx="1"/>
              </p:nvPr>
            </p:nvSpPr>
            <p:spPr>
              <a:xfrm>
                <a:off x="326706" y="1143001"/>
                <a:ext cx="11538585" cy="5674994"/>
              </a:xfrm>
            </p:spPr>
            <p:txBody>
              <a:bodyPr>
                <a:normAutofit/>
              </a:bodyPr>
              <a:lstStyle/>
              <a:p>
                <a:pPr marL="0" indent="0">
                  <a:lnSpc>
                    <a:spcPct val="115000"/>
                  </a:lnSpc>
                  <a:spcAft>
                    <a:spcPts val="1000"/>
                  </a:spcAft>
                  <a:buNone/>
                </a:pPr>
                <a:r>
                  <a:rPr lang="en-GB" sz="2200" dirty="0">
                    <a:effectLst/>
                    <a:ea typeface="Calibri" panose="020F0502020204030204" pitchFamily="34" charset="0"/>
                    <a:cs typeface="Times New Roman" panose="02020603050405020304" pitchFamily="18" charset="0"/>
                  </a:rPr>
                  <a:t>In heat exchanger design, principal factor that an engineer is capable of adjusting to alter the rate of heat energy (</a:t>
                </a:r>
                <a14:m>
                  <m:oMath xmlns:m="http://schemas.openxmlformats.org/officeDocument/2006/math">
                    <m:acc>
                      <m:accPr>
                        <m:chr m:val="̇"/>
                        <m:ctrlPr>
                          <a:rPr lang="en-GB" sz="2200" i="1">
                            <a:effectLst/>
                            <a:ea typeface="Calibri" panose="020F0502020204030204" pitchFamily="34" charset="0"/>
                            <a:cs typeface="Arial" panose="020B0604020202020204" pitchFamily="34" charset="0"/>
                          </a:rPr>
                        </m:ctrlPr>
                      </m:accPr>
                      <m:e>
                        <m:r>
                          <a:rPr lang="en-GB" sz="2200" i="1">
                            <a:effectLst/>
                            <a:ea typeface="Calibri" panose="020F0502020204030204" pitchFamily="34" charset="0"/>
                            <a:cs typeface="Arial" panose="020B0604020202020204" pitchFamily="34" charset="0"/>
                          </a:rPr>
                          <m:t>𝑄</m:t>
                        </m:r>
                      </m:e>
                    </m:acc>
                  </m:oMath>
                </a14:m>
                <a:r>
                  <a:rPr lang="en-GB" sz="2200" dirty="0">
                    <a:effectLst/>
                    <a:ea typeface="Times New Roman" panose="02020603050405020304" pitchFamily="18" charset="0"/>
                    <a:cs typeface="Times New Roman" panose="02020603050405020304" pitchFamily="18" charset="0"/>
                  </a:rPr>
                  <a:t>) transferred from hot stream to cold stream, is the surface area of the interface.  </a:t>
                </a:r>
                <a:endParaRPr lang="en-GB" sz="2200" dirty="0">
                  <a:ea typeface="Times New Roman" panose="02020603050405020304" pitchFamily="18"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In the Global capacity analysis method, area is not a factor, as this simple method only accounts for the amount of energy lost or gained by each stream (i.e. 2 control volumes).</a:t>
                </a:r>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In the Local capacity analysis method however, area features multiple times.</a:t>
                </a: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For a plane wall;  </a:t>
                </a:r>
                <a14:m>
                  <m:oMath xmlns:m="http://schemas.openxmlformats.org/officeDocument/2006/math">
                    <m:acc>
                      <m:accPr>
                        <m:chr m:val="̇"/>
                        <m:ctrlPr>
                          <a:rPr lang="en-GB" sz="2200" i="1">
                            <a:effectLst/>
                            <a:ea typeface="Times New Roman" panose="02020603050405020304" pitchFamily="18" charset="0"/>
                            <a:cs typeface="Arial" panose="020B0604020202020204" pitchFamily="34" charset="0"/>
                          </a:rPr>
                        </m:ctrlPr>
                      </m:accPr>
                      <m:e>
                        <m:r>
                          <a:rPr lang="en-GB" sz="2200" i="1">
                            <a:effectLst/>
                            <a:ea typeface="Times New Roman" panose="02020603050405020304" pitchFamily="18" charset="0"/>
                            <a:cs typeface="Arial" panose="020B0604020202020204" pitchFamily="34" charset="0"/>
                          </a:rPr>
                          <m:t>𝑄</m:t>
                        </m:r>
                      </m:e>
                    </m:acc>
                    <m:r>
                      <a:rPr lang="en-GB" sz="2200" i="1">
                        <a:effectLst/>
                        <a:ea typeface="Times New Roman" panose="02020603050405020304" pitchFamily="18" charset="0"/>
                        <a:cs typeface="Arial" panose="020B0604020202020204" pitchFamily="34" charset="0"/>
                      </a:rPr>
                      <m:t>= </m:t>
                    </m:r>
                    <m:f>
                      <m:fPr>
                        <m:ctrlPr>
                          <a:rPr lang="en-GB" sz="2200" i="1">
                            <a:effectLst/>
                            <a:ea typeface="Times New Roman" panose="02020603050405020304" pitchFamily="18" charset="0"/>
                            <a:cs typeface="Arial" panose="020B0604020202020204" pitchFamily="34" charset="0"/>
                          </a:rPr>
                        </m:ctrlPr>
                      </m:fPr>
                      <m:num>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𝐻</m:t>
                            </m:r>
                          </m:sub>
                        </m:sSub>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𝐶</m:t>
                            </m:r>
                          </m:sub>
                        </m:sSub>
                      </m:num>
                      <m:den>
                        <m:f>
                          <m:fPr>
                            <m:ctrlPr>
                              <a:rPr lang="en-GB" sz="2200" i="1">
                                <a:effectLst/>
                                <a:ea typeface="Times New Roman" panose="02020603050405020304" pitchFamily="18" charset="0"/>
                                <a:cs typeface="Arial" panose="020B0604020202020204" pitchFamily="34" charset="0"/>
                              </a:rPr>
                            </m:ctrlPr>
                          </m:fPr>
                          <m:num>
                            <m:r>
                              <a:rPr lang="en-GB" sz="2200" i="1">
                                <a:effectLst/>
                                <a:ea typeface="Times New Roman" panose="02020603050405020304" pitchFamily="18" charset="0"/>
                                <a:cs typeface="Arial" panose="020B0604020202020204" pitchFamily="34" charset="0"/>
                              </a:rPr>
                              <m:t>1</m:t>
                            </m:r>
                          </m:num>
                          <m:den>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h</m:t>
                                </m:r>
                              </m:e>
                              <m:sub>
                                <m:r>
                                  <a:rPr lang="en-GB" sz="2200" i="1">
                                    <a:effectLst/>
                                    <a:ea typeface="Times New Roman" panose="02020603050405020304" pitchFamily="18" charset="0"/>
                                    <a:cs typeface="Arial" panose="020B0604020202020204" pitchFamily="34" charset="0"/>
                                  </a:rPr>
                                  <m:t>𝐻</m:t>
                                </m:r>
                              </m:sub>
                            </m:sSub>
                            <m:r>
                              <a:rPr lang="en-GB" sz="2200" i="1">
                                <a:effectLst/>
                                <a:ea typeface="Times New Roman" panose="02020603050405020304" pitchFamily="18" charset="0"/>
                                <a:cs typeface="Arial" panose="020B0604020202020204" pitchFamily="34" charset="0"/>
                              </a:rPr>
                              <m:t>𝐴</m:t>
                            </m:r>
                          </m:den>
                        </m:f>
                        <m:r>
                          <a:rPr lang="en-GB" sz="2200" i="1">
                            <a:effectLst/>
                            <a:ea typeface="Times New Roman" panose="02020603050405020304" pitchFamily="18" charset="0"/>
                            <a:cs typeface="Arial" panose="020B0604020202020204" pitchFamily="34" charset="0"/>
                          </a:rPr>
                          <m:t>+ </m:t>
                        </m:r>
                        <m:f>
                          <m:fPr>
                            <m:ctrlPr>
                              <a:rPr lang="en-GB" sz="2200" i="1">
                                <a:effectLst/>
                                <a:ea typeface="Times New Roman" panose="02020603050405020304" pitchFamily="18" charset="0"/>
                                <a:cs typeface="Arial" panose="020B0604020202020204" pitchFamily="34" charset="0"/>
                              </a:rPr>
                            </m:ctrlPr>
                          </m:fPr>
                          <m:num>
                            <m:r>
                              <a:rPr lang="en-GB" sz="2200" i="1">
                                <a:effectLst/>
                                <a:ea typeface="Times New Roman" panose="02020603050405020304" pitchFamily="18" charset="0"/>
                                <a:cs typeface="Arial" panose="020B0604020202020204" pitchFamily="34" charset="0"/>
                              </a:rPr>
                              <m:t>𝑥</m:t>
                            </m:r>
                          </m:num>
                          <m:den>
                            <m:r>
                              <a:rPr lang="en-GB" sz="2200" i="1">
                                <a:effectLst/>
                                <a:ea typeface="Times New Roman" panose="02020603050405020304" pitchFamily="18" charset="0"/>
                                <a:cs typeface="Arial" panose="020B0604020202020204" pitchFamily="34" charset="0"/>
                              </a:rPr>
                              <m:t>𝑘</m:t>
                            </m:r>
                            <m:r>
                              <a:rPr lang="en-GB" sz="2200" i="1">
                                <a:effectLst/>
                                <a:ea typeface="Times New Roman" panose="02020603050405020304" pitchFamily="18" charset="0"/>
                                <a:cs typeface="Arial" panose="020B0604020202020204" pitchFamily="34" charset="0"/>
                              </a:rPr>
                              <m:t> </m:t>
                            </m:r>
                            <m:r>
                              <a:rPr lang="en-GB" sz="2200" i="1">
                                <a:effectLst/>
                                <a:ea typeface="Times New Roman" panose="02020603050405020304" pitchFamily="18" charset="0"/>
                                <a:cs typeface="Arial" panose="020B0604020202020204" pitchFamily="34" charset="0"/>
                              </a:rPr>
                              <m:t>𝐴</m:t>
                            </m:r>
                          </m:den>
                        </m:f>
                        <m:r>
                          <a:rPr lang="en-GB" sz="2200" i="1">
                            <a:effectLst/>
                            <a:ea typeface="Times New Roman" panose="02020603050405020304" pitchFamily="18" charset="0"/>
                            <a:cs typeface="Arial" panose="020B0604020202020204" pitchFamily="34" charset="0"/>
                          </a:rPr>
                          <m:t>+ </m:t>
                        </m:r>
                        <m:f>
                          <m:fPr>
                            <m:ctrlPr>
                              <a:rPr lang="en-GB" sz="2200" i="1">
                                <a:effectLst/>
                                <a:ea typeface="Times New Roman" panose="02020603050405020304" pitchFamily="18" charset="0"/>
                                <a:cs typeface="Arial" panose="020B0604020202020204" pitchFamily="34" charset="0"/>
                              </a:rPr>
                            </m:ctrlPr>
                          </m:fPr>
                          <m:num>
                            <m:r>
                              <a:rPr lang="en-GB" sz="2200" i="1">
                                <a:effectLst/>
                                <a:ea typeface="Times New Roman" panose="02020603050405020304" pitchFamily="18" charset="0"/>
                                <a:cs typeface="Arial" panose="020B0604020202020204" pitchFamily="34" charset="0"/>
                              </a:rPr>
                              <m:t>1</m:t>
                            </m:r>
                          </m:num>
                          <m:den>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h</m:t>
                                </m:r>
                              </m:e>
                              <m:sub>
                                <m:r>
                                  <a:rPr lang="en-GB" sz="2200" i="1">
                                    <a:effectLst/>
                                    <a:ea typeface="Times New Roman" panose="02020603050405020304" pitchFamily="18" charset="0"/>
                                    <a:cs typeface="Arial" panose="020B0604020202020204" pitchFamily="34" charset="0"/>
                                  </a:rPr>
                                  <m:t>𝐶</m:t>
                                </m:r>
                              </m:sub>
                            </m:sSub>
                            <m:r>
                              <a:rPr lang="en-GB" sz="2200" i="1">
                                <a:effectLst/>
                                <a:ea typeface="Times New Roman" panose="02020603050405020304" pitchFamily="18" charset="0"/>
                                <a:cs typeface="Arial" panose="020B0604020202020204" pitchFamily="34" charset="0"/>
                              </a:rPr>
                              <m:t>𝐴</m:t>
                            </m:r>
                          </m:den>
                        </m:f>
                      </m:den>
                    </m:f>
                  </m:oMath>
                </a14:m>
                <a:r>
                  <a:rPr lang="en-GB" sz="2200">
                    <a:effectLst/>
                    <a:ea typeface="Calibri" panose="020F0502020204030204" pitchFamily="34" charset="0"/>
                    <a:cs typeface="Times New Roman" panose="02020603050405020304" pitchFamily="18" charset="0"/>
                  </a:rPr>
                  <a:t>	</a:t>
                </a:r>
                <a:r>
                  <a:rPr lang="en-GB" sz="2200"/>
                  <a:t>and, 	for </a:t>
                </a:r>
                <a:r>
                  <a:rPr lang="en-GB" sz="2200" dirty="0"/>
                  <a:t>a cylindrical wall;  </a:t>
                </a:r>
                <a14:m>
                  <m:oMath xmlns:m="http://schemas.openxmlformats.org/officeDocument/2006/math">
                    <m:acc>
                      <m:accPr>
                        <m:chr m:val="̇"/>
                        <m:ctrlPr>
                          <a:rPr lang="en-GB" sz="2200" i="1"/>
                        </m:ctrlPr>
                      </m:accPr>
                      <m:e>
                        <m:r>
                          <a:rPr lang="en-GB" sz="2200" i="1"/>
                          <m:t>𝑄</m:t>
                        </m:r>
                      </m:e>
                    </m:acc>
                    <m:r>
                      <a:rPr lang="en-GB" sz="2200" i="1"/>
                      <m:t>= </m:t>
                    </m:r>
                    <m:f>
                      <m:fPr>
                        <m:ctrlPr>
                          <a:rPr lang="en-GB" sz="2200" i="1"/>
                        </m:ctrlPr>
                      </m:fPr>
                      <m:num>
                        <m:sSub>
                          <m:sSubPr>
                            <m:ctrlPr>
                              <a:rPr lang="en-GB" sz="2200" i="1"/>
                            </m:ctrlPr>
                          </m:sSubPr>
                          <m:e>
                            <m:r>
                              <a:rPr lang="en-GB" sz="2200" i="1"/>
                              <m:t>𝑇</m:t>
                            </m:r>
                          </m:e>
                          <m:sub>
                            <m:r>
                              <a:rPr lang="en-GB" sz="2200" i="1"/>
                              <m:t>𝐻</m:t>
                            </m:r>
                          </m:sub>
                        </m:sSub>
                        <m:r>
                          <a:rPr lang="en-GB" sz="2200" i="1"/>
                          <m:t>− </m:t>
                        </m:r>
                        <m:sSub>
                          <m:sSubPr>
                            <m:ctrlPr>
                              <a:rPr lang="en-GB" sz="2200" i="1"/>
                            </m:ctrlPr>
                          </m:sSubPr>
                          <m:e>
                            <m:r>
                              <a:rPr lang="en-GB" sz="2200" i="1"/>
                              <m:t>𝑇</m:t>
                            </m:r>
                          </m:e>
                          <m:sub>
                            <m:r>
                              <a:rPr lang="en-GB" sz="2200" i="1"/>
                              <m:t>𝐶</m:t>
                            </m:r>
                          </m:sub>
                        </m:sSub>
                      </m:num>
                      <m:den>
                        <m:f>
                          <m:fPr>
                            <m:ctrlPr>
                              <a:rPr lang="en-GB" sz="2200" i="1"/>
                            </m:ctrlPr>
                          </m:fPr>
                          <m:num>
                            <m:r>
                              <a:rPr lang="en-GB" sz="2200" i="1"/>
                              <m:t>1</m:t>
                            </m:r>
                          </m:num>
                          <m:den>
                            <m:sSub>
                              <m:sSubPr>
                                <m:ctrlPr>
                                  <a:rPr lang="en-GB" sz="2200" i="1"/>
                                </m:ctrlPr>
                              </m:sSubPr>
                              <m:e>
                                <m:r>
                                  <a:rPr lang="en-GB" sz="2200" i="1"/>
                                  <m:t>h</m:t>
                                </m:r>
                              </m:e>
                              <m:sub>
                                <m:r>
                                  <a:rPr lang="en-GB" sz="2200" i="1"/>
                                  <m:t>𝐻</m:t>
                                </m:r>
                              </m:sub>
                            </m:sSub>
                            <m:sSub>
                              <m:sSubPr>
                                <m:ctrlPr>
                                  <a:rPr lang="en-GB" sz="2200" i="1"/>
                                </m:ctrlPr>
                              </m:sSubPr>
                              <m:e>
                                <m:r>
                                  <a:rPr lang="en-GB" sz="2200" i="1"/>
                                  <m:t>𝐴</m:t>
                                </m:r>
                              </m:e>
                              <m:sub>
                                <m:r>
                                  <a:rPr lang="en-GB" sz="2200" i="1"/>
                                  <m:t>𝑖</m:t>
                                </m:r>
                              </m:sub>
                            </m:sSub>
                          </m:den>
                        </m:f>
                        <m:r>
                          <a:rPr lang="en-GB" sz="2200" i="1"/>
                          <m:t>+ </m:t>
                        </m:r>
                        <m:f>
                          <m:fPr>
                            <m:ctrlPr>
                              <a:rPr lang="en-GB" sz="2200" i="1"/>
                            </m:ctrlPr>
                          </m:fPr>
                          <m:num>
                            <m:func>
                              <m:funcPr>
                                <m:ctrlPr>
                                  <a:rPr lang="en-GB" sz="2200" i="1"/>
                                </m:ctrlPr>
                              </m:funcPr>
                              <m:fName>
                                <m:r>
                                  <m:rPr>
                                    <m:sty m:val="p"/>
                                  </m:rPr>
                                  <a:rPr lang="en-GB" sz="2200"/>
                                  <m:t>ln</m:t>
                                </m:r>
                              </m:fName>
                              <m:e>
                                <m:d>
                                  <m:dPr>
                                    <m:ctrlPr>
                                      <a:rPr lang="en-GB" sz="2200" i="1"/>
                                    </m:ctrlPr>
                                  </m:dPr>
                                  <m:e>
                                    <m:f>
                                      <m:fPr>
                                        <m:type m:val="skw"/>
                                        <m:ctrlPr>
                                          <a:rPr lang="en-GB" sz="2200" i="1"/>
                                        </m:ctrlPr>
                                      </m:fPr>
                                      <m:num>
                                        <m:sSub>
                                          <m:sSubPr>
                                            <m:ctrlPr>
                                              <a:rPr lang="en-GB" sz="2200" i="1"/>
                                            </m:ctrlPr>
                                          </m:sSubPr>
                                          <m:e>
                                            <m:r>
                                              <a:rPr lang="en-GB" sz="2200" i="1"/>
                                              <m:t>𝑟</m:t>
                                            </m:r>
                                          </m:e>
                                          <m:sub>
                                            <m:r>
                                              <a:rPr lang="en-GB" sz="2200" i="1"/>
                                              <m:t>𝑜</m:t>
                                            </m:r>
                                          </m:sub>
                                        </m:sSub>
                                      </m:num>
                                      <m:den>
                                        <m:sSub>
                                          <m:sSubPr>
                                            <m:ctrlPr>
                                              <a:rPr lang="en-GB" sz="2200" i="1"/>
                                            </m:ctrlPr>
                                          </m:sSubPr>
                                          <m:e>
                                            <m:r>
                                              <a:rPr lang="en-GB" sz="2200" i="1"/>
                                              <m:t>𝑟</m:t>
                                            </m:r>
                                          </m:e>
                                          <m:sub>
                                            <m:r>
                                              <a:rPr lang="en-GB" sz="2200" i="1"/>
                                              <m:t>𝑖</m:t>
                                            </m:r>
                                          </m:sub>
                                        </m:sSub>
                                      </m:den>
                                    </m:f>
                                  </m:e>
                                </m:d>
                              </m:e>
                            </m:func>
                          </m:num>
                          <m:den>
                            <m:r>
                              <a:rPr lang="en-GB" sz="2200" i="1"/>
                              <m:t>2 </m:t>
                            </m:r>
                            <m:r>
                              <a:rPr lang="en-GB" sz="2200" i="1"/>
                              <m:t>𝜋</m:t>
                            </m:r>
                            <m:r>
                              <a:rPr lang="en-GB" sz="2200" i="1"/>
                              <m:t>𝑘𝑥</m:t>
                            </m:r>
                          </m:den>
                        </m:f>
                        <m:r>
                          <a:rPr lang="en-GB" sz="2200" i="1"/>
                          <m:t>+ </m:t>
                        </m:r>
                        <m:f>
                          <m:fPr>
                            <m:ctrlPr>
                              <a:rPr lang="en-GB" sz="2200" i="1"/>
                            </m:ctrlPr>
                          </m:fPr>
                          <m:num>
                            <m:r>
                              <a:rPr lang="en-GB" sz="2200" i="1"/>
                              <m:t>1</m:t>
                            </m:r>
                          </m:num>
                          <m:den>
                            <m:sSub>
                              <m:sSubPr>
                                <m:ctrlPr>
                                  <a:rPr lang="en-GB" sz="2200" i="1"/>
                                </m:ctrlPr>
                              </m:sSubPr>
                              <m:e>
                                <m:r>
                                  <a:rPr lang="en-GB" sz="2200" i="1"/>
                                  <m:t>h</m:t>
                                </m:r>
                              </m:e>
                              <m:sub>
                                <m:r>
                                  <a:rPr lang="en-GB" sz="2200" i="1"/>
                                  <m:t>𝐶</m:t>
                                </m:r>
                              </m:sub>
                            </m:sSub>
                            <m:sSub>
                              <m:sSubPr>
                                <m:ctrlPr>
                                  <a:rPr lang="en-GB" sz="2200" i="1"/>
                                </m:ctrlPr>
                              </m:sSubPr>
                              <m:e>
                                <m:r>
                                  <a:rPr lang="en-GB" sz="2200" i="1"/>
                                  <m:t>𝐴</m:t>
                                </m:r>
                              </m:e>
                              <m:sub>
                                <m:r>
                                  <a:rPr lang="en-GB" sz="2200" i="1"/>
                                  <m:t>𝑜</m:t>
                                </m:r>
                              </m:sub>
                            </m:sSub>
                          </m:den>
                        </m:f>
                      </m:den>
                    </m:f>
                  </m:oMath>
                </a14:m>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Calibri" panose="020F0502020204030204" pitchFamily="34" charset="0"/>
                    <a:cs typeface="Times New Roman" panose="02020603050405020304" pitchFamily="18" charset="0"/>
                  </a:rPr>
                  <a:t>However, the terms </a:t>
                </a:r>
                <a:r>
                  <a:rPr lang="en-GB" sz="2200" i="1" dirty="0">
                    <a:effectLst/>
                    <a:ea typeface="Calibri" panose="020F0502020204030204" pitchFamily="34" charset="0"/>
                    <a:cs typeface="Times New Roman" panose="02020603050405020304" pitchFamily="18" charset="0"/>
                  </a:rPr>
                  <a:t>A</a:t>
                </a:r>
                <a:r>
                  <a:rPr lang="en-GB" sz="2200" dirty="0">
                    <a:effectLst/>
                    <a:ea typeface="Calibri" panose="020F0502020204030204" pitchFamily="34" charset="0"/>
                    <a:cs typeface="Times New Roman" panose="02020603050405020304" pitchFamily="18" charset="0"/>
                  </a:rPr>
                  <a:t>, </a:t>
                </a:r>
                <a:r>
                  <a:rPr lang="en-GB" sz="2200" i="1" dirty="0">
                    <a:effectLst/>
                    <a:ea typeface="Calibri" panose="020F0502020204030204" pitchFamily="34" charset="0"/>
                    <a:cs typeface="Times New Roman" panose="02020603050405020304" pitchFamily="18" charset="0"/>
                  </a:rPr>
                  <a:t>A</a:t>
                </a:r>
                <a:r>
                  <a:rPr lang="en-GB" sz="2200" i="1" baseline="-25000" dirty="0">
                    <a:effectLst/>
                    <a:ea typeface="Calibri" panose="020F0502020204030204" pitchFamily="34" charset="0"/>
                    <a:cs typeface="Times New Roman" panose="02020603050405020304" pitchFamily="18" charset="0"/>
                  </a:rPr>
                  <a:t>i</a:t>
                </a:r>
                <a:r>
                  <a:rPr lang="en-GB" sz="2200" dirty="0">
                    <a:effectLst/>
                    <a:ea typeface="Calibri" panose="020F0502020204030204" pitchFamily="34" charset="0"/>
                    <a:cs typeface="Times New Roman" panose="02020603050405020304" pitchFamily="18" charset="0"/>
                  </a:rPr>
                  <a:t> and </a:t>
                </a:r>
                <a:r>
                  <a:rPr lang="en-GB" sz="2200" i="1" dirty="0" err="1">
                    <a:effectLst/>
                    <a:ea typeface="Calibri" panose="020F0502020204030204" pitchFamily="34" charset="0"/>
                    <a:cs typeface="Times New Roman" panose="02020603050405020304" pitchFamily="18" charset="0"/>
                  </a:rPr>
                  <a:t>A</a:t>
                </a:r>
                <a:r>
                  <a:rPr lang="en-GB" sz="2200" i="1" baseline="-25000" dirty="0" err="1">
                    <a:effectLst/>
                    <a:ea typeface="Calibri" panose="020F0502020204030204" pitchFamily="34" charset="0"/>
                    <a:cs typeface="Times New Roman" panose="02020603050405020304" pitchFamily="18" charset="0"/>
                  </a:rPr>
                  <a:t>o</a:t>
                </a:r>
                <a:r>
                  <a:rPr lang="en-GB" sz="2200" dirty="0">
                    <a:effectLst/>
                    <a:ea typeface="Calibri" panose="020F0502020204030204" pitchFamily="34" charset="0"/>
                    <a:cs typeface="Times New Roman" panose="02020603050405020304" pitchFamily="18" charset="0"/>
                  </a:rPr>
                  <a:t> are integrated into the above equations in multiple places.  For analysis and design purposes, ideally these area terms would be separated out into a single term, so area can be treated in isolation and altered independently.</a:t>
                </a:r>
              </a:p>
              <a:p>
                <a:pPr marL="0" indent="0">
                  <a:lnSpc>
                    <a:spcPct val="115000"/>
                  </a:lnSpc>
                  <a:spcAft>
                    <a:spcPts val="1000"/>
                  </a:spcAft>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mc:Choice>
        <mc:Fallback>
          <p:sp>
            <p:nvSpPr>
              <p:cNvPr id="3" name="Content Placeholder 2">
                <a:extLst>
                  <a:ext uri="{FF2B5EF4-FFF2-40B4-BE49-F238E27FC236}">
                    <a16:creationId xmlns:a16="http://schemas.microsoft.com/office/drawing/2014/main" id="{6E7602DB-DD87-4F56-9918-FBEFB0562425}"/>
                  </a:ext>
                </a:extLst>
              </p:cNvPr>
              <p:cNvSpPr>
                <a:spLocks noGrp="1" noRot="1" noChangeAspect="1" noMove="1" noResize="1" noEditPoints="1" noAdjustHandles="1" noChangeArrowheads="1" noChangeShapeType="1" noTextEdit="1"/>
              </p:cNvSpPr>
              <p:nvPr>
                <p:ph idx="1"/>
              </p:nvPr>
            </p:nvSpPr>
            <p:spPr>
              <a:xfrm>
                <a:off x="326706" y="1143001"/>
                <a:ext cx="11538585" cy="5674994"/>
              </a:xfrm>
              <a:blipFill>
                <a:blip r:embed="rId2"/>
                <a:stretch>
                  <a:fillRect l="-687" t="-323" r="-899"/>
                </a:stretch>
              </a:blipFill>
            </p:spPr>
            <p:txBody>
              <a:bodyPr/>
              <a:lstStyle/>
              <a:p>
                <a:r>
                  <a:rPr lang="en-GB">
                    <a:noFill/>
                  </a:rPr>
                  <a:t> </a:t>
                </a:r>
              </a:p>
            </p:txBody>
          </p:sp>
        </mc:Fallback>
      </mc:AlternateContent>
    </p:spTree>
    <p:extLst>
      <p:ext uri="{BB962C8B-B14F-4D97-AF65-F5344CB8AC3E}">
        <p14:creationId xmlns:p14="http://schemas.microsoft.com/office/powerpoint/2010/main" val="4751969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88E2D-66A9-43D7-98D5-A90BF39B8D24}"/>
              </a:ext>
            </a:extLst>
          </p:cNvPr>
          <p:cNvSpPr>
            <a:spLocks noGrp="1"/>
          </p:cNvSpPr>
          <p:nvPr>
            <p:ph type="title"/>
          </p:nvPr>
        </p:nvSpPr>
        <p:spPr>
          <a:xfrm>
            <a:off x="838200" y="119380"/>
            <a:ext cx="10515600" cy="652145"/>
          </a:xfrm>
        </p:spPr>
        <p:txBody>
          <a:bodyPr>
            <a:normAutofit/>
          </a:bodyPr>
          <a:lstStyle/>
          <a:p>
            <a:pPr algn="ctr"/>
            <a:r>
              <a:rPr lang="en-GB" sz="4000" dirty="0"/>
              <a:t>Isolating heat transfer area, </a:t>
            </a:r>
            <a:r>
              <a:rPr lang="en-GB" sz="4000" i="1" dirty="0"/>
              <a:t>A</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6254245C-E299-46EC-BC5E-E6BAEF27A659}"/>
                  </a:ext>
                </a:extLst>
              </p:cNvPr>
              <p:cNvSpPr>
                <a:spLocks noGrp="1"/>
              </p:cNvSpPr>
              <p:nvPr>
                <p:ph idx="1"/>
              </p:nvPr>
            </p:nvSpPr>
            <p:spPr>
              <a:xfrm>
                <a:off x="634365" y="817881"/>
                <a:ext cx="11235690" cy="5983604"/>
              </a:xfrm>
            </p:spPr>
            <p:txBody>
              <a:bodyPr>
                <a:normAutofit lnSpcReduction="10000"/>
              </a:bodyPr>
              <a:lstStyle/>
              <a:p>
                <a:pPr marL="0" indent="0">
                  <a:lnSpc>
                    <a:spcPct val="115000"/>
                  </a:lnSpc>
                  <a:spcAft>
                    <a:spcPts val="1000"/>
                  </a:spcAft>
                  <a:buNone/>
                </a:pPr>
                <a:r>
                  <a:rPr lang="en-GB" sz="2200" dirty="0">
                    <a:effectLst/>
                    <a:ea typeface="Calibri" panose="020F0502020204030204" pitchFamily="34" charset="0"/>
                    <a:cs typeface="Times New Roman" panose="02020603050405020304" pitchFamily="18" charset="0"/>
                  </a:rPr>
                  <a:t>In the planar description of local heat transfer at the interface,</a:t>
                </a:r>
              </a:p>
              <a:p>
                <a:pPr marL="0" indent="0">
                  <a:lnSpc>
                    <a:spcPct val="115000"/>
                  </a:lnSpc>
                  <a:spcAft>
                    <a:spcPts val="1000"/>
                  </a:spcAft>
                  <a:buNone/>
                </a:pPr>
                <a:r>
                  <a:rPr lang="en-GB" sz="2200" dirty="0">
                    <a:effectLst/>
                    <a:ea typeface="Calibri" panose="020F0502020204030204" pitchFamily="34" charset="0"/>
                    <a:cs typeface="Times New Roman" panose="02020603050405020304" pitchFamily="18" charset="0"/>
                  </a:rPr>
                  <a:t>		</a:t>
                </a:r>
                <a14:m>
                  <m:oMath xmlns:m="http://schemas.openxmlformats.org/officeDocument/2006/math">
                    <m:acc>
                      <m:accPr>
                        <m:chr m:val="̇"/>
                        <m:ctrlPr>
                          <a:rPr lang="en-GB" sz="2200" i="1">
                            <a:effectLst/>
                            <a:ea typeface="Times New Roman" panose="02020603050405020304" pitchFamily="18" charset="0"/>
                            <a:cs typeface="Arial" panose="020B0604020202020204" pitchFamily="34" charset="0"/>
                          </a:rPr>
                        </m:ctrlPr>
                      </m:accPr>
                      <m:e>
                        <m:r>
                          <a:rPr lang="en-GB" sz="2200" i="1">
                            <a:effectLst/>
                            <a:ea typeface="Times New Roman" panose="02020603050405020304" pitchFamily="18" charset="0"/>
                            <a:cs typeface="Arial" panose="020B0604020202020204" pitchFamily="34" charset="0"/>
                          </a:rPr>
                          <m:t>𝑄</m:t>
                        </m:r>
                      </m:e>
                    </m:acc>
                    <m:r>
                      <a:rPr lang="en-GB" sz="2200" i="1">
                        <a:effectLst/>
                        <a:ea typeface="Times New Roman" panose="02020603050405020304" pitchFamily="18" charset="0"/>
                        <a:cs typeface="Arial" panose="020B0604020202020204" pitchFamily="34" charset="0"/>
                      </a:rPr>
                      <m:t>= </m:t>
                    </m:r>
                    <m:f>
                      <m:fPr>
                        <m:ctrlPr>
                          <a:rPr lang="en-GB" sz="2200" i="1">
                            <a:effectLst/>
                            <a:ea typeface="Times New Roman" panose="02020603050405020304" pitchFamily="18" charset="0"/>
                            <a:cs typeface="Arial" panose="020B0604020202020204" pitchFamily="34" charset="0"/>
                          </a:rPr>
                        </m:ctrlPr>
                      </m:fPr>
                      <m:num>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𝐻𝑜𝑡</m:t>
                            </m:r>
                          </m:sub>
                        </m:sSub>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𝐶𝑜𝑙𝑑</m:t>
                            </m:r>
                          </m:sub>
                        </m:sSub>
                      </m:num>
                      <m:den>
                        <m:r>
                          <a:rPr lang="en-GB" sz="2200" i="1">
                            <a:effectLst/>
                            <a:ea typeface="Times New Roman" panose="02020603050405020304" pitchFamily="18" charset="0"/>
                            <a:cs typeface="Arial" panose="020B0604020202020204" pitchFamily="34" charset="0"/>
                          </a:rPr>
                          <m:t>𝑅</m:t>
                        </m:r>
                      </m:den>
                    </m:f>
                  </m:oMath>
                </a14:m>
                <a:r>
                  <a:rPr lang="en-GB" sz="2200" dirty="0">
                    <a:effectLst/>
                    <a:ea typeface="Times New Roman" panose="02020603050405020304" pitchFamily="18" charset="0"/>
                    <a:cs typeface="Times New Roman" panose="02020603050405020304" pitchFamily="18" charset="0"/>
                  </a:rPr>
                  <a:t>    where, </a:t>
                </a:r>
                <a:r>
                  <a:rPr lang="en-GB" sz="2200" dirty="0">
                    <a:effectLst/>
                    <a:ea typeface="Calibri" panose="020F0502020204030204" pitchFamily="34" charset="0"/>
                    <a:cs typeface="Times New Roman" panose="02020603050405020304" pitchFamily="18" charset="0"/>
                  </a:rPr>
                  <a:t>	</a:t>
                </a:r>
                <a14:m>
                  <m:oMath xmlns:m="http://schemas.openxmlformats.org/officeDocument/2006/math">
                    <m:r>
                      <a:rPr lang="en-GB" sz="2200" i="1">
                        <a:effectLst/>
                        <a:ea typeface="Calibri" panose="020F0502020204030204" pitchFamily="34" charset="0"/>
                        <a:cs typeface="Arial" panose="020B0604020202020204" pitchFamily="34" charset="0"/>
                      </a:rPr>
                      <m:t>𝑅</m:t>
                    </m:r>
                    <m:r>
                      <a:rPr lang="en-GB" sz="2200" i="1">
                        <a:effectLst/>
                        <a:ea typeface="Calibri" panose="020F0502020204030204" pitchFamily="34" charset="0"/>
                        <a:cs typeface="Arial" panose="020B0604020202020204" pitchFamily="34" charset="0"/>
                      </a:rPr>
                      <m:t>= </m:t>
                    </m:r>
                    <m:f>
                      <m:fPr>
                        <m:ctrlPr>
                          <a:rPr lang="en-GB" sz="2200" i="1">
                            <a:effectLst/>
                            <a:ea typeface="Times New Roman" panose="02020603050405020304" pitchFamily="18" charset="0"/>
                            <a:cs typeface="Arial" panose="020B0604020202020204" pitchFamily="34" charset="0"/>
                          </a:rPr>
                        </m:ctrlPr>
                      </m:fPr>
                      <m:num>
                        <m:r>
                          <a:rPr lang="en-GB" sz="2200" i="1">
                            <a:effectLst/>
                            <a:ea typeface="Times New Roman" panose="02020603050405020304" pitchFamily="18" charset="0"/>
                            <a:cs typeface="Arial" panose="020B0604020202020204" pitchFamily="34" charset="0"/>
                          </a:rPr>
                          <m:t>1</m:t>
                        </m:r>
                      </m:num>
                      <m:den>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h</m:t>
                            </m:r>
                          </m:e>
                          <m:sub>
                            <m:r>
                              <a:rPr lang="en-GB" sz="2200" i="1">
                                <a:effectLst/>
                                <a:ea typeface="Times New Roman" panose="02020603050405020304" pitchFamily="18" charset="0"/>
                                <a:cs typeface="Arial" panose="020B0604020202020204" pitchFamily="34" charset="0"/>
                              </a:rPr>
                              <m:t>𝐻</m:t>
                            </m:r>
                          </m:sub>
                        </m:sSub>
                        <m:r>
                          <a:rPr lang="en-GB" sz="2200" i="1">
                            <a:effectLst/>
                            <a:ea typeface="Times New Roman" panose="02020603050405020304" pitchFamily="18" charset="0"/>
                            <a:cs typeface="Arial" panose="020B0604020202020204" pitchFamily="34" charset="0"/>
                          </a:rPr>
                          <m:t>𝐴</m:t>
                        </m:r>
                      </m:den>
                    </m:f>
                    <m:r>
                      <a:rPr lang="en-GB" sz="2200" i="1">
                        <a:effectLst/>
                        <a:ea typeface="Times New Roman" panose="02020603050405020304" pitchFamily="18" charset="0"/>
                        <a:cs typeface="Arial" panose="020B0604020202020204" pitchFamily="34" charset="0"/>
                      </a:rPr>
                      <m:t>+ </m:t>
                    </m:r>
                    <m:f>
                      <m:fPr>
                        <m:ctrlPr>
                          <a:rPr lang="en-GB" sz="2200" i="1">
                            <a:effectLst/>
                            <a:ea typeface="Times New Roman" panose="02020603050405020304" pitchFamily="18" charset="0"/>
                            <a:cs typeface="Arial" panose="020B0604020202020204" pitchFamily="34" charset="0"/>
                          </a:rPr>
                        </m:ctrlPr>
                      </m:fPr>
                      <m:num>
                        <m:r>
                          <a:rPr lang="en-GB" sz="2200" i="1">
                            <a:effectLst/>
                            <a:ea typeface="Times New Roman" panose="02020603050405020304" pitchFamily="18" charset="0"/>
                            <a:cs typeface="Arial" panose="020B0604020202020204" pitchFamily="34" charset="0"/>
                          </a:rPr>
                          <m:t>𝑥</m:t>
                        </m:r>
                      </m:num>
                      <m:den>
                        <m:r>
                          <a:rPr lang="en-GB" sz="2200" i="1">
                            <a:effectLst/>
                            <a:ea typeface="Times New Roman" panose="02020603050405020304" pitchFamily="18" charset="0"/>
                            <a:cs typeface="Arial" panose="020B0604020202020204" pitchFamily="34" charset="0"/>
                          </a:rPr>
                          <m:t>𝑘</m:t>
                        </m:r>
                        <m:r>
                          <a:rPr lang="en-GB" sz="2200" i="1">
                            <a:effectLst/>
                            <a:ea typeface="Times New Roman" panose="02020603050405020304" pitchFamily="18" charset="0"/>
                            <a:cs typeface="Arial" panose="020B0604020202020204" pitchFamily="34" charset="0"/>
                          </a:rPr>
                          <m:t> </m:t>
                        </m:r>
                        <m:r>
                          <a:rPr lang="en-GB" sz="2200" i="1">
                            <a:effectLst/>
                            <a:ea typeface="Times New Roman" panose="02020603050405020304" pitchFamily="18" charset="0"/>
                            <a:cs typeface="Arial" panose="020B0604020202020204" pitchFamily="34" charset="0"/>
                          </a:rPr>
                          <m:t>𝐴</m:t>
                        </m:r>
                      </m:den>
                    </m:f>
                    <m:r>
                      <a:rPr lang="en-GB" sz="2200" i="1">
                        <a:effectLst/>
                        <a:ea typeface="Times New Roman" panose="02020603050405020304" pitchFamily="18" charset="0"/>
                        <a:cs typeface="Arial" panose="020B0604020202020204" pitchFamily="34" charset="0"/>
                      </a:rPr>
                      <m:t>+ </m:t>
                    </m:r>
                    <m:f>
                      <m:fPr>
                        <m:ctrlPr>
                          <a:rPr lang="en-GB" sz="2200" i="1">
                            <a:effectLst/>
                            <a:ea typeface="Times New Roman" panose="02020603050405020304" pitchFamily="18" charset="0"/>
                            <a:cs typeface="Arial" panose="020B0604020202020204" pitchFamily="34" charset="0"/>
                          </a:rPr>
                        </m:ctrlPr>
                      </m:fPr>
                      <m:num>
                        <m:r>
                          <a:rPr lang="en-GB" sz="2200" i="1">
                            <a:effectLst/>
                            <a:ea typeface="Times New Roman" panose="02020603050405020304" pitchFamily="18" charset="0"/>
                            <a:cs typeface="Arial" panose="020B0604020202020204" pitchFamily="34" charset="0"/>
                          </a:rPr>
                          <m:t>1</m:t>
                        </m:r>
                      </m:num>
                      <m:den>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h</m:t>
                            </m:r>
                          </m:e>
                          <m:sub>
                            <m:r>
                              <a:rPr lang="en-GB" sz="2200" i="1">
                                <a:effectLst/>
                                <a:ea typeface="Times New Roman" panose="02020603050405020304" pitchFamily="18" charset="0"/>
                                <a:cs typeface="Arial" panose="020B0604020202020204" pitchFamily="34" charset="0"/>
                              </a:rPr>
                              <m:t>𝐶</m:t>
                            </m:r>
                          </m:sub>
                        </m:sSub>
                        <m:r>
                          <a:rPr lang="en-GB" sz="2200" i="1">
                            <a:effectLst/>
                            <a:ea typeface="Times New Roman" panose="02020603050405020304" pitchFamily="18" charset="0"/>
                            <a:cs typeface="Arial" panose="020B0604020202020204" pitchFamily="34" charset="0"/>
                          </a:rPr>
                          <m:t>𝐴</m:t>
                        </m:r>
                      </m:den>
                    </m:f>
                  </m:oMath>
                </a14:m>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The equation above for thermal resistance R, can be written as;</a:t>
                </a:r>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				</a:t>
                </a:r>
                <a14:m>
                  <m:oMath xmlns:m="http://schemas.openxmlformats.org/officeDocument/2006/math">
                    <m:r>
                      <a:rPr lang="en-GB" sz="2200" i="1">
                        <a:effectLst/>
                        <a:ea typeface="Calibri" panose="020F0502020204030204" pitchFamily="34" charset="0"/>
                        <a:cs typeface="Arial" panose="020B0604020202020204" pitchFamily="34" charset="0"/>
                      </a:rPr>
                      <m:t>𝑅</m:t>
                    </m:r>
                    <m:r>
                      <a:rPr lang="en-GB" sz="2200" i="1">
                        <a:effectLst/>
                        <a:ea typeface="Calibri" panose="020F0502020204030204" pitchFamily="34" charset="0"/>
                        <a:cs typeface="Arial" panose="020B0604020202020204" pitchFamily="34" charset="0"/>
                      </a:rPr>
                      <m:t>.</m:t>
                    </m:r>
                    <m:r>
                      <a:rPr lang="en-GB" sz="2200" i="1">
                        <a:effectLst/>
                        <a:ea typeface="Calibri" panose="020F0502020204030204" pitchFamily="34" charset="0"/>
                        <a:cs typeface="Arial" panose="020B0604020202020204" pitchFamily="34" charset="0"/>
                      </a:rPr>
                      <m:t>𝐴</m:t>
                    </m:r>
                    <m:r>
                      <a:rPr lang="en-GB" sz="2200" i="1">
                        <a:effectLst/>
                        <a:ea typeface="Calibri" panose="020F0502020204030204" pitchFamily="34" charset="0"/>
                        <a:cs typeface="Arial" panose="020B0604020202020204" pitchFamily="34" charset="0"/>
                      </a:rPr>
                      <m:t>= </m:t>
                    </m:r>
                    <m:f>
                      <m:fPr>
                        <m:ctrlPr>
                          <a:rPr lang="en-GB" sz="2200" i="1">
                            <a:effectLst/>
                            <a:ea typeface="Times New Roman" panose="02020603050405020304" pitchFamily="18" charset="0"/>
                            <a:cs typeface="Arial" panose="020B0604020202020204" pitchFamily="34" charset="0"/>
                          </a:rPr>
                        </m:ctrlPr>
                      </m:fPr>
                      <m:num>
                        <m:r>
                          <a:rPr lang="en-GB" sz="2200" i="1">
                            <a:effectLst/>
                            <a:ea typeface="Times New Roman" panose="02020603050405020304" pitchFamily="18" charset="0"/>
                            <a:cs typeface="Arial" panose="020B0604020202020204" pitchFamily="34" charset="0"/>
                          </a:rPr>
                          <m:t>1</m:t>
                        </m:r>
                      </m:num>
                      <m:den>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h</m:t>
                            </m:r>
                          </m:e>
                          <m:sub>
                            <m:r>
                              <a:rPr lang="en-GB" sz="2200" i="1">
                                <a:effectLst/>
                                <a:ea typeface="Times New Roman" panose="02020603050405020304" pitchFamily="18" charset="0"/>
                                <a:cs typeface="Arial" panose="020B0604020202020204" pitchFamily="34" charset="0"/>
                              </a:rPr>
                              <m:t>𝐻</m:t>
                            </m:r>
                          </m:sub>
                        </m:sSub>
                      </m:den>
                    </m:f>
                    <m:r>
                      <a:rPr lang="en-GB" sz="2200" i="1">
                        <a:effectLst/>
                        <a:ea typeface="Times New Roman" panose="02020603050405020304" pitchFamily="18" charset="0"/>
                        <a:cs typeface="Arial" panose="020B0604020202020204" pitchFamily="34" charset="0"/>
                      </a:rPr>
                      <m:t>+ </m:t>
                    </m:r>
                    <m:f>
                      <m:fPr>
                        <m:ctrlPr>
                          <a:rPr lang="en-GB" sz="2200" i="1">
                            <a:effectLst/>
                            <a:ea typeface="Times New Roman" panose="02020603050405020304" pitchFamily="18" charset="0"/>
                            <a:cs typeface="Arial" panose="020B0604020202020204" pitchFamily="34" charset="0"/>
                          </a:rPr>
                        </m:ctrlPr>
                      </m:fPr>
                      <m:num>
                        <m:r>
                          <a:rPr lang="en-GB" sz="2200" i="1">
                            <a:effectLst/>
                            <a:ea typeface="Times New Roman" panose="02020603050405020304" pitchFamily="18" charset="0"/>
                            <a:cs typeface="Arial" panose="020B0604020202020204" pitchFamily="34" charset="0"/>
                          </a:rPr>
                          <m:t>𝑥</m:t>
                        </m:r>
                      </m:num>
                      <m:den>
                        <m:r>
                          <a:rPr lang="en-GB" sz="2200" i="1">
                            <a:effectLst/>
                            <a:ea typeface="Times New Roman" panose="02020603050405020304" pitchFamily="18" charset="0"/>
                            <a:cs typeface="Arial" panose="020B0604020202020204" pitchFamily="34" charset="0"/>
                          </a:rPr>
                          <m:t>𝑘</m:t>
                        </m:r>
                        <m:r>
                          <a:rPr lang="en-GB" sz="2200" i="1">
                            <a:effectLst/>
                            <a:ea typeface="Times New Roman" panose="02020603050405020304" pitchFamily="18" charset="0"/>
                            <a:cs typeface="Arial" panose="020B0604020202020204" pitchFamily="34" charset="0"/>
                          </a:rPr>
                          <m:t> </m:t>
                        </m:r>
                      </m:den>
                    </m:f>
                    <m:r>
                      <a:rPr lang="en-GB" sz="2200" i="1">
                        <a:effectLst/>
                        <a:ea typeface="Times New Roman" panose="02020603050405020304" pitchFamily="18" charset="0"/>
                        <a:cs typeface="Arial" panose="020B0604020202020204" pitchFamily="34" charset="0"/>
                      </a:rPr>
                      <m:t>+ </m:t>
                    </m:r>
                    <m:f>
                      <m:fPr>
                        <m:ctrlPr>
                          <a:rPr lang="en-GB" sz="2200" i="1">
                            <a:effectLst/>
                            <a:ea typeface="Times New Roman" panose="02020603050405020304" pitchFamily="18" charset="0"/>
                            <a:cs typeface="Arial" panose="020B0604020202020204" pitchFamily="34" charset="0"/>
                          </a:rPr>
                        </m:ctrlPr>
                      </m:fPr>
                      <m:num>
                        <m:r>
                          <a:rPr lang="en-GB" sz="2200" i="1">
                            <a:effectLst/>
                            <a:ea typeface="Times New Roman" panose="02020603050405020304" pitchFamily="18" charset="0"/>
                            <a:cs typeface="Arial" panose="020B0604020202020204" pitchFamily="34" charset="0"/>
                          </a:rPr>
                          <m:t>1</m:t>
                        </m:r>
                      </m:num>
                      <m:den>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h</m:t>
                            </m:r>
                          </m:e>
                          <m:sub>
                            <m:r>
                              <a:rPr lang="en-GB" sz="2200" i="1">
                                <a:effectLst/>
                                <a:ea typeface="Times New Roman" panose="02020603050405020304" pitchFamily="18" charset="0"/>
                                <a:cs typeface="Arial" panose="020B0604020202020204" pitchFamily="34" charset="0"/>
                              </a:rPr>
                              <m:t>𝐶</m:t>
                            </m:r>
                          </m:sub>
                        </m:sSub>
                      </m:den>
                    </m:f>
                  </m:oMath>
                </a14:m>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For heat transfer across a boundary, we generally describe an overall heat transfer coefficient </a:t>
                </a:r>
                <a:r>
                  <a:rPr lang="en-GB" sz="2200" i="1" dirty="0">
                    <a:effectLst/>
                    <a:ea typeface="Times New Roman" panose="02020603050405020304" pitchFamily="18" charset="0"/>
                    <a:cs typeface="Times New Roman" panose="02020603050405020304" pitchFamily="18" charset="0"/>
                  </a:rPr>
                  <a:t>U</a:t>
                </a:r>
                <a:r>
                  <a:rPr lang="en-GB" sz="2200" dirty="0">
                    <a:effectLst/>
                    <a:ea typeface="Times New Roman" panose="02020603050405020304" pitchFamily="18" charset="0"/>
                    <a:cs typeface="Times New Roman" panose="02020603050405020304" pitchFamily="18" charset="0"/>
                  </a:rPr>
                  <a:t>, and is defined as;</a:t>
                </a:r>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					</a:t>
                </a:r>
                <a14:m>
                  <m:oMath xmlns:m="http://schemas.openxmlformats.org/officeDocument/2006/math">
                    <m:r>
                      <a:rPr lang="en-GB" sz="2200" i="1">
                        <a:effectLst/>
                        <a:ea typeface="Times New Roman" panose="02020603050405020304" pitchFamily="18" charset="0"/>
                        <a:cs typeface="Arial" panose="020B0604020202020204" pitchFamily="34" charset="0"/>
                      </a:rPr>
                      <m:t>𝑈</m:t>
                    </m:r>
                    <m:r>
                      <a:rPr lang="en-GB" sz="2200" i="1">
                        <a:effectLst/>
                        <a:ea typeface="Times New Roman" panose="02020603050405020304" pitchFamily="18" charset="0"/>
                        <a:cs typeface="Arial" panose="020B0604020202020204" pitchFamily="34" charset="0"/>
                      </a:rPr>
                      <m:t>= </m:t>
                    </m:r>
                    <m:f>
                      <m:fPr>
                        <m:ctrlPr>
                          <a:rPr lang="en-GB" sz="2200" i="1">
                            <a:effectLst/>
                            <a:ea typeface="Times New Roman" panose="02020603050405020304" pitchFamily="18" charset="0"/>
                            <a:cs typeface="Arial" panose="020B0604020202020204" pitchFamily="34" charset="0"/>
                          </a:rPr>
                        </m:ctrlPr>
                      </m:fPr>
                      <m:num>
                        <m:r>
                          <a:rPr lang="en-GB" sz="2200" i="1">
                            <a:effectLst/>
                            <a:ea typeface="Times New Roman" panose="02020603050405020304" pitchFamily="18" charset="0"/>
                            <a:cs typeface="Arial" panose="020B0604020202020204" pitchFamily="34" charset="0"/>
                          </a:rPr>
                          <m:t>1</m:t>
                        </m:r>
                      </m:num>
                      <m:den>
                        <m:r>
                          <a:rPr lang="en-GB" sz="2200" i="1">
                            <a:effectLst/>
                            <a:ea typeface="Times New Roman" panose="02020603050405020304" pitchFamily="18" charset="0"/>
                            <a:cs typeface="Arial" panose="020B0604020202020204" pitchFamily="34" charset="0"/>
                          </a:rPr>
                          <m:t>𝑅</m:t>
                        </m:r>
                        <m:r>
                          <a:rPr lang="en-GB" sz="2200" i="1">
                            <a:effectLst/>
                            <a:ea typeface="Times New Roman" panose="02020603050405020304" pitchFamily="18" charset="0"/>
                            <a:cs typeface="Arial" panose="020B0604020202020204" pitchFamily="34" charset="0"/>
                          </a:rPr>
                          <m:t>.</m:t>
                        </m:r>
                        <m:r>
                          <a:rPr lang="en-GB" sz="2200" i="1">
                            <a:effectLst/>
                            <a:ea typeface="Times New Roman" panose="02020603050405020304" pitchFamily="18" charset="0"/>
                            <a:cs typeface="Arial" panose="020B0604020202020204" pitchFamily="34" charset="0"/>
                          </a:rPr>
                          <m:t>𝐴</m:t>
                        </m:r>
                      </m:den>
                    </m:f>
                  </m:oMath>
                </a14:m>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Which can then be substituted into   </a:t>
                </a:r>
                <a14:m>
                  <m:oMath xmlns:m="http://schemas.openxmlformats.org/officeDocument/2006/math">
                    <m:acc>
                      <m:accPr>
                        <m:chr m:val="̇"/>
                        <m:ctrlPr>
                          <a:rPr lang="en-GB" sz="2200" i="1">
                            <a:effectLst/>
                            <a:ea typeface="Times New Roman" panose="02020603050405020304" pitchFamily="18" charset="0"/>
                            <a:cs typeface="Arial" panose="020B0604020202020204" pitchFamily="34" charset="0"/>
                          </a:rPr>
                        </m:ctrlPr>
                      </m:accPr>
                      <m:e>
                        <m:r>
                          <a:rPr lang="en-GB" sz="2200" i="1">
                            <a:effectLst/>
                            <a:ea typeface="Times New Roman" panose="02020603050405020304" pitchFamily="18" charset="0"/>
                            <a:cs typeface="Arial" panose="020B0604020202020204" pitchFamily="34" charset="0"/>
                          </a:rPr>
                          <m:t>𝑄</m:t>
                        </m:r>
                      </m:e>
                    </m:acc>
                    <m:r>
                      <a:rPr lang="en-GB" sz="2200" i="1">
                        <a:effectLst/>
                        <a:ea typeface="Times New Roman" panose="02020603050405020304" pitchFamily="18" charset="0"/>
                        <a:cs typeface="Arial" panose="020B0604020202020204" pitchFamily="34" charset="0"/>
                      </a:rPr>
                      <m:t>= </m:t>
                    </m:r>
                    <m:f>
                      <m:fPr>
                        <m:ctrlPr>
                          <a:rPr lang="en-GB" sz="2200" i="1">
                            <a:effectLst/>
                            <a:ea typeface="Times New Roman" panose="02020603050405020304" pitchFamily="18" charset="0"/>
                            <a:cs typeface="Arial" panose="020B0604020202020204" pitchFamily="34" charset="0"/>
                          </a:rPr>
                        </m:ctrlPr>
                      </m:fPr>
                      <m:num>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𝐻𝑜𝑡</m:t>
                            </m:r>
                          </m:sub>
                        </m:sSub>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𝐶𝑜𝑙𝑑</m:t>
                            </m:r>
                          </m:sub>
                        </m:sSub>
                      </m:num>
                      <m:den>
                        <m:r>
                          <a:rPr lang="en-GB" sz="2200" i="1">
                            <a:effectLst/>
                            <a:ea typeface="Times New Roman" panose="02020603050405020304" pitchFamily="18" charset="0"/>
                            <a:cs typeface="Arial" panose="020B0604020202020204" pitchFamily="34" charset="0"/>
                          </a:rPr>
                          <m:t>𝑅</m:t>
                        </m:r>
                      </m:den>
                    </m:f>
                  </m:oMath>
                </a14:m>
                <a:r>
                  <a:rPr lang="en-GB" sz="2200" dirty="0">
                    <a:effectLst/>
                    <a:ea typeface="Times New Roman" panose="02020603050405020304" pitchFamily="18" charset="0"/>
                    <a:cs typeface="Times New Roman" panose="02020603050405020304" pitchFamily="18" charset="0"/>
                  </a:rPr>
                  <a:t>  to give;</a:t>
                </a:r>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					</a:t>
                </a:r>
                <a14:m>
                  <m:oMath xmlns:m="http://schemas.openxmlformats.org/officeDocument/2006/math">
                    <m:acc>
                      <m:accPr>
                        <m:chr m:val="̇"/>
                        <m:ctrlPr>
                          <a:rPr lang="en-GB" sz="2200" i="1">
                            <a:effectLst/>
                            <a:ea typeface="Times New Roman" panose="02020603050405020304" pitchFamily="18" charset="0"/>
                            <a:cs typeface="Arial" panose="020B0604020202020204" pitchFamily="34" charset="0"/>
                          </a:rPr>
                        </m:ctrlPr>
                      </m:accPr>
                      <m:e>
                        <m:r>
                          <a:rPr lang="en-GB" sz="2200" i="1">
                            <a:effectLst/>
                            <a:ea typeface="Times New Roman" panose="02020603050405020304" pitchFamily="18" charset="0"/>
                            <a:cs typeface="Arial" panose="020B0604020202020204" pitchFamily="34" charset="0"/>
                          </a:rPr>
                          <m:t>𝑄</m:t>
                        </m:r>
                      </m:e>
                    </m:acc>
                    <m:r>
                      <a:rPr lang="en-GB" sz="2200" i="1">
                        <a:effectLst/>
                        <a:ea typeface="Times New Roman" panose="02020603050405020304" pitchFamily="18" charset="0"/>
                        <a:cs typeface="Arial" panose="020B0604020202020204" pitchFamily="34" charset="0"/>
                      </a:rPr>
                      <m:t>=</m:t>
                    </m:r>
                    <m:r>
                      <a:rPr lang="en-GB" sz="2200" i="1">
                        <a:effectLst/>
                        <a:ea typeface="Times New Roman" panose="02020603050405020304" pitchFamily="18" charset="0"/>
                        <a:cs typeface="Arial" panose="020B0604020202020204" pitchFamily="34" charset="0"/>
                      </a:rPr>
                      <m:t>𝑈𝐴</m:t>
                    </m:r>
                    <m:r>
                      <a:rPr lang="en-GB" sz="2200" i="1">
                        <a:effectLst/>
                        <a:ea typeface="Times New Roman" panose="02020603050405020304" pitchFamily="18" charset="0"/>
                        <a:cs typeface="Arial" panose="020B0604020202020204" pitchFamily="34" charset="0"/>
                      </a:rPr>
                      <m:t>(</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𝐻𝑜𝑡</m:t>
                        </m:r>
                      </m:sub>
                    </m:sSub>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𝐶𝑜𝑙𝑑</m:t>
                        </m:r>
                      </m:sub>
                    </m:sSub>
                    <m:r>
                      <a:rPr lang="en-GB" sz="2200" i="1">
                        <a:effectLst/>
                        <a:ea typeface="Times New Roman" panose="02020603050405020304" pitchFamily="18" charset="0"/>
                        <a:cs typeface="Arial" panose="020B0604020202020204" pitchFamily="34" charset="0"/>
                      </a:rPr>
                      <m:t>)</m:t>
                    </m:r>
                  </m:oMath>
                </a14:m>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p>
            </p:txBody>
          </p:sp>
        </mc:Choice>
        <mc:Fallback>
          <p:sp>
            <p:nvSpPr>
              <p:cNvPr id="3" name="Content Placeholder 2">
                <a:extLst>
                  <a:ext uri="{FF2B5EF4-FFF2-40B4-BE49-F238E27FC236}">
                    <a16:creationId xmlns:a16="http://schemas.microsoft.com/office/drawing/2014/main" id="{6254245C-E299-46EC-BC5E-E6BAEF27A659}"/>
                  </a:ext>
                </a:extLst>
              </p:cNvPr>
              <p:cNvSpPr>
                <a:spLocks noGrp="1" noRot="1" noChangeAspect="1" noMove="1" noResize="1" noEditPoints="1" noAdjustHandles="1" noChangeArrowheads="1" noChangeShapeType="1" noTextEdit="1"/>
              </p:cNvSpPr>
              <p:nvPr>
                <p:ph idx="1"/>
              </p:nvPr>
            </p:nvSpPr>
            <p:spPr>
              <a:xfrm>
                <a:off x="634365" y="817881"/>
                <a:ext cx="11235690" cy="5983604"/>
              </a:xfrm>
              <a:blipFill>
                <a:blip r:embed="rId2"/>
                <a:stretch>
                  <a:fillRect l="-705" t="-713"/>
                </a:stretch>
              </a:blipFill>
            </p:spPr>
            <p:txBody>
              <a:bodyPr/>
              <a:lstStyle/>
              <a:p>
                <a:r>
                  <a:rPr lang="en-GB">
                    <a:noFill/>
                  </a:rPr>
                  <a:t> </a:t>
                </a:r>
              </a:p>
            </p:txBody>
          </p:sp>
        </mc:Fallback>
      </mc:AlternateContent>
    </p:spTree>
    <p:extLst>
      <p:ext uri="{BB962C8B-B14F-4D97-AF65-F5344CB8AC3E}">
        <p14:creationId xmlns:p14="http://schemas.microsoft.com/office/powerpoint/2010/main" val="3723836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474F1-057A-4341-9B4E-7710A0CEC48D}"/>
              </a:ext>
            </a:extLst>
          </p:cNvPr>
          <p:cNvSpPr>
            <a:spLocks noGrp="1"/>
          </p:cNvSpPr>
          <p:nvPr>
            <p:ph type="title"/>
          </p:nvPr>
        </p:nvSpPr>
        <p:spPr>
          <a:xfrm>
            <a:off x="838199" y="245110"/>
            <a:ext cx="10515600" cy="663575"/>
          </a:xfrm>
        </p:spPr>
        <p:txBody>
          <a:bodyPr>
            <a:normAutofit/>
          </a:bodyPr>
          <a:lstStyle/>
          <a:p>
            <a:pPr algn="ctr"/>
            <a:r>
              <a:rPr lang="en-GB" sz="4000" dirty="0"/>
              <a:t>Overall Heat Transfer Coefficient </a:t>
            </a:r>
            <a:r>
              <a:rPr lang="en-GB" sz="4000" i="1" dirty="0"/>
              <a:t>U</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C8B56935-326F-4558-8250-F6505084202E}"/>
                  </a:ext>
                </a:extLst>
              </p:cNvPr>
              <p:cNvSpPr>
                <a:spLocks noGrp="1"/>
              </p:cNvSpPr>
              <p:nvPr>
                <p:ph idx="1"/>
              </p:nvPr>
            </p:nvSpPr>
            <p:spPr>
              <a:xfrm>
                <a:off x="148590" y="1137285"/>
                <a:ext cx="11762423" cy="5475605"/>
              </a:xfrm>
            </p:spPr>
            <p:txBody>
              <a:bodyPr>
                <a:normAutofit lnSpcReduction="10000"/>
              </a:bodyPr>
              <a:lstStyle/>
              <a:p>
                <a:pPr marL="0" indent="0">
                  <a:buNone/>
                </a:pPr>
                <a:r>
                  <a:rPr lang="en-GB" sz="2200" dirty="0">
                    <a:cs typeface="Arial" panose="020B0604020202020204" pitchFamily="34" charset="0"/>
                  </a:rPr>
                  <a:t>Consider the fundamental equation of heat exchanger analysis for rate of heat transfer between two fluid streams through the solid interface;</a:t>
                </a:r>
              </a:p>
              <a:p>
                <a:pPr marL="0" indent="0">
                  <a:buNone/>
                </a:pPr>
                <a:r>
                  <a:rPr lang="en-GB" sz="2200" dirty="0">
                    <a:cs typeface="Arial" panose="020B0604020202020204" pitchFamily="34" charset="0"/>
                  </a:rPr>
                  <a:t>					</a:t>
                </a:r>
                <a:r>
                  <a:rPr lang="en-GB" sz="2200" dirty="0">
                    <a:effectLst/>
                    <a:ea typeface="Times New Roman" panose="02020603050405020304" pitchFamily="18" charset="0"/>
                    <a:cs typeface="Arial" panose="020B0604020202020204" pitchFamily="34" charset="0"/>
                  </a:rPr>
                  <a:t> </a:t>
                </a:r>
                <a14:m>
                  <m:oMath xmlns:m="http://schemas.openxmlformats.org/officeDocument/2006/math">
                    <m:acc>
                      <m:accPr>
                        <m:chr m:val="̇"/>
                        <m:ctrlPr>
                          <a:rPr lang="en-GB" sz="2200" i="1" smtClean="0">
                            <a:effectLst/>
                            <a:ea typeface="Times New Roman" panose="02020603050405020304" pitchFamily="18" charset="0"/>
                            <a:cs typeface="Arial" panose="020B0604020202020204" pitchFamily="34" charset="0"/>
                          </a:rPr>
                        </m:ctrlPr>
                      </m:accPr>
                      <m:e>
                        <m:r>
                          <a:rPr lang="en-GB" sz="2200" i="1">
                            <a:effectLst/>
                            <a:ea typeface="Times New Roman" panose="02020603050405020304" pitchFamily="18" charset="0"/>
                            <a:cs typeface="Arial" panose="020B0604020202020204" pitchFamily="34" charset="0"/>
                          </a:rPr>
                          <m:t>𝑄</m:t>
                        </m:r>
                      </m:e>
                    </m:acc>
                    <m:r>
                      <a:rPr lang="en-GB" sz="2200" i="1">
                        <a:effectLst/>
                        <a:ea typeface="Times New Roman" panose="02020603050405020304" pitchFamily="18" charset="0"/>
                        <a:cs typeface="Arial" panose="020B0604020202020204" pitchFamily="34" charset="0"/>
                      </a:rPr>
                      <m:t>=</m:t>
                    </m:r>
                    <m:r>
                      <a:rPr lang="en-GB" sz="2200" i="1">
                        <a:effectLst/>
                        <a:ea typeface="Times New Roman" panose="02020603050405020304" pitchFamily="18" charset="0"/>
                        <a:cs typeface="Arial" panose="020B0604020202020204" pitchFamily="34" charset="0"/>
                      </a:rPr>
                      <m:t>𝑈𝐴</m:t>
                    </m:r>
                    <m:r>
                      <a:rPr lang="en-GB" sz="2200" i="1">
                        <a:effectLst/>
                        <a:ea typeface="Times New Roman" panose="02020603050405020304" pitchFamily="18" charset="0"/>
                        <a:cs typeface="Arial" panose="020B0604020202020204" pitchFamily="34" charset="0"/>
                      </a:rPr>
                      <m:t>(</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𝐻𝑜𝑡</m:t>
                        </m:r>
                      </m:sub>
                    </m:sSub>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𝐶𝑜𝑙𝑑</m:t>
                        </m:r>
                      </m:sub>
                    </m:sSub>
                    <m:r>
                      <a:rPr lang="en-GB" sz="2200" i="1">
                        <a:effectLst/>
                        <a:ea typeface="Times New Roman" panose="02020603050405020304" pitchFamily="18" charset="0"/>
                        <a:cs typeface="Arial" panose="020B0604020202020204" pitchFamily="34" charset="0"/>
                      </a:rPr>
                      <m:t>)</m:t>
                    </m:r>
                  </m:oMath>
                </a14:m>
                <a:endParaRPr lang="en-GB" sz="2200" dirty="0">
                  <a:cs typeface="Arial" panose="020B0604020202020204" pitchFamily="34" charset="0"/>
                </a:endParaRPr>
              </a:p>
              <a:p>
                <a:pPr marL="0" indent="0">
                  <a:buNone/>
                </a:pPr>
                <a:endParaRPr lang="en-GB" sz="200" dirty="0">
                  <a:cs typeface="Arial" panose="020B0604020202020204" pitchFamily="34" charset="0"/>
                </a:endParaRPr>
              </a:p>
              <a:p>
                <a:pPr marL="0" indent="0">
                  <a:buNone/>
                </a:pPr>
                <a:r>
                  <a:rPr lang="en-GB" sz="2200" dirty="0">
                    <a:ea typeface="Calibri" panose="020F0502020204030204" pitchFamily="34" charset="0"/>
                    <a:cs typeface="Times New Roman" panose="02020603050405020304" pitchFamily="18" charset="0"/>
                  </a:rPr>
                  <a:t>E</a:t>
                </a:r>
                <a:r>
                  <a:rPr lang="en-GB" sz="2200" dirty="0">
                    <a:effectLst/>
                    <a:ea typeface="Calibri" panose="020F0502020204030204" pitchFamily="34" charset="0"/>
                    <a:cs typeface="Times New Roman" panose="02020603050405020304" pitchFamily="18" charset="0"/>
                  </a:rPr>
                  <a:t>quation above is the </a:t>
                </a:r>
                <a:r>
                  <a:rPr lang="en-GB" sz="2200" i="1" dirty="0">
                    <a:effectLst/>
                    <a:ea typeface="Calibri" panose="020F0502020204030204" pitchFamily="34" charset="0"/>
                    <a:cs typeface="Times New Roman" panose="02020603050405020304" pitchFamily="18" charset="0"/>
                  </a:rPr>
                  <a:t>local capacity </a:t>
                </a:r>
                <a:r>
                  <a:rPr lang="en-GB" sz="2200" dirty="0">
                    <a:effectLst/>
                    <a:ea typeface="Calibri" panose="020F0502020204030204" pitchFamily="34" charset="0"/>
                    <a:cs typeface="Times New Roman" panose="02020603050405020304" pitchFamily="18" charset="0"/>
                  </a:rPr>
                  <a:t>analysis method with the area term </a:t>
                </a:r>
                <a:r>
                  <a:rPr lang="en-GB" sz="2200" i="1" dirty="0">
                    <a:effectLst/>
                    <a:ea typeface="Calibri" panose="020F0502020204030204" pitchFamily="34" charset="0"/>
                    <a:cs typeface="Times New Roman" panose="02020603050405020304" pitchFamily="18" charset="0"/>
                  </a:rPr>
                  <a:t>A</a:t>
                </a:r>
                <a:r>
                  <a:rPr lang="en-GB" sz="2200" dirty="0">
                    <a:effectLst/>
                    <a:ea typeface="Calibri" panose="020F0502020204030204" pitchFamily="34" charset="0"/>
                    <a:cs typeface="Times New Roman" panose="02020603050405020304" pitchFamily="18" charset="0"/>
                  </a:rPr>
                  <a:t>, isolated from the rest of thermal resistance terms, by using the Overall Heat Transfer Coefficient (OHTC), </a:t>
                </a:r>
                <a:r>
                  <a:rPr lang="en-GB" sz="2200" i="1" dirty="0">
                    <a:effectLst/>
                    <a:ea typeface="Calibri" panose="020F0502020204030204" pitchFamily="34" charset="0"/>
                    <a:cs typeface="Times New Roman" panose="02020603050405020304" pitchFamily="18" charset="0"/>
                  </a:rPr>
                  <a:t>U</a:t>
                </a:r>
                <a:r>
                  <a:rPr lang="en-GB" sz="2200" dirty="0">
                    <a:effectLst/>
                    <a:ea typeface="Calibri" panose="020F0502020204030204" pitchFamily="34" charset="0"/>
                    <a:cs typeface="Times New Roman" panose="02020603050405020304" pitchFamily="18" charset="0"/>
                  </a:rPr>
                  <a:t>.</a:t>
                </a:r>
              </a:p>
              <a:p>
                <a:pPr marL="0" indent="0">
                  <a:buNone/>
                </a:pPr>
                <a:r>
                  <a:rPr lang="en-GB" sz="2200" dirty="0">
                    <a:effectLst/>
                    <a:ea typeface="Calibri" panose="020F0502020204030204" pitchFamily="34" charset="0"/>
                    <a:cs typeface="Times New Roman" panose="02020603050405020304" pitchFamily="18" charset="0"/>
                  </a:rPr>
                  <a:t>  </a:t>
                </a:r>
              </a:p>
              <a:p>
                <a:pPr marL="0" indent="0">
                  <a:buNone/>
                </a:pPr>
                <a:r>
                  <a:rPr lang="en-GB" sz="2200" dirty="0">
                    <a:effectLst/>
                    <a:ea typeface="Calibri" panose="020F0502020204030204" pitchFamily="34" charset="0"/>
                    <a:cs typeface="Times New Roman" panose="02020603050405020304" pitchFamily="18" charset="0"/>
                  </a:rPr>
                  <a:t>The OHTC gives:	</a:t>
                </a:r>
                <a:r>
                  <a:rPr lang="en-GB" sz="2200" i="1" dirty="0">
                    <a:effectLst/>
                    <a:ea typeface="Calibri" panose="020F0502020204030204" pitchFamily="34" charset="0"/>
                    <a:cs typeface="Times New Roman" panose="02020603050405020304" pitchFamily="18" charset="0"/>
                  </a:rPr>
                  <a:t>the heat transmitted per unit area per unit time per degree 					temperature difference between the bulk fluids on either side of the 				solid interface </a:t>
                </a:r>
                <a:r>
                  <a:rPr lang="en-GB" sz="2200" dirty="0">
                    <a:effectLst/>
                    <a:ea typeface="Calibri" panose="020F0502020204030204" pitchFamily="34" charset="0"/>
                    <a:cs typeface="Times New Roman" panose="02020603050405020304" pitchFamily="18" charset="0"/>
                  </a:rPr>
                  <a:t>(W/m</a:t>
                </a:r>
                <a:r>
                  <a:rPr lang="en-GB" sz="2200" baseline="30000" dirty="0">
                    <a:effectLst/>
                    <a:ea typeface="Calibri" panose="020F0502020204030204" pitchFamily="34" charset="0"/>
                    <a:cs typeface="Times New Roman" panose="02020603050405020304" pitchFamily="18" charset="0"/>
                  </a:rPr>
                  <a:t>2</a:t>
                </a:r>
                <a:r>
                  <a:rPr lang="en-GB" sz="2200" dirty="0">
                    <a:effectLst/>
                    <a:ea typeface="Calibri" panose="020F0502020204030204" pitchFamily="34" charset="0"/>
                    <a:cs typeface="Times New Roman" panose="02020603050405020304" pitchFamily="18" charset="0"/>
                  </a:rPr>
                  <a:t>K).</a:t>
                </a:r>
              </a:p>
              <a:p>
                <a:pPr marL="0" indent="0">
                  <a:buNone/>
                </a:pPr>
                <a:endParaRPr lang="en-GB" sz="800" dirty="0">
                  <a:effectLst/>
                  <a:ea typeface="Calibri" panose="020F0502020204030204" pitchFamily="34" charset="0"/>
                  <a:cs typeface="Times New Roman" panose="02020603050405020304" pitchFamily="18" charset="0"/>
                </a:endParaRPr>
              </a:p>
              <a:p>
                <a:pPr marL="0" indent="0">
                  <a:buNone/>
                </a:pPr>
                <a:r>
                  <a:rPr lang="en-GB" sz="2200" dirty="0">
                    <a:effectLst/>
                    <a:ea typeface="Calibri" panose="020F0502020204030204" pitchFamily="34" charset="0"/>
                  </a:rPr>
                  <a:t>OHTC value is generally more useful than total thermal resistance value (R) for describing heat transfer across an interface, as it is independent of the surface area. </a:t>
                </a:r>
              </a:p>
              <a:p>
                <a:pPr marL="0" indent="0">
                  <a:buNone/>
                </a:pPr>
                <a:r>
                  <a:rPr lang="en-GB" sz="2200" dirty="0">
                    <a:effectLst/>
                    <a:ea typeface="Calibri" panose="020F0502020204030204" pitchFamily="34" charset="0"/>
                  </a:rPr>
                  <a:t> </a:t>
                </a:r>
              </a:p>
              <a:p>
                <a:pPr marL="0" indent="0">
                  <a:buNone/>
                </a:pPr>
                <a:r>
                  <a:rPr lang="en-GB" sz="2200" dirty="0">
                    <a:effectLst/>
                    <a:ea typeface="Calibri" panose="020F0502020204030204" pitchFamily="34" charset="0"/>
                  </a:rPr>
                  <a:t>While the total thermal resistance is for a particular heat exchanger interface, the OHTC value is for a type of interface and can be used to calculate the rate of heat transfer across any area of that type of interface – it is independent of interface area.</a:t>
                </a:r>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latin typeface="Arial" panose="020B0604020202020204" pitchFamily="34" charset="0"/>
                  <a:cs typeface="Arial" panose="020B0604020202020204" pitchFamily="34" charset="0"/>
                </a:endParaRPr>
              </a:p>
            </p:txBody>
          </p:sp>
        </mc:Choice>
        <mc:Fallback>
          <p:sp>
            <p:nvSpPr>
              <p:cNvPr id="3" name="Content Placeholder 2">
                <a:extLst>
                  <a:ext uri="{FF2B5EF4-FFF2-40B4-BE49-F238E27FC236}">
                    <a16:creationId xmlns:a16="http://schemas.microsoft.com/office/drawing/2014/main" id="{C8B56935-326F-4558-8250-F6505084202E}"/>
                  </a:ext>
                </a:extLst>
              </p:cNvPr>
              <p:cNvSpPr>
                <a:spLocks noGrp="1" noRot="1" noChangeAspect="1" noMove="1" noResize="1" noEditPoints="1" noAdjustHandles="1" noChangeArrowheads="1" noChangeShapeType="1" noTextEdit="1"/>
              </p:cNvSpPr>
              <p:nvPr>
                <p:ph idx="1"/>
              </p:nvPr>
            </p:nvSpPr>
            <p:spPr>
              <a:xfrm>
                <a:off x="148590" y="1137285"/>
                <a:ext cx="11762423" cy="5475605"/>
              </a:xfrm>
              <a:blipFill>
                <a:blip r:embed="rId2"/>
                <a:stretch>
                  <a:fillRect l="-674" t="-1893" b="-780"/>
                </a:stretch>
              </a:blipFill>
            </p:spPr>
            <p:txBody>
              <a:bodyPr/>
              <a:lstStyle/>
              <a:p>
                <a:r>
                  <a:rPr lang="en-GB">
                    <a:noFill/>
                  </a:rPr>
                  <a:t> </a:t>
                </a:r>
              </a:p>
            </p:txBody>
          </p:sp>
        </mc:Fallback>
      </mc:AlternateContent>
    </p:spTree>
    <p:extLst>
      <p:ext uri="{BB962C8B-B14F-4D97-AF65-F5344CB8AC3E}">
        <p14:creationId xmlns:p14="http://schemas.microsoft.com/office/powerpoint/2010/main" val="3568351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99BF0-1B74-4A78-BBC9-56A43146F681}"/>
              </a:ext>
            </a:extLst>
          </p:cNvPr>
          <p:cNvSpPr>
            <a:spLocks noGrp="1"/>
          </p:cNvSpPr>
          <p:nvPr>
            <p:ph type="title"/>
          </p:nvPr>
        </p:nvSpPr>
        <p:spPr>
          <a:xfrm>
            <a:off x="838200" y="147955"/>
            <a:ext cx="10515600" cy="663575"/>
          </a:xfrm>
        </p:spPr>
        <p:txBody>
          <a:bodyPr>
            <a:normAutofit/>
          </a:bodyPr>
          <a:lstStyle/>
          <a:p>
            <a:pPr algn="ctr"/>
            <a:r>
              <a:rPr lang="en-GB" sz="4000" dirty="0"/>
              <a:t>Conduction and Thermal Resistance of interface</a:t>
            </a:r>
          </a:p>
        </p:txBody>
      </p:sp>
      <p:sp>
        <p:nvSpPr>
          <p:cNvPr id="3" name="Content Placeholder 2">
            <a:extLst>
              <a:ext uri="{FF2B5EF4-FFF2-40B4-BE49-F238E27FC236}">
                <a16:creationId xmlns:a16="http://schemas.microsoft.com/office/drawing/2014/main" id="{CE269958-F7DB-4B72-8902-336A0C0279FA}"/>
              </a:ext>
            </a:extLst>
          </p:cNvPr>
          <p:cNvSpPr>
            <a:spLocks noGrp="1"/>
          </p:cNvSpPr>
          <p:nvPr>
            <p:ph idx="1"/>
          </p:nvPr>
        </p:nvSpPr>
        <p:spPr>
          <a:xfrm>
            <a:off x="285750" y="851535"/>
            <a:ext cx="11647170" cy="5783580"/>
          </a:xfrm>
        </p:spPr>
        <p:txBody>
          <a:bodyPr>
            <a:normAutofit/>
          </a:bodyPr>
          <a:lstStyle/>
          <a:p>
            <a:pPr marL="0" indent="0">
              <a:buNone/>
            </a:pPr>
            <a:r>
              <a:rPr lang="en-GB" sz="2200" dirty="0">
                <a:effectLst/>
                <a:ea typeface="Calibri" panose="020F0502020204030204" pitchFamily="34" charset="0"/>
                <a:cs typeface="Times New Roman" panose="02020603050405020304" pitchFamily="18" charset="0"/>
              </a:rPr>
              <a:t>To ensure efficient heat energy transferred from hot stream to cold stream, </a:t>
            </a:r>
            <a:r>
              <a:rPr lang="en-GB" sz="2200" i="1" dirty="0">
                <a:effectLst/>
                <a:ea typeface="Calibri" panose="020F0502020204030204" pitchFamily="34" charset="0"/>
                <a:cs typeface="Times New Roman" panose="02020603050405020304" pitchFamily="18" charset="0"/>
              </a:rPr>
              <a:t>thickness of the interface wall </a:t>
            </a:r>
            <a:r>
              <a:rPr lang="en-GB" sz="2200" dirty="0">
                <a:effectLst/>
                <a:ea typeface="Calibri" panose="020F0502020204030204" pitchFamily="34" charset="0"/>
                <a:cs typeface="Times New Roman" panose="02020603050405020304" pitchFamily="18" charset="0"/>
              </a:rPr>
              <a:t>is designed to be as small as possible, and also a highly conductive material is chosen.  </a:t>
            </a:r>
          </a:p>
          <a:p>
            <a:pPr marL="0" indent="0">
              <a:buNone/>
            </a:pPr>
            <a:r>
              <a:rPr lang="en-GB" sz="2200" dirty="0">
                <a:ea typeface="Calibri" panose="020F0502020204030204" pitchFamily="34" charset="0"/>
                <a:cs typeface="Times New Roman" panose="02020603050405020304" pitchFamily="18" charset="0"/>
              </a:rPr>
              <a:t>R</a:t>
            </a:r>
            <a:r>
              <a:rPr lang="en-GB" sz="2200" dirty="0">
                <a:effectLst/>
                <a:ea typeface="Calibri" panose="020F0502020204030204" pitchFamily="34" charset="0"/>
                <a:cs typeface="Times New Roman" panose="02020603050405020304" pitchFamily="18" charset="0"/>
              </a:rPr>
              <a:t>esult of this is, in a typical heat exchanger, the conduction resistance in the wall of the interface is generally negligible compared to the convective resistances.  </a:t>
            </a:r>
          </a:p>
          <a:p>
            <a:pPr marL="0" indent="0">
              <a:buNone/>
            </a:pPr>
            <a:r>
              <a:rPr lang="en-GB" sz="2200" dirty="0">
                <a:effectLst/>
                <a:ea typeface="Calibri" panose="020F0502020204030204" pitchFamily="34" charset="0"/>
                <a:cs typeface="Times New Roman" panose="02020603050405020304" pitchFamily="18" charset="0"/>
              </a:rPr>
              <a:t>Typically, thin section </a:t>
            </a:r>
            <a:r>
              <a:rPr lang="en-GB" sz="2200" i="1" dirty="0">
                <a:effectLst/>
                <a:ea typeface="Calibri" panose="020F0502020204030204" pitchFamily="34" charset="0"/>
                <a:cs typeface="Times New Roman" panose="02020603050405020304" pitchFamily="18" charset="0"/>
              </a:rPr>
              <a:t>copper</a:t>
            </a:r>
            <a:r>
              <a:rPr lang="en-GB" sz="2200" dirty="0">
                <a:effectLst/>
                <a:ea typeface="Calibri" panose="020F0502020204030204" pitchFamily="34" charset="0"/>
                <a:cs typeface="Times New Roman" panose="02020603050405020304" pitchFamily="18" charset="0"/>
              </a:rPr>
              <a:t> is used as the interface material, which is so conductive that it becomes virtually impossible to design a heat exchanger where the conduction resistance in the interface has a significant contribution to the overall resistance.</a:t>
            </a: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p:pic>
        <p:nvPicPr>
          <p:cNvPr id="1026" name="Picture 2" descr="Solar Hot Water and Space Heating System With Integrated Boiler | Solar hot  water, Heat exchanger, Solar heating">
            <a:extLst>
              <a:ext uri="{FF2B5EF4-FFF2-40B4-BE49-F238E27FC236}">
                <a16:creationId xmlns:a16="http://schemas.microsoft.com/office/drawing/2014/main" id="{3312A64E-B65A-4E95-ABD5-595BA31DBE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0999" y="3389940"/>
            <a:ext cx="4996815" cy="332010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1914A46-8FA6-4293-957B-00EFC1F258BB}"/>
              </a:ext>
            </a:extLst>
          </p:cNvPr>
          <p:cNvSpPr txBox="1"/>
          <p:nvPr/>
        </p:nvSpPr>
        <p:spPr>
          <a:xfrm>
            <a:off x="5760720" y="4337685"/>
            <a:ext cx="6385560" cy="1107996"/>
          </a:xfrm>
          <a:prstGeom prst="rect">
            <a:avLst/>
          </a:prstGeom>
          <a:noFill/>
        </p:spPr>
        <p:txBody>
          <a:bodyPr wrap="square" rtlCol="0">
            <a:spAutoFit/>
          </a:bodyPr>
          <a:lstStyle/>
          <a:p>
            <a:r>
              <a:rPr lang="en-GB" sz="2200" dirty="0"/>
              <a:t>Example of a solar hot water and space heating system utilising considerable length of thin-walled copper piping.</a:t>
            </a:r>
          </a:p>
        </p:txBody>
      </p:sp>
    </p:spTree>
    <p:extLst>
      <p:ext uri="{BB962C8B-B14F-4D97-AF65-F5344CB8AC3E}">
        <p14:creationId xmlns:p14="http://schemas.microsoft.com/office/powerpoint/2010/main" val="403645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BF045-2B6B-401D-9529-B83D6A5F8C97}"/>
              </a:ext>
            </a:extLst>
          </p:cNvPr>
          <p:cNvSpPr>
            <a:spLocks noGrp="1"/>
          </p:cNvSpPr>
          <p:nvPr>
            <p:ph type="title"/>
          </p:nvPr>
        </p:nvSpPr>
        <p:spPr>
          <a:xfrm>
            <a:off x="871537" y="90806"/>
            <a:ext cx="10515600" cy="623570"/>
          </a:xfrm>
        </p:spPr>
        <p:txBody>
          <a:bodyPr>
            <a:normAutofit fontScale="90000"/>
          </a:bodyPr>
          <a:lstStyle/>
          <a:p>
            <a:pPr algn="ctr"/>
            <a:r>
              <a:rPr lang="en-GB" sz="4000" dirty="0"/>
              <a:t>Conduction resistance - </a:t>
            </a:r>
            <a:r>
              <a:rPr lang="en-GB" sz="4000" i="1" dirty="0"/>
              <a:t>Example</a:t>
            </a:r>
          </a:p>
        </p:txBody>
      </p:sp>
      <p:sp>
        <p:nvSpPr>
          <p:cNvPr id="3" name="Content Placeholder 2">
            <a:extLst>
              <a:ext uri="{FF2B5EF4-FFF2-40B4-BE49-F238E27FC236}">
                <a16:creationId xmlns:a16="http://schemas.microsoft.com/office/drawing/2014/main" id="{01E8AC84-D463-4AF5-83DB-A9F95F15E4FC}"/>
              </a:ext>
            </a:extLst>
          </p:cNvPr>
          <p:cNvSpPr>
            <a:spLocks noGrp="1"/>
          </p:cNvSpPr>
          <p:nvPr>
            <p:ph idx="1"/>
          </p:nvPr>
        </p:nvSpPr>
        <p:spPr>
          <a:xfrm>
            <a:off x="257175" y="714376"/>
            <a:ext cx="11744325" cy="5978523"/>
          </a:xfrm>
        </p:spPr>
        <p:txBody>
          <a:bodyPr>
            <a:normAutofit fontScale="92500" lnSpcReduction="20000"/>
          </a:bodyPr>
          <a:lstStyle/>
          <a:p>
            <a:pPr marL="0" indent="0">
              <a:lnSpc>
                <a:spcPct val="115000"/>
              </a:lnSpc>
              <a:spcAft>
                <a:spcPts val="1000"/>
              </a:spcAft>
              <a:buNone/>
            </a:pPr>
            <a:r>
              <a:rPr lang="en-GB" sz="2400" dirty="0">
                <a:effectLst/>
                <a:ea typeface="Calibri" panose="020F0502020204030204" pitchFamily="34" charset="0"/>
                <a:cs typeface="Times New Roman" panose="02020603050405020304" pitchFamily="18" charset="0"/>
              </a:rPr>
              <a:t>Consider an example with a copper interface, where the conduction resistance is as high, and the convection resistance as low, as </a:t>
            </a:r>
            <a:r>
              <a:rPr lang="en-GB" sz="2400" i="1" dirty="0">
                <a:effectLst/>
                <a:ea typeface="Calibri" panose="020F0502020204030204" pitchFamily="34" charset="0"/>
                <a:cs typeface="Times New Roman" panose="02020603050405020304" pitchFamily="18" charset="0"/>
              </a:rPr>
              <a:t>realistically possible</a:t>
            </a:r>
            <a:r>
              <a:rPr lang="en-GB" sz="2400" dirty="0">
                <a:effectLst/>
                <a:ea typeface="Calibri" panose="020F0502020204030204" pitchFamily="34" charset="0"/>
                <a:cs typeface="Times New Roman" panose="02020603050405020304" pitchFamily="18" charset="0"/>
              </a:rPr>
              <a:t>.</a:t>
            </a:r>
          </a:p>
          <a:p>
            <a:pPr marL="342900" lvl="0" indent="-342900">
              <a:lnSpc>
                <a:spcPct val="115000"/>
              </a:lnSpc>
              <a:buFont typeface="Symbol" panose="05050102010706020507" pitchFamily="18" charset="2"/>
              <a:buChar char=""/>
            </a:pPr>
            <a:r>
              <a:rPr lang="en-GB" sz="2400" dirty="0">
                <a:effectLst/>
                <a:ea typeface="Calibri" panose="020F0502020204030204" pitchFamily="34" charset="0"/>
                <a:cs typeface="Times New Roman" panose="02020603050405020304" pitchFamily="18" charset="0"/>
              </a:rPr>
              <a:t>Copper thickness is very large at 10mm (</a:t>
            </a:r>
            <a:r>
              <a:rPr lang="en-GB" sz="2400" i="1" dirty="0">
                <a:effectLst/>
                <a:ea typeface="Calibri" panose="020F0502020204030204" pitchFamily="34" charset="0"/>
                <a:cs typeface="Times New Roman" panose="02020603050405020304" pitchFamily="18" charset="0"/>
              </a:rPr>
              <a:t>x</a:t>
            </a:r>
            <a:r>
              <a:rPr lang="en-GB" sz="2400" dirty="0">
                <a:effectLst/>
                <a:ea typeface="Calibri" panose="020F0502020204030204" pitchFamily="34" charset="0"/>
                <a:cs typeface="Times New Roman" panose="02020603050405020304" pitchFamily="18" charset="0"/>
              </a:rPr>
              <a:t>)</a:t>
            </a:r>
          </a:p>
          <a:p>
            <a:pPr marL="342900" lvl="0" indent="-342900">
              <a:lnSpc>
                <a:spcPct val="115000"/>
              </a:lnSpc>
              <a:buFont typeface="Symbol" panose="05050102010706020507" pitchFamily="18" charset="2"/>
              <a:buChar char=""/>
            </a:pPr>
            <a:r>
              <a:rPr lang="en-GB" sz="2400" dirty="0">
                <a:effectLst/>
                <a:ea typeface="Calibri" panose="020F0502020204030204" pitchFamily="34" charset="0"/>
                <a:cs typeface="Times New Roman" panose="02020603050405020304" pitchFamily="18" charset="0"/>
              </a:rPr>
              <a:t>Copper conductivity is 400 W/</a:t>
            </a:r>
            <a:r>
              <a:rPr lang="en-GB" sz="2400" dirty="0" err="1">
                <a:effectLst/>
                <a:ea typeface="Calibri" panose="020F0502020204030204" pitchFamily="34" charset="0"/>
                <a:cs typeface="Times New Roman" panose="02020603050405020304" pitchFamily="18" charset="0"/>
              </a:rPr>
              <a:t>mK</a:t>
            </a:r>
            <a:r>
              <a:rPr lang="en-GB" sz="2400" dirty="0">
                <a:effectLst/>
                <a:ea typeface="Calibri" panose="020F0502020204030204" pitchFamily="34" charset="0"/>
                <a:cs typeface="Times New Roman" panose="02020603050405020304" pitchFamily="18" charset="0"/>
              </a:rPr>
              <a:t> (</a:t>
            </a:r>
            <a:r>
              <a:rPr lang="en-GB" sz="2400" i="1" dirty="0">
                <a:effectLst/>
                <a:ea typeface="Calibri" panose="020F0502020204030204" pitchFamily="34" charset="0"/>
                <a:cs typeface="Times New Roman" panose="02020603050405020304" pitchFamily="18" charset="0"/>
              </a:rPr>
              <a:t>k</a:t>
            </a:r>
            <a:r>
              <a:rPr lang="en-GB" sz="2400" dirty="0">
                <a:effectLst/>
                <a:ea typeface="Calibri" panose="020F0502020204030204" pitchFamily="34" charset="0"/>
                <a:cs typeface="Times New Roman" panose="02020603050405020304" pitchFamily="18" charset="0"/>
              </a:rPr>
              <a:t>)</a:t>
            </a:r>
          </a:p>
          <a:p>
            <a:pPr marL="342900" lvl="0" indent="-342900">
              <a:lnSpc>
                <a:spcPct val="115000"/>
              </a:lnSpc>
              <a:spcAft>
                <a:spcPts val="1000"/>
              </a:spcAft>
              <a:buFont typeface="Symbol" panose="05050102010706020507" pitchFamily="18" charset="2"/>
              <a:buChar char=""/>
            </a:pPr>
            <a:r>
              <a:rPr lang="en-GB" sz="2400" dirty="0">
                <a:effectLst/>
                <a:ea typeface="Calibri" panose="020F0502020204030204" pitchFamily="34" charset="0"/>
                <a:cs typeface="Times New Roman" panose="02020603050405020304" pitchFamily="18" charset="0"/>
              </a:rPr>
              <a:t>Inside and outside convective heat transfer coefficient is very high at a value of 500 W/m</a:t>
            </a:r>
            <a:r>
              <a:rPr lang="en-GB" sz="2400" baseline="30000" dirty="0">
                <a:effectLst/>
                <a:ea typeface="Calibri" panose="020F0502020204030204" pitchFamily="34" charset="0"/>
                <a:cs typeface="Times New Roman" panose="02020603050405020304" pitchFamily="18" charset="0"/>
              </a:rPr>
              <a:t>2</a:t>
            </a:r>
            <a:r>
              <a:rPr lang="en-GB" sz="2400" dirty="0">
                <a:effectLst/>
                <a:ea typeface="Calibri" panose="020F0502020204030204" pitchFamily="34" charset="0"/>
                <a:cs typeface="Times New Roman" panose="02020603050405020304" pitchFamily="18" charset="0"/>
              </a:rPr>
              <a:t>K (</a:t>
            </a:r>
            <a:r>
              <a:rPr lang="en-GB" sz="2400" i="1" dirty="0">
                <a:effectLst/>
                <a:ea typeface="Calibri" panose="020F0502020204030204" pitchFamily="34" charset="0"/>
                <a:cs typeface="Times New Roman" panose="02020603050405020304" pitchFamily="18" charset="0"/>
              </a:rPr>
              <a:t>h</a:t>
            </a:r>
            <a:r>
              <a:rPr lang="en-GB" sz="2400" dirty="0">
                <a:effectLst/>
                <a:ea typeface="Calibri" panose="020F0502020204030204" pitchFamily="34" charset="0"/>
                <a:cs typeface="Times New Roman" panose="02020603050405020304" pitchFamily="18" charset="0"/>
              </a:rPr>
              <a:t>)</a:t>
            </a:r>
          </a:p>
          <a:p>
            <a:pPr marL="0" indent="0">
              <a:lnSpc>
                <a:spcPct val="115000"/>
              </a:lnSpc>
              <a:spcAft>
                <a:spcPts val="1000"/>
              </a:spcAft>
              <a:buNone/>
            </a:pPr>
            <a:r>
              <a:rPr lang="en-GB" sz="2400" dirty="0">
                <a:effectLst/>
                <a:ea typeface="Calibri" panose="020F0502020204030204" pitchFamily="34" charset="0"/>
                <a:cs typeface="Times New Roman" panose="02020603050405020304" pitchFamily="18" charset="0"/>
              </a:rPr>
              <a:t>With these values selected above in an attempt to increase the relative value of the conduction resistance across the interface, it is still found to be negligible.  Assume the interface surface area to be unit value, i.e. 1m</a:t>
            </a:r>
            <a:r>
              <a:rPr lang="en-GB" sz="2400" baseline="30000" dirty="0">
                <a:effectLst/>
                <a:ea typeface="Calibri" panose="020F0502020204030204" pitchFamily="34" charset="0"/>
                <a:cs typeface="Times New Roman" panose="02020603050405020304" pitchFamily="18" charset="0"/>
              </a:rPr>
              <a:t>2</a:t>
            </a:r>
            <a:r>
              <a:rPr lang="en-GB" sz="2400" dirty="0">
                <a:effectLst/>
                <a:ea typeface="Calibri" panose="020F0502020204030204" pitchFamily="34" charset="0"/>
                <a:cs typeface="Times New Roman" panose="02020603050405020304" pitchFamily="18" charset="0"/>
              </a:rPr>
              <a:t>.</a:t>
            </a:r>
          </a:p>
          <a:p>
            <a:pPr marL="342900" lvl="0" indent="-342900">
              <a:lnSpc>
                <a:spcPct val="115000"/>
              </a:lnSpc>
              <a:buFont typeface="Symbol" panose="05050102010706020507" pitchFamily="18" charset="2"/>
              <a:buChar char=""/>
            </a:pPr>
            <a:r>
              <a:rPr lang="en-GB" sz="2400" i="1" dirty="0" err="1">
                <a:effectLst/>
                <a:ea typeface="Calibri" panose="020F0502020204030204" pitchFamily="34" charset="0"/>
                <a:cs typeface="Times New Roman" panose="02020603050405020304" pitchFamily="18" charset="0"/>
              </a:rPr>
              <a:t>R</a:t>
            </a:r>
            <a:r>
              <a:rPr lang="en-GB" sz="2400" i="1" baseline="-25000" dirty="0" err="1">
                <a:effectLst/>
                <a:ea typeface="Calibri" panose="020F0502020204030204" pitchFamily="34" charset="0"/>
                <a:cs typeface="Times New Roman" panose="02020603050405020304" pitchFamily="18" charset="0"/>
              </a:rPr>
              <a:t>conv</a:t>
            </a:r>
            <a:r>
              <a:rPr lang="en-GB" sz="2400" i="1" baseline="-25000" dirty="0">
                <a:effectLst/>
                <a:ea typeface="Calibri" panose="020F0502020204030204" pitchFamily="34" charset="0"/>
                <a:cs typeface="Times New Roman" panose="02020603050405020304" pitchFamily="18" charset="0"/>
              </a:rPr>
              <a:t>, inside</a:t>
            </a:r>
            <a:r>
              <a:rPr lang="en-GB" sz="2400" dirty="0">
                <a:effectLst/>
                <a:ea typeface="Calibri" panose="020F0502020204030204" pitchFamily="34" charset="0"/>
                <a:cs typeface="Times New Roman" panose="02020603050405020304" pitchFamily="18" charset="0"/>
              </a:rPr>
              <a:t> = </a:t>
            </a:r>
            <a:r>
              <a:rPr lang="en-GB" sz="2400" i="1" dirty="0">
                <a:effectLst/>
                <a:ea typeface="Calibri" panose="020F0502020204030204" pitchFamily="34" charset="0"/>
                <a:cs typeface="Times New Roman" panose="02020603050405020304" pitchFamily="18" charset="0"/>
              </a:rPr>
              <a:t>1/(</a:t>
            </a:r>
            <a:r>
              <a:rPr lang="en-GB" sz="2400" i="1" dirty="0" err="1">
                <a:effectLst/>
                <a:ea typeface="Calibri" panose="020F0502020204030204" pitchFamily="34" charset="0"/>
                <a:cs typeface="Times New Roman" panose="02020603050405020304" pitchFamily="18" charset="0"/>
              </a:rPr>
              <a:t>hA</a:t>
            </a:r>
            <a:r>
              <a:rPr lang="en-GB" sz="2400" i="1" dirty="0">
                <a:effectLst/>
                <a:ea typeface="Calibri" panose="020F0502020204030204" pitchFamily="34" charset="0"/>
                <a:cs typeface="Times New Roman" panose="02020603050405020304" pitchFamily="18" charset="0"/>
              </a:rPr>
              <a:t>)</a:t>
            </a:r>
            <a:r>
              <a:rPr lang="en-GB" sz="2400" dirty="0">
                <a:effectLst/>
                <a:ea typeface="Calibri" panose="020F0502020204030204" pitchFamily="34" charset="0"/>
                <a:cs typeface="Times New Roman" panose="02020603050405020304" pitchFamily="18" charset="0"/>
              </a:rPr>
              <a:t> = 0.002 K/W</a:t>
            </a:r>
          </a:p>
          <a:p>
            <a:pPr marL="342900" lvl="0" indent="-342900">
              <a:lnSpc>
                <a:spcPct val="115000"/>
              </a:lnSpc>
              <a:buFont typeface="Symbol" panose="05050102010706020507" pitchFamily="18" charset="2"/>
              <a:buChar char=""/>
            </a:pPr>
            <a:r>
              <a:rPr lang="en-GB" sz="2400" i="1" dirty="0" err="1">
                <a:effectLst/>
                <a:ea typeface="Calibri" panose="020F0502020204030204" pitchFamily="34" charset="0"/>
                <a:cs typeface="Times New Roman" panose="02020603050405020304" pitchFamily="18" charset="0"/>
              </a:rPr>
              <a:t>R</a:t>
            </a:r>
            <a:r>
              <a:rPr lang="en-GB" sz="2400" i="1" baseline="-25000" dirty="0" err="1">
                <a:effectLst/>
                <a:ea typeface="Calibri" panose="020F0502020204030204" pitchFamily="34" charset="0"/>
                <a:cs typeface="Times New Roman" panose="02020603050405020304" pitchFamily="18" charset="0"/>
              </a:rPr>
              <a:t>cond</a:t>
            </a:r>
            <a:r>
              <a:rPr lang="en-GB" sz="2400" i="1" baseline="-25000" dirty="0">
                <a:effectLst/>
                <a:ea typeface="Calibri" panose="020F0502020204030204" pitchFamily="34" charset="0"/>
                <a:cs typeface="Times New Roman" panose="02020603050405020304" pitchFamily="18" charset="0"/>
              </a:rPr>
              <a:t>, planar</a:t>
            </a:r>
            <a:r>
              <a:rPr lang="en-GB" sz="2400" dirty="0">
                <a:effectLst/>
                <a:ea typeface="Calibri" panose="020F0502020204030204" pitchFamily="34" charset="0"/>
                <a:cs typeface="Times New Roman" panose="02020603050405020304" pitchFamily="18" charset="0"/>
              </a:rPr>
              <a:t> = </a:t>
            </a:r>
            <a:r>
              <a:rPr lang="en-GB" sz="2400" i="1" dirty="0">
                <a:effectLst/>
                <a:ea typeface="Calibri" panose="020F0502020204030204" pitchFamily="34" charset="0"/>
                <a:cs typeface="Times New Roman" panose="02020603050405020304" pitchFamily="18" charset="0"/>
              </a:rPr>
              <a:t>x/(kA)</a:t>
            </a:r>
            <a:r>
              <a:rPr lang="en-GB" sz="2400" dirty="0">
                <a:effectLst/>
                <a:ea typeface="Calibri" panose="020F0502020204030204" pitchFamily="34" charset="0"/>
                <a:cs typeface="Times New Roman" panose="02020603050405020304" pitchFamily="18" charset="0"/>
              </a:rPr>
              <a:t> = 0.000025 K/W</a:t>
            </a:r>
          </a:p>
          <a:p>
            <a:pPr marL="342900" lvl="0" indent="-342900">
              <a:lnSpc>
                <a:spcPct val="115000"/>
              </a:lnSpc>
              <a:spcAft>
                <a:spcPts val="1000"/>
              </a:spcAft>
              <a:buFont typeface="Symbol" panose="05050102010706020507" pitchFamily="18" charset="2"/>
              <a:buChar char=""/>
            </a:pPr>
            <a:r>
              <a:rPr lang="en-GB" sz="2400" i="1" dirty="0" err="1">
                <a:effectLst/>
                <a:ea typeface="Calibri" panose="020F0502020204030204" pitchFamily="34" charset="0"/>
                <a:cs typeface="Times New Roman" panose="02020603050405020304" pitchFamily="18" charset="0"/>
              </a:rPr>
              <a:t>R</a:t>
            </a:r>
            <a:r>
              <a:rPr lang="en-GB" sz="2400" i="1" baseline="-25000" dirty="0" err="1">
                <a:effectLst/>
                <a:ea typeface="Calibri" panose="020F0502020204030204" pitchFamily="34" charset="0"/>
                <a:cs typeface="Times New Roman" panose="02020603050405020304" pitchFamily="18" charset="0"/>
              </a:rPr>
              <a:t>conv</a:t>
            </a:r>
            <a:r>
              <a:rPr lang="en-GB" sz="2400" i="1" baseline="-25000" dirty="0">
                <a:effectLst/>
                <a:ea typeface="Calibri" panose="020F0502020204030204" pitchFamily="34" charset="0"/>
                <a:cs typeface="Times New Roman" panose="02020603050405020304" pitchFamily="18" charset="0"/>
              </a:rPr>
              <a:t>, outside</a:t>
            </a:r>
            <a:r>
              <a:rPr lang="en-GB" sz="2400" dirty="0">
                <a:effectLst/>
                <a:ea typeface="Calibri" panose="020F0502020204030204" pitchFamily="34" charset="0"/>
                <a:cs typeface="Times New Roman" panose="02020603050405020304" pitchFamily="18" charset="0"/>
              </a:rPr>
              <a:t> = </a:t>
            </a:r>
            <a:r>
              <a:rPr lang="en-GB" sz="2400" i="1" dirty="0">
                <a:effectLst/>
                <a:ea typeface="Calibri" panose="020F0502020204030204" pitchFamily="34" charset="0"/>
                <a:cs typeface="Times New Roman" panose="02020603050405020304" pitchFamily="18" charset="0"/>
              </a:rPr>
              <a:t>1/(</a:t>
            </a:r>
            <a:r>
              <a:rPr lang="en-GB" sz="2400" i="1" dirty="0" err="1">
                <a:effectLst/>
                <a:ea typeface="Calibri" panose="020F0502020204030204" pitchFamily="34" charset="0"/>
                <a:cs typeface="Times New Roman" panose="02020603050405020304" pitchFamily="18" charset="0"/>
              </a:rPr>
              <a:t>hA</a:t>
            </a:r>
            <a:r>
              <a:rPr lang="en-GB" sz="2400" i="1" dirty="0">
                <a:effectLst/>
                <a:ea typeface="Calibri" panose="020F0502020204030204" pitchFamily="34" charset="0"/>
                <a:cs typeface="Times New Roman" panose="02020603050405020304" pitchFamily="18" charset="0"/>
              </a:rPr>
              <a:t>)</a:t>
            </a:r>
            <a:r>
              <a:rPr lang="en-GB" sz="2400" dirty="0">
                <a:effectLst/>
                <a:ea typeface="Calibri" panose="020F0502020204030204" pitchFamily="34" charset="0"/>
                <a:cs typeface="Times New Roman" panose="02020603050405020304" pitchFamily="18" charset="0"/>
              </a:rPr>
              <a:t> = 0.002 K/W</a:t>
            </a:r>
          </a:p>
          <a:p>
            <a:pPr marL="0" indent="0">
              <a:lnSpc>
                <a:spcPct val="115000"/>
              </a:lnSpc>
              <a:spcAft>
                <a:spcPts val="1000"/>
              </a:spcAft>
              <a:buNone/>
            </a:pPr>
            <a:r>
              <a:rPr lang="en-GB" sz="2400" dirty="0">
                <a:effectLst/>
                <a:ea typeface="Calibri" panose="020F0502020204030204" pitchFamily="34" charset="0"/>
                <a:cs typeface="Times New Roman" panose="02020603050405020304" pitchFamily="18" charset="0"/>
              </a:rPr>
              <a:t>The total thermal resistance for this interface with conduction is 0.004025 K/W, and the total thermal resistance for this interface if conduction is ignored is 0.004000 K/W; percentage difference is 0.62 %.</a:t>
            </a:r>
          </a:p>
          <a:p>
            <a:pPr marL="0" indent="0">
              <a:buNone/>
            </a:pPr>
            <a:endParaRPr lang="en-GB" sz="2200" dirty="0"/>
          </a:p>
        </p:txBody>
      </p:sp>
    </p:spTree>
    <p:extLst>
      <p:ext uri="{BB962C8B-B14F-4D97-AF65-F5344CB8AC3E}">
        <p14:creationId xmlns:p14="http://schemas.microsoft.com/office/powerpoint/2010/main" val="9629438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66F65-9281-4C9D-9CEB-7CE6975F4527}"/>
              </a:ext>
            </a:extLst>
          </p:cNvPr>
          <p:cNvSpPr>
            <a:spLocks noGrp="1"/>
          </p:cNvSpPr>
          <p:nvPr>
            <p:ph type="title"/>
          </p:nvPr>
        </p:nvSpPr>
        <p:spPr>
          <a:xfrm>
            <a:off x="838200" y="291465"/>
            <a:ext cx="10515600" cy="680086"/>
          </a:xfrm>
        </p:spPr>
        <p:txBody>
          <a:bodyPr>
            <a:normAutofit/>
          </a:bodyPr>
          <a:lstStyle/>
          <a:p>
            <a:pPr algn="ctr"/>
            <a:r>
              <a:rPr lang="en-GB" sz="4000" dirty="0"/>
              <a:t>Ignoring conduction resistance</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9B3B4B1E-65F5-4B6E-82D8-125403B816E8}"/>
                  </a:ext>
                </a:extLst>
              </p:cNvPr>
              <p:cNvSpPr>
                <a:spLocks noGrp="1"/>
              </p:cNvSpPr>
              <p:nvPr>
                <p:ph idx="1"/>
              </p:nvPr>
            </p:nvSpPr>
            <p:spPr>
              <a:xfrm>
                <a:off x="497205" y="1102995"/>
                <a:ext cx="11207115" cy="4749165"/>
              </a:xfrm>
            </p:spPr>
            <p:txBody>
              <a:bodyPr>
                <a:normAutofit/>
              </a:bodyPr>
              <a:lstStyle/>
              <a:p>
                <a:pPr marL="0" indent="0">
                  <a:lnSpc>
                    <a:spcPct val="115000"/>
                  </a:lnSpc>
                  <a:spcAft>
                    <a:spcPts val="1000"/>
                  </a:spcAft>
                  <a:buNone/>
                </a:pPr>
                <a:r>
                  <a:rPr lang="en-GB" sz="2200" dirty="0">
                    <a:effectLst/>
                    <a:ea typeface="Calibri" panose="020F0502020204030204" pitchFamily="34" charset="0"/>
                    <a:cs typeface="Times New Roman" panose="02020603050405020304" pitchFamily="18" charset="0"/>
                  </a:rPr>
                  <a:t>If conduction resistance is negligible compared to that of convective resistance, then it can be ignored in the calculation of the total thermal resistance and OHTC value of an interface. Thus,</a:t>
                </a:r>
              </a:p>
              <a:p>
                <a:pPr marL="0" indent="0">
                  <a:lnSpc>
                    <a:spcPct val="115000"/>
                  </a:lnSpc>
                  <a:spcAft>
                    <a:spcPts val="1000"/>
                  </a:spcAft>
                  <a:buNone/>
                </a:pPr>
                <a:r>
                  <a:rPr lang="en-GB" sz="2200" dirty="0">
                    <a:effectLst/>
                    <a:ea typeface="Calibri" panose="020F0502020204030204" pitchFamily="34" charset="0"/>
                    <a:cs typeface="Times New Roman" panose="02020603050405020304" pitchFamily="18" charset="0"/>
                  </a:rPr>
                  <a:t>		</a:t>
                </a:r>
                <a14:m>
                  <m:oMath xmlns:m="http://schemas.openxmlformats.org/officeDocument/2006/math">
                    <m:r>
                      <a:rPr lang="en-GB" sz="2200" i="1">
                        <a:effectLst/>
                        <a:ea typeface="Calibri" panose="020F0502020204030204" pitchFamily="34" charset="0"/>
                        <a:cs typeface="Arial" panose="020B0604020202020204" pitchFamily="34" charset="0"/>
                      </a:rPr>
                      <m:t>𝑅</m:t>
                    </m:r>
                    <m:r>
                      <a:rPr lang="en-GB" sz="2200" i="1">
                        <a:effectLst/>
                        <a:ea typeface="Calibri" panose="020F0502020204030204" pitchFamily="34" charset="0"/>
                        <a:cs typeface="Arial" panose="020B0604020202020204" pitchFamily="34" charset="0"/>
                      </a:rPr>
                      <m:t>= </m:t>
                    </m:r>
                    <m:f>
                      <m:fPr>
                        <m:ctrlPr>
                          <a:rPr lang="en-GB" sz="2200" i="1">
                            <a:effectLst/>
                            <a:ea typeface="Times New Roman" panose="02020603050405020304" pitchFamily="18" charset="0"/>
                            <a:cs typeface="Arial" panose="020B0604020202020204" pitchFamily="34" charset="0"/>
                          </a:rPr>
                        </m:ctrlPr>
                      </m:fPr>
                      <m:num>
                        <m:r>
                          <a:rPr lang="en-GB" sz="2200" i="1">
                            <a:effectLst/>
                            <a:ea typeface="Times New Roman" panose="02020603050405020304" pitchFamily="18" charset="0"/>
                            <a:cs typeface="Arial" panose="020B0604020202020204" pitchFamily="34" charset="0"/>
                          </a:rPr>
                          <m:t>1</m:t>
                        </m:r>
                      </m:num>
                      <m:den>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h</m:t>
                            </m:r>
                          </m:e>
                          <m:sub>
                            <m:r>
                              <a:rPr lang="en-GB" sz="2200" i="1">
                                <a:effectLst/>
                                <a:ea typeface="Times New Roman" panose="02020603050405020304" pitchFamily="18" charset="0"/>
                                <a:cs typeface="Arial" panose="020B0604020202020204" pitchFamily="34" charset="0"/>
                              </a:rPr>
                              <m:t>𝐻</m:t>
                            </m:r>
                          </m:sub>
                        </m:sSub>
                        <m:r>
                          <a:rPr lang="en-GB" sz="2200" i="1">
                            <a:effectLst/>
                            <a:ea typeface="Times New Roman" panose="02020603050405020304" pitchFamily="18" charset="0"/>
                            <a:cs typeface="Arial" panose="020B0604020202020204" pitchFamily="34" charset="0"/>
                          </a:rPr>
                          <m:t>𝐴</m:t>
                        </m:r>
                      </m:den>
                    </m:f>
                    <m:r>
                      <a:rPr lang="en-GB" sz="2200" i="1">
                        <a:effectLst/>
                        <a:ea typeface="Times New Roman" panose="02020603050405020304" pitchFamily="18" charset="0"/>
                        <a:cs typeface="Arial" panose="020B0604020202020204" pitchFamily="34" charset="0"/>
                      </a:rPr>
                      <m:t>+ </m:t>
                    </m:r>
                    <m:f>
                      <m:fPr>
                        <m:ctrlPr>
                          <a:rPr lang="en-GB" sz="2200" i="1">
                            <a:effectLst/>
                            <a:ea typeface="Times New Roman" panose="02020603050405020304" pitchFamily="18" charset="0"/>
                            <a:cs typeface="Arial" panose="020B0604020202020204" pitchFamily="34" charset="0"/>
                          </a:rPr>
                        </m:ctrlPr>
                      </m:fPr>
                      <m:num>
                        <m:r>
                          <a:rPr lang="en-GB" sz="2200" i="1">
                            <a:effectLst/>
                            <a:ea typeface="Times New Roman" panose="02020603050405020304" pitchFamily="18" charset="0"/>
                            <a:cs typeface="Arial" panose="020B0604020202020204" pitchFamily="34" charset="0"/>
                          </a:rPr>
                          <m:t>1</m:t>
                        </m:r>
                      </m:num>
                      <m:den>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h</m:t>
                            </m:r>
                          </m:e>
                          <m:sub>
                            <m:r>
                              <a:rPr lang="en-GB" sz="2200" i="1">
                                <a:effectLst/>
                                <a:ea typeface="Times New Roman" panose="02020603050405020304" pitchFamily="18" charset="0"/>
                                <a:cs typeface="Arial" panose="020B0604020202020204" pitchFamily="34" charset="0"/>
                              </a:rPr>
                              <m:t>𝐶</m:t>
                            </m:r>
                          </m:sub>
                        </m:sSub>
                        <m:r>
                          <a:rPr lang="en-GB" sz="2200" i="1">
                            <a:effectLst/>
                            <a:ea typeface="Times New Roman" panose="02020603050405020304" pitchFamily="18" charset="0"/>
                            <a:cs typeface="Arial" panose="020B0604020202020204" pitchFamily="34" charset="0"/>
                          </a:rPr>
                          <m:t>𝐴</m:t>
                        </m:r>
                      </m:den>
                    </m:f>
                  </m:oMath>
                </a14:m>
                <a:r>
                  <a:rPr lang="en-GB" sz="2200" dirty="0">
                    <a:effectLst/>
                    <a:ea typeface="Times New Roman" panose="02020603050405020304" pitchFamily="18" charset="0"/>
                    <a:cs typeface="Times New Roman" panose="02020603050405020304" pitchFamily="18" charset="0"/>
                  </a:rPr>
                  <a:t>      	and so,		</a:t>
                </a:r>
                <a14:m>
                  <m:oMath xmlns:m="http://schemas.openxmlformats.org/officeDocument/2006/math">
                    <m:r>
                      <a:rPr lang="en-GB" sz="2200" i="1">
                        <a:effectLst/>
                        <a:ea typeface="Times New Roman" panose="02020603050405020304" pitchFamily="18" charset="0"/>
                        <a:cs typeface="Arial" panose="020B0604020202020204" pitchFamily="34" charset="0"/>
                      </a:rPr>
                      <m:t>𝑈𝐴</m:t>
                    </m:r>
                    <m:r>
                      <a:rPr lang="en-GB" sz="2200" i="1">
                        <a:effectLst/>
                        <a:ea typeface="Times New Roman" panose="02020603050405020304" pitchFamily="18" charset="0"/>
                        <a:cs typeface="Arial" panose="020B0604020202020204" pitchFamily="34" charset="0"/>
                      </a:rPr>
                      <m:t>= </m:t>
                    </m:r>
                    <m:f>
                      <m:fPr>
                        <m:ctrlPr>
                          <a:rPr lang="en-GB" sz="2200" i="1">
                            <a:effectLst/>
                            <a:ea typeface="Times New Roman" panose="02020603050405020304" pitchFamily="18" charset="0"/>
                            <a:cs typeface="Arial" panose="020B0604020202020204" pitchFamily="34" charset="0"/>
                          </a:rPr>
                        </m:ctrlPr>
                      </m:fPr>
                      <m:num>
                        <m:r>
                          <a:rPr lang="en-GB" sz="2200" i="1">
                            <a:effectLst/>
                            <a:ea typeface="Times New Roman" panose="02020603050405020304" pitchFamily="18" charset="0"/>
                            <a:cs typeface="Arial" panose="020B0604020202020204" pitchFamily="34" charset="0"/>
                          </a:rPr>
                          <m:t>1</m:t>
                        </m:r>
                      </m:num>
                      <m:den>
                        <m:f>
                          <m:fPr>
                            <m:ctrlPr>
                              <a:rPr lang="en-GB" sz="2200" i="1">
                                <a:effectLst/>
                                <a:ea typeface="Times New Roman" panose="02020603050405020304" pitchFamily="18" charset="0"/>
                                <a:cs typeface="Arial" panose="020B0604020202020204" pitchFamily="34" charset="0"/>
                              </a:rPr>
                            </m:ctrlPr>
                          </m:fPr>
                          <m:num>
                            <m:r>
                              <a:rPr lang="en-GB" sz="2200" i="1">
                                <a:effectLst/>
                                <a:ea typeface="Times New Roman" panose="02020603050405020304" pitchFamily="18" charset="0"/>
                                <a:cs typeface="Arial" panose="020B0604020202020204" pitchFamily="34" charset="0"/>
                              </a:rPr>
                              <m:t>1</m:t>
                            </m:r>
                          </m:num>
                          <m:den>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h</m:t>
                                </m:r>
                              </m:e>
                              <m:sub>
                                <m:r>
                                  <a:rPr lang="en-GB" sz="2200" i="1">
                                    <a:effectLst/>
                                    <a:ea typeface="Times New Roman" panose="02020603050405020304" pitchFamily="18" charset="0"/>
                                    <a:cs typeface="Arial" panose="020B0604020202020204" pitchFamily="34" charset="0"/>
                                  </a:rPr>
                                  <m:t>𝐻</m:t>
                                </m:r>
                              </m:sub>
                            </m:sSub>
                          </m:den>
                        </m:f>
                        <m:r>
                          <a:rPr lang="en-GB" sz="2200" i="1">
                            <a:effectLst/>
                            <a:ea typeface="Times New Roman" panose="02020603050405020304" pitchFamily="18" charset="0"/>
                            <a:cs typeface="Arial" panose="020B0604020202020204" pitchFamily="34" charset="0"/>
                          </a:rPr>
                          <m:t>+ </m:t>
                        </m:r>
                        <m:f>
                          <m:fPr>
                            <m:ctrlPr>
                              <a:rPr lang="en-GB" sz="2200" i="1">
                                <a:effectLst/>
                                <a:ea typeface="Times New Roman" panose="02020603050405020304" pitchFamily="18" charset="0"/>
                                <a:cs typeface="Arial" panose="020B0604020202020204" pitchFamily="34" charset="0"/>
                              </a:rPr>
                            </m:ctrlPr>
                          </m:fPr>
                          <m:num>
                            <m:r>
                              <a:rPr lang="en-GB" sz="2200" i="1">
                                <a:effectLst/>
                                <a:ea typeface="Times New Roman" panose="02020603050405020304" pitchFamily="18" charset="0"/>
                                <a:cs typeface="Arial" panose="020B0604020202020204" pitchFamily="34" charset="0"/>
                              </a:rPr>
                              <m:t>1</m:t>
                            </m:r>
                          </m:num>
                          <m:den>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h</m:t>
                                </m:r>
                              </m:e>
                              <m:sub>
                                <m:r>
                                  <a:rPr lang="en-GB" sz="2200" i="1">
                                    <a:effectLst/>
                                    <a:ea typeface="Times New Roman" panose="02020603050405020304" pitchFamily="18" charset="0"/>
                                    <a:cs typeface="Arial" panose="020B0604020202020204" pitchFamily="34" charset="0"/>
                                  </a:rPr>
                                  <m:t>𝐶</m:t>
                                </m:r>
                              </m:sub>
                            </m:sSub>
                          </m:den>
                        </m:f>
                      </m:den>
                    </m:f>
                  </m:oMath>
                </a14:m>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Calibri" panose="020F0502020204030204" pitchFamily="34" charset="0"/>
                    <a:cs typeface="Times New Roman" panose="02020603050405020304" pitchFamily="18" charset="0"/>
                  </a:rPr>
                  <a:t>Before ignoring conduction resistance however, it is necessary to conduct an order of magnitude check on the values of the convective and conductive resistance first so as to ensure that conduction resistance is indeed negligible.  </a:t>
                </a:r>
              </a:p>
              <a:p>
                <a:pPr marL="0" indent="0">
                  <a:lnSpc>
                    <a:spcPct val="115000"/>
                  </a:lnSpc>
                  <a:spcAft>
                    <a:spcPts val="1000"/>
                  </a:spcAft>
                  <a:buNone/>
                </a:pPr>
                <a:r>
                  <a:rPr lang="en-GB" sz="2200" dirty="0">
                    <a:effectLst/>
                    <a:ea typeface="Calibri" panose="020F0502020204030204" pitchFamily="34" charset="0"/>
                    <a:cs typeface="Times New Roman" panose="02020603050405020304" pitchFamily="18" charset="0"/>
                  </a:rPr>
                  <a:t>For planar surfaces the above is true, but when we consider circular cross-sections of pipes, there are two surface areas to account for.</a:t>
                </a:r>
              </a:p>
              <a:p>
                <a:pPr marL="0" indent="0">
                  <a:lnSpc>
                    <a:spcPct val="115000"/>
                  </a:lnSpc>
                  <a:spcAft>
                    <a:spcPts val="1000"/>
                  </a:spcAft>
                  <a:buNone/>
                </a:pPr>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p>
            </p:txBody>
          </p:sp>
        </mc:Choice>
        <mc:Fallback>
          <p:sp>
            <p:nvSpPr>
              <p:cNvPr id="3" name="Content Placeholder 2">
                <a:extLst>
                  <a:ext uri="{FF2B5EF4-FFF2-40B4-BE49-F238E27FC236}">
                    <a16:creationId xmlns:a16="http://schemas.microsoft.com/office/drawing/2014/main" id="{9B3B4B1E-65F5-4B6E-82D8-125403B816E8}"/>
                  </a:ext>
                </a:extLst>
              </p:cNvPr>
              <p:cNvSpPr>
                <a:spLocks noGrp="1" noRot="1" noChangeAspect="1" noMove="1" noResize="1" noEditPoints="1" noAdjustHandles="1" noChangeArrowheads="1" noChangeShapeType="1" noTextEdit="1"/>
              </p:cNvSpPr>
              <p:nvPr>
                <p:ph idx="1"/>
              </p:nvPr>
            </p:nvSpPr>
            <p:spPr>
              <a:xfrm>
                <a:off x="497205" y="1102995"/>
                <a:ext cx="11207115" cy="4749165"/>
              </a:xfrm>
              <a:blipFill>
                <a:blip r:embed="rId2"/>
                <a:stretch>
                  <a:fillRect l="-707" t="-385" r="-1251"/>
                </a:stretch>
              </a:blipFill>
            </p:spPr>
            <p:txBody>
              <a:bodyPr/>
              <a:lstStyle/>
              <a:p>
                <a:r>
                  <a:rPr lang="en-GB">
                    <a:noFill/>
                  </a:rPr>
                  <a:t> </a:t>
                </a:r>
              </a:p>
            </p:txBody>
          </p:sp>
        </mc:Fallback>
      </mc:AlternateContent>
    </p:spTree>
    <p:extLst>
      <p:ext uri="{BB962C8B-B14F-4D97-AF65-F5344CB8AC3E}">
        <p14:creationId xmlns:p14="http://schemas.microsoft.com/office/powerpoint/2010/main" val="11647922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31912-F2C6-4A55-8931-8435362D70A8}"/>
              </a:ext>
            </a:extLst>
          </p:cNvPr>
          <p:cNvSpPr>
            <a:spLocks noGrp="1"/>
          </p:cNvSpPr>
          <p:nvPr>
            <p:ph type="title"/>
          </p:nvPr>
        </p:nvSpPr>
        <p:spPr>
          <a:xfrm>
            <a:off x="838200" y="0"/>
            <a:ext cx="10515600" cy="662941"/>
          </a:xfrm>
        </p:spPr>
        <p:txBody>
          <a:bodyPr>
            <a:normAutofit/>
          </a:bodyPr>
          <a:lstStyle/>
          <a:p>
            <a:pPr algn="ctr"/>
            <a:r>
              <a:rPr lang="en-GB" sz="4000" dirty="0"/>
              <a:t>Surface areas for cylindrical interfaces</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E4419EEF-36B7-47E4-898C-997EA2BCB51B}"/>
                  </a:ext>
                </a:extLst>
              </p:cNvPr>
              <p:cNvSpPr>
                <a:spLocks noGrp="1"/>
              </p:cNvSpPr>
              <p:nvPr>
                <p:ph idx="1"/>
              </p:nvPr>
            </p:nvSpPr>
            <p:spPr>
              <a:xfrm>
                <a:off x="188594" y="617220"/>
                <a:ext cx="11835765" cy="6240780"/>
              </a:xfrm>
            </p:spPr>
            <p:txBody>
              <a:bodyPr>
                <a:normAutofit fontScale="92500" lnSpcReduction="20000"/>
              </a:bodyPr>
              <a:lstStyle/>
              <a:p>
                <a:pPr marL="0" indent="0">
                  <a:lnSpc>
                    <a:spcPct val="115000"/>
                  </a:lnSpc>
                  <a:spcAft>
                    <a:spcPts val="1000"/>
                  </a:spcAft>
                  <a:buNone/>
                </a:pPr>
                <a:r>
                  <a:rPr lang="en-GB" sz="2000" dirty="0">
                    <a:effectLst/>
                    <a:latin typeface="Arial" panose="020B0604020202020204" pitchFamily="34" charset="0"/>
                    <a:ea typeface="Calibri" panose="020F0502020204030204" pitchFamily="34" charset="0"/>
                    <a:cs typeface="Times New Roman" panose="02020603050405020304" pitchFamily="18" charset="0"/>
                  </a:rPr>
                  <a:t>To specify the OHTC for cylindrical interfaces, a complication occurs.  The equation for total thermal resistance across a cylindrical interface, with negligible conduction resistance, is as follows;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14:m>
                  <m:oMathPara xmlns:m="http://schemas.openxmlformats.org/officeDocument/2006/math">
                    <m:oMathParaPr>
                      <m:jc m:val="centerGroup"/>
                    </m:oMathParaPr>
                    <m:oMath xmlns:m="http://schemas.openxmlformats.org/officeDocument/2006/math">
                      <m:r>
                        <a:rPr lang="en-GB" sz="2000" i="1">
                          <a:effectLst/>
                          <a:latin typeface="Cambria Math" panose="02040503050406030204" pitchFamily="18" charset="0"/>
                          <a:ea typeface="Calibri" panose="020F0502020204030204" pitchFamily="34" charset="0"/>
                          <a:cs typeface="Arial" panose="020B0604020202020204" pitchFamily="34" charset="0"/>
                        </a:rPr>
                        <m:t>𝑅</m:t>
                      </m:r>
                      <m:r>
                        <a:rPr lang="en-GB" sz="2000" i="1">
                          <a:effectLst/>
                          <a:latin typeface="Cambria Math" panose="02040503050406030204" pitchFamily="18" charset="0"/>
                          <a:ea typeface="Calibri" panose="020F0502020204030204" pitchFamily="34" charset="0"/>
                          <a:cs typeface="Arial" panose="020B0604020202020204" pitchFamily="34" charset="0"/>
                        </a:rPr>
                        <m:t>= </m:t>
                      </m:r>
                      <m:f>
                        <m:f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fPr>
                        <m:num>
                          <m:r>
                            <a:rPr lang="en-GB" sz="2000" i="1">
                              <a:effectLst/>
                              <a:latin typeface="Cambria Math" panose="02040503050406030204" pitchFamily="18" charset="0"/>
                              <a:ea typeface="Times New Roman" panose="02020603050405020304" pitchFamily="18" charset="0"/>
                              <a:cs typeface="Arial" panose="020B0604020202020204" pitchFamily="34" charset="0"/>
                            </a:rPr>
                            <m:t>1</m:t>
                          </m:r>
                        </m:num>
                        <m:den>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h</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𝐻</m:t>
                              </m:r>
                            </m:sub>
                          </m:sSub>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𝐴</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𝑖</m:t>
                              </m:r>
                            </m:sub>
                          </m:sSub>
                        </m:den>
                      </m:f>
                      <m:r>
                        <a:rPr lang="en-GB" sz="2000" i="1">
                          <a:effectLst/>
                          <a:latin typeface="Cambria Math" panose="02040503050406030204" pitchFamily="18" charset="0"/>
                          <a:ea typeface="Times New Roman" panose="02020603050405020304" pitchFamily="18" charset="0"/>
                          <a:cs typeface="Arial" panose="020B0604020202020204" pitchFamily="34" charset="0"/>
                        </a:rPr>
                        <m:t>+ </m:t>
                      </m:r>
                      <m:f>
                        <m:f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fPr>
                        <m:num>
                          <m:r>
                            <a:rPr lang="en-GB" sz="2000" i="1">
                              <a:effectLst/>
                              <a:latin typeface="Cambria Math" panose="02040503050406030204" pitchFamily="18" charset="0"/>
                              <a:ea typeface="Times New Roman" panose="02020603050405020304" pitchFamily="18" charset="0"/>
                              <a:cs typeface="Arial" panose="020B0604020202020204" pitchFamily="34" charset="0"/>
                            </a:rPr>
                            <m:t>1</m:t>
                          </m:r>
                        </m:num>
                        <m:den>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h</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𝐶</m:t>
                              </m:r>
                            </m:sub>
                          </m:sSub>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𝐴</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𝑜</m:t>
                              </m:r>
                            </m:sub>
                          </m:sSub>
                        </m:den>
                      </m:f>
                    </m:oMath>
                  </m:oMathPara>
                </a14:m>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000" dirty="0">
                    <a:latin typeface="Arial" panose="020B0604020202020204" pitchFamily="34" charset="0"/>
                    <a:ea typeface="Calibri" panose="020F0502020204030204" pitchFamily="34" charset="0"/>
                    <a:cs typeface="Times New Roman" panose="02020603050405020304" pitchFamily="18" charset="0"/>
                  </a:rPr>
                  <a:t>T</a:t>
                </a:r>
                <a:r>
                  <a:rPr lang="en-GB" sz="2000" dirty="0">
                    <a:effectLst/>
                    <a:latin typeface="Arial" panose="020B0604020202020204" pitchFamily="34" charset="0"/>
                    <a:ea typeface="Calibri" panose="020F0502020204030204" pitchFamily="34" charset="0"/>
                    <a:cs typeface="Times New Roman" panose="02020603050405020304" pitchFamily="18" charset="0"/>
                  </a:rPr>
                  <a:t>here are two definitions for area</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dirty="0">
                    <a:effectLst/>
                    <a:latin typeface="Arial" panose="020B0604020202020204" pitchFamily="34" charset="0"/>
                    <a:ea typeface="Calibri" panose="020F0502020204030204" pitchFamily="34" charset="0"/>
                    <a:cs typeface="Times New Roman" panose="02020603050405020304" pitchFamily="18" charset="0"/>
                  </a:rPr>
                  <a:t> inner surface area of the cylinder </a:t>
                </a:r>
                <a:r>
                  <a:rPr lang="en-GB" sz="2000" i="1" dirty="0">
                    <a:effectLst/>
                    <a:latin typeface="Arial" panose="020B0604020202020204" pitchFamily="34" charset="0"/>
                    <a:ea typeface="Calibri" panose="020F0502020204030204" pitchFamily="34" charset="0"/>
                    <a:cs typeface="Times New Roman" panose="02020603050405020304" pitchFamily="18" charset="0"/>
                  </a:rPr>
                  <a:t>A</a:t>
                </a:r>
                <a:r>
                  <a:rPr lang="en-GB" sz="2000" i="1" baseline="-25000" dirty="0">
                    <a:effectLst/>
                    <a:latin typeface="Arial" panose="020B0604020202020204" pitchFamily="34" charset="0"/>
                    <a:ea typeface="Calibri" panose="020F0502020204030204" pitchFamily="34" charset="0"/>
                    <a:cs typeface="Times New Roman" panose="02020603050405020304" pitchFamily="18" charset="0"/>
                  </a:rPr>
                  <a:t>i</a:t>
                </a:r>
                <a:r>
                  <a:rPr lang="en-GB" sz="2000" dirty="0">
                    <a:effectLst/>
                    <a:latin typeface="Arial" panose="020B0604020202020204" pitchFamily="34" charset="0"/>
                    <a:ea typeface="Calibri" panose="020F0502020204030204" pitchFamily="34" charset="0"/>
                    <a:cs typeface="Times New Roman" panose="02020603050405020304" pitchFamily="18" charset="0"/>
                  </a:rPr>
                  <a:t> and outer surface area of the cylinder </a:t>
                </a:r>
                <a:r>
                  <a:rPr lang="en-GB" sz="2000" i="1" dirty="0" err="1">
                    <a:effectLst/>
                    <a:latin typeface="Arial" panose="020B0604020202020204" pitchFamily="34" charset="0"/>
                    <a:ea typeface="Calibri" panose="020F0502020204030204" pitchFamily="34" charset="0"/>
                    <a:cs typeface="Times New Roman" panose="02020603050405020304" pitchFamily="18" charset="0"/>
                  </a:rPr>
                  <a:t>A</a:t>
                </a:r>
                <a:r>
                  <a:rPr lang="en-GB" sz="2000" i="1" baseline="-25000" dirty="0" err="1">
                    <a:effectLst/>
                    <a:latin typeface="Arial" panose="020B0604020202020204" pitchFamily="34" charset="0"/>
                    <a:ea typeface="Calibri" panose="020F0502020204030204" pitchFamily="34" charset="0"/>
                    <a:cs typeface="Times New Roman" panose="02020603050405020304" pitchFamily="18" charset="0"/>
                  </a:rPr>
                  <a:t>o</a:t>
                </a:r>
                <a:r>
                  <a:rPr lang="en-GB" sz="2000" dirty="0">
                    <a:effectLst/>
                    <a:latin typeface="Arial" panose="020B060402020202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Times New Roman" panose="02020603050405020304" pitchFamily="18" charset="0"/>
                  </a:rPr>
                  <a:t>S</a:t>
                </a:r>
                <a:r>
                  <a:rPr lang="en-GB" sz="2000" dirty="0">
                    <a:effectLst/>
                    <a:latin typeface="Arial" panose="020B0604020202020204" pitchFamily="34" charset="0"/>
                    <a:ea typeface="Calibri" panose="020F0502020204030204" pitchFamily="34" charset="0"/>
                    <a:cs typeface="Times New Roman" panose="02020603050405020304" pitchFamily="18" charset="0"/>
                  </a:rPr>
                  <a:t>olution to this problem is to quote the OHTC </a:t>
                </a:r>
                <a:r>
                  <a:rPr lang="en-GB" sz="2000" i="1" dirty="0">
                    <a:effectLst/>
                    <a:latin typeface="Arial" panose="020B0604020202020204" pitchFamily="34" charset="0"/>
                    <a:ea typeface="Calibri" panose="020F0502020204030204" pitchFamily="34" charset="0"/>
                    <a:cs typeface="Times New Roman" panose="02020603050405020304" pitchFamily="18" charset="0"/>
                  </a:rPr>
                  <a:t>based on either </a:t>
                </a:r>
                <a:r>
                  <a:rPr lang="en-GB" sz="2000" dirty="0">
                    <a:effectLst/>
                    <a:latin typeface="Arial" panose="020B0604020202020204" pitchFamily="34" charset="0"/>
                    <a:ea typeface="Calibri" panose="020F0502020204030204" pitchFamily="34" charset="0"/>
                    <a:cs typeface="Times New Roman" panose="02020603050405020304" pitchFamily="18" charset="0"/>
                  </a:rPr>
                  <a:t>the inner or outer surface area of the cylinder.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000" dirty="0">
                    <a:effectLst/>
                    <a:latin typeface="Arial" panose="020B0604020202020204" pitchFamily="34" charset="0"/>
                    <a:ea typeface="Calibri" panose="020F0502020204030204" pitchFamily="34" charset="0"/>
                    <a:cs typeface="Times New Roman" panose="02020603050405020304" pitchFamily="18" charset="0"/>
                  </a:rPr>
                  <a:t>Multiplying through by </a:t>
                </a:r>
                <a:r>
                  <a:rPr lang="en-GB" sz="2000" i="1" dirty="0">
                    <a:effectLst/>
                    <a:latin typeface="Arial" panose="020B0604020202020204" pitchFamily="34" charset="0"/>
                    <a:ea typeface="Calibri" panose="020F0502020204030204" pitchFamily="34" charset="0"/>
                    <a:cs typeface="Times New Roman" panose="02020603050405020304" pitchFamily="18" charset="0"/>
                  </a:rPr>
                  <a:t>A</a:t>
                </a:r>
                <a:r>
                  <a:rPr lang="en-GB" sz="2000" baseline="-25000" dirty="0">
                    <a:effectLst/>
                    <a:latin typeface="Arial" panose="020B0604020202020204" pitchFamily="34" charset="0"/>
                    <a:ea typeface="Calibri" panose="020F0502020204030204" pitchFamily="34" charset="0"/>
                    <a:cs typeface="Times New Roman" panose="02020603050405020304" pitchFamily="18" charset="0"/>
                  </a:rPr>
                  <a:t>i</a:t>
                </a:r>
                <a:r>
                  <a:rPr lang="en-GB" sz="2000" dirty="0">
                    <a:effectLst/>
                    <a:latin typeface="Arial" panose="020B0604020202020204" pitchFamily="34" charset="0"/>
                    <a:ea typeface="Calibri" panose="020F0502020204030204" pitchFamily="34" charset="0"/>
                    <a:cs typeface="Times New Roman" panose="02020603050405020304" pitchFamily="18" charset="0"/>
                  </a:rPr>
                  <a:t> or </a:t>
                </a:r>
                <a:r>
                  <a:rPr lang="en-GB" sz="2000" i="1" dirty="0" err="1">
                    <a:effectLst/>
                    <a:latin typeface="Arial" panose="020B0604020202020204" pitchFamily="34" charset="0"/>
                    <a:ea typeface="Calibri" panose="020F0502020204030204" pitchFamily="34" charset="0"/>
                    <a:cs typeface="Times New Roman" panose="02020603050405020304" pitchFamily="18" charset="0"/>
                  </a:rPr>
                  <a:t>A</a:t>
                </a:r>
                <a:r>
                  <a:rPr lang="en-GB" sz="2000" i="1" baseline="-25000" dirty="0" err="1">
                    <a:effectLst/>
                    <a:latin typeface="Arial" panose="020B0604020202020204" pitchFamily="34" charset="0"/>
                    <a:ea typeface="Calibri" panose="020F0502020204030204" pitchFamily="34" charset="0"/>
                    <a:cs typeface="Times New Roman" panose="02020603050405020304" pitchFamily="18" charset="0"/>
                  </a:rPr>
                  <a:t>o</a:t>
                </a:r>
                <a:r>
                  <a:rPr lang="en-GB" sz="2000" dirty="0">
                    <a:effectLst/>
                    <a:latin typeface="Arial" panose="020B0604020202020204" pitchFamily="34" charset="0"/>
                    <a:ea typeface="Calibri" panose="020F0502020204030204" pitchFamily="34" charset="0"/>
                    <a:cs typeface="Times New Roman" panose="02020603050405020304" pitchFamily="18" charset="0"/>
                  </a:rPr>
                  <a:t>, gives;	</a:t>
                </a:r>
                <a14:m>
                  <m:oMath xmlns:m="http://schemas.openxmlformats.org/officeDocument/2006/math">
                    <m:r>
                      <a:rPr lang="en-GB" sz="2000" i="1">
                        <a:effectLst/>
                        <a:latin typeface="Cambria Math" panose="02040503050406030204" pitchFamily="18" charset="0"/>
                        <a:ea typeface="Calibri" panose="020F0502020204030204" pitchFamily="34" charset="0"/>
                        <a:cs typeface="Arial" panose="020B0604020202020204" pitchFamily="34" charset="0"/>
                      </a:rPr>
                      <m:t>𝑅</m:t>
                    </m:r>
                    <m:sSub>
                      <m:sSubPr>
                        <m:ctrlPr>
                          <a:rPr lang="en-GB" sz="2000" i="1">
                            <a:effectLst/>
                            <a:latin typeface="Cambria Math" panose="02040503050406030204" pitchFamily="18" charset="0"/>
                            <a:ea typeface="Calibri" panose="020F0502020204030204" pitchFamily="34" charset="0"/>
                            <a:cs typeface="Arial" panose="020B0604020202020204" pitchFamily="34" charset="0"/>
                          </a:rPr>
                        </m:ctrlPr>
                      </m:sSubPr>
                      <m:e>
                        <m:r>
                          <a:rPr lang="en-GB" sz="2000" i="1">
                            <a:effectLst/>
                            <a:latin typeface="Cambria Math" panose="02040503050406030204" pitchFamily="18" charset="0"/>
                            <a:ea typeface="Calibri" panose="020F0502020204030204" pitchFamily="34" charset="0"/>
                            <a:cs typeface="Arial" panose="020B0604020202020204" pitchFamily="34" charset="0"/>
                          </a:rPr>
                          <m:t>𝐴</m:t>
                        </m:r>
                      </m:e>
                      <m:sub>
                        <m:r>
                          <a:rPr lang="en-GB" sz="2000" i="1">
                            <a:effectLst/>
                            <a:latin typeface="Cambria Math" panose="02040503050406030204" pitchFamily="18" charset="0"/>
                            <a:ea typeface="Calibri" panose="020F0502020204030204" pitchFamily="34" charset="0"/>
                            <a:cs typeface="Arial" panose="020B0604020202020204" pitchFamily="34" charset="0"/>
                          </a:rPr>
                          <m:t>𝑖</m:t>
                        </m:r>
                      </m:sub>
                    </m:sSub>
                    <m:r>
                      <a:rPr lang="en-GB" sz="2000" i="1">
                        <a:effectLst/>
                        <a:latin typeface="Cambria Math" panose="02040503050406030204" pitchFamily="18" charset="0"/>
                        <a:ea typeface="Calibri" panose="020F0502020204030204" pitchFamily="34" charset="0"/>
                        <a:cs typeface="Arial" panose="020B0604020202020204" pitchFamily="34" charset="0"/>
                      </a:rPr>
                      <m:t>= </m:t>
                    </m:r>
                    <m:f>
                      <m:f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fPr>
                      <m:num>
                        <m:r>
                          <a:rPr lang="en-GB" sz="2000" i="1">
                            <a:effectLst/>
                            <a:latin typeface="Cambria Math" panose="02040503050406030204" pitchFamily="18" charset="0"/>
                            <a:ea typeface="Times New Roman" panose="02020603050405020304" pitchFamily="18" charset="0"/>
                            <a:cs typeface="Arial" panose="020B0604020202020204" pitchFamily="34" charset="0"/>
                          </a:rPr>
                          <m:t>1</m:t>
                        </m:r>
                      </m:num>
                      <m:den>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h</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𝐻</m:t>
                            </m:r>
                          </m:sub>
                        </m:sSub>
                      </m:den>
                    </m:f>
                    <m:r>
                      <a:rPr lang="en-GB" sz="2000" i="1">
                        <a:effectLst/>
                        <a:latin typeface="Cambria Math" panose="02040503050406030204" pitchFamily="18" charset="0"/>
                        <a:ea typeface="Times New Roman" panose="02020603050405020304" pitchFamily="18" charset="0"/>
                        <a:cs typeface="Arial" panose="020B0604020202020204" pitchFamily="34" charset="0"/>
                      </a:rPr>
                      <m:t>+ </m:t>
                    </m:r>
                    <m:f>
                      <m:f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fPr>
                      <m:num>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𝐴</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𝑖</m:t>
                            </m:r>
                          </m:sub>
                        </m:sSub>
                      </m:num>
                      <m:den>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h</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𝐶</m:t>
                            </m:r>
                          </m:sub>
                        </m:sSub>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𝐴</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𝑜</m:t>
                            </m:r>
                          </m:sub>
                        </m:sSub>
                      </m:den>
                    </m:f>
                  </m:oMath>
                </a14:m>
                <a:r>
                  <a:rPr lang="en-GB" sz="2000" dirty="0">
                    <a:effectLst/>
                    <a:latin typeface="Arial" panose="020B0604020202020204" pitchFamily="34" charset="0"/>
                    <a:ea typeface="Times New Roman" panose="02020603050405020304" pitchFamily="18" charset="0"/>
                    <a:cs typeface="Times New Roman" panose="02020603050405020304" pitchFamily="18" charset="0"/>
                  </a:rPr>
                  <a:t>		or	</a:t>
                </a:r>
                <a14:m>
                  <m:oMath xmlns:m="http://schemas.openxmlformats.org/officeDocument/2006/math">
                    <m:r>
                      <a:rPr lang="en-GB" sz="2000" i="1">
                        <a:effectLst/>
                        <a:latin typeface="Cambria Math" panose="02040503050406030204" pitchFamily="18" charset="0"/>
                        <a:ea typeface="Calibri" panose="020F0502020204030204" pitchFamily="34" charset="0"/>
                        <a:cs typeface="Arial" panose="020B0604020202020204" pitchFamily="34" charset="0"/>
                      </a:rPr>
                      <m:t>𝑅</m:t>
                    </m:r>
                    <m:sSub>
                      <m:sSubPr>
                        <m:ctrlPr>
                          <a:rPr lang="en-GB" sz="2000" i="1">
                            <a:effectLst/>
                            <a:latin typeface="Cambria Math" panose="02040503050406030204" pitchFamily="18" charset="0"/>
                            <a:ea typeface="Calibri" panose="020F0502020204030204" pitchFamily="34" charset="0"/>
                            <a:cs typeface="Arial" panose="020B0604020202020204" pitchFamily="34" charset="0"/>
                          </a:rPr>
                        </m:ctrlPr>
                      </m:sSubPr>
                      <m:e>
                        <m:r>
                          <a:rPr lang="en-GB" sz="2000" i="1">
                            <a:effectLst/>
                            <a:latin typeface="Cambria Math" panose="02040503050406030204" pitchFamily="18" charset="0"/>
                            <a:ea typeface="Calibri" panose="020F0502020204030204" pitchFamily="34" charset="0"/>
                            <a:cs typeface="Arial" panose="020B0604020202020204" pitchFamily="34" charset="0"/>
                          </a:rPr>
                          <m:t>𝐴</m:t>
                        </m:r>
                      </m:e>
                      <m:sub>
                        <m:r>
                          <a:rPr lang="en-GB" sz="2000" i="1">
                            <a:effectLst/>
                            <a:latin typeface="Cambria Math" panose="02040503050406030204" pitchFamily="18" charset="0"/>
                            <a:ea typeface="Calibri" panose="020F0502020204030204" pitchFamily="34" charset="0"/>
                            <a:cs typeface="Arial" panose="020B0604020202020204" pitchFamily="34" charset="0"/>
                          </a:rPr>
                          <m:t>𝑜</m:t>
                        </m:r>
                      </m:sub>
                    </m:sSub>
                    <m:r>
                      <a:rPr lang="en-GB" sz="2000" i="1">
                        <a:effectLst/>
                        <a:latin typeface="Cambria Math" panose="02040503050406030204" pitchFamily="18" charset="0"/>
                        <a:ea typeface="Calibri" panose="020F0502020204030204" pitchFamily="34" charset="0"/>
                        <a:cs typeface="Arial" panose="020B0604020202020204" pitchFamily="34" charset="0"/>
                      </a:rPr>
                      <m:t>= </m:t>
                    </m:r>
                    <m:f>
                      <m:f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fPr>
                      <m:num>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𝐴</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𝑜</m:t>
                            </m:r>
                          </m:sub>
                        </m:sSub>
                      </m:num>
                      <m:den>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h</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𝐻</m:t>
                            </m:r>
                          </m:sub>
                        </m:sSub>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𝐴</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𝑖</m:t>
                            </m:r>
                          </m:sub>
                        </m:sSub>
                      </m:den>
                    </m:f>
                    <m:r>
                      <a:rPr lang="en-GB" sz="2000" i="1">
                        <a:effectLst/>
                        <a:latin typeface="Cambria Math" panose="02040503050406030204" pitchFamily="18" charset="0"/>
                        <a:ea typeface="Times New Roman" panose="02020603050405020304" pitchFamily="18" charset="0"/>
                        <a:cs typeface="Arial" panose="020B0604020202020204" pitchFamily="34" charset="0"/>
                      </a:rPr>
                      <m:t>+ </m:t>
                    </m:r>
                    <m:f>
                      <m:f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fPr>
                      <m:num>
                        <m:r>
                          <a:rPr lang="en-GB" sz="2000" i="1">
                            <a:effectLst/>
                            <a:latin typeface="Cambria Math" panose="02040503050406030204" pitchFamily="18" charset="0"/>
                            <a:ea typeface="Times New Roman" panose="02020603050405020304" pitchFamily="18" charset="0"/>
                            <a:cs typeface="Arial" panose="020B0604020202020204" pitchFamily="34" charset="0"/>
                          </a:rPr>
                          <m:t>1</m:t>
                        </m:r>
                      </m:num>
                      <m:den>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h</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𝐶</m:t>
                            </m:r>
                          </m:sub>
                        </m:sSub>
                      </m:den>
                    </m:f>
                  </m:oMath>
                </a14:m>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000" dirty="0">
                    <a:effectLst/>
                    <a:latin typeface="Arial" panose="020B0604020202020204" pitchFamily="34" charset="0"/>
                    <a:ea typeface="Calibri" panose="020F0502020204030204" pitchFamily="34" charset="0"/>
                    <a:cs typeface="Times New Roman" panose="02020603050405020304" pitchFamily="18" charset="0"/>
                  </a:rPr>
                  <a:t>Then the OHTC based on the inner surface area, or the OHTC based on the outer surface area, can be defined as;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000" dirty="0">
                    <a:effectLst/>
                    <a:latin typeface="Arial" panose="020B0604020202020204" pitchFamily="34" charset="0"/>
                    <a:ea typeface="Calibri" panose="020F0502020204030204" pitchFamily="34" charset="0"/>
                    <a:cs typeface="Times New Roman" panose="02020603050405020304" pitchFamily="18" charset="0"/>
                  </a:rPr>
                  <a:t>		</a:t>
                </a:r>
                <a14:m>
                  <m:oMath xmlns:m="http://schemas.openxmlformats.org/officeDocument/2006/math">
                    <m:sSub>
                      <m:sSubPr>
                        <m:ctrlPr>
                          <a:rPr lang="en-GB" sz="2000" i="1">
                            <a:effectLst/>
                            <a:latin typeface="Cambria Math" panose="02040503050406030204" pitchFamily="18" charset="0"/>
                            <a:ea typeface="Calibri" panose="020F0502020204030204" pitchFamily="34" charset="0"/>
                            <a:cs typeface="Arial" panose="020B0604020202020204" pitchFamily="34" charset="0"/>
                          </a:rPr>
                        </m:ctrlPr>
                      </m:sSubPr>
                      <m:e>
                        <m:r>
                          <a:rPr lang="en-GB" sz="2000" i="1">
                            <a:effectLst/>
                            <a:latin typeface="Cambria Math" panose="02040503050406030204" pitchFamily="18" charset="0"/>
                            <a:ea typeface="Calibri" panose="020F0502020204030204" pitchFamily="34" charset="0"/>
                            <a:cs typeface="Arial" panose="020B0604020202020204" pitchFamily="34" charset="0"/>
                          </a:rPr>
                          <m:t>𝑈</m:t>
                        </m:r>
                      </m:e>
                      <m:sub>
                        <m:r>
                          <a:rPr lang="en-GB" sz="2000" i="1">
                            <a:effectLst/>
                            <a:latin typeface="Cambria Math" panose="02040503050406030204" pitchFamily="18" charset="0"/>
                            <a:ea typeface="Calibri" panose="020F0502020204030204" pitchFamily="34" charset="0"/>
                            <a:cs typeface="Arial" panose="020B0604020202020204" pitchFamily="34" charset="0"/>
                          </a:rPr>
                          <m:t>𝑖</m:t>
                        </m:r>
                      </m:sub>
                    </m:sSub>
                    <m:r>
                      <a:rPr lang="en-GB" sz="2000" i="1">
                        <a:effectLst/>
                        <a:latin typeface="Cambria Math" panose="02040503050406030204" pitchFamily="18" charset="0"/>
                        <a:ea typeface="Calibri" panose="020F0502020204030204" pitchFamily="34" charset="0"/>
                        <a:cs typeface="Arial" panose="020B0604020202020204" pitchFamily="34" charset="0"/>
                      </a:rPr>
                      <m:t>= </m:t>
                    </m:r>
                    <m:f>
                      <m:fPr>
                        <m:ctrlPr>
                          <a:rPr lang="en-GB" sz="2000" i="1">
                            <a:effectLst/>
                            <a:latin typeface="Cambria Math" panose="02040503050406030204" pitchFamily="18" charset="0"/>
                            <a:ea typeface="Calibri" panose="020F0502020204030204" pitchFamily="34" charset="0"/>
                            <a:cs typeface="Arial" panose="020B0604020202020204" pitchFamily="34" charset="0"/>
                          </a:rPr>
                        </m:ctrlPr>
                      </m:fPr>
                      <m:num>
                        <m:r>
                          <a:rPr lang="en-GB" sz="2000" i="1">
                            <a:effectLst/>
                            <a:latin typeface="Cambria Math" panose="02040503050406030204" pitchFamily="18" charset="0"/>
                            <a:ea typeface="Calibri" panose="020F0502020204030204" pitchFamily="34" charset="0"/>
                            <a:cs typeface="Arial" panose="020B0604020202020204" pitchFamily="34" charset="0"/>
                          </a:rPr>
                          <m:t>1</m:t>
                        </m:r>
                      </m:num>
                      <m:den>
                        <m:r>
                          <a:rPr lang="en-GB" sz="2000" i="1">
                            <a:effectLst/>
                            <a:latin typeface="Cambria Math" panose="02040503050406030204" pitchFamily="18" charset="0"/>
                            <a:ea typeface="Calibri" panose="020F0502020204030204" pitchFamily="34" charset="0"/>
                            <a:cs typeface="Arial" panose="020B0604020202020204" pitchFamily="34" charset="0"/>
                          </a:rPr>
                          <m:t>𝑅</m:t>
                        </m:r>
                        <m:sSub>
                          <m:sSubPr>
                            <m:ctrlPr>
                              <a:rPr lang="en-GB" sz="2000" i="1">
                                <a:effectLst/>
                                <a:latin typeface="Cambria Math" panose="02040503050406030204" pitchFamily="18" charset="0"/>
                                <a:ea typeface="Calibri" panose="020F0502020204030204" pitchFamily="34" charset="0"/>
                                <a:cs typeface="Arial" panose="020B0604020202020204" pitchFamily="34" charset="0"/>
                              </a:rPr>
                            </m:ctrlPr>
                          </m:sSubPr>
                          <m:e>
                            <m:r>
                              <a:rPr lang="en-GB" sz="2000" i="1">
                                <a:effectLst/>
                                <a:latin typeface="Cambria Math" panose="02040503050406030204" pitchFamily="18" charset="0"/>
                                <a:ea typeface="Calibri" panose="020F0502020204030204" pitchFamily="34" charset="0"/>
                                <a:cs typeface="Arial" panose="020B0604020202020204" pitchFamily="34" charset="0"/>
                              </a:rPr>
                              <m:t>𝐴</m:t>
                            </m:r>
                          </m:e>
                          <m:sub>
                            <m:r>
                              <a:rPr lang="en-GB" sz="2000" i="1">
                                <a:effectLst/>
                                <a:latin typeface="Cambria Math" panose="02040503050406030204" pitchFamily="18" charset="0"/>
                                <a:ea typeface="Calibri" panose="020F0502020204030204" pitchFamily="34" charset="0"/>
                                <a:cs typeface="Arial" panose="020B0604020202020204" pitchFamily="34" charset="0"/>
                              </a:rPr>
                              <m:t>𝑖</m:t>
                            </m:r>
                          </m:sub>
                        </m:sSub>
                      </m:den>
                    </m:f>
                    <m:r>
                      <a:rPr lang="en-GB" sz="2000" i="1">
                        <a:effectLst/>
                        <a:latin typeface="Cambria Math" panose="02040503050406030204" pitchFamily="18" charset="0"/>
                        <a:ea typeface="Calibri" panose="020F0502020204030204" pitchFamily="34" charset="0"/>
                        <a:cs typeface="Arial" panose="020B0604020202020204" pitchFamily="34" charset="0"/>
                      </a:rPr>
                      <m:t>= </m:t>
                    </m:r>
                    <m:f>
                      <m:fPr>
                        <m:ctrlPr>
                          <a:rPr lang="en-GB" sz="2000" i="1">
                            <a:effectLst/>
                            <a:latin typeface="Cambria Math" panose="02040503050406030204" pitchFamily="18" charset="0"/>
                            <a:ea typeface="Calibri" panose="020F0502020204030204" pitchFamily="34" charset="0"/>
                            <a:cs typeface="Arial" panose="020B0604020202020204" pitchFamily="34" charset="0"/>
                          </a:rPr>
                        </m:ctrlPr>
                      </m:fPr>
                      <m:num>
                        <m:r>
                          <a:rPr lang="en-GB" sz="2000" i="1">
                            <a:effectLst/>
                            <a:latin typeface="Cambria Math" panose="02040503050406030204" pitchFamily="18" charset="0"/>
                            <a:ea typeface="Calibri" panose="020F0502020204030204" pitchFamily="34" charset="0"/>
                            <a:cs typeface="Arial" panose="020B0604020202020204" pitchFamily="34" charset="0"/>
                          </a:rPr>
                          <m:t>1</m:t>
                        </m:r>
                      </m:num>
                      <m:den>
                        <m:f>
                          <m:fPr>
                            <m:ctrlPr>
                              <a:rPr lang="en-GB" sz="2000" i="1">
                                <a:effectLst/>
                                <a:latin typeface="Cambria Math" panose="02040503050406030204" pitchFamily="18" charset="0"/>
                                <a:ea typeface="Calibri" panose="020F0502020204030204" pitchFamily="34" charset="0"/>
                                <a:cs typeface="Arial" panose="020B0604020202020204" pitchFamily="34" charset="0"/>
                              </a:rPr>
                            </m:ctrlPr>
                          </m:fPr>
                          <m:num>
                            <m:r>
                              <a:rPr lang="en-GB" sz="2000" i="1">
                                <a:effectLst/>
                                <a:latin typeface="Cambria Math" panose="02040503050406030204" pitchFamily="18" charset="0"/>
                                <a:ea typeface="Calibri" panose="020F0502020204030204" pitchFamily="34" charset="0"/>
                                <a:cs typeface="Arial" panose="020B0604020202020204" pitchFamily="34" charset="0"/>
                              </a:rPr>
                              <m:t>1</m:t>
                            </m:r>
                          </m:num>
                          <m:den>
                            <m:sSub>
                              <m:sSubPr>
                                <m:ctrlPr>
                                  <a:rPr lang="en-GB" sz="2000" i="1">
                                    <a:effectLst/>
                                    <a:latin typeface="Cambria Math" panose="02040503050406030204" pitchFamily="18" charset="0"/>
                                    <a:ea typeface="Calibri" panose="020F0502020204030204" pitchFamily="34" charset="0"/>
                                    <a:cs typeface="Arial" panose="020B0604020202020204" pitchFamily="34" charset="0"/>
                                  </a:rPr>
                                </m:ctrlPr>
                              </m:sSubPr>
                              <m:e>
                                <m:r>
                                  <a:rPr lang="en-GB" sz="2000" i="1">
                                    <a:effectLst/>
                                    <a:latin typeface="Cambria Math" panose="02040503050406030204" pitchFamily="18" charset="0"/>
                                    <a:ea typeface="Calibri" panose="020F0502020204030204" pitchFamily="34" charset="0"/>
                                    <a:cs typeface="Arial" panose="020B0604020202020204" pitchFamily="34" charset="0"/>
                                  </a:rPr>
                                  <m:t>h</m:t>
                                </m:r>
                              </m:e>
                              <m:sub>
                                <m:r>
                                  <a:rPr lang="en-GB" sz="2000" i="1">
                                    <a:effectLst/>
                                    <a:latin typeface="Cambria Math" panose="02040503050406030204" pitchFamily="18" charset="0"/>
                                    <a:ea typeface="Calibri" panose="020F0502020204030204" pitchFamily="34" charset="0"/>
                                    <a:cs typeface="Arial" panose="020B0604020202020204" pitchFamily="34" charset="0"/>
                                  </a:rPr>
                                  <m:t>𝐻</m:t>
                                </m:r>
                              </m:sub>
                            </m:sSub>
                          </m:den>
                        </m:f>
                        <m:r>
                          <a:rPr lang="en-GB" sz="2000" i="1">
                            <a:effectLst/>
                            <a:latin typeface="Cambria Math" panose="02040503050406030204" pitchFamily="18" charset="0"/>
                            <a:ea typeface="Calibri" panose="020F0502020204030204" pitchFamily="34" charset="0"/>
                            <a:cs typeface="Arial" panose="020B0604020202020204" pitchFamily="34" charset="0"/>
                          </a:rPr>
                          <m:t>+ </m:t>
                        </m:r>
                        <m:f>
                          <m:fPr>
                            <m:ctrlPr>
                              <a:rPr lang="en-GB" sz="2000" i="1">
                                <a:effectLst/>
                                <a:latin typeface="Cambria Math" panose="02040503050406030204" pitchFamily="18" charset="0"/>
                                <a:ea typeface="Calibri" panose="020F0502020204030204" pitchFamily="34" charset="0"/>
                                <a:cs typeface="Arial" panose="020B0604020202020204" pitchFamily="34" charset="0"/>
                              </a:rPr>
                            </m:ctrlPr>
                          </m:fPr>
                          <m:num>
                            <m:sSub>
                              <m:sSubPr>
                                <m:ctrlPr>
                                  <a:rPr lang="en-GB" sz="2000" i="1">
                                    <a:effectLst/>
                                    <a:latin typeface="Cambria Math" panose="02040503050406030204" pitchFamily="18" charset="0"/>
                                    <a:ea typeface="Calibri" panose="020F0502020204030204" pitchFamily="34" charset="0"/>
                                    <a:cs typeface="Arial" panose="020B0604020202020204" pitchFamily="34" charset="0"/>
                                  </a:rPr>
                                </m:ctrlPr>
                              </m:sSubPr>
                              <m:e>
                                <m:r>
                                  <a:rPr lang="en-GB" sz="2000" i="1">
                                    <a:effectLst/>
                                    <a:latin typeface="Cambria Math" panose="02040503050406030204" pitchFamily="18" charset="0"/>
                                    <a:ea typeface="Calibri" panose="020F0502020204030204" pitchFamily="34" charset="0"/>
                                    <a:cs typeface="Arial" panose="020B0604020202020204" pitchFamily="34" charset="0"/>
                                  </a:rPr>
                                  <m:t>𝐴</m:t>
                                </m:r>
                              </m:e>
                              <m:sub>
                                <m:r>
                                  <a:rPr lang="en-GB" sz="2000" i="1">
                                    <a:effectLst/>
                                    <a:latin typeface="Cambria Math" panose="02040503050406030204" pitchFamily="18" charset="0"/>
                                    <a:ea typeface="Calibri" panose="020F0502020204030204" pitchFamily="34" charset="0"/>
                                    <a:cs typeface="Arial" panose="020B0604020202020204" pitchFamily="34" charset="0"/>
                                  </a:rPr>
                                  <m:t>𝑖</m:t>
                                </m:r>
                              </m:sub>
                            </m:sSub>
                          </m:num>
                          <m:den>
                            <m:sSub>
                              <m:sSubPr>
                                <m:ctrlPr>
                                  <a:rPr lang="en-GB" sz="2000" i="1">
                                    <a:effectLst/>
                                    <a:latin typeface="Cambria Math" panose="02040503050406030204" pitchFamily="18" charset="0"/>
                                    <a:ea typeface="Calibri" panose="020F0502020204030204" pitchFamily="34" charset="0"/>
                                    <a:cs typeface="Arial" panose="020B0604020202020204" pitchFamily="34" charset="0"/>
                                  </a:rPr>
                                </m:ctrlPr>
                              </m:sSubPr>
                              <m:e>
                                <m:r>
                                  <a:rPr lang="en-GB" sz="2000" i="1">
                                    <a:effectLst/>
                                    <a:latin typeface="Cambria Math" panose="02040503050406030204" pitchFamily="18" charset="0"/>
                                    <a:ea typeface="Calibri" panose="020F0502020204030204" pitchFamily="34" charset="0"/>
                                    <a:cs typeface="Arial" panose="020B0604020202020204" pitchFamily="34" charset="0"/>
                                  </a:rPr>
                                  <m:t>h</m:t>
                                </m:r>
                              </m:e>
                              <m:sub>
                                <m:r>
                                  <a:rPr lang="en-GB" sz="2000" i="1">
                                    <a:effectLst/>
                                    <a:latin typeface="Cambria Math" panose="02040503050406030204" pitchFamily="18" charset="0"/>
                                    <a:ea typeface="Calibri" panose="020F0502020204030204" pitchFamily="34" charset="0"/>
                                    <a:cs typeface="Arial" panose="020B0604020202020204" pitchFamily="34" charset="0"/>
                                  </a:rPr>
                                  <m:t>𝐶</m:t>
                                </m:r>
                              </m:sub>
                            </m:sSub>
                            <m:sSub>
                              <m:sSubPr>
                                <m:ctrlPr>
                                  <a:rPr lang="en-GB" sz="2000" i="1">
                                    <a:effectLst/>
                                    <a:latin typeface="Cambria Math" panose="02040503050406030204" pitchFamily="18" charset="0"/>
                                    <a:ea typeface="Calibri" panose="020F0502020204030204" pitchFamily="34" charset="0"/>
                                    <a:cs typeface="Arial" panose="020B0604020202020204" pitchFamily="34" charset="0"/>
                                  </a:rPr>
                                </m:ctrlPr>
                              </m:sSubPr>
                              <m:e>
                                <m:r>
                                  <a:rPr lang="en-GB" sz="2000" i="1">
                                    <a:effectLst/>
                                    <a:latin typeface="Cambria Math" panose="02040503050406030204" pitchFamily="18" charset="0"/>
                                    <a:ea typeface="Calibri" panose="020F0502020204030204" pitchFamily="34" charset="0"/>
                                    <a:cs typeface="Arial" panose="020B0604020202020204" pitchFamily="34" charset="0"/>
                                  </a:rPr>
                                  <m:t>𝐴</m:t>
                                </m:r>
                              </m:e>
                              <m:sub>
                                <m:r>
                                  <a:rPr lang="en-GB" sz="2000" i="1">
                                    <a:effectLst/>
                                    <a:latin typeface="Cambria Math" panose="02040503050406030204" pitchFamily="18" charset="0"/>
                                    <a:ea typeface="Calibri" panose="020F0502020204030204" pitchFamily="34" charset="0"/>
                                    <a:cs typeface="Arial" panose="020B0604020202020204" pitchFamily="34" charset="0"/>
                                  </a:rPr>
                                  <m:t>𝑜</m:t>
                                </m:r>
                              </m:sub>
                            </m:sSub>
                          </m:den>
                        </m:f>
                      </m:den>
                    </m:f>
                  </m:oMath>
                </a14:m>
                <a:r>
                  <a:rPr lang="en-GB" sz="2000" dirty="0">
                    <a:effectLst/>
                    <a:latin typeface="Arial" panose="020B0604020202020204" pitchFamily="34" charset="0"/>
                    <a:ea typeface="Times New Roman" panose="02020603050405020304" pitchFamily="18" charset="0"/>
                    <a:cs typeface="Times New Roman" panose="02020603050405020304" pitchFamily="18" charset="0"/>
                  </a:rPr>
                  <a:t>		or		</a:t>
                </a:r>
                <a14:m>
                  <m:oMath xmlns:m="http://schemas.openxmlformats.org/officeDocument/2006/math">
                    <m:sSub>
                      <m:sSubPr>
                        <m:ctrlPr>
                          <a:rPr lang="en-GB" sz="2000" i="1">
                            <a:effectLst/>
                            <a:latin typeface="Cambria Math" panose="02040503050406030204" pitchFamily="18" charset="0"/>
                            <a:ea typeface="Calibri" panose="020F0502020204030204" pitchFamily="34" charset="0"/>
                            <a:cs typeface="Arial" panose="020B0604020202020204" pitchFamily="34" charset="0"/>
                          </a:rPr>
                        </m:ctrlPr>
                      </m:sSubPr>
                      <m:e>
                        <m:r>
                          <a:rPr lang="en-GB" sz="2000" i="1">
                            <a:effectLst/>
                            <a:latin typeface="Cambria Math" panose="02040503050406030204" pitchFamily="18" charset="0"/>
                            <a:ea typeface="Calibri" panose="020F0502020204030204" pitchFamily="34" charset="0"/>
                            <a:cs typeface="Arial" panose="020B0604020202020204" pitchFamily="34" charset="0"/>
                          </a:rPr>
                          <m:t>𝑈</m:t>
                        </m:r>
                      </m:e>
                      <m:sub>
                        <m:r>
                          <a:rPr lang="en-GB" sz="2000" i="1">
                            <a:effectLst/>
                            <a:latin typeface="Cambria Math" panose="02040503050406030204" pitchFamily="18" charset="0"/>
                            <a:ea typeface="Calibri" panose="020F0502020204030204" pitchFamily="34" charset="0"/>
                            <a:cs typeface="Arial" panose="020B0604020202020204" pitchFamily="34" charset="0"/>
                          </a:rPr>
                          <m:t>𝑜</m:t>
                        </m:r>
                      </m:sub>
                    </m:sSub>
                    <m:r>
                      <a:rPr lang="en-GB" sz="2000" i="1">
                        <a:effectLst/>
                        <a:latin typeface="Cambria Math" panose="02040503050406030204" pitchFamily="18" charset="0"/>
                        <a:ea typeface="Calibri" panose="020F0502020204030204" pitchFamily="34" charset="0"/>
                        <a:cs typeface="Arial" panose="020B0604020202020204" pitchFamily="34" charset="0"/>
                      </a:rPr>
                      <m:t>= </m:t>
                    </m:r>
                    <m:f>
                      <m:fPr>
                        <m:ctrlPr>
                          <a:rPr lang="en-GB" sz="2000" i="1">
                            <a:effectLst/>
                            <a:latin typeface="Cambria Math" panose="02040503050406030204" pitchFamily="18" charset="0"/>
                            <a:ea typeface="Calibri" panose="020F0502020204030204" pitchFamily="34" charset="0"/>
                            <a:cs typeface="Arial" panose="020B0604020202020204" pitchFamily="34" charset="0"/>
                          </a:rPr>
                        </m:ctrlPr>
                      </m:fPr>
                      <m:num>
                        <m:r>
                          <a:rPr lang="en-GB" sz="2000" i="1">
                            <a:effectLst/>
                            <a:latin typeface="Cambria Math" panose="02040503050406030204" pitchFamily="18" charset="0"/>
                            <a:ea typeface="Calibri" panose="020F0502020204030204" pitchFamily="34" charset="0"/>
                            <a:cs typeface="Arial" panose="020B0604020202020204" pitchFamily="34" charset="0"/>
                          </a:rPr>
                          <m:t>1</m:t>
                        </m:r>
                      </m:num>
                      <m:den>
                        <m:r>
                          <a:rPr lang="en-GB" sz="2000" i="1">
                            <a:effectLst/>
                            <a:latin typeface="Cambria Math" panose="02040503050406030204" pitchFamily="18" charset="0"/>
                            <a:ea typeface="Calibri" panose="020F0502020204030204" pitchFamily="34" charset="0"/>
                            <a:cs typeface="Arial" panose="020B0604020202020204" pitchFamily="34" charset="0"/>
                          </a:rPr>
                          <m:t>𝑅</m:t>
                        </m:r>
                        <m:sSub>
                          <m:sSubPr>
                            <m:ctrlPr>
                              <a:rPr lang="en-GB" sz="2000" i="1">
                                <a:effectLst/>
                                <a:latin typeface="Cambria Math" panose="02040503050406030204" pitchFamily="18" charset="0"/>
                                <a:ea typeface="Calibri" panose="020F0502020204030204" pitchFamily="34" charset="0"/>
                                <a:cs typeface="Arial" panose="020B0604020202020204" pitchFamily="34" charset="0"/>
                              </a:rPr>
                            </m:ctrlPr>
                          </m:sSubPr>
                          <m:e>
                            <m:r>
                              <a:rPr lang="en-GB" sz="2000" i="1">
                                <a:effectLst/>
                                <a:latin typeface="Cambria Math" panose="02040503050406030204" pitchFamily="18" charset="0"/>
                                <a:ea typeface="Calibri" panose="020F0502020204030204" pitchFamily="34" charset="0"/>
                                <a:cs typeface="Arial" panose="020B0604020202020204" pitchFamily="34" charset="0"/>
                              </a:rPr>
                              <m:t>𝐴</m:t>
                            </m:r>
                          </m:e>
                          <m:sub>
                            <m:r>
                              <a:rPr lang="en-GB" sz="2000" i="1">
                                <a:effectLst/>
                                <a:latin typeface="Cambria Math" panose="02040503050406030204" pitchFamily="18" charset="0"/>
                                <a:ea typeface="Calibri" panose="020F0502020204030204" pitchFamily="34" charset="0"/>
                                <a:cs typeface="Arial" panose="020B0604020202020204" pitchFamily="34" charset="0"/>
                              </a:rPr>
                              <m:t>𝑜</m:t>
                            </m:r>
                          </m:sub>
                        </m:sSub>
                      </m:den>
                    </m:f>
                    <m:r>
                      <a:rPr lang="en-GB" sz="2000" i="1">
                        <a:effectLst/>
                        <a:latin typeface="Cambria Math" panose="02040503050406030204" pitchFamily="18" charset="0"/>
                        <a:ea typeface="Calibri" panose="020F0502020204030204" pitchFamily="34" charset="0"/>
                        <a:cs typeface="Arial" panose="020B0604020202020204" pitchFamily="34" charset="0"/>
                      </a:rPr>
                      <m:t>= </m:t>
                    </m:r>
                    <m:f>
                      <m:fPr>
                        <m:ctrlPr>
                          <a:rPr lang="en-GB" sz="2000" i="1">
                            <a:effectLst/>
                            <a:latin typeface="Cambria Math" panose="02040503050406030204" pitchFamily="18" charset="0"/>
                            <a:ea typeface="Calibri" panose="020F0502020204030204" pitchFamily="34" charset="0"/>
                            <a:cs typeface="Arial" panose="020B0604020202020204" pitchFamily="34" charset="0"/>
                          </a:rPr>
                        </m:ctrlPr>
                      </m:fPr>
                      <m:num>
                        <m:r>
                          <a:rPr lang="en-GB" sz="2000" i="1">
                            <a:effectLst/>
                            <a:latin typeface="Cambria Math" panose="02040503050406030204" pitchFamily="18" charset="0"/>
                            <a:ea typeface="Calibri" panose="020F0502020204030204" pitchFamily="34" charset="0"/>
                            <a:cs typeface="Arial" panose="020B0604020202020204" pitchFamily="34" charset="0"/>
                          </a:rPr>
                          <m:t>1</m:t>
                        </m:r>
                      </m:num>
                      <m:den>
                        <m:r>
                          <a:rPr lang="en-GB" sz="2000" i="1">
                            <a:effectLst/>
                            <a:latin typeface="Cambria Math" panose="02040503050406030204" pitchFamily="18" charset="0"/>
                            <a:ea typeface="Calibri" panose="020F0502020204030204" pitchFamily="34" charset="0"/>
                            <a:cs typeface="Arial" panose="020B0604020202020204" pitchFamily="34" charset="0"/>
                          </a:rPr>
                          <m:t> </m:t>
                        </m:r>
                        <m:f>
                          <m:fPr>
                            <m:ctrlPr>
                              <a:rPr lang="en-GB" sz="2000" i="1">
                                <a:effectLst/>
                                <a:latin typeface="Cambria Math" panose="02040503050406030204" pitchFamily="18" charset="0"/>
                                <a:ea typeface="Calibri" panose="020F0502020204030204" pitchFamily="34" charset="0"/>
                                <a:cs typeface="Arial" panose="020B0604020202020204" pitchFamily="34" charset="0"/>
                              </a:rPr>
                            </m:ctrlPr>
                          </m:fPr>
                          <m:num>
                            <m:sSub>
                              <m:sSubPr>
                                <m:ctrlPr>
                                  <a:rPr lang="en-GB" sz="2000" i="1">
                                    <a:effectLst/>
                                    <a:latin typeface="Cambria Math" panose="02040503050406030204" pitchFamily="18" charset="0"/>
                                    <a:ea typeface="Calibri" panose="020F0502020204030204" pitchFamily="34" charset="0"/>
                                    <a:cs typeface="Arial" panose="020B0604020202020204" pitchFamily="34" charset="0"/>
                                  </a:rPr>
                                </m:ctrlPr>
                              </m:sSubPr>
                              <m:e>
                                <m:r>
                                  <a:rPr lang="en-GB" sz="2000" i="1">
                                    <a:effectLst/>
                                    <a:latin typeface="Cambria Math" panose="02040503050406030204" pitchFamily="18" charset="0"/>
                                    <a:ea typeface="Calibri" panose="020F0502020204030204" pitchFamily="34" charset="0"/>
                                    <a:cs typeface="Arial" panose="020B0604020202020204" pitchFamily="34" charset="0"/>
                                  </a:rPr>
                                  <m:t>𝐴</m:t>
                                </m:r>
                              </m:e>
                              <m:sub>
                                <m:r>
                                  <a:rPr lang="en-GB" sz="2000" i="1">
                                    <a:effectLst/>
                                    <a:latin typeface="Cambria Math" panose="02040503050406030204" pitchFamily="18" charset="0"/>
                                    <a:ea typeface="Calibri" panose="020F0502020204030204" pitchFamily="34" charset="0"/>
                                    <a:cs typeface="Arial" panose="020B0604020202020204" pitchFamily="34" charset="0"/>
                                  </a:rPr>
                                  <m:t>𝑜</m:t>
                                </m:r>
                              </m:sub>
                            </m:sSub>
                          </m:num>
                          <m:den>
                            <m:sSub>
                              <m:sSubPr>
                                <m:ctrlPr>
                                  <a:rPr lang="en-GB" sz="2000" i="1">
                                    <a:effectLst/>
                                    <a:latin typeface="Cambria Math" panose="02040503050406030204" pitchFamily="18" charset="0"/>
                                    <a:ea typeface="Calibri" panose="020F0502020204030204" pitchFamily="34" charset="0"/>
                                    <a:cs typeface="Arial" panose="020B0604020202020204" pitchFamily="34" charset="0"/>
                                  </a:rPr>
                                </m:ctrlPr>
                              </m:sSubPr>
                              <m:e>
                                <m:r>
                                  <a:rPr lang="en-GB" sz="2000" i="1">
                                    <a:effectLst/>
                                    <a:latin typeface="Cambria Math" panose="02040503050406030204" pitchFamily="18" charset="0"/>
                                    <a:ea typeface="Calibri" panose="020F0502020204030204" pitchFamily="34" charset="0"/>
                                    <a:cs typeface="Arial" panose="020B0604020202020204" pitchFamily="34" charset="0"/>
                                  </a:rPr>
                                  <m:t>h</m:t>
                                </m:r>
                              </m:e>
                              <m:sub>
                                <m:r>
                                  <a:rPr lang="en-GB" sz="2000" i="1">
                                    <a:effectLst/>
                                    <a:latin typeface="Cambria Math" panose="02040503050406030204" pitchFamily="18" charset="0"/>
                                    <a:ea typeface="Calibri" panose="020F0502020204030204" pitchFamily="34" charset="0"/>
                                    <a:cs typeface="Arial" panose="020B0604020202020204" pitchFamily="34" charset="0"/>
                                  </a:rPr>
                                  <m:t>𝐻</m:t>
                                </m:r>
                              </m:sub>
                            </m:sSub>
                            <m:sSub>
                              <m:sSubPr>
                                <m:ctrlPr>
                                  <a:rPr lang="en-GB" sz="2000" i="1">
                                    <a:effectLst/>
                                    <a:latin typeface="Cambria Math" panose="02040503050406030204" pitchFamily="18" charset="0"/>
                                    <a:ea typeface="Calibri" panose="020F0502020204030204" pitchFamily="34" charset="0"/>
                                    <a:cs typeface="Arial" panose="020B0604020202020204" pitchFamily="34" charset="0"/>
                                  </a:rPr>
                                </m:ctrlPr>
                              </m:sSubPr>
                              <m:e>
                                <m:r>
                                  <a:rPr lang="en-GB" sz="2000" i="1">
                                    <a:effectLst/>
                                    <a:latin typeface="Cambria Math" panose="02040503050406030204" pitchFamily="18" charset="0"/>
                                    <a:ea typeface="Calibri" panose="020F0502020204030204" pitchFamily="34" charset="0"/>
                                    <a:cs typeface="Arial" panose="020B0604020202020204" pitchFamily="34" charset="0"/>
                                  </a:rPr>
                                  <m:t>𝐴</m:t>
                                </m:r>
                              </m:e>
                              <m:sub>
                                <m:r>
                                  <a:rPr lang="en-GB" sz="2000" i="1">
                                    <a:effectLst/>
                                    <a:latin typeface="Cambria Math" panose="02040503050406030204" pitchFamily="18" charset="0"/>
                                    <a:ea typeface="Calibri" panose="020F0502020204030204" pitchFamily="34" charset="0"/>
                                    <a:cs typeface="Arial" panose="020B0604020202020204" pitchFamily="34" charset="0"/>
                                  </a:rPr>
                                  <m:t>𝑖</m:t>
                                </m:r>
                              </m:sub>
                            </m:sSub>
                          </m:den>
                        </m:f>
                        <m:r>
                          <a:rPr lang="en-GB" sz="2000" i="1">
                            <a:effectLst/>
                            <a:latin typeface="Cambria Math" panose="02040503050406030204" pitchFamily="18" charset="0"/>
                            <a:ea typeface="Calibri" panose="020F0502020204030204" pitchFamily="34" charset="0"/>
                            <a:cs typeface="Arial" panose="020B0604020202020204" pitchFamily="34" charset="0"/>
                          </a:rPr>
                          <m:t>+</m:t>
                        </m:r>
                        <m:f>
                          <m:fPr>
                            <m:ctrlPr>
                              <a:rPr lang="en-GB" sz="2000" i="1">
                                <a:effectLst/>
                                <a:latin typeface="Cambria Math" panose="02040503050406030204" pitchFamily="18" charset="0"/>
                                <a:ea typeface="Calibri" panose="020F0502020204030204" pitchFamily="34" charset="0"/>
                                <a:cs typeface="Arial" panose="020B0604020202020204" pitchFamily="34" charset="0"/>
                              </a:rPr>
                            </m:ctrlPr>
                          </m:fPr>
                          <m:num>
                            <m:r>
                              <a:rPr lang="en-GB" sz="2000" i="1">
                                <a:effectLst/>
                                <a:latin typeface="Cambria Math" panose="02040503050406030204" pitchFamily="18" charset="0"/>
                                <a:ea typeface="Calibri" panose="020F0502020204030204" pitchFamily="34" charset="0"/>
                                <a:cs typeface="Arial" panose="020B0604020202020204" pitchFamily="34" charset="0"/>
                              </a:rPr>
                              <m:t>1</m:t>
                            </m:r>
                          </m:num>
                          <m:den>
                            <m:sSub>
                              <m:sSubPr>
                                <m:ctrlPr>
                                  <a:rPr lang="en-GB" sz="2000" i="1">
                                    <a:effectLst/>
                                    <a:latin typeface="Cambria Math" panose="02040503050406030204" pitchFamily="18" charset="0"/>
                                    <a:ea typeface="Calibri" panose="020F0502020204030204" pitchFamily="34" charset="0"/>
                                    <a:cs typeface="Arial" panose="020B0604020202020204" pitchFamily="34" charset="0"/>
                                  </a:rPr>
                                </m:ctrlPr>
                              </m:sSubPr>
                              <m:e>
                                <m:r>
                                  <a:rPr lang="en-GB" sz="2000" i="1">
                                    <a:effectLst/>
                                    <a:latin typeface="Cambria Math" panose="02040503050406030204" pitchFamily="18" charset="0"/>
                                    <a:ea typeface="Calibri" panose="020F0502020204030204" pitchFamily="34" charset="0"/>
                                    <a:cs typeface="Arial" panose="020B0604020202020204" pitchFamily="34" charset="0"/>
                                  </a:rPr>
                                  <m:t>h</m:t>
                                </m:r>
                              </m:e>
                              <m:sub>
                                <m:r>
                                  <a:rPr lang="en-GB" sz="2000" i="1">
                                    <a:effectLst/>
                                    <a:latin typeface="Cambria Math" panose="02040503050406030204" pitchFamily="18" charset="0"/>
                                    <a:ea typeface="Calibri" panose="020F0502020204030204" pitchFamily="34" charset="0"/>
                                    <a:cs typeface="Arial" panose="020B0604020202020204" pitchFamily="34" charset="0"/>
                                  </a:rPr>
                                  <m:t>𝐶</m:t>
                                </m:r>
                              </m:sub>
                            </m:sSub>
                          </m:den>
                        </m:f>
                        <m:r>
                          <a:rPr lang="en-GB" sz="2000" i="1">
                            <a:effectLst/>
                            <a:latin typeface="Cambria Math" panose="02040503050406030204" pitchFamily="18" charset="0"/>
                            <a:ea typeface="Calibri" panose="020F0502020204030204" pitchFamily="34" charset="0"/>
                            <a:cs typeface="Arial" panose="020B0604020202020204" pitchFamily="34" charset="0"/>
                          </a:rPr>
                          <m:t>  </m:t>
                        </m:r>
                      </m:den>
                    </m:f>
                  </m:oMath>
                </a14:m>
                <a:r>
                  <a:rPr lang="en-GB" sz="20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Which would then be substituted into the Local Capacity heat transfer analysis relationship to give;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		</a:t>
                </a:r>
                <a14:m>
                  <m:oMath xmlns:m="http://schemas.openxmlformats.org/officeDocument/2006/math">
                    <m:acc>
                      <m:accPr>
                        <m:chr m:val="̇"/>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000" i="1">
                            <a:effectLst/>
                            <a:latin typeface="Cambria Math" panose="02040503050406030204" pitchFamily="18" charset="0"/>
                            <a:ea typeface="Times New Roman" panose="02020603050405020304" pitchFamily="18" charset="0"/>
                            <a:cs typeface="Arial" panose="020B0604020202020204" pitchFamily="34" charset="0"/>
                          </a:rPr>
                          <m:t>𝑄</m:t>
                        </m:r>
                      </m:e>
                    </m:acc>
                    <m:r>
                      <a:rPr lang="en-GB" sz="2000" i="1">
                        <a:effectLst/>
                        <a:latin typeface="Cambria Math" panose="02040503050406030204" pitchFamily="18" charset="0"/>
                        <a:ea typeface="Times New Roman" panose="02020603050405020304" pitchFamily="18" charset="0"/>
                        <a:cs typeface="Arial" panose="020B0604020202020204" pitchFamily="34" charset="0"/>
                      </a:rPr>
                      <m:t>=</m:t>
                    </m:r>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𝑈</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𝑖</m:t>
                        </m:r>
                      </m:sub>
                    </m:sSub>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𝐴</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𝑖</m:t>
                        </m:r>
                      </m:sub>
                    </m:sSub>
                    <m:r>
                      <a:rPr lang="en-GB" sz="2000" i="1">
                        <a:effectLst/>
                        <a:latin typeface="Cambria Math" panose="02040503050406030204" pitchFamily="18" charset="0"/>
                        <a:ea typeface="Times New Roman" panose="02020603050405020304" pitchFamily="18" charset="0"/>
                        <a:cs typeface="Arial" panose="020B0604020202020204" pitchFamily="34" charset="0"/>
                      </a:rPr>
                      <m:t>(</m:t>
                    </m:r>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𝐻𝑜𝑡</m:t>
                        </m:r>
                      </m:sub>
                    </m:sSub>
                    <m:r>
                      <a:rPr lang="en-GB" sz="20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𝐶𝑜𝑙𝑑</m:t>
                        </m:r>
                      </m:sub>
                    </m:sSub>
                    <m:r>
                      <a:rPr lang="en-GB" sz="2000" i="1">
                        <a:effectLst/>
                        <a:latin typeface="Cambria Math" panose="02040503050406030204" pitchFamily="18" charset="0"/>
                        <a:ea typeface="Times New Roman" panose="02020603050405020304" pitchFamily="18" charset="0"/>
                        <a:cs typeface="Arial" panose="020B0604020202020204" pitchFamily="34" charset="0"/>
                      </a:rPr>
                      <m:t>)</m:t>
                    </m:r>
                  </m:oMath>
                </a14:m>
                <a:r>
                  <a:rPr lang="en-GB" sz="2000" dirty="0">
                    <a:effectLst/>
                    <a:latin typeface="Arial" panose="020B0604020202020204" pitchFamily="34" charset="0"/>
                    <a:ea typeface="Times New Roman" panose="02020603050405020304" pitchFamily="18" charset="0"/>
                    <a:cs typeface="Times New Roman" panose="02020603050405020304" pitchFamily="18" charset="0"/>
                  </a:rPr>
                  <a:t>		or		</a:t>
                </a:r>
                <a14:m>
                  <m:oMath xmlns:m="http://schemas.openxmlformats.org/officeDocument/2006/math">
                    <m:acc>
                      <m:accPr>
                        <m:chr m:val="̇"/>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000" i="1">
                            <a:effectLst/>
                            <a:latin typeface="Cambria Math" panose="02040503050406030204" pitchFamily="18" charset="0"/>
                            <a:ea typeface="Times New Roman" panose="02020603050405020304" pitchFamily="18" charset="0"/>
                            <a:cs typeface="Arial" panose="020B0604020202020204" pitchFamily="34" charset="0"/>
                          </a:rPr>
                          <m:t>𝑄</m:t>
                        </m:r>
                      </m:e>
                    </m:acc>
                    <m:r>
                      <a:rPr lang="en-GB" sz="2000" i="1">
                        <a:effectLst/>
                        <a:latin typeface="Cambria Math" panose="02040503050406030204" pitchFamily="18" charset="0"/>
                        <a:ea typeface="Times New Roman" panose="02020603050405020304" pitchFamily="18" charset="0"/>
                        <a:cs typeface="Arial" panose="020B0604020202020204" pitchFamily="34" charset="0"/>
                      </a:rPr>
                      <m:t>=</m:t>
                    </m:r>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𝑈</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𝑜</m:t>
                        </m:r>
                      </m:sub>
                    </m:sSub>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𝐴</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𝑜</m:t>
                        </m:r>
                      </m:sub>
                    </m:sSub>
                    <m:r>
                      <a:rPr lang="en-GB" sz="2000" i="1">
                        <a:effectLst/>
                        <a:latin typeface="Cambria Math" panose="02040503050406030204" pitchFamily="18" charset="0"/>
                        <a:ea typeface="Times New Roman" panose="02020603050405020304" pitchFamily="18" charset="0"/>
                        <a:cs typeface="Arial" panose="020B0604020202020204" pitchFamily="34" charset="0"/>
                      </a:rPr>
                      <m:t>(</m:t>
                    </m:r>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𝐻𝑜𝑡</m:t>
                        </m:r>
                      </m:sub>
                    </m:sSub>
                    <m:r>
                      <a:rPr lang="en-GB" sz="20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𝐶𝑜𝑙𝑑</m:t>
                        </m:r>
                      </m:sub>
                    </m:sSub>
                    <m:r>
                      <a:rPr lang="en-GB" sz="2000" i="1">
                        <a:effectLst/>
                        <a:latin typeface="Cambria Math" panose="02040503050406030204" pitchFamily="18" charset="0"/>
                        <a:ea typeface="Times New Roman" panose="02020603050405020304" pitchFamily="18" charset="0"/>
                        <a:cs typeface="Arial" panose="020B0604020202020204" pitchFamily="34" charset="0"/>
                      </a:rPr>
                      <m:t>)</m:t>
                    </m:r>
                  </m:oMath>
                </a14:m>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mc:Choice>
        <mc:Fallback>
          <p:sp>
            <p:nvSpPr>
              <p:cNvPr id="3" name="Content Placeholder 2">
                <a:extLst>
                  <a:ext uri="{FF2B5EF4-FFF2-40B4-BE49-F238E27FC236}">
                    <a16:creationId xmlns:a16="http://schemas.microsoft.com/office/drawing/2014/main" id="{E4419EEF-36B7-47E4-898C-997EA2BCB51B}"/>
                  </a:ext>
                </a:extLst>
              </p:cNvPr>
              <p:cNvSpPr>
                <a:spLocks noGrp="1" noRot="1" noChangeAspect="1" noMove="1" noResize="1" noEditPoints="1" noAdjustHandles="1" noChangeArrowheads="1" noChangeShapeType="1" noTextEdit="1"/>
              </p:cNvSpPr>
              <p:nvPr>
                <p:ph idx="1"/>
              </p:nvPr>
            </p:nvSpPr>
            <p:spPr>
              <a:xfrm>
                <a:off x="188594" y="617220"/>
                <a:ext cx="11835765" cy="6240780"/>
              </a:xfrm>
              <a:blipFill>
                <a:blip r:embed="rId2"/>
                <a:stretch>
                  <a:fillRect l="-515" t="-781" r="-206"/>
                </a:stretch>
              </a:blipFill>
            </p:spPr>
            <p:txBody>
              <a:bodyPr/>
              <a:lstStyle/>
              <a:p>
                <a:r>
                  <a:rPr lang="en-GB">
                    <a:noFill/>
                  </a:rPr>
                  <a:t> </a:t>
                </a:r>
              </a:p>
            </p:txBody>
          </p:sp>
        </mc:Fallback>
      </mc:AlternateContent>
    </p:spTree>
    <p:extLst>
      <p:ext uri="{BB962C8B-B14F-4D97-AF65-F5344CB8AC3E}">
        <p14:creationId xmlns:p14="http://schemas.microsoft.com/office/powerpoint/2010/main" val="4039263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5485C-D384-4C39-9AAF-1BF0D192D060}"/>
              </a:ext>
            </a:extLst>
          </p:cNvPr>
          <p:cNvSpPr>
            <a:spLocks noGrp="1"/>
          </p:cNvSpPr>
          <p:nvPr>
            <p:ph type="title"/>
          </p:nvPr>
        </p:nvSpPr>
        <p:spPr>
          <a:xfrm>
            <a:off x="838199" y="148590"/>
            <a:ext cx="10515600" cy="543560"/>
          </a:xfrm>
        </p:spPr>
        <p:txBody>
          <a:bodyPr>
            <a:normAutofit fontScale="90000"/>
          </a:bodyPr>
          <a:lstStyle/>
          <a:p>
            <a:pPr algn="ctr">
              <a:lnSpc>
                <a:spcPct val="115000"/>
              </a:lnSpc>
              <a:spcAft>
                <a:spcPts val="1000"/>
              </a:spcAft>
            </a:pPr>
            <a:r>
              <a:rPr lang="en-GB" sz="4000" dirty="0">
                <a:effectLst/>
                <a:ea typeface="Calibri" panose="020F0502020204030204" pitchFamily="34" charset="0"/>
                <a:cs typeface="Times New Roman" panose="02020603050405020304" pitchFamily="18" charset="0"/>
              </a:rPr>
              <a:t>Difference between Inner and Outer Areas</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59514A4F-402C-4B69-9140-02904B08421C}"/>
                  </a:ext>
                </a:extLst>
              </p:cNvPr>
              <p:cNvSpPr>
                <a:spLocks noGrp="1"/>
              </p:cNvSpPr>
              <p:nvPr>
                <p:ph idx="1"/>
              </p:nvPr>
            </p:nvSpPr>
            <p:spPr>
              <a:xfrm>
                <a:off x="195262" y="965835"/>
                <a:ext cx="11801475" cy="5760720"/>
              </a:xfrm>
            </p:spPr>
            <p:txBody>
              <a:bodyPr>
                <a:normAutofit fontScale="92500" lnSpcReduction="20000"/>
              </a:bodyPr>
              <a:lstStyle/>
              <a:p>
                <a:pPr marL="0" indent="0">
                  <a:lnSpc>
                    <a:spcPct val="115000"/>
                  </a:lnSpc>
                  <a:spcAft>
                    <a:spcPts val="1000"/>
                  </a:spcAft>
                  <a:buNone/>
                </a:pPr>
                <a:r>
                  <a:rPr lang="en-GB" sz="2000" dirty="0">
                    <a:latin typeface="Arial" panose="020B0604020202020204" pitchFamily="34" charset="0"/>
                    <a:ea typeface="Calibri" panose="020F0502020204030204" pitchFamily="34" charset="0"/>
                    <a:cs typeface="Times New Roman" panose="02020603050405020304" pitchFamily="18" charset="0"/>
                  </a:rPr>
                  <a:t>T</a:t>
                </a:r>
                <a:r>
                  <a:rPr lang="en-GB" sz="2000" dirty="0">
                    <a:effectLst/>
                    <a:latin typeface="Arial" panose="020B0604020202020204" pitchFamily="34" charset="0"/>
                    <a:ea typeface="Calibri" panose="020F0502020204030204" pitchFamily="34" charset="0"/>
                    <a:cs typeface="Times New Roman" panose="02020603050405020304" pitchFamily="18" charset="0"/>
                  </a:rPr>
                  <a:t>reatment of OHTC for differing surface areas of a cylindrical heat exchanger interface is not particularly satisfactory for analysis purposes.  However, it may be the case that it can be neglected in typical engineering heat exchanger designs. </a:t>
                </a:r>
              </a:p>
              <a:p>
                <a:pPr marL="0" indent="0">
                  <a:lnSpc>
                    <a:spcPct val="115000"/>
                  </a:lnSpc>
                  <a:spcAft>
                    <a:spcPts val="1000"/>
                  </a:spcAft>
                  <a:buNone/>
                </a:pPr>
                <a:r>
                  <a:rPr lang="en-GB" sz="2000" dirty="0">
                    <a:latin typeface="Arial" panose="020B0604020202020204" pitchFamily="34" charset="0"/>
                    <a:ea typeface="Calibri" panose="020F0502020204030204" pitchFamily="34" charset="0"/>
                    <a:cs typeface="Times New Roman" panose="02020603050405020304" pitchFamily="18" charset="0"/>
                  </a:rPr>
                  <a:t>C</a:t>
                </a:r>
                <a:r>
                  <a:rPr lang="en-GB" sz="2000" dirty="0">
                    <a:effectLst/>
                    <a:latin typeface="Arial" panose="020B0604020202020204" pitchFamily="34" charset="0"/>
                    <a:ea typeface="Calibri" panose="020F0502020204030204" pitchFamily="34" charset="0"/>
                    <a:cs typeface="Times New Roman" panose="02020603050405020304" pitchFamily="18" charset="0"/>
                  </a:rPr>
                  <a:t>onsider typical plumber’s 22mm copper pipe; bore is 20.8mm and the OD is 22.0mm.  </a:t>
                </a:r>
                <a:r>
                  <a:rPr lang="en-GB" sz="2000" dirty="0">
                    <a:latin typeface="Arial" panose="020B0604020202020204" pitchFamily="34" charset="0"/>
                    <a:ea typeface="Calibri" panose="020F0502020204030204" pitchFamily="34" charset="0"/>
                    <a:cs typeface="Times New Roman" panose="02020603050405020304" pitchFamily="18" charset="0"/>
                  </a:rPr>
                  <a:t>D</a:t>
                </a:r>
                <a:r>
                  <a:rPr lang="en-GB" sz="2000" dirty="0">
                    <a:effectLst/>
                    <a:latin typeface="Arial" panose="020B0604020202020204" pitchFamily="34" charset="0"/>
                    <a:ea typeface="Calibri" panose="020F0502020204030204" pitchFamily="34" charset="0"/>
                    <a:cs typeface="Times New Roman" panose="02020603050405020304" pitchFamily="18" charset="0"/>
                  </a:rPr>
                  <a:t>ifference in circumference between the inner and outer diameter is around 5.5%.  So, can be established that the difference between the inner and outer surface area is negligible, then it can be ignored.</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000" dirty="0">
                    <a:effectLst/>
                    <a:latin typeface="Arial" panose="020B0604020202020204" pitchFamily="34" charset="0"/>
                    <a:ea typeface="Calibri" panose="020F0502020204030204" pitchFamily="34" charset="0"/>
                    <a:cs typeface="Times New Roman" panose="02020603050405020304" pitchFamily="18" charset="0"/>
                  </a:rPr>
                  <a:t>Using the OHTC allows the area of the interface A to be isolated from the thermal resistance, and the local capacity analysis can be performed using;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000" dirty="0">
                    <a:effectLst/>
                    <a:latin typeface="Arial" panose="020B0604020202020204" pitchFamily="34" charset="0"/>
                    <a:ea typeface="Calibri" panose="020F0502020204030204" pitchFamily="34" charset="0"/>
                    <a:cs typeface="Times New Roman" panose="02020603050405020304" pitchFamily="18" charset="0"/>
                  </a:rPr>
                  <a:t>					</a:t>
                </a:r>
                <a14:m>
                  <m:oMath xmlns:m="http://schemas.openxmlformats.org/officeDocument/2006/math">
                    <m:acc>
                      <m:accPr>
                        <m:chr m:val="̇"/>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000" i="1">
                            <a:effectLst/>
                            <a:latin typeface="Cambria Math" panose="02040503050406030204" pitchFamily="18" charset="0"/>
                            <a:ea typeface="Times New Roman" panose="02020603050405020304" pitchFamily="18" charset="0"/>
                            <a:cs typeface="Arial" panose="020B0604020202020204" pitchFamily="34" charset="0"/>
                          </a:rPr>
                          <m:t>𝑄</m:t>
                        </m:r>
                      </m:e>
                    </m:acc>
                    <m:r>
                      <a:rPr lang="en-GB" sz="2000" i="1">
                        <a:effectLst/>
                        <a:latin typeface="Cambria Math" panose="02040503050406030204" pitchFamily="18" charset="0"/>
                        <a:ea typeface="Times New Roman" panose="02020603050405020304" pitchFamily="18" charset="0"/>
                        <a:cs typeface="Arial" panose="020B0604020202020204" pitchFamily="34" charset="0"/>
                      </a:rPr>
                      <m:t>=</m:t>
                    </m:r>
                    <m:r>
                      <a:rPr lang="en-GB" sz="2000" i="1">
                        <a:effectLst/>
                        <a:latin typeface="Cambria Math" panose="02040503050406030204" pitchFamily="18" charset="0"/>
                        <a:ea typeface="Times New Roman" panose="02020603050405020304" pitchFamily="18" charset="0"/>
                        <a:cs typeface="Arial" panose="020B0604020202020204" pitchFamily="34" charset="0"/>
                      </a:rPr>
                      <m:t>𝑈𝐴</m:t>
                    </m:r>
                    <m:r>
                      <a:rPr lang="en-GB" sz="2000" i="1">
                        <a:effectLst/>
                        <a:latin typeface="Cambria Math" panose="02040503050406030204" pitchFamily="18" charset="0"/>
                        <a:ea typeface="Times New Roman" panose="02020603050405020304" pitchFamily="18" charset="0"/>
                        <a:cs typeface="Arial" panose="020B0604020202020204" pitchFamily="34" charset="0"/>
                      </a:rPr>
                      <m:t>(</m:t>
                    </m:r>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𝐻𝑜𝑡</m:t>
                        </m:r>
                      </m:sub>
                    </m:sSub>
                    <m:r>
                      <a:rPr lang="en-GB" sz="20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𝐶𝑜𝑙𝑑</m:t>
                        </m:r>
                      </m:sub>
                    </m:sSub>
                    <m:r>
                      <a:rPr lang="en-GB" sz="2000" i="1">
                        <a:effectLst/>
                        <a:latin typeface="Cambria Math" panose="02040503050406030204" pitchFamily="18" charset="0"/>
                        <a:ea typeface="Times New Roman" panose="02020603050405020304" pitchFamily="18" charset="0"/>
                        <a:cs typeface="Arial" panose="020B0604020202020204" pitchFamily="34" charset="0"/>
                      </a:rPr>
                      <m:t>)</m:t>
                    </m:r>
                  </m:oMath>
                </a14:m>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However, as cold stream is warming up as it travels along the length of the interface, and the hot stream consequently cooling down, the temperature difference between the hot and cold stream will vary across the surface area of the interface.  </a:t>
                </a:r>
              </a:p>
              <a:p>
                <a:pPr marL="0" indent="0">
                  <a:lnSpc>
                    <a:spcPct val="115000"/>
                  </a:lnSpc>
                  <a:spcAft>
                    <a:spcPts val="1000"/>
                  </a:spcAft>
                  <a:buNone/>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To overcome this problem, a method is needed to create a </a:t>
                </a:r>
                <a:r>
                  <a:rPr lang="en-GB" sz="2000" i="1" dirty="0">
                    <a:effectLst/>
                    <a:latin typeface="Arial" panose="020B0604020202020204" pitchFamily="34" charset="0"/>
                    <a:ea typeface="Times New Roman" panose="02020603050405020304" pitchFamily="18" charset="0"/>
                    <a:cs typeface="Times New Roman" panose="02020603050405020304" pitchFamily="18" charset="0"/>
                  </a:rPr>
                  <a:t>weighted average temperature difference </a:t>
                </a:r>
                <a:r>
                  <a:rPr lang="en-GB" sz="2000" dirty="0">
                    <a:effectLst/>
                    <a:latin typeface="Arial" panose="020B0604020202020204" pitchFamily="34" charset="0"/>
                    <a:ea typeface="Times New Roman" panose="02020603050405020304" pitchFamily="18" charset="0"/>
                    <a:cs typeface="Times New Roman" panose="02020603050405020304" pitchFamily="18" charset="0"/>
                  </a:rPr>
                  <a:t>that can be used in the local capacity analysis.  The method used to create this average is called the </a:t>
                </a:r>
                <a:r>
                  <a:rPr lang="en-GB" sz="2000" i="1" dirty="0">
                    <a:effectLst/>
                    <a:latin typeface="Arial" panose="020B0604020202020204" pitchFamily="34" charset="0"/>
                    <a:ea typeface="Times New Roman" panose="02020603050405020304" pitchFamily="18" charset="0"/>
                    <a:cs typeface="Times New Roman" panose="02020603050405020304" pitchFamily="18" charset="0"/>
                  </a:rPr>
                  <a:t>Log Mean Temperature Difference, LMTD.</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p:sp>
            <p:nvSpPr>
              <p:cNvPr id="3" name="Content Placeholder 2">
                <a:extLst>
                  <a:ext uri="{FF2B5EF4-FFF2-40B4-BE49-F238E27FC236}">
                    <a16:creationId xmlns:a16="http://schemas.microsoft.com/office/drawing/2014/main" id="{59514A4F-402C-4B69-9140-02904B08421C}"/>
                  </a:ext>
                </a:extLst>
              </p:cNvPr>
              <p:cNvSpPr>
                <a:spLocks noGrp="1" noRot="1" noChangeAspect="1" noMove="1" noResize="1" noEditPoints="1" noAdjustHandles="1" noChangeArrowheads="1" noChangeShapeType="1" noTextEdit="1"/>
              </p:cNvSpPr>
              <p:nvPr>
                <p:ph idx="1"/>
              </p:nvPr>
            </p:nvSpPr>
            <p:spPr>
              <a:xfrm>
                <a:off x="195262" y="965835"/>
                <a:ext cx="11801475" cy="5760720"/>
              </a:xfrm>
              <a:blipFill>
                <a:blip r:embed="rId2"/>
                <a:stretch>
                  <a:fillRect l="-465" t="-847" r="-620"/>
                </a:stretch>
              </a:blipFill>
            </p:spPr>
            <p:txBody>
              <a:bodyPr/>
              <a:lstStyle/>
              <a:p>
                <a:r>
                  <a:rPr lang="en-GB">
                    <a:noFill/>
                  </a:rPr>
                  <a:t> </a:t>
                </a:r>
              </a:p>
            </p:txBody>
          </p:sp>
        </mc:Fallback>
      </mc:AlternateContent>
    </p:spTree>
    <p:extLst>
      <p:ext uri="{BB962C8B-B14F-4D97-AF65-F5344CB8AC3E}">
        <p14:creationId xmlns:p14="http://schemas.microsoft.com/office/powerpoint/2010/main" val="1906567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04D8F-A404-4AB9-A0BB-D2EBD2302BFD}"/>
              </a:ext>
            </a:extLst>
          </p:cNvPr>
          <p:cNvSpPr>
            <a:spLocks noGrp="1"/>
          </p:cNvSpPr>
          <p:nvPr>
            <p:ph type="title"/>
          </p:nvPr>
        </p:nvSpPr>
        <p:spPr>
          <a:xfrm>
            <a:off x="838200" y="119381"/>
            <a:ext cx="10515600" cy="657860"/>
          </a:xfrm>
        </p:spPr>
        <p:txBody>
          <a:bodyPr>
            <a:normAutofit/>
          </a:bodyPr>
          <a:lstStyle/>
          <a:p>
            <a:pPr algn="ctr"/>
            <a:r>
              <a:rPr lang="en-GB" sz="4000" dirty="0"/>
              <a:t>Overall Heat Transfer Coefficient - </a:t>
            </a:r>
            <a:r>
              <a:rPr lang="en-GB" sz="4000" i="1" dirty="0"/>
              <a:t>Example</a:t>
            </a:r>
          </a:p>
        </p:txBody>
      </p:sp>
      <p:sp>
        <p:nvSpPr>
          <p:cNvPr id="3" name="Content Placeholder 2">
            <a:extLst>
              <a:ext uri="{FF2B5EF4-FFF2-40B4-BE49-F238E27FC236}">
                <a16:creationId xmlns:a16="http://schemas.microsoft.com/office/drawing/2014/main" id="{25634A11-7F7C-466B-82C6-EE04CBB23585}"/>
              </a:ext>
            </a:extLst>
          </p:cNvPr>
          <p:cNvSpPr>
            <a:spLocks noGrp="1"/>
          </p:cNvSpPr>
          <p:nvPr>
            <p:ph idx="1"/>
          </p:nvPr>
        </p:nvSpPr>
        <p:spPr>
          <a:xfrm>
            <a:off x="268605" y="777241"/>
            <a:ext cx="11675745" cy="5869304"/>
          </a:xfrm>
        </p:spPr>
        <p:txBody>
          <a:bodyPr>
            <a:normAutofit/>
          </a:bodyPr>
          <a:lstStyle/>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A mild steel tank of wall thickness 12mm contains water at 95°C.  The thermal conductivity of mild steel is 50 W/</a:t>
            </a:r>
            <a:r>
              <a:rPr lang="en-GB" sz="2200" dirty="0" err="1">
                <a:effectLst/>
                <a:ea typeface="Times New Roman" panose="02020603050405020304" pitchFamily="18" charset="0"/>
                <a:cs typeface="Times New Roman" panose="02020603050405020304" pitchFamily="18" charset="0"/>
              </a:rPr>
              <a:t>mK</a:t>
            </a:r>
            <a:r>
              <a:rPr lang="en-GB" sz="2200" dirty="0">
                <a:effectLst/>
                <a:ea typeface="Times New Roman" panose="02020603050405020304" pitchFamily="18" charset="0"/>
                <a:cs typeface="Times New Roman" panose="02020603050405020304" pitchFamily="18" charset="0"/>
              </a:rPr>
              <a:t>, and the heat transfer coefficients for inside and outside the tank are 2850 and 10 W/m</a:t>
            </a:r>
            <a:r>
              <a:rPr lang="en-GB" sz="2200" baseline="30000" dirty="0">
                <a:effectLst/>
                <a:ea typeface="Times New Roman" panose="02020603050405020304" pitchFamily="18" charset="0"/>
                <a:cs typeface="Times New Roman" panose="02020603050405020304" pitchFamily="18" charset="0"/>
              </a:rPr>
              <a:t>2</a:t>
            </a:r>
            <a:r>
              <a:rPr lang="en-GB" sz="2200" dirty="0">
                <a:effectLst/>
                <a:ea typeface="Times New Roman" panose="02020603050405020304" pitchFamily="18" charset="0"/>
                <a:cs typeface="Times New Roman" panose="02020603050405020304" pitchFamily="18" charset="0"/>
              </a:rPr>
              <a:t>K, respectively.  If the atmospheric temperature is 15°C, calculate;</a:t>
            </a:r>
            <a:endParaRPr lang="en-GB" sz="2200" dirty="0">
              <a:effectLst/>
              <a:ea typeface="Calibri" panose="020F0502020204030204" pitchFamily="34" charset="0"/>
              <a:cs typeface="Times New Roman" panose="02020603050405020304" pitchFamily="18" charset="0"/>
            </a:endParaRPr>
          </a:p>
          <a:p>
            <a:pPr marL="342900" lvl="0" indent="-342900">
              <a:lnSpc>
                <a:spcPct val="115000"/>
              </a:lnSpc>
              <a:buFont typeface="+mj-lt"/>
              <a:buAutoNum type="alphaLcParenBoth"/>
            </a:pPr>
            <a:r>
              <a:rPr lang="en-GB" sz="2200" dirty="0">
                <a:effectLst/>
                <a:ea typeface="Times New Roman" panose="02020603050405020304" pitchFamily="18" charset="0"/>
                <a:cs typeface="Times New Roman" panose="02020603050405020304" pitchFamily="18" charset="0"/>
              </a:rPr>
              <a:t>The Overall Heat Transfer Coefficient</a:t>
            </a:r>
            <a:endParaRPr lang="en-GB" sz="2200" dirty="0">
              <a:effectLst/>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mj-lt"/>
              <a:buAutoNum type="alphaLcParenBoth"/>
            </a:pPr>
            <a:r>
              <a:rPr lang="en-GB" sz="2200" dirty="0">
                <a:effectLst/>
                <a:ea typeface="Times New Roman" panose="02020603050405020304" pitchFamily="18" charset="0"/>
                <a:cs typeface="Times New Roman" panose="02020603050405020304" pitchFamily="18" charset="0"/>
              </a:rPr>
              <a:t>The rate of heat loss per m</a:t>
            </a:r>
            <a:r>
              <a:rPr lang="en-GB" sz="2200" baseline="30000" dirty="0">
                <a:effectLst/>
                <a:ea typeface="Times New Roman" panose="02020603050405020304" pitchFamily="18" charset="0"/>
                <a:cs typeface="Times New Roman" panose="02020603050405020304" pitchFamily="18" charset="0"/>
              </a:rPr>
              <a:t>2</a:t>
            </a:r>
            <a:r>
              <a:rPr lang="en-GB" sz="2200" dirty="0">
                <a:effectLst/>
                <a:ea typeface="Times New Roman" panose="02020603050405020304" pitchFamily="18" charset="0"/>
                <a:cs typeface="Times New Roman" panose="02020603050405020304" pitchFamily="18" charset="0"/>
              </a:rPr>
              <a:t> of the tank surface area</a:t>
            </a:r>
          </a:p>
          <a:p>
            <a:pPr marL="342900" lvl="0" indent="-342900">
              <a:lnSpc>
                <a:spcPct val="115000"/>
              </a:lnSpc>
              <a:spcAft>
                <a:spcPts val="1000"/>
              </a:spcAft>
              <a:buFont typeface="+mj-lt"/>
              <a:buAutoNum type="alphaLcParenBoth"/>
            </a:pPr>
            <a:r>
              <a:rPr lang="en-GB" sz="2200" dirty="0">
                <a:effectLst/>
                <a:ea typeface="Calibri" panose="020F0502020204030204" pitchFamily="34" charset="0"/>
                <a:cs typeface="Times New Roman" panose="02020603050405020304" pitchFamily="18" charset="0"/>
              </a:rPr>
              <a:t>Perform same analyses as above but for aluminium (k =177) of thickness 6mm, and copper (k=400) of thickness 3mm.  Any observations from results?</a:t>
            </a:r>
          </a:p>
        </p:txBody>
      </p:sp>
    </p:spTree>
    <p:extLst>
      <p:ext uri="{BB962C8B-B14F-4D97-AF65-F5344CB8AC3E}">
        <p14:creationId xmlns:p14="http://schemas.microsoft.com/office/powerpoint/2010/main" val="30401592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558BB-E2C7-4DE1-BEAD-A00AC882E2B4}"/>
              </a:ext>
            </a:extLst>
          </p:cNvPr>
          <p:cNvSpPr>
            <a:spLocks noGrp="1"/>
          </p:cNvSpPr>
          <p:nvPr>
            <p:ph type="title"/>
          </p:nvPr>
        </p:nvSpPr>
        <p:spPr>
          <a:xfrm>
            <a:off x="838200" y="108586"/>
            <a:ext cx="10515600" cy="651510"/>
          </a:xfrm>
        </p:spPr>
        <p:txBody>
          <a:bodyPr>
            <a:normAutofit/>
          </a:bodyPr>
          <a:lstStyle/>
          <a:p>
            <a:pPr algn="ctr"/>
            <a:r>
              <a:rPr lang="en-GB" sz="4000" dirty="0"/>
              <a:t>Notes</a:t>
            </a:r>
          </a:p>
        </p:txBody>
      </p:sp>
      <p:sp>
        <p:nvSpPr>
          <p:cNvPr id="3" name="Content Placeholder 2">
            <a:extLst>
              <a:ext uri="{FF2B5EF4-FFF2-40B4-BE49-F238E27FC236}">
                <a16:creationId xmlns:a16="http://schemas.microsoft.com/office/drawing/2014/main" id="{28249256-5B1B-4F91-8A9B-CE75BE7EAA5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2537114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394</TotalTime>
  <Words>1470</Words>
  <Application>Microsoft Office PowerPoint</Application>
  <PresentationFormat>Widescreen</PresentationFormat>
  <Paragraphs>71</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Cambria Math</vt:lpstr>
      <vt:lpstr>Symbol</vt:lpstr>
      <vt:lpstr>Office Theme</vt:lpstr>
      <vt:lpstr>Heat Exchanger Design –  influence of interface area</vt:lpstr>
      <vt:lpstr>Introduction</vt:lpstr>
      <vt:lpstr>Isolating heat transfer area, A</vt:lpstr>
      <vt:lpstr>Overall Heat Transfer Coefficient U</vt:lpstr>
      <vt:lpstr>Conduction and Thermal Resistance of interface</vt:lpstr>
      <vt:lpstr>Conduction resistance - Example</vt:lpstr>
      <vt:lpstr>Ignoring conduction resistance</vt:lpstr>
      <vt:lpstr>Surface areas for cylindrical interfaces</vt:lpstr>
      <vt:lpstr>Difference between Inner and Outer Areas</vt:lpstr>
      <vt:lpstr>Overall Heat Transfer Coefficient - Example</vt:lpstr>
      <vt:lpstr>Notes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Heat Exchanger Design –  influence of interface area</dc:title>
  <dc:creator>Robert Goodson</dc:creator>
  <cp:lastModifiedBy>Robert Goodson</cp:lastModifiedBy>
  <cp:revision>34</cp:revision>
  <dcterms:created xsi:type="dcterms:W3CDTF">2021-02-23T08:36:31Z</dcterms:created>
  <dcterms:modified xsi:type="dcterms:W3CDTF">2021-02-23T15:10:54Z</dcterms:modified>
</cp:coreProperties>
</file>