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2" r:id="rId1"/>
  </p:sldMasterIdLst>
  <p:sldIdLst>
    <p:sldId id="256" r:id="rId2"/>
    <p:sldId id="257" r:id="rId3"/>
    <p:sldId id="258" r:id="rId4"/>
    <p:sldId id="267" r:id="rId5"/>
    <p:sldId id="259" r:id="rId6"/>
    <p:sldId id="260" r:id="rId7"/>
    <p:sldId id="265" r:id="rId8"/>
    <p:sldId id="266" r:id="rId9"/>
    <p:sldId id="261" r:id="rId10"/>
    <p:sldId id="262" r:id="rId11"/>
    <p:sldId id="273" r:id="rId12"/>
    <p:sldId id="274" r:id="rId13"/>
    <p:sldId id="263" r:id="rId14"/>
    <p:sldId id="264" r:id="rId15"/>
    <p:sldId id="272" r:id="rId16"/>
    <p:sldId id="268" r:id="rId17"/>
    <p:sldId id="269" r:id="rId18"/>
    <p:sldId id="271" r:id="rId19"/>
    <p:sldId id="270" r:id="rId20"/>
    <p:sldId id="275" r:id="rId21"/>
    <p:sldId id="276"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70" d="100"/>
          <a:sy n="70" d="100"/>
        </p:scale>
        <p:origin x="1166" y="2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diagrams/_rels/data8.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_rels/data1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4" Type="http://schemas.openxmlformats.org/officeDocument/2006/relationships/image" Target="../media/image23.svg"/></Relationships>
</file>

<file path=ppt/diagrams/_rels/drawing8.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_rels/drawing1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4" Type="http://schemas.openxmlformats.org/officeDocument/2006/relationships/image" Target="../media/image23.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C494D28-A64B-4217-AEFB-822040BA6AE2}"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9C724121-E732-4D99-9CB1-B180B910272F}">
      <dgm:prSet/>
      <dgm:spPr/>
      <dgm:t>
        <a:bodyPr/>
        <a:lstStyle/>
        <a:p>
          <a:r>
            <a:rPr lang="en-US" dirty="0"/>
            <a:t>Neuroscience research has made important contributions to further our understanding of psychopathology, however the study of schizophrenia has many challenges in research.</a:t>
          </a:r>
        </a:p>
      </dgm:t>
    </dgm:pt>
    <dgm:pt modelId="{E90A3C8A-38E2-4564-B2A1-CF60D5BC6E44}" type="parTrans" cxnId="{FF8AEBB2-D077-49D0-80A6-A35DF308EF73}">
      <dgm:prSet/>
      <dgm:spPr/>
      <dgm:t>
        <a:bodyPr/>
        <a:lstStyle/>
        <a:p>
          <a:endParaRPr lang="en-GB"/>
        </a:p>
      </dgm:t>
    </dgm:pt>
    <dgm:pt modelId="{3C69C9A5-84D8-4CBC-AA8F-FCD2D5B73DEF}" type="sibTrans" cxnId="{FF8AEBB2-D077-49D0-80A6-A35DF308EF73}">
      <dgm:prSet/>
      <dgm:spPr/>
      <dgm:t>
        <a:bodyPr/>
        <a:lstStyle/>
        <a:p>
          <a:endParaRPr lang="en-GB"/>
        </a:p>
      </dgm:t>
    </dgm:pt>
    <dgm:pt modelId="{1C381C52-5F6B-46E1-8566-EFFCD174A80A}">
      <dgm:prSet/>
      <dgm:spPr/>
      <dgm:t>
        <a:bodyPr/>
        <a:lstStyle/>
        <a:p>
          <a:r>
            <a:rPr lang="en-US" dirty="0"/>
            <a:t>Neuroimaging studies have found hypoactivation (reduction in neural activity) and disconnection in frontal regions is typical in schizophrenia patients during cognitive tasks</a:t>
          </a:r>
        </a:p>
      </dgm:t>
    </dgm:pt>
    <dgm:pt modelId="{0D7B4306-76FC-4281-959F-A2FD7404EA84}" type="parTrans" cxnId="{2DA06ED5-0D2C-4950-99F4-164A864D0218}">
      <dgm:prSet/>
      <dgm:spPr/>
      <dgm:t>
        <a:bodyPr/>
        <a:lstStyle/>
        <a:p>
          <a:endParaRPr lang="en-GB"/>
        </a:p>
      </dgm:t>
    </dgm:pt>
    <dgm:pt modelId="{6DEFB293-969C-4453-A948-AAF34B6EBAE4}" type="sibTrans" cxnId="{2DA06ED5-0D2C-4950-99F4-164A864D0218}">
      <dgm:prSet/>
      <dgm:spPr/>
      <dgm:t>
        <a:bodyPr/>
        <a:lstStyle/>
        <a:p>
          <a:endParaRPr lang="en-GB"/>
        </a:p>
      </dgm:t>
    </dgm:pt>
    <dgm:pt modelId="{7D3C566E-A1CE-4613-94C2-2733E304517D}">
      <dgm:prSet/>
      <dgm:spPr/>
      <dgm:t>
        <a:bodyPr/>
        <a:lstStyle/>
        <a:p>
          <a:r>
            <a:rPr lang="en-US" dirty="0"/>
            <a:t>Abnormalities in the prefrontal cortex may explain symptoms of schizophrenia, including the disruption to internal and external auditory stimuli recognition.</a:t>
          </a:r>
        </a:p>
      </dgm:t>
    </dgm:pt>
    <dgm:pt modelId="{399D84A1-A1DA-4C2E-9CDE-BDD42C316E0C}" type="parTrans" cxnId="{D9C97DA8-BAF6-411A-9C16-F38A84567F7E}">
      <dgm:prSet/>
      <dgm:spPr/>
      <dgm:t>
        <a:bodyPr/>
        <a:lstStyle/>
        <a:p>
          <a:endParaRPr lang="en-GB"/>
        </a:p>
      </dgm:t>
    </dgm:pt>
    <dgm:pt modelId="{972711D2-545E-43BA-97AA-00794784EA11}" type="sibTrans" cxnId="{D9C97DA8-BAF6-411A-9C16-F38A84567F7E}">
      <dgm:prSet/>
      <dgm:spPr/>
      <dgm:t>
        <a:bodyPr/>
        <a:lstStyle/>
        <a:p>
          <a:endParaRPr lang="en-GB"/>
        </a:p>
      </dgm:t>
    </dgm:pt>
    <dgm:pt modelId="{1EC0155E-5745-44F6-9F9F-EB45A47C8D83}">
      <dgm:prSet/>
      <dgm:spPr/>
      <dgm:t>
        <a:bodyPr/>
        <a:lstStyle/>
        <a:p>
          <a:r>
            <a:rPr lang="en-US" dirty="0"/>
            <a:t>Low-frequency and high-frequency brain wave research have found differences in schizophrenia patients compared to healthy controls.</a:t>
          </a:r>
        </a:p>
      </dgm:t>
    </dgm:pt>
    <dgm:pt modelId="{496EEDDD-9036-4829-A09D-282EF480BB67}" type="parTrans" cxnId="{909AF13A-38AE-4073-9C3E-3AE92724A96C}">
      <dgm:prSet/>
      <dgm:spPr/>
      <dgm:t>
        <a:bodyPr/>
        <a:lstStyle/>
        <a:p>
          <a:endParaRPr lang="en-GB"/>
        </a:p>
      </dgm:t>
    </dgm:pt>
    <dgm:pt modelId="{15F0136E-1574-4007-9EE0-7E157BC0A300}" type="sibTrans" cxnId="{909AF13A-38AE-4073-9C3E-3AE92724A96C}">
      <dgm:prSet/>
      <dgm:spPr/>
      <dgm:t>
        <a:bodyPr/>
        <a:lstStyle/>
        <a:p>
          <a:endParaRPr lang="en-GB"/>
        </a:p>
      </dgm:t>
    </dgm:pt>
    <dgm:pt modelId="{5C77D9F0-CA08-47B1-B416-53EF041D7D52}">
      <dgm:prSet/>
      <dgm:spPr/>
      <dgm:t>
        <a:bodyPr/>
        <a:lstStyle/>
        <a:p>
          <a:r>
            <a:rPr lang="en-US" dirty="0"/>
            <a:t>Significant cognitive impairment is a core component of schizophrenia disorder and is often referred to as a language disorder.</a:t>
          </a:r>
        </a:p>
      </dgm:t>
    </dgm:pt>
    <dgm:pt modelId="{0195C61B-106C-4B77-80AE-8DAACD468B95}" type="parTrans" cxnId="{D3FFFDBD-C0D1-485B-A82F-30112BB9EC66}">
      <dgm:prSet/>
      <dgm:spPr/>
      <dgm:t>
        <a:bodyPr/>
        <a:lstStyle/>
        <a:p>
          <a:endParaRPr lang="en-GB"/>
        </a:p>
      </dgm:t>
    </dgm:pt>
    <dgm:pt modelId="{5323AA22-0581-4DE8-BB7C-A9001DCE1AE5}" type="sibTrans" cxnId="{D3FFFDBD-C0D1-485B-A82F-30112BB9EC66}">
      <dgm:prSet/>
      <dgm:spPr/>
      <dgm:t>
        <a:bodyPr/>
        <a:lstStyle/>
        <a:p>
          <a:endParaRPr lang="en-GB"/>
        </a:p>
      </dgm:t>
    </dgm:pt>
    <dgm:pt modelId="{58803B1C-1C69-44E8-97E4-A487CF422D3F}" type="pres">
      <dgm:prSet presAssocID="{CC494D28-A64B-4217-AEFB-822040BA6AE2}" presName="linear" presStyleCnt="0">
        <dgm:presLayoutVars>
          <dgm:animLvl val="lvl"/>
          <dgm:resizeHandles val="exact"/>
        </dgm:presLayoutVars>
      </dgm:prSet>
      <dgm:spPr/>
    </dgm:pt>
    <dgm:pt modelId="{45DC9EA2-533B-4760-84E0-090CB781D68A}" type="pres">
      <dgm:prSet presAssocID="{9C724121-E732-4D99-9CB1-B180B910272F}" presName="parentText" presStyleLbl="node1" presStyleIdx="0" presStyleCnt="5">
        <dgm:presLayoutVars>
          <dgm:chMax val="0"/>
          <dgm:bulletEnabled val="1"/>
        </dgm:presLayoutVars>
      </dgm:prSet>
      <dgm:spPr/>
    </dgm:pt>
    <dgm:pt modelId="{6DC2F987-DA8D-47DB-8AD7-3F13869DC62B}" type="pres">
      <dgm:prSet presAssocID="{3C69C9A5-84D8-4CBC-AA8F-FCD2D5B73DEF}" presName="spacer" presStyleCnt="0"/>
      <dgm:spPr/>
    </dgm:pt>
    <dgm:pt modelId="{DB3159BC-E1C2-4CA1-9B45-1E1F3602B004}" type="pres">
      <dgm:prSet presAssocID="{5C77D9F0-CA08-47B1-B416-53EF041D7D52}" presName="parentText" presStyleLbl="node1" presStyleIdx="1" presStyleCnt="5">
        <dgm:presLayoutVars>
          <dgm:chMax val="0"/>
          <dgm:bulletEnabled val="1"/>
        </dgm:presLayoutVars>
      </dgm:prSet>
      <dgm:spPr/>
    </dgm:pt>
    <dgm:pt modelId="{CBBF3B94-4508-4F83-ABF4-68D27BBD4F28}" type="pres">
      <dgm:prSet presAssocID="{5323AA22-0581-4DE8-BB7C-A9001DCE1AE5}" presName="spacer" presStyleCnt="0"/>
      <dgm:spPr/>
    </dgm:pt>
    <dgm:pt modelId="{182DF28E-B4D0-41B8-BCE9-89AC19A8CE38}" type="pres">
      <dgm:prSet presAssocID="{1C381C52-5F6B-46E1-8566-EFFCD174A80A}" presName="parentText" presStyleLbl="node1" presStyleIdx="2" presStyleCnt="5">
        <dgm:presLayoutVars>
          <dgm:chMax val="0"/>
          <dgm:bulletEnabled val="1"/>
        </dgm:presLayoutVars>
      </dgm:prSet>
      <dgm:spPr/>
    </dgm:pt>
    <dgm:pt modelId="{88905843-9FD8-4A56-9C80-2E0722692680}" type="pres">
      <dgm:prSet presAssocID="{6DEFB293-969C-4453-A948-AAF34B6EBAE4}" presName="spacer" presStyleCnt="0"/>
      <dgm:spPr/>
    </dgm:pt>
    <dgm:pt modelId="{CACE9BF6-CDDD-4656-8D2D-E9F525606A89}" type="pres">
      <dgm:prSet presAssocID="{1EC0155E-5745-44F6-9F9F-EB45A47C8D83}" presName="parentText" presStyleLbl="node1" presStyleIdx="3" presStyleCnt="5">
        <dgm:presLayoutVars>
          <dgm:chMax val="0"/>
          <dgm:bulletEnabled val="1"/>
        </dgm:presLayoutVars>
      </dgm:prSet>
      <dgm:spPr/>
    </dgm:pt>
    <dgm:pt modelId="{F1F87A6B-0FB7-4FE3-98C9-31422D8101EE}" type="pres">
      <dgm:prSet presAssocID="{15F0136E-1574-4007-9EE0-7E157BC0A300}" presName="spacer" presStyleCnt="0"/>
      <dgm:spPr/>
    </dgm:pt>
    <dgm:pt modelId="{5B7A1887-ABFA-45D3-A5E2-B2470ACAA553}" type="pres">
      <dgm:prSet presAssocID="{7D3C566E-A1CE-4613-94C2-2733E304517D}" presName="parentText" presStyleLbl="node1" presStyleIdx="4" presStyleCnt="5">
        <dgm:presLayoutVars>
          <dgm:chMax val="0"/>
          <dgm:bulletEnabled val="1"/>
        </dgm:presLayoutVars>
      </dgm:prSet>
      <dgm:spPr/>
    </dgm:pt>
  </dgm:ptLst>
  <dgm:cxnLst>
    <dgm:cxn modelId="{76701E2B-AD7C-4F55-BF2B-D0257964F064}" type="presOf" srcId="{1C381C52-5F6B-46E1-8566-EFFCD174A80A}" destId="{182DF28E-B4D0-41B8-BCE9-89AC19A8CE38}" srcOrd="0" destOrd="0" presId="urn:microsoft.com/office/officeart/2005/8/layout/vList2"/>
    <dgm:cxn modelId="{909AF13A-38AE-4073-9C3E-3AE92724A96C}" srcId="{CC494D28-A64B-4217-AEFB-822040BA6AE2}" destId="{1EC0155E-5745-44F6-9F9F-EB45A47C8D83}" srcOrd="3" destOrd="0" parTransId="{496EEDDD-9036-4829-A09D-282EF480BB67}" sibTransId="{15F0136E-1574-4007-9EE0-7E157BC0A300}"/>
    <dgm:cxn modelId="{9D116660-9D73-4CFF-A492-23A69E68DAB5}" type="presOf" srcId="{CC494D28-A64B-4217-AEFB-822040BA6AE2}" destId="{58803B1C-1C69-44E8-97E4-A487CF422D3F}" srcOrd="0" destOrd="0" presId="urn:microsoft.com/office/officeart/2005/8/layout/vList2"/>
    <dgm:cxn modelId="{230D8C6C-3B46-44DB-988B-50E32B54DD88}" type="presOf" srcId="{5C77D9F0-CA08-47B1-B416-53EF041D7D52}" destId="{DB3159BC-E1C2-4CA1-9B45-1E1F3602B004}" srcOrd="0" destOrd="0" presId="urn:microsoft.com/office/officeart/2005/8/layout/vList2"/>
    <dgm:cxn modelId="{E9F79055-A65F-4D64-B681-526B8F064B31}" type="presOf" srcId="{9C724121-E732-4D99-9CB1-B180B910272F}" destId="{45DC9EA2-533B-4760-84E0-090CB781D68A}" srcOrd="0" destOrd="0" presId="urn:microsoft.com/office/officeart/2005/8/layout/vList2"/>
    <dgm:cxn modelId="{D9C97DA8-BAF6-411A-9C16-F38A84567F7E}" srcId="{CC494D28-A64B-4217-AEFB-822040BA6AE2}" destId="{7D3C566E-A1CE-4613-94C2-2733E304517D}" srcOrd="4" destOrd="0" parTransId="{399D84A1-A1DA-4C2E-9CDE-BDD42C316E0C}" sibTransId="{972711D2-545E-43BA-97AA-00794784EA11}"/>
    <dgm:cxn modelId="{FF8AEBB2-D077-49D0-80A6-A35DF308EF73}" srcId="{CC494D28-A64B-4217-AEFB-822040BA6AE2}" destId="{9C724121-E732-4D99-9CB1-B180B910272F}" srcOrd="0" destOrd="0" parTransId="{E90A3C8A-38E2-4564-B2A1-CF60D5BC6E44}" sibTransId="{3C69C9A5-84D8-4CBC-AA8F-FCD2D5B73DEF}"/>
    <dgm:cxn modelId="{D3FFFDBD-C0D1-485B-A82F-30112BB9EC66}" srcId="{CC494D28-A64B-4217-AEFB-822040BA6AE2}" destId="{5C77D9F0-CA08-47B1-B416-53EF041D7D52}" srcOrd="1" destOrd="0" parTransId="{0195C61B-106C-4B77-80AE-8DAACD468B95}" sibTransId="{5323AA22-0581-4DE8-BB7C-A9001DCE1AE5}"/>
    <dgm:cxn modelId="{A6593BCF-9C74-4274-803E-397E609CF2AB}" type="presOf" srcId="{7D3C566E-A1CE-4613-94C2-2733E304517D}" destId="{5B7A1887-ABFA-45D3-A5E2-B2470ACAA553}" srcOrd="0" destOrd="0" presId="urn:microsoft.com/office/officeart/2005/8/layout/vList2"/>
    <dgm:cxn modelId="{2DA06ED5-0D2C-4950-99F4-164A864D0218}" srcId="{CC494D28-A64B-4217-AEFB-822040BA6AE2}" destId="{1C381C52-5F6B-46E1-8566-EFFCD174A80A}" srcOrd="2" destOrd="0" parTransId="{0D7B4306-76FC-4281-959F-A2FD7404EA84}" sibTransId="{6DEFB293-969C-4453-A948-AAF34B6EBAE4}"/>
    <dgm:cxn modelId="{BE627AE1-263C-43DE-B7DA-7279F0AEBF1C}" type="presOf" srcId="{1EC0155E-5745-44F6-9F9F-EB45A47C8D83}" destId="{CACE9BF6-CDDD-4656-8D2D-E9F525606A89}" srcOrd="0" destOrd="0" presId="urn:microsoft.com/office/officeart/2005/8/layout/vList2"/>
    <dgm:cxn modelId="{3413C3BE-BD93-4212-8E3B-9946FC6B61C7}" type="presParOf" srcId="{58803B1C-1C69-44E8-97E4-A487CF422D3F}" destId="{45DC9EA2-533B-4760-84E0-090CB781D68A}" srcOrd="0" destOrd="0" presId="urn:microsoft.com/office/officeart/2005/8/layout/vList2"/>
    <dgm:cxn modelId="{1ED55140-9CD6-4DBB-8F06-B30CB2C95DB9}" type="presParOf" srcId="{58803B1C-1C69-44E8-97E4-A487CF422D3F}" destId="{6DC2F987-DA8D-47DB-8AD7-3F13869DC62B}" srcOrd="1" destOrd="0" presId="urn:microsoft.com/office/officeart/2005/8/layout/vList2"/>
    <dgm:cxn modelId="{40EB3812-2AB0-4EC9-80D0-1DD86F08F686}" type="presParOf" srcId="{58803B1C-1C69-44E8-97E4-A487CF422D3F}" destId="{DB3159BC-E1C2-4CA1-9B45-1E1F3602B004}" srcOrd="2" destOrd="0" presId="urn:microsoft.com/office/officeart/2005/8/layout/vList2"/>
    <dgm:cxn modelId="{439B0D42-454D-427E-A484-914546D6095C}" type="presParOf" srcId="{58803B1C-1C69-44E8-97E4-A487CF422D3F}" destId="{CBBF3B94-4508-4F83-ABF4-68D27BBD4F28}" srcOrd="3" destOrd="0" presId="urn:microsoft.com/office/officeart/2005/8/layout/vList2"/>
    <dgm:cxn modelId="{22679B82-A42D-436B-9A3D-23855CDCD17F}" type="presParOf" srcId="{58803B1C-1C69-44E8-97E4-A487CF422D3F}" destId="{182DF28E-B4D0-41B8-BCE9-89AC19A8CE38}" srcOrd="4" destOrd="0" presId="urn:microsoft.com/office/officeart/2005/8/layout/vList2"/>
    <dgm:cxn modelId="{52E851FB-A977-4153-A05A-2E318984CBCC}" type="presParOf" srcId="{58803B1C-1C69-44E8-97E4-A487CF422D3F}" destId="{88905843-9FD8-4A56-9C80-2E0722692680}" srcOrd="5" destOrd="0" presId="urn:microsoft.com/office/officeart/2005/8/layout/vList2"/>
    <dgm:cxn modelId="{86808EAD-0250-4209-9168-5A5BB3AE956C}" type="presParOf" srcId="{58803B1C-1C69-44E8-97E4-A487CF422D3F}" destId="{CACE9BF6-CDDD-4656-8D2D-E9F525606A89}" srcOrd="6" destOrd="0" presId="urn:microsoft.com/office/officeart/2005/8/layout/vList2"/>
    <dgm:cxn modelId="{F257524B-B1DC-4D61-B045-6B6B702D0769}" type="presParOf" srcId="{58803B1C-1C69-44E8-97E4-A487CF422D3F}" destId="{F1F87A6B-0FB7-4FE3-98C9-31422D8101EE}" srcOrd="7" destOrd="0" presId="urn:microsoft.com/office/officeart/2005/8/layout/vList2"/>
    <dgm:cxn modelId="{BF22EF6E-D120-4990-9136-7EF63ADB86D9}" type="presParOf" srcId="{58803B1C-1C69-44E8-97E4-A487CF422D3F}" destId="{5B7A1887-ABFA-45D3-A5E2-B2470ACAA553}"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423670F-EE50-45B5-9E4A-85CE32A91F18}" type="doc">
      <dgm:prSet loTypeId="urn:microsoft.com/office/officeart/2005/8/layout/hierarchy1" loCatId="hierarchy" qsTypeId="urn:microsoft.com/office/officeart/2005/8/quickstyle/simple2" qsCatId="simple" csTypeId="urn:microsoft.com/office/officeart/2005/8/colors/accent3_2" csCatId="accent3" phldr="1"/>
      <dgm:spPr/>
      <dgm:t>
        <a:bodyPr/>
        <a:lstStyle/>
        <a:p>
          <a:endParaRPr lang="en-US"/>
        </a:p>
      </dgm:t>
    </dgm:pt>
    <dgm:pt modelId="{BE5E3777-4DF0-4745-8F02-A1C2F77FE947}">
      <dgm:prSet custT="1"/>
      <dgm:spPr/>
      <dgm:t>
        <a:bodyPr/>
        <a:lstStyle/>
        <a:p>
          <a:r>
            <a:rPr lang="en-GB" sz="1400" b="1" dirty="0"/>
            <a:t>Objective</a:t>
          </a:r>
          <a:r>
            <a:rPr lang="en-GB" sz="1200" dirty="0"/>
            <a:t>: Measuring high frequency gamma wave activity in schizophrenia patients during three linguistic tasks using an electroencephalogram (EEG).</a:t>
          </a:r>
          <a:endParaRPr lang="en-US" sz="1200" dirty="0"/>
        </a:p>
      </dgm:t>
    </dgm:pt>
    <dgm:pt modelId="{6E0D872B-F411-431F-BDFF-39E3AAB77FE9}" type="parTrans" cxnId="{BE9F1514-DB2A-4FB8-A013-6CFA200FD816}">
      <dgm:prSet/>
      <dgm:spPr/>
      <dgm:t>
        <a:bodyPr/>
        <a:lstStyle/>
        <a:p>
          <a:endParaRPr lang="en-US"/>
        </a:p>
      </dgm:t>
    </dgm:pt>
    <dgm:pt modelId="{E49E38C7-CAE6-4666-95C6-2A7A8D3C677D}" type="sibTrans" cxnId="{BE9F1514-DB2A-4FB8-A013-6CFA200FD816}">
      <dgm:prSet/>
      <dgm:spPr/>
      <dgm:t>
        <a:bodyPr/>
        <a:lstStyle/>
        <a:p>
          <a:endParaRPr lang="en-US"/>
        </a:p>
      </dgm:t>
    </dgm:pt>
    <dgm:pt modelId="{A1DC94B9-A1E0-4B54-9BB5-0C79281E25C2}">
      <dgm:prSet/>
      <dgm:spPr/>
      <dgm:t>
        <a:bodyPr/>
        <a:lstStyle/>
        <a:p>
          <a:r>
            <a:rPr lang="en-GB" b="1" dirty="0"/>
            <a:t>Hypothesis 1</a:t>
          </a:r>
          <a:r>
            <a:rPr lang="en-GB" dirty="0"/>
            <a:t>:              Identify  deficits of gamma activation in anterior left cortical sites essential for linguistic network in schizophrenia patients.</a:t>
          </a:r>
          <a:endParaRPr lang="en-US" dirty="0"/>
        </a:p>
      </dgm:t>
    </dgm:pt>
    <dgm:pt modelId="{319D14D4-76E1-4EA9-8B88-2D6FEC5B23F0}" type="parTrans" cxnId="{FAF6BCF6-F778-43F4-8F85-E878C355D3F6}">
      <dgm:prSet/>
      <dgm:spPr/>
      <dgm:t>
        <a:bodyPr/>
        <a:lstStyle/>
        <a:p>
          <a:endParaRPr lang="en-US"/>
        </a:p>
      </dgm:t>
    </dgm:pt>
    <dgm:pt modelId="{9A4330DA-9F63-4BD0-AA32-DD3537839E88}" type="sibTrans" cxnId="{FAF6BCF6-F778-43F4-8F85-E878C355D3F6}">
      <dgm:prSet/>
      <dgm:spPr/>
      <dgm:t>
        <a:bodyPr/>
        <a:lstStyle/>
        <a:p>
          <a:endParaRPr lang="en-US"/>
        </a:p>
      </dgm:t>
    </dgm:pt>
    <dgm:pt modelId="{5C02481D-26AC-4C06-8862-778A195F3A60}">
      <dgm:prSet/>
      <dgm:spPr/>
      <dgm:t>
        <a:bodyPr/>
        <a:lstStyle/>
        <a:p>
          <a:r>
            <a:rPr lang="en-GB" b="1" dirty="0"/>
            <a:t>Hypothesis 2:          </a:t>
          </a:r>
          <a:r>
            <a:rPr lang="en-GB" dirty="0"/>
            <a:t>Investigate a  correlation between  key schizophrenia symptoms and disruption to language related asymmetry (left-hemisphere dominance for language function).</a:t>
          </a:r>
          <a:endParaRPr lang="en-US" dirty="0"/>
        </a:p>
      </dgm:t>
    </dgm:pt>
    <dgm:pt modelId="{3B0EE42A-BDF5-455A-AE34-F406161C0231}" type="parTrans" cxnId="{EEBAB547-F799-477F-A465-9BB7DDD61DC1}">
      <dgm:prSet/>
      <dgm:spPr/>
      <dgm:t>
        <a:bodyPr/>
        <a:lstStyle/>
        <a:p>
          <a:endParaRPr lang="en-US"/>
        </a:p>
      </dgm:t>
    </dgm:pt>
    <dgm:pt modelId="{EA324422-1E6A-4EAE-AFBA-F324DFC4545A}" type="sibTrans" cxnId="{EEBAB547-F799-477F-A465-9BB7DDD61DC1}">
      <dgm:prSet/>
      <dgm:spPr/>
      <dgm:t>
        <a:bodyPr/>
        <a:lstStyle/>
        <a:p>
          <a:endParaRPr lang="en-US"/>
        </a:p>
      </dgm:t>
    </dgm:pt>
    <dgm:pt modelId="{6494B522-03C0-43AF-AA3E-9D37E982FD28}">
      <dgm:prSet custT="1"/>
      <dgm:spPr/>
      <dgm:t>
        <a:bodyPr/>
        <a:lstStyle/>
        <a:p>
          <a:r>
            <a:rPr lang="en-US" sz="1200" dirty="0"/>
            <a:t>Comparison with a healthy control group.</a:t>
          </a:r>
        </a:p>
      </dgm:t>
    </dgm:pt>
    <dgm:pt modelId="{05A8F105-C617-4D3D-A3E5-F7B7FB065708}" type="parTrans" cxnId="{5840CC62-0C08-460C-BD48-DE5285E8AF6E}">
      <dgm:prSet/>
      <dgm:spPr/>
    </dgm:pt>
    <dgm:pt modelId="{073BAEA5-2945-4C9E-BB47-78549C57B7BE}" type="sibTrans" cxnId="{5840CC62-0C08-460C-BD48-DE5285E8AF6E}">
      <dgm:prSet/>
      <dgm:spPr/>
    </dgm:pt>
    <dgm:pt modelId="{EFFEC7DD-EF15-428E-8263-F12BA1E8608D}" type="pres">
      <dgm:prSet presAssocID="{0423670F-EE50-45B5-9E4A-85CE32A91F18}" presName="hierChild1" presStyleCnt="0">
        <dgm:presLayoutVars>
          <dgm:chPref val="1"/>
          <dgm:dir/>
          <dgm:animOne val="branch"/>
          <dgm:animLvl val="lvl"/>
          <dgm:resizeHandles/>
        </dgm:presLayoutVars>
      </dgm:prSet>
      <dgm:spPr/>
    </dgm:pt>
    <dgm:pt modelId="{A4F9ACBA-FF54-4488-BBA6-0CA6154E6841}" type="pres">
      <dgm:prSet presAssocID="{BE5E3777-4DF0-4745-8F02-A1C2F77FE947}" presName="hierRoot1" presStyleCnt="0"/>
      <dgm:spPr/>
    </dgm:pt>
    <dgm:pt modelId="{96EF84B4-C1EA-4440-A01E-1262769FCE64}" type="pres">
      <dgm:prSet presAssocID="{BE5E3777-4DF0-4745-8F02-A1C2F77FE947}" presName="composite" presStyleCnt="0"/>
      <dgm:spPr/>
    </dgm:pt>
    <dgm:pt modelId="{B487E8CC-16CB-4709-A1BD-8622CF78BCE2}" type="pres">
      <dgm:prSet presAssocID="{BE5E3777-4DF0-4745-8F02-A1C2F77FE947}" presName="background" presStyleLbl="node0" presStyleIdx="0" presStyleCnt="4"/>
      <dgm:spPr/>
    </dgm:pt>
    <dgm:pt modelId="{5D948AD6-49FD-4099-9F63-15E505BA4B99}" type="pres">
      <dgm:prSet presAssocID="{BE5E3777-4DF0-4745-8F02-A1C2F77FE947}" presName="text" presStyleLbl="fgAcc0" presStyleIdx="0" presStyleCnt="4">
        <dgm:presLayoutVars>
          <dgm:chPref val="3"/>
        </dgm:presLayoutVars>
      </dgm:prSet>
      <dgm:spPr/>
    </dgm:pt>
    <dgm:pt modelId="{3236D908-FA3A-4C64-AC80-5FC54876AE7D}" type="pres">
      <dgm:prSet presAssocID="{BE5E3777-4DF0-4745-8F02-A1C2F77FE947}" presName="hierChild2" presStyleCnt="0"/>
      <dgm:spPr/>
    </dgm:pt>
    <dgm:pt modelId="{A747125E-37FF-41FF-95EF-E0ED3E13C8D2}" type="pres">
      <dgm:prSet presAssocID="{6494B522-03C0-43AF-AA3E-9D37E982FD28}" presName="hierRoot1" presStyleCnt="0"/>
      <dgm:spPr/>
    </dgm:pt>
    <dgm:pt modelId="{D6841665-31A5-4C8F-A3DA-598E9D4AF471}" type="pres">
      <dgm:prSet presAssocID="{6494B522-03C0-43AF-AA3E-9D37E982FD28}" presName="composite" presStyleCnt="0"/>
      <dgm:spPr/>
    </dgm:pt>
    <dgm:pt modelId="{3D0E9EF9-17C1-43FD-B444-9B279B6263C5}" type="pres">
      <dgm:prSet presAssocID="{6494B522-03C0-43AF-AA3E-9D37E982FD28}" presName="background" presStyleLbl="node0" presStyleIdx="1" presStyleCnt="4"/>
      <dgm:spPr/>
    </dgm:pt>
    <dgm:pt modelId="{28BBF68B-AFA7-42A6-8DB6-C21DDB829B43}" type="pres">
      <dgm:prSet presAssocID="{6494B522-03C0-43AF-AA3E-9D37E982FD28}" presName="text" presStyleLbl="fgAcc0" presStyleIdx="1" presStyleCnt="4">
        <dgm:presLayoutVars>
          <dgm:chPref val="3"/>
        </dgm:presLayoutVars>
      </dgm:prSet>
      <dgm:spPr/>
    </dgm:pt>
    <dgm:pt modelId="{B08656A0-BA14-4D7D-BC76-33DC78DBF6E4}" type="pres">
      <dgm:prSet presAssocID="{6494B522-03C0-43AF-AA3E-9D37E982FD28}" presName="hierChild2" presStyleCnt="0"/>
      <dgm:spPr/>
    </dgm:pt>
    <dgm:pt modelId="{2B76C041-43AA-4F0A-993F-57A21E65A6CF}" type="pres">
      <dgm:prSet presAssocID="{A1DC94B9-A1E0-4B54-9BB5-0C79281E25C2}" presName="hierRoot1" presStyleCnt="0"/>
      <dgm:spPr/>
    </dgm:pt>
    <dgm:pt modelId="{A343C86C-3FDD-41C5-9BDB-F03EE44B90B6}" type="pres">
      <dgm:prSet presAssocID="{A1DC94B9-A1E0-4B54-9BB5-0C79281E25C2}" presName="composite" presStyleCnt="0"/>
      <dgm:spPr/>
    </dgm:pt>
    <dgm:pt modelId="{51BD9484-9242-4C31-9056-8513C7AF82C9}" type="pres">
      <dgm:prSet presAssocID="{A1DC94B9-A1E0-4B54-9BB5-0C79281E25C2}" presName="background" presStyleLbl="node0" presStyleIdx="2" presStyleCnt="4"/>
      <dgm:spPr/>
    </dgm:pt>
    <dgm:pt modelId="{EED6E4F7-9E55-4D76-8B61-CAEF7B65981D}" type="pres">
      <dgm:prSet presAssocID="{A1DC94B9-A1E0-4B54-9BB5-0C79281E25C2}" presName="text" presStyleLbl="fgAcc0" presStyleIdx="2" presStyleCnt="4">
        <dgm:presLayoutVars>
          <dgm:chPref val="3"/>
        </dgm:presLayoutVars>
      </dgm:prSet>
      <dgm:spPr/>
    </dgm:pt>
    <dgm:pt modelId="{EC86FCBA-A5D7-4B7B-BBE9-D31B9FD704A4}" type="pres">
      <dgm:prSet presAssocID="{A1DC94B9-A1E0-4B54-9BB5-0C79281E25C2}" presName="hierChild2" presStyleCnt="0"/>
      <dgm:spPr/>
    </dgm:pt>
    <dgm:pt modelId="{7D3D4584-F2B7-4FA2-970A-0AE4FF3BBC2F}" type="pres">
      <dgm:prSet presAssocID="{5C02481D-26AC-4C06-8862-778A195F3A60}" presName="hierRoot1" presStyleCnt="0"/>
      <dgm:spPr/>
    </dgm:pt>
    <dgm:pt modelId="{619F9785-13D5-4F1C-A029-68E32BD165B7}" type="pres">
      <dgm:prSet presAssocID="{5C02481D-26AC-4C06-8862-778A195F3A60}" presName="composite" presStyleCnt="0"/>
      <dgm:spPr/>
    </dgm:pt>
    <dgm:pt modelId="{38724730-B4DD-4EFF-8D06-C3DB406504A1}" type="pres">
      <dgm:prSet presAssocID="{5C02481D-26AC-4C06-8862-778A195F3A60}" presName="background" presStyleLbl="node0" presStyleIdx="3" presStyleCnt="4"/>
      <dgm:spPr/>
    </dgm:pt>
    <dgm:pt modelId="{DB4D2E6D-A370-45D7-BD4B-84AFEE8B9DFF}" type="pres">
      <dgm:prSet presAssocID="{5C02481D-26AC-4C06-8862-778A195F3A60}" presName="text" presStyleLbl="fgAcc0" presStyleIdx="3" presStyleCnt="4">
        <dgm:presLayoutVars>
          <dgm:chPref val="3"/>
        </dgm:presLayoutVars>
      </dgm:prSet>
      <dgm:spPr/>
    </dgm:pt>
    <dgm:pt modelId="{FCE16190-A796-440D-8132-3735C49D429D}" type="pres">
      <dgm:prSet presAssocID="{5C02481D-26AC-4C06-8862-778A195F3A60}" presName="hierChild2" presStyleCnt="0"/>
      <dgm:spPr/>
    </dgm:pt>
  </dgm:ptLst>
  <dgm:cxnLst>
    <dgm:cxn modelId="{BE9F1514-DB2A-4FB8-A013-6CFA200FD816}" srcId="{0423670F-EE50-45B5-9E4A-85CE32A91F18}" destId="{BE5E3777-4DF0-4745-8F02-A1C2F77FE947}" srcOrd="0" destOrd="0" parTransId="{6E0D872B-F411-431F-BDFF-39E3AAB77FE9}" sibTransId="{E49E38C7-CAE6-4666-95C6-2A7A8D3C677D}"/>
    <dgm:cxn modelId="{5840CC62-0C08-460C-BD48-DE5285E8AF6E}" srcId="{0423670F-EE50-45B5-9E4A-85CE32A91F18}" destId="{6494B522-03C0-43AF-AA3E-9D37E982FD28}" srcOrd="1" destOrd="0" parTransId="{05A8F105-C617-4D3D-A3E5-F7B7FB065708}" sibTransId="{073BAEA5-2945-4C9E-BB47-78549C57B7BE}"/>
    <dgm:cxn modelId="{EEBAB547-F799-477F-A465-9BB7DDD61DC1}" srcId="{0423670F-EE50-45B5-9E4A-85CE32A91F18}" destId="{5C02481D-26AC-4C06-8862-778A195F3A60}" srcOrd="3" destOrd="0" parTransId="{3B0EE42A-BDF5-455A-AE34-F406161C0231}" sibTransId="{EA324422-1E6A-4EAE-AFBA-F324DFC4545A}"/>
    <dgm:cxn modelId="{613E194C-F418-478F-B8A3-CB1FBFA7C586}" type="presOf" srcId="{BE5E3777-4DF0-4745-8F02-A1C2F77FE947}" destId="{5D948AD6-49FD-4099-9F63-15E505BA4B99}" srcOrd="0" destOrd="0" presId="urn:microsoft.com/office/officeart/2005/8/layout/hierarchy1"/>
    <dgm:cxn modelId="{88F0CC7C-17A7-4170-8D9C-B19E16739FD4}" type="presOf" srcId="{0423670F-EE50-45B5-9E4A-85CE32A91F18}" destId="{EFFEC7DD-EF15-428E-8263-F12BA1E8608D}" srcOrd="0" destOrd="0" presId="urn:microsoft.com/office/officeart/2005/8/layout/hierarchy1"/>
    <dgm:cxn modelId="{839EE499-3FE6-4922-AB0A-E07D68A32AA8}" type="presOf" srcId="{5C02481D-26AC-4C06-8862-778A195F3A60}" destId="{DB4D2E6D-A370-45D7-BD4B-84AFEE8B9DFF}" srcOrd="0" destOrd="0" presId="urn:microsoft.com/office/officeart/2005/8/layout/hierarchy1"/>
    <dgm:cxn modelId="{EF8274CB-4EC8-4625-B902-EE624B3DC809}" type="presOf" srcId="{A1DC94B9-A1E0-4B54-9BB5-0C79281E25C2}" destId="{EED6E4F7-9E55-4D76-8B61-CAEF7B65981D}" srcOrd="0" destOrd="0" presId="urn:microsoft.com/office/officeart/2005/8/layout/hierarchy1"/>
    <dgm:cxn modelId="{030EEBDB-56A7-4848-B5E2-063AAAAD3125}" type="presOf" srcId="{6494B522-03C0-43AF-AA3E-9D37E982FD28}" destId="{28BBF68B-AFA7-42A6-8DB6-C21DDB829B43}" srcOrd="0" destOrd="0" presId="urn:microsoft.com/office/officeart/2005/8/layout/hierarchy1"/>
    <dgm:cxn modelId="{FAF6BCF6-F778-43F4-8F85-E878C355D3F6}" srcId="{0423670F-EE50-45B5-9E4A-85CE32A91F18}" destId="{A1DC94B9-A1E0-4B54-9BB5-0C79281E25C2}" srcOrd="2" destOrd="0" parTransId="{319D14D4-76E1-4EA9-8B88-2D6FEC5B23F0}" sibTransId="{9A4330DA-9F63-4BD0-AA32-DD3537839E88}"/>
    <dgm:cxn modelId="{9ECEB336-DD20-4CAC-8F75-165BA823CE59}" type="presParOf" srcId="{EFFEC7DD-EF15-428E-8263-F12BA1E8608D}" destId="{A4F9ACBA-FF54-4488-BBA6-0CA6154E6841}" srcOrd="0" destOrd="0" presId="urn:microsoft.com/office/officeart/2005/8/layout/hierarchy1"/>
    <dgm:cxn modelId="{4EA69855-8855-4900-BA71-FC49237680A7}" type="presParOf" srcId="{A4F9ACBA-FF54-4488-BBA6-0CA6154E6841}" destId="{96EF84B4-C1EA-4440-A01E-1262769FCE64}" srcOrd="0" destOrd="0" presId="urn:microsoft.com/office/officeart/2005/8/layout/hierarchy1"/>
    <dgm:cxn modelId="{5A2BA08C-BD77-4AFC-88B2-6FC18C7C020C}" type="presParOf" srcId="{96EF84B4-C1EA-4440-A01E-1262769FCE64}" destId="{B487E8CC-16CB-4709-A1BD-8622CF78BCE2}" srcOrd="0" destOrd="0" presId="urn:microsoft.com/office/officeart/2005/8/layout/hierarchy1"/>
    <dgm:cxn modelId="{5072755C-2CA1-4D87-B301-A5DD57EF99B5}" type="presParOf" srcId="{96EF84B4-C1EA-4440-A01E-1262769FCE64}" destId="{5D948AD6-49FD-4099-9F63-15E505BA4B99}" srcOrd="1" destOrd="0" presId="urn:microsoft.com/office/officeart/2005/8/layout/hierarchy1"/>
    <dgm:cxn modelId="{6417B00D-ED6F-4750-A51B-9ADDC0BD1BA0}" type="presParOf" srcId="{A4F9ACBA-FF54-4488-BBA6-0CA6154E6841}" destId="{3236D908-FA3A-4C64-AC80-5FC54876AE7D}" srcOrd="1" destOrd="0" presId="urn:microsoft.com/office/officeart/2005/8/layout/hierarchy1"/>
    <dgm:cxn modelId="{837776C0-2094-48E9-9C4D-D280465D9CF1}" type="presParOf" srcId="{EFFEC7DD-EF15-428E-8263-F12BA1E8608D}" destId="{A747125E-37FF-41FF-95EF-E0ED3E13C8D2}" srcOrd="1" destOrd="0" presId="urn:microsoft.com/office/officeart/2005/8/layout/hierarchy1"/>
    <dgm:cxn modelId="{709493E2-6EF4-410F-8BD8-5E3D08DCA9C2}" type="presParOf" srcId="{A747125E-37FF-41FF-95EF-E0ED3E13C8D2}" destId="{D6841665-31A5-4C8F-A3DA-598E9D4AF471}" srcOrd="0" destOrd="0" presId="urn:microsoft.com/office/officeart/2005/8/layout/hierarchy1"/>
    <dgm:cxn modelId="{27D56B7F-E7E8-4E5E-9337-57052796060E}" type="presParOf" srcId="{D6841665-31A5-4C8F-A3DA-598E9D4AF471}" destId="{3D0E9EF9-17C1-43FD-B444-9B279B6263C5}" srcOrd="0" destOrd="0" presId="urn:microsoft.com/office/officeart/2005/8/layout/hierarchy1"/>
    <dgm:cxn modelId="{4905EC14-DD05-4C8C-9653-63C6D3E33C60}" type="presParOf" srcId="{D6841665-31A5-4C8F-A3DA-598E9D4AF471}" destId="{28BBF68B-AFA7-42A6-8DB6-C21DDB829B43}" srcOrd="1" destOrd="0" presId="urn:microsoft.com/office/officeart/2005/8/layout/hierarchy1"/>
    <dgm:cxn modelId="{7F9F566B-EC70-4671-BEDE-03B2588706A0}" type="presParOf" srcId="{A747125E-37FF-41FF-95EF-E0ED3E13C8D2}" destId="{B08656A0-BA14-4D7D-BC76-33DC78DBF6E4}" srcOrd="1" destOrd="0" presId="urn:microsoft.com/office/officeart/2005/8/layout/hierarchy1"/>
    <dgm:cxn modelId="{48725F9E-82FF-42A9-BF51-BEC1B10A84D7}" type="presParOf" srcId="{EFFEC7DD-EF15-428E-8263-F12BA1E8608D}" destId="{2B76C041-43AA-4F0A-993F-57A21E65A6CF}" srcOrd="2" destOrd="0" presId="urn:microsoft.com/office/officeart/2005/8/layout/hierarchy1"/>
    <dgm:cxn modelId="{048BCB34-1A39-492C-9508-14F26F67851C}" type="presParOf" srcId="{2B76C041-43AA-4F0A-993F-57A21E65A6CF}" destId="{A343C86C-3FDD-41C5-9BDB-F03EE44B90B6}" srcOrd="0" destOrd="0" presId="urn:microsoft.com/office/officeart/2005/8/layout/hierarchy1"/>
    <dgm:cxn modelId="{32F9C9FA-6159-4884-9697-1DFDEDB36E57}" type="presParOf" srcId="{A343C86C-3FDD-41C5-9BDB-F03EE44B90B6}" destId="{51BD9484-9242-4C31-9056-8513C7AF82C9}" srcOrd="0" destOrd="0" presId="urn:microsoft.com/office/officeart/2005/8/layout/hierarchy1"/>
    <dgm:cxn modelId="{5831CCAA-C9E8-477B-94EC-6217DFA3EB42}" type="presParOf" srcId="{A343C86C-3FDD-41C5-9BDB-F03EE44B90B6}" destId="{EED6E4F7-9E55-4D76-8B61-CAEF7B65981D}" srcOrd="1" destOrd="0" presId="urn:microsoft.com/office/officeart/2005/8/layout/hierarchy1"/>
    <dgm:cxn modelId="{09E2D3CF-C831-4EC3-890F-9A743E9B84FB}" type="presParOf" srcId="{2B76C041-43AA-4F0A-993F-57A21E65A6CF}" destId="{EC86FCBA-A5D7-4B7B-BBE9-D31B9FD704A4}" srcOrd="1" destOrd="0" presId="urn:microsoft.com/office/officeart/2005/8/layout/hierarchy1"/>
    <dgm:cxn modelId="{6E0E7103-15D8-439B-A0F6-9AD577DC2BDB}" type="presParOf" srcId="{EFFEC7DD-EF15-428E-8263-F12BA1E8608D}" destId="{7D3D4584-F2B7-4FA2-970A-0AE4FF3BBC2F}" srcOrd="3" destOrd="0" presId="urn:microsoft.com/office/officeart/2005/8/layout/hierarchy1"/>
    <dgm:cxn modelId="{749F28D3-52E2-4DF4-B8BC-13D93DB7DE6B}" type="presParOf" srcId="{7D3D4584-F2B7-4FA2-970A-0AE4FF3BBC2F}" destId="{619F9785-13D5-4F1C-A029-68E32BD165B7}" srcOrd="0" destOrd="0" presId="urn:microsoft.com/office/officeart/2005/8/layout/hierarchy1"/>
    <dgm:cxn modelId="{5209D0DB-C4E6-4C39-9AC1-A70AD6A2CBB1}" type="presParOf" srcId="{619F9785-13D5-4F1C-A029-68E32BD165B7}" destId="{38724730-B4DD-4EFF-8D06-C3DB406504A1}" srcOrd="0" destOrd="0" presId="urn:microsoft.com/office/officeart/2005/8/layout/hierarchy1"/>
    <dgm:cxn modelId="{98AF8531-F185-4983-AEFC-D8CA2476D4D6}" type="presParOf" srcId="{619F9785-13D5-4F1C-A029-68E32BD165B7}" destId="{DB4D2E6D-A370-45D7-BD4B-84AFEE8B9DFF}" srcOrd="1" destOrd="0" presId="urn:microsoft.com/office/officeart/2005/8/layout/hierarchy1"/>
    <dgm:cxn modelId="{28377AFF-0967-49C3-8ED9-862EC1E904A8}" type="presParOf" srcId="{7D3D4584-F2B7-4FA2-970A-0AE4FF3BBC2F}" destId="{FCE16190-A796-440D-8132-3735C49D429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E0DC388-075A-4C9A-A019-D3FBA51717B2}" type="doc">
      <dgm:prSet loTypeId="urn:microsoft.com/office/officeart/2008/layout/LinedList" loCatId="list" qsTypeId="urn:microsoft.com/office/officeart/2005/8/quickstyle/simple1" qsCatId="simple" csTypeId="urn:microsoft.com/office/officeart/2005/8/colors/accent5_2" csCatId="accent5" phldr="1"/>
      <dgm:spPr/>
      <dgm:t>
        <a:bodyPr/>
        <a:lstStyle/>
        <a:p>
          <a:endParaRPr lang="en-US"/>
        </a:p>
      </dgm:t>
    </dgm:pt>
    <dgm:pt modelId="{23776A40-C2F3-4722-892B-786FB9292E71}">
      <dgm:prSet/>
      <dgm:spPr/>
      <dgm:t>
        <a:bodyPr/>
        <a:lstStyle/>
        <a:p>
          <a:pPr>
            <a:lnSpc>
              <a:spcPct val="100000"/>
            </a:lnSpc>
          </a:pPr>
          <a:r>
            <a:rPr lang="en-GB" dirty="0"/>
            <a:t>Language processing is complex and involves many different brain regions that are connected through brain networks (Hirano et al., 2020).</a:t>
          </a:r>
        </a:p>
      </dgm:t>
    </dgm:pt>
    <dgm:pt modelId="{587FE5AD-648C-4441-A67B-8AF540DC62AC}" type="parTrans" cxnId="{79D15A82-F712-4676-A28A-4D6C16BE1A64}">
      <dgm:prSet/>
      <dgm:spPr/>
      <dgm:t>
        <a:bodyPr/>
        <a:lstStyle/>
        <a:p>
          <a:endParaRPr lang="en-US"/>
        </a:p>
      </dgm:t>
    </dgm:pt>
    <dgm:pt modelId="{85957252-D032-4F30-87E0-CC2DCC0D9DC9}" type="sibTrans" cxnId="{79D15A82-F712-4676-A28A-4D6C16BE1A64}">
      <dgm:prSet/>
      <dgm:spPr/>
      <dgm:t>
        <a:bodyPr/>
        <a:lstStyle/>
        <a:p>
          <a:endParaRPr lang="en-US"/>
        </a:p>
      </dgm:t>
    </dgm:pt>
    <dgm:pt modelId="{B2C0BD69-1AD6-4934-8C2C-0C43BC561492}">
      <dgm:prSet/>
      <dgm:spPr/>
      <dgm:t>
        <a:bodyPr/>
        <a:lstStyle/>
        <a:p>
          <a:pPr>
            <a:lnSpc>
              <a:spcPct val="100000"/>
            </a:lnSpc>
          </a:pPr>
          <a:r>
            <a:rPr lang="en-GB" dirty="0"/>
            <a:t>The current study (Spironelli &amp; </a:t>
          </a:r>
          <a:r>
            <a:rPr lang="en-GB" dirty="0" err="1"/>
            <a:t>Angrilli</a:t>
          </a:r>
          <a:r>
            <a:rPr lang="en-GB" dirty="0"/>
            <a:t>, 2015) takes its influence from Crow (1997) and Crow (2000) which hypothesises that the lack of hemispheric dominance in language processing and disrupted hemispheric communication influences symptoms of schizophrenia.</a:t>
          </a:r>
          <a:endParaRPr lang="en-US" dirty="0"/>
        </a:p>
      </dgm:t>
    </dgm:pt>
    <dgm:pt modelId="{3BEED3C7-6E92-47A1-9B0B-89C3D7F4689B}" type="parTrans" cxnId="{74C859ED-1F5C-456C-B8A2-B50EAAF1B18C}">
      <dgm:prSet/>
      <dgm:spPr/>
      <dgm:t>
        <a:bodyPr/>
        <a:lstStyle/>
        <a:p>
          <a:endParaRPr lang="en-US"/>
        </a:p>
      </dgm:t>
    </dgm:pt>
    <dgm:pt modelId="{8918F8D7-733B-4110-A32F-FB75CEF4D7B1}" type="sibTrans" cxnId="{74C859ED-1F5C-456C-B8A2-B50EAAF1B18C}">
      <dgm:prSet/>
      <dgm:spPr/>
      <dgm:t>
        <a:bodyPr/>
        <a:lstStyle/>
        <a:p>
          <a:endParaRPr lang="en-US"/>
        </a:p>
      </dgm:t>
    </dgm:pt>
    <dgm:pt modelId="{689F8A1C-C54B-47E5-9148-ECDA771B6957}">
      <dgm:prSet/>
      <dgm:spPr/>
      <dgm:t>
        <a:bodyPr/>
        <a:lstStyle/>
        <a:p>
          <a:pPr>
            <a:lnSpc>
              <a:spcPct val="100000"/>
            </a:lnSpc>
          </a:pPr>
          <a:r>
            <a:rPr lang="en-GB" dirty="0"/>
            <a:t>Left-hemisphere dominance of language processing is heavily supported by previous studies. Language organisation and speech production predominantly occurs in the frontal region of the left hemisphere of the brain, known as Broca’s area (Bradshaw et al., 2017).</a:t>
          </a:r>
          <a:endParaRPr lang="en-US" dirty="0"/>
        </a:p>
      </dgm:t>
    </dgm:pt>
    <dgm:pt modelId="{C0DDD673-23DC-48D8-8B33-B8F61DA5DF95}" type="parTrans" cxnId="{ADD38265-A23B-45A9-9CB2-E499E5BF8A9E}">
      <dgm:prSet/>
      <dgm:spPr/>
      <dgm:t>
        <a:bodyPr/>
        <a:lstStyle/>
        <a:p>
          <a:endParaRPr lang="en-GB"/>
        </a:p>
      </dgm:t>
    </dgm:pt>
    <dgm:pt modelId="{52127A4E-EC34-4499-A695-A08A881E4196}" type="sibTrans" cxnId="{ADD38265-A23B-45A9-9CB2-E499E5BF8A9E}">
      <dgm:prSet/>
      <dgm:spPr/>
      <dgm:t>
        <a:bodyPr/>
        <a:lstStyle/>
        <a:p>
          <a:endParaRPr lang="en-GB"/>
        </a:p>
      </dgm:t>
    </dgm:pt>
    <dgm:pt modelId="{B45AA988-8E12-4DFD-9C1B-6D3F087B841D}">
      <dgm:prSet/>
      <dgm:spPr/>
      <dgm:t>
        <a:bodyPr/>
        <a:lstStyle/>
        <a:p>
          <a:pPr>
            <a:lnSpc>
              <a:spcPct val="100000"/>
            </a:lnSpc>
          </a:pPr>
          <a:r>
            <a:rPr lang="en-US" dirty="0"/>
            <a:t>According to Brown and Kuperberg (2015) language dysfunction is a core deficit in schizophrenia patients and a focal point of clinical research in schizophrenia disorder. </a:t>
          </a:r>
        </a:p>
      </dgm:t>
    </dgm:pt>
    <dgm:pt modelId="{BD48C705-BCA4-47CE-8C91-52A08E5D5300}" type="parTrans" cxnId="{06A12489-3261-4EF3-AD87-30B011CEBCA6}">
      <dgm:prSet/>
      <dgm:spPr/>
      <dgm:t>
        <a:bodyPr/>
        <a:lstStyle/>
        <a:p>
          <a:endParaRPr lang="en-GB"/>
        </a:p>
      </dgm:t>
    </dgm:pt>
    <dgm:pt modelId="{DE3BAC8D-1DD1-4225-98BC-D8FF219B608D}" type="sibTrans" cxnId="{06A12489-3261-4EF3-AD87-30B011CEBCA6}">
      <dgm:prSet/>
      <dgm:spPr/>
      <dgm:t>
        <a:bodyPr/>
        <a:lstStyle/>
        <a:p>
          <a:endParaRPr lang="en-GB"/>
        </a:p>
      </dgm:t>
    </dgm:pt>
    <dgm:pt modelId="{DC52E4C0-94F0-4945-9D74-E58673E5824A}" type="pres">
      <dgm:prSet presAssocID="{FE0DC388-075A-4C9A-A019-D3FBA51717B2}" presName="vert0" presStyleCnt="0">
        <dgm:presLayoutVars>
          <dgm:dir/>
          <dgm:animOne val="branch"/>
          <dgm:animLvl val="lvl"/>
        </dgm:presLayoutVars>
      </dgm:prSet>
      <dgm:spPr/>
    </dgm:pt>
    <dgm:pt modelId="{B900EA7B-90D7-4CE2-9EF1-D9B97BE86BAB}" type="pres">
      <dgm:prSet presAssocID="{23776A40-C2F3-4722-892B-786FB9292E71}" presName="thickLine" presStyleLbl="alignNode1" presStyleIdx="0" presStyleCnt="4"/>
      <dgm:spPr/>
    </dgm:pt>
    <dgm:pt modelId="{6A6C776E-EDE6-4F16-ACC7-A24C07731859}" type="pres">
      <dgm:prSet presAssocID="{23776A40-C2F3-4722-892B-786FB9292E71}" presName="horz1" presStyleCnt="0"/>
      <dgm:spPr/>
    </dgm:pt>
    <dgm:pt modelId="{3C6F41FD-676B-48C9-B5F8-CE5803973796}" type="pres">
      <dgm:prSet presAssocID="{23776A40-C2F3-4722-892B-786FB9292E71}" presName="tx1" presStyleLbl="revTx" presStyleIdx="0" presStyleCnt="4"/>
      <dgm:spPr/>
    </dgm:pt>
    <dgm:pt modelId="{8A14BB72-E99B-4637-A3C5-024198D73EFD}" type="pres">
      <dgm:prSet presAssocID="{23776A40-C2F3-4722-892B-786FB9292E71}" presName="vert1" presStyleCnt="0"/>
      <dgm:spPr/>
    </dgm:pt>
    <dgm:pt modelId="{6D056D40-FEEE-4411-811C-ADB9E123CE9A}" type="pres">
      <dgm:prSet presAssocID="{689F8A1C-C54B-47E5-9148-ECDA771B6957}" presName="thickLine" presStyleLbl="alignNode1" presStyleIdx="1" presStyleCnt="4"/>
      <dgm:spPr/>
    </dgm:pt>
    <dgm:pt modelId="{FDD5F4D8-46D4-4AF4-8300-7A328AB8C277}" type="pres">
      <dgm:prSet presAssocID="{689F8A1C-C54B-47E5-9148-ECDA771B6957}" presName="horz1" presStyleCnt="0"/>
      <dgm:spPr/>
    </dgm:pt>
    <dgm:pt modelId="{1EC823D3-0FB0-43A0-9739-4BF5027CD6C4}" type="pres">
      <dgm:prSet presAssocID="{689F8A1C-C54B-47E5-9148-ECDA771B6957}" presName="tx1" presStyleLbl="revTx" presStyleIdx="1" presStyleCnt="4"/>
      <dgm:spPr/>
    </dgm:pt>
    <dgm:pt modelId="{AFA9E7B1-53A8-430D-A274-AF7F79E79B9E}" type="pres">
      <dgm:prSet presAssocID="{689F8A1C-C54B-47E5-9148-ECDA771B6957}" presName="vert1" presStyleCnt="0"/>
      <dgm:spPr/>
    </dgm:pt>
    <dgm:pt modelId="{D165B117-6BDB-4C38-9BDA-2BB5FBE36F0C}" type="pres">
      <dgm:prSet presAssocID="{B45AA988-8E12-4DFD-9C1B-6D3F087B841D}" presName="thickLine" presStyleLbl="alignNode1" presStyleIdx="2" presStyleCnt="4"/>
      <dgm:spPr/>
    </dgm:pt>
    <dgm:pt modelId="{623D9E85-AAB4-4AAA-B790-7EAF02F26844}" type="pres">
      <dgm:prSet presAssocID="{B45AA988-8E12-4DFD-9C1B-6D3F087B841D}" presName="horz1" presStyleCnt="0"/>
      <dgm:spPr/>
    </dgm:pt>
    <dgm:pt modelId="{EE9A6B32-2C73-4BD1-BCE8-45462151FFEE}" type="pres">
      <dgm:prSet presAssocID="{B45AA988-8E12-4DFD-9C1B-6D3F087B841D}" presName="tx1" presStyleLbl="revTx" presStyleIdx="2" presStyleCnt="4"/>
      <dgm:spPr/>
    </dgm:pt>
    <dgm:pt modelId="{10AA34FD-DA4C-4DE5-BB92-F8B0209B2C36}" type="pres">
      <dgm:prSet presAssocID="{B45AA988-8E12-4DFD-9C1B-6D3F087B841D}" presName="vert1" presStyleCnt="0"/>
      <dgm:spPr/>
    </dgm:pt>
    <dgm:pt modelId="{C4371F1B-6F24-4603-BA45-5F074DAF57C1}" type="pres">
      <dgm:prSet presAssocID="{B2C0BD69-1AD6-4934-8C2C-0C43BC561492}" presName="thickLine" presStyleLbl="alignNode1" presStyleIdx="3" presStyleCnt="4"/>
      <dgm:spPr/>
    </dgm:pt>
    <dgm:pt modelId="{3BA14BBD-5870-4A8A-B1C1-DB04D33E3300}" type="pres">
      <dgm:prSet presAssocID="{B2C0BD69-1AD6-4934-8C2C-0C43BC561492}" presName="horz1" presStyleCnt="0"/>
      <dgm:spPr/>
    </dgm:pt>
    <dgm:pt modelId="{080034CA-A85D-4779-A1D4-B844D2049DED}" type="pres">
      <dgm:prSet presAssocID="{B2C0BD69-1AD6-4934-8C2C-0C43BC561492}" presName="tx1" presStyleLbl="revTx" presStyleIdx="3" presStyleCnt="4"/>
      <dgm:spPr/>
    </dgm:pt>
    <dgm:pt modelId="{13793CA8-B013-4A70-AD37-7B48ED8DC40F}" type="pres">
      <dgm:prSet presAssocID="{B2C0BD69-1AD6-4934-8C2C-0C43BC561492}" presName="vert1" presStyleCnt="0"/>
      <dgm:spPr/>
    </dgm:pt>
  </dgm:ptLst>
  <dgm:cxnLst>
    <dgm:cxn modelId="{0C6C9D3B-05F4-46C0-A6F8-912C4CAB7351}" type="presOf" srcId="{FE0DC388-075A-4C9A-A019-D3FBA51717B2}" destId="{DC52E4C0-94F0-4945-9D74-E58673E5824A}" srcOrd="0" destOrd="0" presId="urn:microsoft.com/office/officeart/2008/layout/LinedList"/>
    <dgm:cxn modelId="{40B7A13B-E279-49E3-9375-4007AC59C884}" type="presOf" srcId="{B45AA988-8E12-4DFD-9C1B-6D3F087B841D}" destId="{EE9A6B32-2C73-4BD1-BCE8-45462151FFEE}" srcOrd="0" destOrd="0" presId="urn:microsoft.com/office/officeart/2008/layout/LinedList"/>
    <dgm:cxn modelId="{ADD38265-A23B-45A9-9CB2-E499E5BF8A9E}" srcId="{FE0DC388-075A-4C9A-A019-D3FBA51717B2}" destId="{689F8A1C-C54B-47E5-9148-ECDA771B6957}" srcOrd="1" destOrd="0" parTransId="{C0DDD673-23DC-48D8-8B33-B8F61DA5DF95}" sibTransId="{52127A4E-EC34-4499-A695-A08A881E4196}"/>
    <dgm:cxn modelId="{26D5626A-DA65-4755-8BAC-19E4C319797C}" type="presOf" srcId="{23776A40-C2F3-4722-892B-786FB9292E71}" destId="{3C6F41FD-676B-48C9-B5F8-CE5803973796}" srcOrd="0" destOrd="0" presId="urn:microsoft.com/office/officeart/2008/layout/LinedList"/>
    <dgm:cxn modelId="{79D15A82-F712-4676-A28A-4D6C16BE1A64}" srcId="{FE0DC388-075A-4C9A-A019-D3FBA51717B2}" destId="{23776A40-C2F3-4722-892B-786FB9292E71}" srcOrd="0" destOrd="0" parTransId="{587FE5AD-648C-4441-A67B-8AF540DC62AC}" sibTransId="{85957252-D032-4F30-87E0-CC2DCC0D9DC9}"/>
    <dgm:cxn modelId="{06A12489-3261-4EF3-AD87-30B011CEBCA6}" srcId="{FE0DC388-075A-4C9A-A019-D3FBA51717B2}" destId="{B45AA988-8E12-4DFD-9C1B-6D3F087B841D}" srcOrd="2" destOrd="0" parTransId="{BD48C705-BCA4-47CE-8C91-52A08E5D5300}" sibTransId="{DE3BAC8D-1DD1-4225-98BC-D8FF219B608D}"/>
    <dgm:cxn modelId="{6A2610C6-2529-40EC-A534-7FDAB63A8D6E}" type="presOf" srcId="{689F8A1C-C54B-47E5-9148-ECDA771B6957}" destId="{1EC823D3-0FB0-43A0-9739-4BF5027CD6C4}" srcOrd="0" destOrd="0" presId="urn:microsoft.com/office/officeart/2008/layout/LinedList"/>
    <dgm:cxn modelId="{B3EA60EA-E8CE-4498-B814-54BA252E8474}" type="presOf" srcId="{B2C0BD69-1AD6-4934-8C2C-0C43BC561492}" destId="{080034CA-A85D-4779-A1D4-B844D2049DED}" srcOrd="0" destOrd="0" presId="urn:microsoft.com/office/officeart/2008/layout/LinedList"/>
    <dgm:cxn modelId="{74C859ED-1F5C-456C-B8A2-B50EAAF1B18C}" srcId="{FE0DC388-075A-4C9A-A019-D3FBA51717B2}" destId="{B2C0BD69-1AD6-4934-8C2C-0C43BC561492}" srcOrd="3" destOrd="0" parTransId="{3BEED3C7-6E92-47A1-9B0B-89C3D7F4689B}" sibTransId="{8918F8D7-733B-4110-A32F-FB75CEF4D7B1}"/>
    <dgm:cxn modelId="{91B9FC99-D37B-4E99-819C-1E6C7EF1D24A}" type="presParOf" srcId="{DC52E4C0-94F0-4945-9D74-E58673E5824A}" destId="{B900EA7B-90D7-4CE2-9EF1-D9B97BE86BAB}" srcOrd="0" destOrd="0" presId="urn:microsoft.com/office/officeart/2008/layout/LinedList"/>
    <dgm:cxn modelId="{46D11E38-D790-4E8A-817B-FA36FC47BB32}" type="presParOf" srcId="{DC52E4C0-94F0-4945-9D74-E58673E5824A}" destId="{6A6C776E-EDE6-4F16-ACC7-A24C07731859}" srcOrd="1" destOrd="0" presId="urn:microsoft.com/office/officeart/2008/layout/LinedList"/>
    <dgm:cxn modelId="{18D87D9F-2B43-4074-B98B-4F799B680984}" type="presParOf" srcId="{6A6C776E-EDE6-4F16-ACC7-A24C07731859}" destId="{3C6F41FD-676B-48C9-B5F8-CE5803973796}" srcOrd="0" destOrd="0" presId="urn:microsoft.com/office/officeart/2008/layout/LinedList"/>
    <dgm:cxn modelId="{887B31A2-8762-4EB1-BF0C-F60D4242A44D}" type="presParOf" srcId="{6A6C776E-EDE6-4F16-ACC7-A24C07731859}" destId="{8A14BB72-E99B-4637-A3C5-024198D73EFD}" srcOrd="1" destOrd="0" presId="urn:microsoft.com/office/officeart/2008/layout/LinedList"/>
    <dgm:cxn modelId="{E4A6F685-4F2F-4616-8DE7-71CC725E6576}" type="presParOf" srcId="{DC52E4C0-94F0-4945-9D74-E58673E5824A}" destId="{6D056D40-FEEE-4411-811C-ADB9E123CE9A}" srcOrd="2" destOrd="0" presId="urn:microsoft.com/office/officeart/2008/layout/LinedList"/>
    <dgm:cxn modelId="{62939EE8-EF3F-4AD9-9E26-3926927AB09A}" type="presParOf" srcId="{DC52E4C0-94F0-4945-9D74-E58673E5824A}" destId="{FDD5F4D8-46D4-4AF4-8300-7A328AB8C277}" srcOrd="3" destOrd="0" presId="urn:microsoft.com/office/officeart/2008/layout/LinedList"/>
    <dgm:cxn modelId="{8751919C-1C55-44CE-9A55-189E1ABD79DC}" type="presParOf" srcId="{FDD5F4D8-46D4-4AF4-8300-7A328AB8C277}" destId="{1EC823D3-0FB0-43A0-9739-4BF5027CD6C4}" srcOrd="0" destOrd="0" presId="urn:microsoft.com/office/officeart/2008/layout/LinedList"/>
    <dgm:cxn modelId="{DDC8C08F-B0A5-4635-B964-37AA248A0668}" type="presParOf" srcId="{FDD5F4D8-46D4-4AF4-8300-7A328AB8C277}" destId="{AFA9E7B1-53A8-430D-A274-AF7F79E79B9E}" srcOrd="1" destOrd="0" presId="urn:microsoft.com/office/officeart/2008/layout/LinedList"/>
    <dgm:cxn modelId="{C0693E62-C4A2-459A-B382-11A27C28A2D6}" type="presParOf" srcId="{DC52E4C0-94F0-4945-9D74-E58673E5824A}" destId="{D165B117-6BDB-4C38-9BDA-2BB5FBE36F0C}" srcOrd="4" destOrd="0" presId="urn:microsoft.com/office/officeart/2008/layout/LinedList"/>
    <dgm:cxn modelId="{60B6BCC3-A039-4B08-9488-04BBB94F3F01}" type="presParOf" srcId="{DC52E4C0-94F0-4945-9D74-E58673E5824A}" destId="{623D9E85-AAB4-4AAA-B790-7EAF02F26844}" srcOrd="5" destOrd="0" presId="urn:microsoft.com/office/officeart/2008/layout/LinedList"/>
    <dgm:cxn modelId="{3EC046F4-3FAB-4E55-8153-068A4FD58769}" type="presParOf" srcId="{623D9E85-AAB4-4AAA-B790-7EAF02F26844}" destId="{EE9A6B32-2C73-4BD1-BCE8-45462151FFEE}" srcOrd="0" destOrd="0" presId="urn:microsoft.com/office/officeart/2008/layout/LinedList"/>
    <dgm:cxn modelId="{AB3736BE-4909-49C9-A61B-58F439A12A5D}" type="presParOf" srcId="{623D9E85-AAB4-4AAA-B790-7EAF02F26844}" destId="{10AA34FD-DA4C-4DE5-BB92-F8B0209B2C36}" srcOrd="1" destOrd="0" presId="urn:microsoft.com/office/officeart/2008/layout/LinedList"/>
    <dgm:cxn modelId="{B70D534F-E8F9-4A8E-9DE0-6B97D829892C}" type="presParOf" srcId="{DC52E4C0-94F0-4945-9D74-E58673E5824A}" destId="{C4371F1B-6F24-4603-BA45-5F074DAF57C1}" srcOrd="6" destOrd="0" presId="urn:microsoft.com/office/officeart/2008/layout/LinedList"/>
    <dgm:cxn modelId="{B159323F-A504-4E91-A9F1-4F8056B51C33}" type="presParOf" srcId="{DC52E4C0-94F0-4945-9D74-E58673E5824A}" destId="{3BA14BBD-5870-4A8A-B1C1-DB04D33E3300}" srcOrd="7" destOrd="0" presId="urn:microsoft.com/office/officeart/2008/layout/LinedList"/>
    <dgm:cxn modelId="{E9C22097-5D26-40E5-80C2-FC1C54527476}" type="presParOf" srcId="{3BA14BBD-5870-4A8A-B1C1-DB04D33E3300}" destId="{080034CA-A85D-4779-A1D4-B844D2049DED}" srcOrd="0" destOrd="0" presId="urn:microsoft.com/office/officeart/2008/layout/LinedList"/>
    <dgm:cxn modelId="{94658F08-B176-48F2-A08C-CDF5F022128E}" type="presParOf" srcId="{3BA14BBD-5870-4A8A-B1C1-DB04D33E3300}" destId="{13793CA8-B013-4A70-AD37-7B48ED8DC40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FC1F96A-CFA7-4D0F-BFF4-DA5BEC77BB7B}"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FBABA5AD-7C17-4EB4-840A-79E9E4ED748C}">
      <dgm:prSet/>
      <dgm:spPr/>
      <dgm:t>
        <a:bodyPr/>
        <a:lstStyle/>
        <a:p>
          <a:r>
            <a:rPr lang="en-GB"/>
            <a:t>There are insufficient definitions and background information for the topic which reduces the strength of the context for the given study. </a:t>
          </a:r>
          <a:endParaRPr lang="en-US"/>
        </a:p>
      </dgm:t>
    </dgm:pt>
    <dgm:pt modelId="{BAD5231D-9621-46DF-AF4F-92DFEB3C0770}" type="parTrans" cxnId="{2DAE7945-2828-4EF6-943A-1058477BC0B7}">
      <dgm:prSet/>
      <dgm:spPr/>
      <dgm:t>
        <a:bodyPr/>
        <a:lstStyle/>
        <a:p>
          <a:endParaRPr lang="en-US"/>
        </a:p>
      </dgm:t>
    </dgm:pt>
    <dgm:pt modelId="{FC542D4A-5219-4B8D-BB2C-41FC00ADBE2E}" type="sibTrans" cxnId="{2DAE7945-2828-4EF6-943A-1058477BC0B7}">
      <dgm:prSet/>
      <dgm:spPr/>
      <dgm:t>
        <a:bodyPr/>
        <a:lstStyle/>
        <a:p>
          <a:endParaRPr lang="en-US"/>
        </a:p>
      </dgm:t>
    </dgm:pt>
    <dgm:pt modelId="{091C20DF-7F3D-417C-B8FB-58AF560F3DE5}">
      <dgm:prSet/>
      <dgm:spPr/>
      <dgm:t>
        <a:bodyPr/>
        <a:lstStyle/>
        <a:p>
          <a:r>
            <a:rPr lang="en-GB"/>
            <a:t>The introduction has been written succinctly with a strong focus on the specificities of the study.</a:t>
          </a:r>
          <a:endParaRPr lang="en-US"/>
        </a:p>
      </dgm:t>
    </dgm:pt>
    <dgm:pt modelId="{A5A50764-407F-4857-9769-92A3E9FED5DF}" type="parTrans" cxnId="{C2C04CCB-039E-45A5-AECB-5D25E2FAB83D}">
      <dgm:prSet/>
      <dgm:spPr/>
      <dgm:t>
        <a:bodyPr/>
        <a:lstStyle/>
        <a:p>
          <a:endParaRPr lang="en-US"/>
        </a:p>
      </dgm:t>
    </dgm:pt>
    <dgm:pt modelId="{0DDDF65E-0BDB-4A9B-B8A5-0F2375ACE326}" type="sibTrans" cxnId="{C2C04CCB-039E-45A5-AECB-5D25E2FAB83D}">
      <dgm:prSet/>
      <dgm:spPr/>
      <dgm:t>
        <a:bodyPr/>
        <a:lstStyle/>
        <a:p>
          <a:endParaRPr lang="en-US"/>
        </a:p>
      </dgm:t>
    </dgm:pt>
    <dgm:pt modelId="{75DA5527-8288-4FBA-AED2-910A137BC817}">
      <dgm:prSet/>
      <dgm:spPr/>
      <dgm:t>
        <a:bodyPr/>
        <a:lstStyle/>
        <a:p>
          <a:r>
            <a:rPr lang="en-GB"/>
            <a:t>It links well to previous studies and theory by Crow (1997) and Crow (2000) and relates this to the rationale for the study. </a:t>
          </a:r>
          <a:endParaRPr lang="en-US"/>
        </a:p>
      </dgm:t>
    </dgm:pt>
    <dgm:pt modelId="{10EBDE77-EDC6-42CE-9223-9040A6F66750}" type="parTrans" cxnId="{CB0B83BD-DAFC-4A69-97B5-178E9A79DF0C}">
      <dgm:prSet/>
      <dgm:spPr/>
      <dgm:t>
        <a:bodyPr/>
        <a:lstStyle/>
        <a:p>
          <a:endParaRPr lang="en-US"/>
        </a:p>
      </dgm:t>
    </dgm:pt>
    <dgm:pt modelId="{21BA57BF-7BB8-4375-A922-DC95A639A9CC}" type="sibTrans" cxnId="{CB0B83BD-DAFC-4A69-97B5-178E9A79DF0C}">
      <dgm:prSet/>
      <dgm:spPr/>
      <dgm:t>
        <a:bodyPr/>
        <a:lstStyle/>
        <a:p>
          <a:endParaRPr lang="en-US"/>
        </a:p>
      </dgm:t>
    </dgm:pt>
    <dgm:pt modelId="{5CED14E6-7A39-4264-BB78-16BBE9CCD6A4}">
      <dgm:prSet/>
      <dgm:spPr/>
      <dgm:t>
        <a:bodyPr/>
        <a:lstStyle/>
        <a:p>
          <a:r>
            <a:rPr lang="en-GB"/>
            <a:t>One potential criticism of the study is that it has oversimplified the brain wave frequency interactions by only measuring gamma wave activity. Other studies suggest more complex interplay to explain potential mechanisms for language deficits and high-level cognitive impairment such as Beta-Gamma bonds (Meyer et al., 2021)</a:t>
          </a:r>
          <a:endParaRPr lang="en-US"/>
        </a:p>
      </dgm:t>
    </dgm:pt>
    <dgm:pt modelId="{4CBB66AC-C2AC-4970-8E70-4C394A430B6E}" type="parTrans" cxnId="{95FE704E-E9F9-4915-BA07-F038D952710D}">
      <dgm:prSet/>
      <dgm:spPr/>
      <dgm:t>
        <a:bodyPr/>
        <a:lstStyle/>
        <a:p>
          <a:endParaRPr lang="en-US"/>
        </a:p>
      </dgm:t>
    </dgm:pt>
    <dgm:pt modelId="{77BF1A2C-9BE3-4562-8935-7563AF11E4C1}" type="sibTrans" cxnId="{95FE704E-E9F9-4915-BA07-F038D952710D}">
      <dgm:prSet/>
      <dgm:spPr/>
      <dgm:t>
        <a:bodyPr/>
        <a:lstStyle/>
        <a:p>
          <a:endParaRPr lang="en-US"/>
        </a:p>
      </dgm:t>
    </dgm:pt>
    <dgm:pt modelId="{33BC0CCF-FB9C-4D6D-B4A4-188E457E4CCF}" type="pres">
      <dgm:prSet presAssocID="{BFC1F96A-CFA7-4D0F-BFF4-DA5BEC77BB7B}" presName="vert0" presStyleCnt="0">
        <dgm:presLayoutVars>
          <dgm:dir/>
          <dgm:animOne val="branch"/>
          <dgm:animLvl val="lvl"/>
        </dgm:presLayoutVars>
      </dgm:prSet>
      <dgm:spPr/>
    </dgm:pt>
    <dgm:pt modelId="{4AD4AEB6-9F4A-47A3-8CB8-D17EE697003B}" type="pres">
      <dgm:prSet presAssocID="{FBABA5AD-7C17-4EB4-840A-79E9E4ED748C}" presName="thickLine" presStyleLbl="alignNode1" presStyleIdx="0" presStyleCnt="4"/>
      <dgm:spPr/>
    </dgm:pt>
    <dgm:pt modelId="{ECB2296B-0940-47ED-B51B-192102F93B82}" type="pres">
      <dgm:prSet presAssocID="{FBABA5AD-7C17-4EB4-840A-79E9E4ED748C}" presName="horz1" presStyleCnt="0"/>
      <dgm:spPr/>
    </dgm:pt>
    <dgm:pt modelId="{03EE3CA5-DEBB-495D-AE34-EF575F861393}" type="pres">
      <dgm:prSet presAssocID="{FBABA5AD-7C17-4EB4-840A-79E9E4ED748C}" presName="tx1" presStyleLbl="revTx" presStyleIdx="0" presStyleCnt="4"/>
      <dgm:spPr/>
    </dgm:pt>
    <dgm:pt modelId="{B5B694CA-3689-4F38-A2A5-A5B45DB57035}" type="pres">
      <dgm:prSet presAssocID="{FBABA5AD-7C17-4EB4-840A-79E9E4ED748C}" presName="vert1" presStyleCnt="0"/>
      <dgm:spPr/>
    </dgm:pt>
    <dgm:pt modelId="{40177A0E-AEF2-43FC-9793-21D6A0641A74}" type="pres">
      <dgm:prSet presAssocID="{091C20DF-7F3D-417C-B8FB-58AF560F3DE5}" presName="thickLine" presStyleLbl="alignNode1" presStyleIdx="1" presStyleCnt="4"/>
      <dgm:spPr/>
    </dgm:pt>
    <dgm:pt modelId="{820D44AF-BD58-4113-A13C-3A8BEB66579D}" type="pres">
      <dgm:prSet presAssocID="{091C20DF-7F3D-417C-B8FB-58AF560F3DE5}" presName="horz1" presStyleCnt="0"/>
      <dgm:spPr/>
    </dgm:pt>
    <dgm:pt modelId="{AE7EEB04-5289-4775-8AF9-FD3BEE555EE8}" type="pres">
      <dgm:prSet presAssocID="{091C20DF-7F3D-417C-B8FB-58AF560F3DE5}" presName="tx1" presStyleLbl="revTx" presStyleIdx="1" presStyleCnt="4"/>
      <dgm:spPr/>
    </dgm:pt>
    <dgm:pt modelId="{E09ACB99-B98B-4251-8C90-075EA3819074}" type="pres">
      <dgm:prSet presAssocID="{091C20DF-7F3D-417C-B8FB-58AF560F3DE5}" presName="vert1" presStyleCnt="0"/>
      <dgm:spPr/>
    </dgm:pt>
    <dgm:pt modelId="{BC2CF769-101D-4BC4-A6A9-AF6B720449AF}" type="pres">
      <dgm:prSet presAssocID="{75DA5527-8288-4FBA-AED2-910A137BC817}" presName="thickLine" presStyleLbl="alignNode1" presStyleIdx="2" presStyleCnt="4"/>
      <dgm:spPr/>
    </dgm:pt>
    <dgm:pt modelId="{73D3F0AB-FA54-48F5-A983-918DADD9F2B5}" type="pres">
      <dgm:prSet presAssocID="{75DA5527-8288-4FBA-AED2-910A137BC817}" presName="horz1" presStyleCnt="0"/>
      <dgm:spPr/>
    </dgm:pt>
    <dgm:pt modelId="{38D0565E-805D-48BD-9E48-09922E96BD3B}" type="pres">
      <dgm:prSet presAssocID="{75DA5527-8288-4FBA-AED2-910A137BC817}" presName="tx1" presStyleLbl="revTx" presStyleIdx="2" presStyleCnt="4"/>
      <dgm:spPr/>
    </dgm:pt>
    <dgm:pt modelId="{D4B14D1A-567A-42F5-9B44-6478CBAB9FD6}" type="pres">
      <dgm:prSet presAssocID="{75DA5527-8288-4FBA-AED2-910A137BC817}" presName="vert1" presStyleCnt="0"/>
      <dgm:spPr/>
    </dgm:pt>
    <dgm:pt modelId="{CC034C5B-A664-4B8F-B6E3-F366FDD7A3E5}" type="pres">
      <dgm:prSet presAssocID="{5CED14E6-7A39-4264-BB78-16BBE9CCD6A4}" presName="thickLine" presStyleLbl="alignNode1" presStyleIdx="3" presStyleCnt="4"/>
      <dgm:spPr/>
    </dgm:pt>
    <dgm:pt modelId="{F8BA6511-0CE9-44BC-AF68-98B7DA3AB51F}" type="pres">
      <dgm:prSet presAssocID="{5CED14E6-7A39-4264-BB78-16BBE9CCD6A4}" presName="horz1" presStyleCnt="0"/>
      <dgm:spPr/>
    </dgm:pt>
    <dgm:pt modelId="{B9DB30EF-DBF2-4D84-BD2A-3F8B9268D98B}" type="pres">
      <dgm:prSet presAssocID="{5CED14E6-7A39-4264-BB78-16BBE9CCD6A4}" presName="tx1" presStyleLbl="revTx" presStyleIdx="3" presStyleCnt="4"/>
      <dgm:spPr/>
    </dgm:pt>
    <dgm:pt modelId="{BA78B592-37CE-4E4E-8C4A-9717A0DE6773}" type="pres">
      <dgm:prSet presAssocID="{5CED14E6-7A39-4264-BB78-16BBE9CCD6A4}" presName="vert1" presStyleCnt="0"/>
      <dgm:spPr/>
    </dgm:pt>
  </dgm:ptLst>
  <dgm:cxnLst>
    <dgm:cxn modelId="{60DA3A0A-7AE7-4AFC-A844-E45A2EA5F5B4}" type="presOf" srcId="{091C20DF-7F3D-417C-B8FB-58AF560F3DE5}" destId="{AE7EEB04-5289-4775-8AF9-FD3BEE555EE8}" srcOrd="0" destOrd="0" presId="urn:microsoft.com/office/officeart/2008/layout/LinedList"/>
    <dgm:cxn modelId="{15062F5D-618E-483A-B4FA-49883C9BF1E8}" type="presOf" srcId="{FBABA5AD-7C17-4EB4-840A-79E9E4ED748C}" destId="{03EE3CA5-DEBB-495D-AE34-EF575F861393}" srcOrd="0" destOrd="0" presId="urn:microsoft.com/office/officeart/2008/layout/LinedList"/>
    <dgm:cxn modelId="{2DAE7945-2828-4EF6-943A-1058477BC0B7}" srcId="{BFC1F96A-CFA7-4D0F-BFF4-DA5BEC77BB7B}" destId="{FBABA5AD-7C17-4EB4-840A-79E9E4ED748C}" srcOrd="0" destOrd="0" parTransId="{BAD5231D-9621-46DF-AF4F-92DFEB3C0770}" sibTransId="{FC542D4A-5219-4B8D-BB2C-41FC00ADBE2E}"/>
    <dgm:cxn modelId="{95FE704E-E9F9-4915-BA07-F038D952710D}" srcId="{BFC1F96A-CFA7-4D0F-BFF4-DA5BEC77BB7B}" destId="{5CED14E6-7A39-4264-BB78-16BBE9CCD6A4}" srcOrd="3" destOrd="0" parTransId="{4CBB66AC-C2AC-4970-8E70-4C394A430B6E}" sibTransId="{77BF1A2C-9BE3-4562-8935-7563AF11E4C1}"/>
    <dgm:cxn modelId="{4825F856-CE8C-4435-B076-8AE402573350}" type="presOf" srcId="{75DA5527-8288-4FBA-AED2-910A137BC817}" destId="{38D0565E-805D-48BD-9E48-09922E96BD3B}" srcOrd="0" destOrd="0" presId="urn:microsoft.com/office/officeart/2008/layout/LinedList"/>
    <dgm:cxn modelId="{86F88C81-DA3E-4933-8B16-030174DD29B0}" type="presOf" srcId="{5CED14E6-7A39-4264-BB78-16BBE9CCD6A4}" destId="{B9DB30EF-DBF2-4D84-BD2A-3F8B9268D98B}" srcOrd="0" destOrd="0" presId="urn:microsoft.com/office/officeart/2008/layout/LinedList"/>
    <dgm:cxn modelId="{2494E68D-AAC4-45C5-8694-F1871CA85BA0}" type="presOf" srcId="{BFC1F96A-CFA7-4D0F-BFF4-DA5BEC77BB7B}" destId="{33BC0CCF-FB9C-4D6D-B4A4-188E457E4CCF}" srcOrd="0" destOrd="0" presId="urn:microsoft.com/office/officeart/2008/layout/LinedList"/>
    <dgm:cxn modelId="{CB0B83BD-DAFC-4A69-97B5-178E9A79DF0C}" srcId="{BFC1F96A-CFA7-4D0F-BFF4-DA5BEC77BB7B}" destId="{75DA5527-8288-4FBA-AED2-910A137BC817}" srcOrd="2" destOrd="0" parTransId="{10EBDE77-EDC6-42CE-9223-9040A6F66750}" sibTransId="{21BA57BF-7BB8-4375-A922-DC95A639A9CC}"/>
    <dgm:cxn modelId="{C2C04CCB-039E-45A5-AECB-5D25E2FAB83D}" srcId="{BFC1F96A-CFA7-4D0F-BFF4-DA5BEC77BB7B}" destId="{091C20DF-7F3D-417C-B8FB-58AF560F3DE5}" srcOrd="1" destOrd="0" parTransId="{A5A50764-407F-4857-9769-92A3E9FED5DF}" sibTransId="{0DDDF65E-0BDB-4A9B-B8A5-0F2375ACE326}"/>
    <dgm:cxn modelId="{D6E4D2E3-5EB1-4DFE-89EE-17EED1D0A240}" type="presParOf" srcId="{33BC0CCF-FB9C-4D6D-B4A4-188E457E4CCF}" destId="{4AD4AEB6-9F4A-47A3-8CB8-D17EE697003B}" srcOrd="0" destOrd="0" presId="urn:microsoft.com/office/officeart/2008/layout/LinedList"/>
    <dgm:cxn modelId="{E7137192-F45B-4846-BFA5-BB87121F89AC}" type="presParOf" srcId="{33BC0CCF-FB9C-4D6D-B4A4-188E457E4CCF}" destId="{ECB2296B-0940-47ED-B51B-192102F93B82}" srcOrd="1" destOrd="0" presId="urn:microsoft.com/office/officeart/2008/layout/LinedList"/>
    <dgm:cxn modelId="{F13426D6-12B0-4A5F-B4D4-4FFA50541910}" type="presParOf" srcId="{ECB2296B-0940-47ED-B51B-192102F93B82}" destId="{03EE3CA5-DEBB-495D-AE34-EF575F861393}" srcOrd="0" destOrd="0" presId="urn:microsoft.com/office/officeart/2008/layout/LinedList"/>
    <dgm:cxn modelId="{8090915E-4732-41A7-A860-CDE1EE9E703C}" type="presParOf" srcId="{ECB2296B-0940-47ED-B51B-192102F93B82}" destId="{B5B694CA-3689-4F38-A2A5-A5B45DB57035}" srcOrd="1" destOrd="0" presId="urn:microsoft.com/office/officeart/2008/layout/LinedList"/>
    <dgm:cxn modelId="{BAA7F124-557D-4BC9-A342-7E2F6AFB16B2}" type="presParOf" srcId="{33BC0CCF-FB9C-4D6D-B4A4-188E457E4CCF}" destId="{40177A0E-AEF2-43FC-9793-21D6A0641A74}" srcOrd="2" destOrd="0" presId="urn:microsoft.com/office/officeart/2008/layout/LinedList"/>
    <dgm:cxn modelId="{ADA9DD8B-775C-4416-B4FA-9DABBDE2C58A}" type="presParOf" srcId="{33BC0CCF-FB9C-4D6D-B4A4-188E457E4CCF}" destId="{820D44AF-BD58-4113-A13C-3A8BEB66579D}" srcOrd="3" destOrd="0" presId="urn:microsoft.com/office/officeart/2008/layout/LinedList"/>
    <dgm:cxn modelId="{73106BC4-C735-47DF-B973-4F182669FCC1}" type="presParOf" srcId="{820D44AF-BD58-4113-A13C-3A8BEB66579D}" destId="{AE7EEB04-5289-4775-8AF9-FD3BEE555EE8}" srcOrd="0" destOrd="0" presId="urn:microsoft.com/office/officeart/2008/layout/LinedList"/>
    <dgm:cxn modelId="{DA78DEFD-A7A1-4B65-BE38-286A9D09889B}" type="presParOf" srcId="{820D44AF-BD58-4113-A13C-3A8BEB66579D}" destId="{E09ACB99-B98B-4251-8C90-075EA3819074}" srcOrd="1" destOrd="0" presId="urn:microsoft.com/office/officeart/2008/layout/LinedList"/>
    <dgm:cxn modelId="{88829E82-CF5B-4348-9D7D-6A9082265C79}" type="presParOf" srcId="{33BC0CCF-FB9C-4D6D-B4A4-188E457E4CCF}" destId="{BC2CF769-101D-4BC4-A6A9-AF6B720449AF}" srcOrd="4" destOrd="0" presId="urn:microsoft.com/office/officeart/2008/layout/LinedList"/>
    <dgm:cxn modelId="{D3A40F8A-9F8D-4D0F-9A7A-F5BBCFC425D1}" type="presParOf" srcId="{33BC0CCF-FB9C-4D6D-B4A4-188E457E4CCF}" destId="{73D3F0AB-FA54-48F5-A983-918DADD9F2B5}" srcOrd="5" destOrd="0" presId="urn:microsoft.com/office/officeart/2008/layout/LinedList"/>
    <dgm:cxn modelId="{D29B37E2-929A-460E-B7C2-85C1C5184412}" type="presParOf" srcId="{73D3F0AB-FA54-48F5-A983-918DADD9F2B5}" destId="{38D0565E-805D-48BD-9E48-09922E96BD3B}" srcOrd="0" destOrd="0" presId="urn:microsoft.com/office/officeart/2008/layout/LinedList"/>
    <dgm:cxn modelId="{F1DAC456-EC79-49FA-84AA-2CCA6221B9FD}" type="presParOf" srcId="{73D3F0AB-FA54-48F5-A983-918DADD9F2B5}" destId="{D4B14D1A-567A-42F5-9B44-6478CBAB9FD6}" srcOrd="1" destOrd="0" presId="urn:microsoft.com/office/officeart/2008/layout/LinedList"/>
    <dgm:cxn modelId="{F1043E72-0C91-43A2-8352-70EF702291A5}" type="presParOf" srcId="{33BC0CCF-FB9C-4D6D-B4A4-188E457E4CCF}" destId="{CC034C5B-A664-4B8F-B6E3-F366FDD7A3E5}" srcOrd="6" destOrd="0" presId="urn:microsoft.com/office/officeart/2008/layout/LinedList"/>
    <dgm:cxn modelId="{0316E558-F0B3-45AA-B462-E1FEECF6DD16}" type="presParOf" srcId="{33BC0CCF-FB9C-4D6D-B4A4-188E457E4CCF}" destId="{F8BA6511-0CE9-44BC-AF68-98B7DA3AB51F}" srcOrd="7" destOrd="0" presId="urn:microsoft.com/office/officeart/2008/layout/LinedList"/>
    <dgm:cxn modelId="{17DDBDF1-CEE4-4A0D-8C31-44641FD6F42B}" type="presParOf" srcId="{F8BA6511-0CE9-44BC-AF68-98B7DA3AB51F}" destId="{B9DB30EF-DBF2-4D84-BD2A-3F8B9268D98B}" srcOrd="0" destOrd="0" presId="urn:microsoft.com/office/officeart/2008/layout/LinedList"/>
    <dgm:cxn modelId="{3D23300E-43C7-4329-80BB-524CE9271B2C}" type="presParOf" srcId="{F8BA6511-0CE9-44BC-AF68-98B7DA3AB51F}" destId="{BA78B592-37CE-4E4E-8C4A-9717A0DE677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D98E513-A626-44C9-B6D2-D3688F737E99}" type="doc">
      <dgm:prSet loTypeId="urn:microsoft.com/office/officeart/2005/8/layout/default" loCatId="list" qsTypeId="urn:microsoft.com/office/officeart/2005/8/quickstyle/simple2" qsCatId="simple" csTypeId="urn:microsoft.com/office/officeart/2005/8/colors/accent2_2" csCatId="accent2"/>
      <dgm:spPr/>
      <dgm:t>
        <a:bodyPr/>
        <a:lstStyle/>
        <a:p>
          <a:endParaRPr lang="en-US"/>
        </a:p>
      </dgm:t>
    </dgm:pt>
    <dgm:pt modelId="{AB0AC27E-9683-4899-B2F2-CED6AA330B44}">
      <dgm:prSet/>
      <dgm:spPr/>
      <dgm:t>
        <a:bodyPr/>
        <a:lstStyle/>
        <a:p>
          <a:r>
            <a:rPr lang="en-GB" dirty="0"/>
            <a:t>Schizophrenia is a severe psychiatric disorder that affects 1-2% of the population where the patient may struggle to distinguish real and unreal experiences.</a:t>
          </a:r>
          <a:endParaRPr lang="en-US" dirty="0"/>
        </a:p>
      </dgm:t>
    </dgm:pt>
    <dgm:pt modelId="{004A5CE3-C51F-4FF6-9607-995C9E13F763}" type="parTrans" cxnId="{BD047A87-D396-4EDD-BC7C-DA6183C97DF6}">
      <dgm:prSet/>
      <dgm:spPr/>
      <dgm:t>
        <a:bodyPr/>
        <a:lstStyle/>
        <a:p>
          <a:endParaRPr lang="en-US"/>
        </a:p>
      </dgm:t>
    </dgm:pt>
    <dgm:pt modelId="{35C8C625-B653-4454-B71C-B0F45707C418}" type="sibTrans" cxnId="{BD047A87-D396-4EDD-BC7C-DA6183C97DF6}">
      <dgm:prSet/>
      <dgm:spPr/>
      <dgm:t>
        <a:bodyPr/>
        <a:lstStyle/>
        <a:p>
          <a:endParaRPr lang="en-US"/>
        </a:p>
      </dgm:t>
    </dgm:pt>
    <dgm:pt modelId="{333918A9-1832-446E-9F74-68ED6025BAF5}">
      <dgm:prSet/>
      <dgm:spPr/>
      <dgm:t>
        <a:bodyPr/>
        <a:lstStyle/>
        <a:p>
          <a:r>
            <a:rPr lang="en-GB" dirty="0"/>
            <a:t>The disorder affects cognitive function leading to significant impairment.</a:t>
          </a:r>
          <a:endParaRPr lang="en-US" dirty="0"/>
        </a:p>
      </dgm:t>
    </dgm:pt>
    <dgm:pt modelId="{FFE7C40B-FF94-4341-81C6-88D03A68AFC9}" type="parTrans" cxnId="{2B32C47F-1EB9-4EB5-99EC-CFD906BE5AF7}">
      <dgm:prSet/>
      <dgm:spPr/>
      <dgm:t>
        <a:bodyPr/>
        <a:lstStyle/>
        <a:p>
          <a:endParaRPr lang="en-US"/>
        </a:p>
      </dgm:t>
    </dgm:pt>
    <dgm:pt modelId="{4D52FAA3-5E8E-405A-9545-BE782EB6981D}" type="sibTrans" cxnId="{2B32C47F-1EB9-4EB5-99EC-CFD906BE5AF7}">
      <dgm:prSet/>
      <dgm:spPr/>
      <dgm:t>
        <a:bodyPr/>
        <a:lstStyle/>
        <a:p>
          <a:endParaRPr lang="en-US"/>
        </a:p>
      </dgm:t>
    </dgm:pt>
    <dgm:pt modelId="{114B231C-09EE-43B4-852E-90EBA6D937F7}">
      <dgm:prSet/>
      <dgm:spPr/>
      <dgm:t>
        <a:bodyPr/>
        <a:lstStyle/>
        <a:p>
          <a:r>
            <a:rPr lang="en-GB" dirty="0"/>
            <a:t>It is characterised by 3 main symptom types - positive, negative and disorganised symptoms</a:t>
          </a:r>
          <a:endParaRPr lang="en-US" dirty="0"/>
        </a:p>
      </dgm:t>
    </dgm:pt>
    <dgm:pt modelId="{0C5D68E2-CA48-4816-8631-010C2A271B2E}" type="parTrans" cxnId="{0673494D-27CA-419B-ABF6-F4C1D41F0A22}">
      <dgm:prSet/>
      <dgm:spPr/>
      <dgm:t>
        <a:bodyPr/>
        <a:lstStyle/>
        <a:p>
          <a:endParaRPr lang="en-US"/>
        </a:p>
      </dgm:t>
    </dgm:pt>
    <dgm:pt modelId="{E6858981-06D6-47D4-B62C-1CBBCE10B3FB}" type="sibTrans" cxnId="{0673494D-27CA-419B-ABF6-F4C1D41F0A22}">
      <dgm:prSet/>
      <dgm:spPr/>
      <dgm:t>
        <a:bodyPr/>
        <a:lstStyle/>
        <a:p>
          <a:endParaRPr lang="en-US"/>
        </a:p>
      </dgm:t>
    </dgm:pt>
    <dgm:pt modelId="{16D60F8B-0534-4461-982C-C767D508A587}">
      <dgm:prSet/>
      <dgm:spPr/>
      <dgm:t>
        <a:bodyPr/>
        <a:lstStyle/>
        <a:p>
          <a:r>
            <a:rPr lang="en-GB" dirty="0"/>
            <a:t>Positive symptoms include delusions, hallucinations, distorted perceptions and paranoia</a:t>
          </a:r>
          <a:endParaRPr lang="en-US" dirty="0"/>
        </a:p>
      </dgm:t>
    </dgm:pt>
    <dgm:pt modelId="{32D7422E-C319-4D26-96AE-6C26F986AB12}" type="parTrans" cxnId="{8BC4F125-D419-4ECE-828E-E9599F695BA1}">
      <dgm:prSet/>
      <dgm:spPr/>
      <dgm:t>
        <a:bodyPr/>
        <a:lstStyle/>
        <a:p>
          <a:endParaRPr lang="en-US"/>
        </a:p>
      </dgm:t>
    </dgm:pt>
    <dgm:pt modelId="{3C0D564E-DA96-4E6F-80FB-1E0E275783C3}" type="sibTrans" cxnId="{8BC4F125-D419-4ECE-828E-E9599F695BA1}">
      <dgm:prSet/>
      <dgm:spPr/>
      <dgm:t>
        <a:bodyPr/>
        <a:lstStyle/>
        <a:p>
          <a:endParaRPr lang="en-US"/>
        </a:p>
      </dgm:t>
    </dgm:pt>
    <dgm:pt modelId="{EC5E60E3-850F-4C0E-997F-1CCDE5ED4B75}">
      <dgm:prSet/>
      <dgm:spPr/>
      <dgm:t>
        <a:bodyPr/>
        <a:lstStyle/>
        <a:p>
          <a:r>
            <a:rPr lang="en-GB" dirty="0"/>
            <a:t>Negative symptoms include impaired emotional expression, reduced desire to have social contact, decreased pleasure,  reduced self-directed purpose.</a:t>
          </a:r>
          <a:endParaRPr lang="en-US" dirty="0"/>
        </a:p>
      </dgm:t>
    </dgm:pt>
    <dgm:pt modelId="{37498E78-DD1C-44D0-9E33-1E6C2D16BE7B}" type="parTrans" cxnId="{D7545AE4-43EB-4C02-BA53-4BFBC4660A80}">
      <dgm:prSet/>
      <dgm:spPr/>
      <dgm:t>
        <a:bodyPr/>
        <a:lstStyle/>
        <a:p>
          <a:endParaRPr lang="en-US"/>
        </a:p>
      </dgm:t>
    </dgm:pt>
    <dgm:pt modelId="{CC9918D9-38AE-4643-872C-620E28C6B173}" type="sibTrans" cxnId="{D7545AE4-43EB-4C02-BA53-4BFBC4660A80}">
      <dgm:prSet/>
      <dgm:spPr/>
      <dgm:t>
        <a:bodyPr/>
        <a:lstStyle/>
        <a:p>
          <a:endParaRPr lang="en-US"/>
        </a:p>
      </dgm:t>
    </dgm:pt>
    <dgm:pt modelId="{1047BCC8-7A92-4A6B-8607-FE4FEDDB9D63}">
      <dgm:prSet/>
      <dgm:spPr/>
      <dgm:t>
        <a:bodyPr/>
        <a:lstStyle/>
        <a:p>
          <a:r>
            <a:rPr lang="en-GB" dirty="0"/>
            <a:t>Disorganised symptoms include thought disorder, confused  and disjointed speech and movements.</a:t>
          </a:r>
          <a:endParaRPr lang="en-US" dirty="0"/>
        </a:p>
      </dgm:t>
    </dgm:pt>
    <dgm:pt modelId="{75A85AA5-5F52-4976-8395-ED1E0567EBD8}" type="parTrans" cxnId="{0742641B-DB71-4CB3-8221-9B99EE73E51B}">
      <dgm:prSet/>
      <dgm:spPr/>
      <dgm:t>
        <a:bodyPr/>
        <a:lstStyle/>
        <a:p>
          <a:endParaRPr lang="en-US"/>
        </a:p>
      </dgm:t>
    </dgm:pt>
    <dgm:pt modelId="{4EA32EED-F6F8-480A-8519-F59A5DDC707D}" type="sibTrans" cxnId="{0742641B-DB71-4CB3-8221-9B99EE73E51B}">
      <dgm:prSet/>
      <dgm:spPr/>
      <dgm:t>
        <a:bodyPr/>
        <a:lstStyle/>
        <a:p>
          <a:endParaRPr lang="en-US"/>
        </a:p>
      </dgm:t>
    </dgm:pt>
    <dgm:pt modelId="{67441C5A-98DD-4899-8D04-6312F131A664}">
      <dgm:prSet/>
      <dgm:spPr/>
      <dgm:t>
        <a:bodyPr/>
        <a:lstStyle/>
        <a:p>
          <a:r>
            <a:rPr lang="en-GB" dirty="0"/>
            <a:t>Schizophrenia is a lifelong mental illness and is treated with anti-psychotic medication and CBT.</a:t>
          </a:r>
          <a:endParaRPr lang="en-US" dirty="0"/>
        </a:p>
      </dgm:t>
    </dgm:pt>
    <dgm:pt modelId="{DDC7F2C4-C92E-429A-BF28-EAB6FFF344CD}" type="parTrans" cxnId="{FCFBD993-BF75-410B-8238-CE7AD2206BF9}">
      <dgm:prSet/>
      <dgm:spPr/>
      <dgm:t>
        <a:bodyPr/>
        <a:lstStyle/>
        <a:p>
          <a:endParaRPr lang="en-US"/>
        </a:p>
      </dgm:t>
    </dgm:pt>
    <dgm:pt modelId="{C9ABCFEB-A77F-4616-A63A-EC8BA367B934}" type="sibTrans" cxnId="{FCFBD993-BF75-410B-8238-CE7AD2206BF9}">
      <dgm:prSet/>
      <dgm:spPr/>
      <dgm:t>
        <a:bodyPr/>
        <a:lstStyle/>
        <a:p>
          <a:endParaRPr lang="en-US"/>
        </a:p>
      </dgm:t>
    </dgm:pt>
    <dgm:pt modelId="{E82FFC59-AB0D-4BD6-8C35-2E2E087370B4}" type="pres">
      <dgm:prSet presAssocID="{1D98E513-A626-44C9-B6D2-D3688F737E99}" presName="diagram" presStyleCnt="0">
        <dgm:presLayoutVars>
          <dgm:dir/>
          <dgm:resizeHandles val="exact"/>
        </dgm:presLayoutVars>
      </dgm:prSet>
      <dgm:spPr/>
    </dgm:pt>
    <dgm:pt modelId="{E31F9BB4-E10D-4A73-B04E-54894062C5FC}" type="pres">
      <dgm:prSet presAssocID="{AB0AC27E-9683-4899-B2F2-CED6AA330B44}" presName="node" presStyleLbl="node1" presStyleIdx="0" presStyleCnt="7">
        <dgm:presLayoutVars>
          <dgm:bulletEnabled val="1"/>
        </dgm:presLayoutVars>
      </dgm:prSet>
      <dgm:spPr/>
    </dgm:pt>
    <dgm:pt modelId="{7F02C3CA-CE25-46CF-8CA3-C2701A2BAA6B}" type="pres">
      <dgm:prSet presAssocID="{35C8C625-B653-4454-B71C-B0F45707C418}" presName="sibTrans" presStyleCnt="0"/>
      <dgm:spPr/>
    </dgm:pt>
    <dgm:pt modelId="{1AAC9410-1F17-44C8-9194-FB7583A0E6E1}" type="pres">
      <dgm:prSet presAssocID="{333918A9-1832-446E-9F74-68ED6025BAF5}" presName="node" presStyleLbl="node1" presStyleIdx="1" presStyleCnt="7">
        <dgm:presLayoutVars>
          <dgm:bulletEnabled val="1"/>
        </dgm:presLayoutVars>
      </dgm:prSet>
      <dgm:spPr/>
    </dgm:pt>
    <dgm:pt modelId="{F920DABB-9688-4A67-83FE-D2F4E20AB9A2}" type="pres">
      <dgm:prSet presAssocID="{4D52FAA3-5E8E-405A-9545-BE782EB6981D}" presName="sibTrans" presStyleCnt="0"/>
      <dgm:spPr/>
    </dgm:pt>
    <dgm:pt modelId="{A094CD87-2EA6-42D4-9031-C63EB88426BA}" type="pres">
      <dgm:prSet presAssocID="{114B231C-09EE-43B4-852E-90EBA6D937F7}" presName="node" presStyleLbl="node1" presStyleIdx="2" presStyleCnt="7">
        <dgm:presLayoutVars>
          <dgm:bulletEnabled val="1"/>
        </dgm:presLayoutVars>
      </dgm:prSet>
      <dgm:spPr/>
    </dgm:pt>
    <dgm:pt modelId="{BC4112D4-E084-4CD6-93A1-8D78635DB3E2}" type="pres">
      <dgm:prSet presAssocID="{E6858981-06D6-47D4-B62C-1CBBCE10B3FB}" presName="sibTrans" presStyleCnt="0"/>
      <dgm:spPr/>
    </dgm:pt>
    <dgm:pt modelId="{CBB52A48-D029-4968-B417-1909B02DCA10}" type="pres">
      <dgm:prSet presAssocID="{16D60F8B-0534-4461-982C-C767D508A587}" presName="node" presStyleLbl="node1" presStyleIdx="3" presStyleCnt="7">
        <dgm:presLayoutVars>
          <dgm:bulletEnabled val="1"/>
        </dgm:presLayoutVars>
      </dgm:prSet>
      <dgm:spPr/>
    </dgm:pt>
    <dgm:pt modelId="{A4569FF7-216D-4CCD-99AF-887BCE42F6F8}" type="pres">
      <dgm:prSet presAssocID="{3C0D564E-DA96-4E6F-80FB-1E0E275783C3}" presName="sibTrans" presStyleCnt="0"/>
      <dgm:spPr/>
    </dgm:pt>
    <dgm:pt modelId="{821FF997-EDF3-4F2E-A321-9A8D937F155C}" type="pres">
      <dgm:prSet presAssocID="{EC5E60E3-850F-4C0E-997F-1CCDE5ED4B75}" presName="node" presStyleLbl="node1" presStyleIdx="4" presStyleCnt="7">
        <dgm:presLayoutVars>
          <dgm:bulletEnabled val="1"/>
        </dgm:presLayoutVars>
      </dgm:prSet>
      <dgm:spPr/>
    </dgm:pt>
    <dgm:pt modelId="{00A67464-D403-49F4-9305-1C5E625B662B}" type="pres">
      <dgm:prSet presAssocID="{CC9918D9-38AE-4643-872C-620E28C6B173}" presName="sibTrans" presStyleCnt="0"/>
      <dgm:spPr/>
    </dgm:pt>
    <dgm:pt modelId="{338FBD9A-D377-4252-97CA-2C85637BC86B}" type="pres">
      <dgm:prSet presAssocID="{1047BCC8-7A92-4A6B-8607-FE4FEDDB9D63}" presName="node" presStyleLbl="node1" presStyleIdx="5" presStyleCnt="7">
        <dgm:presLayoutVars>
          <dgm:bulletEnabled val="1"/>
        </dgm:presLayoutVars>
      </dgm:prSet>
      <dgm:spPr/>
    </dgm:pt>
    <dgm:pt modelId="{84982DEB-B2B7-47FB-A7D2-E6CA3ED226EB}" type="pres">
      <dgm:prSet presAssocID="{4EA32EED-F6F8-480A-8519-F59A5DDC707D}" presName="sibTrans" presStyleCnt="0"/>
      <dgm:spPr/>
    </dgm:pt>
    <dgm:pt modelId="{8805EFF4-074C-422A-BB6F-F8C69EF576E5}" type="pres">
      <dgm:prSet presAssocID="{67441C5A-98DD-4899-8D04-6312F131A664}" presName="node" presStyleLbl="node1" presStyleIdx="6" presStyleCnt="7">
        <dgm:presLayoutVars>
          <dgm:bulletEnabled val="1"/>
        </dgm:presLayoutVars>
      </dgm:prSet>
      <dgm:spPr/>
    </dgm:pt>
  </dgm:ptLst>
  <dgm:cxnLst>
    <dgm:cxn modelId="{2C879C03-FD07-4530-AE05-85B49532FA33}" type="presOf" srcId="{AB0AC27E-9683-4899-B2F2-CED6AA330B44}" destId="{E31F9BB4-E10D-4A73-B04E-54894062C5FC}" srcOrd="0" destOrd="0" presId="urn:microsoft.com/office/officeart/2005/8/layout/default"/>
    <dgm:cxn modelId="{0742641B-DB71-4CB3-8221-9B99EE73E51B}" srcId="{1D98E513-A626-44C9-B6D2-D3688F737E99}" destId="{1047BCC8-7A92-4A6B-8607-FE4FEDDB9D63}" srcOrd="5" destOrd="0" parTransId="{75A85AA5-5F52-4976-8395-ED1E0567EBD8}" sibTransId="{4EA32EED-F6F8-480A-8519-F59A5DDC707D}"/>
    <dgm:cxn modelId="{552C041D-5F30-4989-9BAC-07267A384167}" type="presOf" srcId="{EC5E60E3-850F-4C0E-997F-1CCDE5ED4B75}" destId="{821FF997-EDF3-4F2E-A321-9A8D937F155C}" srcOrd="0" destOrd="0" presId="urn:microsoft.com/office/officeart/2005/8/layout/default"/>
    <dgm:cxn modelId="{8BC4F125-D419-4ECE-828E-E9599F695BA1}" srcId="{1D98E513-A626-44C9-B6D2-D3688F737E99}" destId="{16D60F8B-0534-4461-982C-C767D508A587}" srcOrd="3" destOrd="0" parTransId="{32D7422E-C319-4D26-96AE-6C26F986AB12}" sibTransId="{3C0D564E-DA96-4E6F-80FB-1E0E275783C3}"/>
    <dgm:cxn modelId="{1F7CA728-C3EC-4B7C-BAFC-B9A158AF8589}" type="presOf" srcId="{67441C5A-98DD-4899-8D04-6312F131A664}" destId="{8805EFF4-074C-422A-BB6F-F8C69EF576E5}" srcOrd="0" destOrd="0" presId="urn:microsoft.com/office/officeart/2005/8/layout/default"/>
    <dgm:cxn modelId="{F28DF05B-21D3-4AF8-A897-32A7D9729ECC}" type="presOf" srcId="{16D60F8B-0534-4461-982C-C767D508A587}" destId="{CBB52A48-D029-4968-B417-1909B02DCA10}" srcOrd="0" destOrd="0" presId="urn:microsoft.com/office/officeart/2005/8/layout/default"/>
    <dgm:cxn modelId="{BD74AF43-A0EA-461A-83E1-5FD05525032C}" type="presOf" srcId="{333918A9-1832-446E-9F74-68ED6025BAF5}" destId="{1AAC9410-1F17-44C8-9194-FB7583A0E6E1}" srcOrd="0" destOrd="0" presId="urn:microsoft.com/office/officeart/2005/8/layout/default"/>
    <dgm:cxn modelId="{0673494D-27CA-419B-ABF6-F4C1D41F0A22}" srcId="{1D98E513-A626-44C9-B6D2-D3688F737E99}" destId="{114B231C-09EE-43B4-852E-90EBA6D937F7}" srcOrd="2" destOrd="0" parTransId="{0C5D68E2-CA48-4816-8631-010C2A271B2E}" sibTransId="{E6858981-06D6-47D4-B62C-1CBBCE10B3FB}"/>
    <dgm:cxn modelId="{C2C2F954-64D0-4A4F-A263-9ACBDEB952FC}" type="presOf" srcId="{1047BCC8-7A92-4A6B-8607-FE4FEDDB9D63}" destId="{338FBD9A-D377-4252-97CA-2C85637BC86B}" srcOrd="0" destOrd="0" presId="urn:microsoft.com/office/officeart/2005/8/layout/default"/>
    <dgm:cxn modelId="{2B32C47F-1EB9-4EB5-99EC-CFD906BE5AF7}" srcId="{1D98E513-A626-44C9-B6D2-D3688F737E99}" destId="{333918A9-1832-446E-9F74-68ED6025BAF5}" srcOrd="1" destOrd="0" parTransId="{FFE7C40B-FF94-4341-81C6-88D03A68AFC9}" sibTransId="{4D52FAA3-5E8E-405A-9545-BE782EB6981D}"/>
    <dgm:cxn modelId="{BD047A87-D396-4EDD-BC7C-DA6183C97DF6}" srcId="{1D98E513-A626-44C9-B6D2-D3688F737E99}" destId="{AB0AC27E-9683-4899-B2F2-CED6AA330B44}" srcOrd="0" destOrd="0" parTransId="{004A5CE3-C51F-4FF6-9607-995C9E13F763}" sibTransId="{35C8C625-B653-4454-B71C-B0F45707C418}"/>
    <dgm:cxn modelId="{FCFBD993-BF75-410B-8238-CE7AD2206BF9}" srcId="{1D98E513-A626-44C9-B6D2-D3688F737E99}" destId="{67441C5A-98DD-4899-8D04-6312F131A664}" srcOrd="6" destOrd="0" parTransId="{DDC7F2C4-C92E-429A-BF28-EAB6FFF344CD}" sibTransId="{C9ABCFEB-A77F-4616-A63A-EC8BA367B934}"/>
    <dgm:cxn modelId="{C127A5B5-4C57-4345-B3DC-5E9537088A9C}" type="presOf" srcId="{1D98E513-A626-44C9-B6D2-D3688F737E99}" destId="{E82FFC59-AB0D-4BD6-8C35-2E2E087370B4}" srcOrd="0" destOrd="0" presId="urn:microsoft.com/office/officeart/2005/8/layout/default"/>
    <dgm:cxn modelId="{D7545AE4-43EB-4C02-BA53-4BFBC4660A80}" srcId="{1D98E513-A626-44C9-B6D2-D3688F737E99}" destId="{EC5E60E3-850F-4C0E-997F-1CCDE5ED4B75}" srcOrd="4" destOrd="0" parTransId="{37498E78-DD1C-44D0-9E33-1E6C2D16BE7B}" sibTransId="{CC9918D9-38AE-4643-872C-620E28C6B173}"/>
    <dgm:cxn modelId="{C92A65E9-4C6F-4382-97C1-F9937F2BEB0B}" type="presOf" srcId="{114B231C-09EE-43B4-852E-90EBA6D937F7}" destId="{A094CD87-2EA6-42D4-9031-C63EB88426BA}" srcOrd="0" destOrd="0" presId="urn:microsoft.com/office/officeart/2005/8/layout/default"/>
    <dgm:cxn modelId="{4FB0C24D-0629-46EF-B19B-CB5B63E417B6}" type="presParOf" srcId="{E82FFC59-AB0D-4BD6-8C35-2E2E087370B4}" destId="{E31F9BB4-E10D-4A73-B04E-54894062C5FC}" srcOrd="0" destOrd="0" presId="urn:microsoft.com/office/officeart/2005/8/layout/default"/>
    <dgm:cxn modelId="{CF653BA4-709D-49A5-A9D3-9E0E7D874061}" type="presParOf" srcId="{E82FFC59-AB0D-4BD6-8C35-2E2E087370B4}" destId="{7F02C3CA-CE25-46CF-8CA3-C2701A2BAA6B}" srcOrd="1" destOrd="0" presId="urn:microsoft.com/office/officeart/2005/8/layout/default"/>
    <dgm:cxn modelId="{3FC87661-AF23-4C9D-BDDD-41E04A346DE7}" type="presParOf" srcId="{E82FFC59-AB0D-4BD6-8C35-2E2E087370B4}" destId="{1AAC9410-1F17-44C8-9194-FB7583A0E6E1}" srcOrd="2" destOrd="0" presId="urn:microsoft.com/office/officeart/2005/8/layout/default"/>
    <dgm:cxn modelId="{40ED0305-A620-4D9D-8C53-BDBE80EFAB0B}" type="presParOf" srcId="{E82FFC59-AB0D-4BD6-8C35-2E2E087370B4}" destId="{F920DABB-9688-4A67-83FE-D2F4E20AB9A2}" srcOrd="3" destOrd="0" presId="urn:microsoft.com/office/officeart/2005/8/layout/default"/>
    <dgm:cxn modelId="{A8A27EDD-8F34-41CC-8969-9F1C13747286}" type="presParOf" srcId="{E82FFC59-AB0D-4BD6-8C35-2E2E087370B4}" destId="{A094CD87-2EA6-42D4-9031-C63EB88426BA}" srcOrd="4" destOrd="0" presId="urn:microsoft.com/office/officeart/2005/8/layout/default"/>
    <dgm:cxn modelId="{4D7E5E10-46F6-4967-BFF7-537A288D0827}" type="presParOf" srcId="{E82FFC59-AB0D-4BD6-8C35-2E2E087370B4}" destId="{BC4112D4-E084-4CD6-93A1-8D78635DB3E2}" srcOrd="5" destOrd="0" presId="urn:microsoft.com/office/officeart/2005/8/layout/default"/>
    <dgm:cxn modelId="{FB8E0283-7352-47E9-8C41-3F3355D6D404}" type="presParOf" srcId="{E82FFC59-AB0D-4BD6-8C35-2E2E087370B4}" destId="{CBB52A48-D029-4968-B417-1909B02DCA10}" srcOrd="6" destOrd="0" presId="urn:microsoft.com/office/officeart/2005/8/layout/default"/>
    <dgm:cxn modelId="{6DD431E9-7D3C-4BE9-B692-A4559FB6F2C1}" type="presParOf" srcId="{E82FFC59-AB0D-4BD6-8C35-2E2E087370B4}" destId="{A4569FF7-216D-4CCD-99AF-887BCE42F6F8}" srcOrd="7" destOrd="0" presId="urn:microsoft.com/office/officeart/2005/8/layout/default"/>
    <dgm:cxn modelId="{4091CE2A-899E-439B-BA00-018059EFEA6A}" type="presParOf" srcId="{E82FFC59-AB0D-4BD6-8C35-2E2E087370B4}" destId="{821FF997-EDF3-4F2E-A321-9A8D937F155C}" srcOrd="8" destOrd="0" presId="urn:microsoft.com/office/officeart/2005/8/layout/default"/>
    <dgm:cxn modelId="{FB749EA9-6D0F-4F7D-BE78-192F51168FBA}" type="presParOf" srcId="{E82FFC59-AB0D-4BD6-8C35-2E2E087370B4}" destId="{00A67464-D403-49F4-9305-1C5E625B662B}" srcOrd="9" destOrd="0" presId="urn:microsoft.com/office/officeart/2005/8/layout/default"/>
    <dgm:cxn modelId="{70EA2281-A10E-40E0-BB01-2AF6F12193B1}" type="presParOf" srcId="{E82FFC59-AB0D-4BD6-8C35-2E2E087370B4}" destId="{338FBD9A-D377-4252-97CA-2C85637BC86B}" srcOrd="10" destOrd="0" presId="urn:microsoft.com/office/officeart/2005/8/layout/default"/>
    <dgm:cxn modelId="{6D0E2A3F-13AF-4701-B8D4-689EF3F123A6}" type="presParOf" srcId="{E82FFC59-AB0D-4BD6-8C35-2E2E087370B4}" destId="{84982DEB-B2B7-47FB-A7D2-E6CA3ED226EB}" srcOrd="11" destOrd="0" presId="urn:microsoft.com/office/officeart/2005/8/layout/default"/>
    <dgm:cxn modelId="{41073DB4-95AC-44D2-A29A-C0286CFF62DE}" type="presParOf" srcId="{E82FFC59-AB0D-4BD6-8C35-2E2E087370B4}" destId="{8805EFF4-074C-422A-BB6F-F8C69EF576E5}"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EB8BAD9-4930-4EDF-BB67-71A4EC0F76F3}"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A8C144DA-F836-40F3-8E44-1AE468675F8B}">
      <dgm:prSet/>
      <dgm:spPr/>
      <dgm:t>
        <a:bodyPr/>
        <a:lstStyle/>
        <a:p>
          <a:r>
            <a:rPr lang="en-US" dirty="0"/>
            <a:t>Gamma waves are a high-frequency band measured between 30-100Hz and due to their role in high level cognitive function are increasingly being investigated in schizophrenia research. </a:t>
          </a:r>
        </a:p>
      </dgm:t>
    </dgm:pt>
    <dgm:pt modelId="{9163A94C-89F8-4680-9AB3-FC67532FD7AD}" type="parTrans" cxnId="{BC704644-5A70-47C9-AD0F-E68623028B79}">
      <dgm:prSet/>
      <dgm:spPr/>
      <dgm:t>
        <a:bodyPr/>
        <a:lstStyle/>
        <a:p>
          <a:endParaRPr lang="en-US"/>
        </a:p>
      </dgm:t>
    </dgm:pt>
    <dgm:pt modelId="{4F1FEFFE-0602-4AD5-9B8B-659D374EC0AB}" type="sibTrans" cxnId="{BC704644-5A70-47C9-AD0F-E68623028B79}">
      <dgm:prSet/>
      <dgm:spPr/>
      <dgm:t>
        <a:bodyPr/>
        <a:lstStyle/>
        <a:p>
          <a:endParaRPr lang="en-US"/>
        </a:p>
      </dgm:t>
    </dgm:pt>
    <dgm:pt modelId="{9073DBB0-36A0-4E33-9E77-375990F8044B}">
      <dgm:prSet/>
      <dgm:spPr/>
      <dgm:t>
        <a:bodyPr/>
        <a:lstStyle/>
        <a:p>
          <a:r>
            <a:rPr lang="en-US" dirty="0"/>
            <a:t>So far findings in gamma activity have been inconsistent and reported to be variable due to a number of factors.</a:t>
          </a:r>
        </a:p>
      </dgm:t>
    </dgm:pt>
    <dgm:pt modelId="{AF409D32-B9C8-4AB0-AAE8-244DBD419119}" type="parTrans" cxnId="{B0C96375-791F-4437-BB0D-B5235B07E5F7}">
      <dgm:prSet/>
      <dgm:spPr/>
      <dgm:t>
        <a:bodyPr/>
        <a:lstStyle/>
        <a:p>
          <a:endParaRPr lang="en-US"/>
        </a:p>
      </dgm:t>
    </dgm:pt>
    <dgm:pt modelId="{5030ADA9-D0D2-45BE-B757-E17203ECD4A6}" type="sibTrans" cxnId="{B0C96375-791F-4437-BB0D-B5235B07E5F7}">
      <dgm:prSet/>
      <dgm:spPr/>
      <dgm:t>
        <a:bodyPr/>
        <a:lstStyle/>
        <a:p>
          <a:endParaRPr lang="en-US"/>
        </a:p>
      </dgm:t>
    </dgm:pt>
    <dgm:pt modelId="{9707C45F-6639-4B5E-A6D8-C5B79B169FFF}">
      <dgm:prSet/>
      <dgm:spPr/>
      <dgm:t>
        <a:bodyPr/>
        <a:lstStyle/>
        <a:p>
          <a:r>
            <a:rPr lang="en-US" dirty="0"/>
            <a:t>Initial studies suggest that gamma band reductions are found in the frontal lobe with impaired cognitive function (Moran &amp; Hong, 2011). </a:t>
          </a:r>
        </a:p>
      </dgm:t>
    </dgm:pt>
    <dgm:pt modelId="{9A8A5413-5D80-4287-B9A1-DE3CADF9E8F5}" type="parTrans" cxnId="{6F3CCA72-428F-4844-9681-912FE0FEDDD5}">
      <dgm:prSet/>
      <dgm:spPr/>
      <dgm:t>
        <a:bodyPr/>
        <a:lstStyle/>
        <a:p>
          <a:endParaRPr lang="en-US"/>
        </a:p>
      </dgm:t>
    </dgm:pt>
    <dgm:pt modelId="{C2ECA996-7F9B-4544-89B1-5FC83C8460A9}" type="sibTrans" cxnId="{6F3CCA72-428F-4844-9681-912FE0FEDDD5}">
      <dgm:prSet/>
      <dgm:spPr/>
      <dgm:t>
        <a:bodyPr/>
        <a:lstStyle/>
        <a:p>
          <a:endParaRPr lang="en-US"/>
        </a:p>
      </dgm:t>
    </dgm:pt>
    <dgm:pt modelId="{EF009D85-9507-43F7-8A2D-A3BC1F8DF551}">
      <dgm:prSet/>
      <dgm:spPr/>
      <dgm:t>
        <a:bodyPr/>
        <a:lstStyle/>
        <a:p>
          <a:r>
            <a:rPr lang="en-US" dirty="0"/>
            <a:t>Previous findings in schizophrenia research have identified more consistent findings in delta and theta band studies that indicate  abnormalities in language and speech (Hirano et al., 2020).</a:t>
          </a:r>
        </a:p>
      </dgm:t>
    </dgm:pt>
    <dgm:pt modelId="{C6C05BF6-1F0A-47B3-B7DD-1014FA9EE4B5}" type="parTrans" cxnId="{9EFF2B44-BDB0-4994-8637-7A4BEF0074A7}">
      <dgm:prSet/>
      <dgm:spPr/>
      <dgm:t>
        <a:bodyPr/>
        <a:lstStyle/>
        <a:p>
          <a:endParaRPr lang="en-US"/>
        </a:p>
      </dgm:t>
    </dgm:pt>
    <dgm:pt modelId="{1C066A54-A469-4C00-9688-6DB63AE71316}" type="sibTrans" cxnId="{9EFF2B44-BDB0-4994-8637-7A4BEF0074A7}">
      <dgm:prSet/>
      <dgm:spPr/>
      <dgm:t>
        <a:bodyPr/>
        <a:lstStyle/>
        <a:p>
          <a:endParaRPr lang="en-US"/>
        </a:p>
      </dgm:t>
    </dgm:pt>
    <dgm:pt modelId="{DF820308-2003-422D-8513-F272F74D80A7}" type="pres">
      <dgm:prSet presAssocID="{4EB8BAD9-4930-4EDF-BB67-71A4EC0F76F3}" presName="linear" presStyleCnt="0">
        <dgm:presLayoutVars>
          <dgm:animLvl val="lvl"/>
          <dgm:resizeHandles val="exact"/>
        </dgm:presLayoutVars>
      </dgm:prSet>
      <dgm:spPr/>
    </dgm:pt>
    <dgm:pt modelId="{88B1B9A2-E619-4EA3-82CE-913749B2D3C4}" type="pres">
      <dgm:prSet presAssocID="{A8C144DA-F836-40F3-8E44-1AE468675F8B}" presName="parentText" presStyleLbl="node1" presStyleIdx="0" presStyleCnt="4">
        <dgm:presLayoutVars>
          <dgm:chMax val="0"/>
          <dgm:bulletEnabled val="1"/>
        </dgm:presLayoutVars>
      </dgm:prSet>
      <dgm:spPr/>
    </dgm:pt>
    <dgm:pt modelId="{9AE38563-E2C4-42F8-B52F-315D0114DAAF}" type="pres">
      <dgm:prSet presAssocID="{4F1FEFFE-0602-4AD5-9B8B-659D374EC0AB}" presName="spacer" presStyleCnt="0"/>
      <dgm:spPr/>
    </dgm:pt>
    <dgm:pt modelId="{90E98D35-9458-499B-9CCC-CCCECA368E51}" type="pres">
      <dgm:prSet presAssocID="{9073DBB0-36A0-4E33-9E77-375990F8044B}" presName="parentText" presStyleLbl="node1" presStyleIdx="1" presStyleCnt="4">
        <dgm:presLayoutVars>
          <dgm:chMax val="0"/>
          <dgm:bulletEnabled val="1"/>
        </dgm:presLayoutVars>
      </dgm:prSet>
      <dgm:spPr/>
    </dgm:pt>
    <dgm:pt modelId="{FAE7A5A3-CC52-4BDB-A715-A185D8EF833F}" type="pres">
      <dgm:prSet presAssocID="{5030ADA9-D0D2-45BE-B757-E17203ECD4A6}" presName="spacer" presStyleCnt="0"/>
      <dgm:spPr/>
    </dgm:pt>
    <dgm:pt modelId="{17AE3AB2-61AE-4B5D-87B2-6DC477456037}" type="pres">
      <dgm:prSet presAssocID="{9707C45F-6639-4B5E-A6D8-C5B79B169FFF}" presName="parentText" presStyleLbl="node1" presStyleIdx="2" presStyleCnt="4">
        <dgm:presLayoutVars>
          <dgm:chMax val="0"/>
          <dgm:bulletEnabled val="1"/>
        </dgm:presLayoutVars>
      </dgm:prSet>
      <dgm:spPr/>
    </dgm:pt>
    <dgm:pt modelId="{F1D31BB8-DA46-4C2F-B376-88FE11981F5D}" type="pres">
      <dgm:prSet presAssocID="{C2ECA996-7F9B-4544-89B1-5FC83C8460A9}" presName="spacer" presStyleCnt="0"/>
      <dgm:spPr/>
    </dgm:pt>
    <dgm:pt modelId="{5BACB90E-73A4-42C0-810F-A3922C1E447C}" type="pres">
      <dgm:prSet presAssocID="{EF009D85-9507-43F7-8A2D-A3BC1F8DF551}" presName="parentText" presStyleLbl="node1" presStyleIdx="3" presStyleCnt="4">
        <dgm:presLayoutVars>
          <dgm:chMax val="0"/>
          <dgm:bulletEnabled val="1"/>
        </dgm:presLayoutVars>
      </dgm:prSet>
      <dgm:spPr/>
    </dgm:pt>
  </dgm:ptLst>
  <dgm:cxnLst>
    <dgm:cxn modelId="{638D6D0F-8821-4BDB-BD1B-B066677A990D}" type="presOf" srcId="{9073DBB0-36A0-4E33-9E77-375990F8044B}" destId="{90E98D35-9458-499B-9CCC-CCCECA368E51}" srcOrd="0" destOrd="0" presId="urn:microsoft.com/office/officeart/2005/8/layout/vList2"/>
    <dgm:cxn modelId="{718F8F3E-F6EC-4F41-9032-20A305B38B85}" type="presOf" srcId="{EF009D85-9507-43F7-8A2D-A3BC1F8DF551}" destId="{5BACB90E-73A4-42C0-810F-A3922C1E447C}" srcOrd="0" destOrd="0" presId="urn:microsoft.com/office/officeart/2005/8/layout/vList2"/>
    <dgm:cxn modelId="{9EFF2B44-BDB0-4994-8637-7A4BEF0074A7}" srcId="{4EB8BAD9-4930-4EDF-BB67-71A4EC0F76F3}" destId="{EF009D85-9507-43F7-8A2D-A3BC1F8DF551}" srcOrd="3" destOrd="0" parTransId="{C6C05BF6-1F0A-47B3-B7DD-1014FA9EE4B5}" sibTransId="{1C066A54-A469-4C00-9688-6DB63AE71316}"/>
    <dgm:cxn modelId="{BC704644-5A70-47C9-AD0F-E68623028B79}" srcId="{4EB8BAD9-4930-4EDF-BB67-71A4EC0F76F3}" destId="{A8C144DA-F836-40F3-8E44-1AE468675F8B}" srcOrd="0" destOrd="0" parTransId="{9163A94C-89F8-4680-9AB3-FC67532FD7AD}" sibTransId="{4F1FEFFE-0602-4AD5-9B8B-659D374EC0AB}"/>
    <dgm:cxn modelId="{6F3CCA72-428F-4844-9681-912FE0FEDDD5}" srcId="{4EB8BAD9-4930-4EDF-BB67-71A4EC0F76F3}" destId="{9707C45F-6639-4B5E-A6D8-C5B79B169FFF}" srcOrd="2" destOrd="0" parTransId="{9A8A5413-5D80-4287-B9A1-DE3CADF9E8F5}" sibTransId="{C2ECA996-7F9B-4544-89B1-5FC83C8460A9}"/>
    <dgm:cxn modelId="{B0C96375-791F-4437-BB0D-B5235B07E5F7}" srcId="{4EB8BAD9-4930-4EDF-BB67-71A4EC0F76F3}" destId="{9073DBB0-36A0-4E33-9E77-375990F8044B}" srcOrd="1" destOrd="0" parTransId="{AF409D32-B9C8-4AB0-AAE8-244DBD419119}" sibTransId="{5030ADA9-D0D2-45BE-B757-E17203ECD4A6}"/>
    <dgm:cxn modelId="{DFE35FB8-27EC-4F3A-AC03-148A0560A268}" type="presOf" srcId="{A8C144DA-F836-40F3-8E44-1AE468675F8B}" destId="{88B1B9A2-E619-4EA3-82CE-913749B2D3C4}" srcOrd="0" destOrd="0" presId="urn:microsoft.com/office/officeart/2005/8/layout/vList2"/>
    <dgm:cxn modelId="{AA077FBC-9D63-4191-AFE6-984F4A40067E}" type="presOf" srcId="{4EB8BAD9-4930-4EDF-BB67-71A4EC0F76F3}" destId="{DF820308-2003-422D-8513-F272F74D80A7}" srcOrd="0" destOrd="0" presId="urn:microsoft.com/office/officeart/2005/8/layout/vList2"/>
    <dgm:cxn modelId="{4524CCC4-B3D2-4F06-AF90-03EC61B0CBDC}" type="presOf" srcId="{9707C45F-6639-4B5E-A6D8-C5B79B169FFF}" destId="{17AE3AB2-61AE-4B5D-87B2-6DC477456037}" srcOrd="0" destOrd="0" presId="urn:microsoft.com/office/officeart/2005/8/layout/vList2"/>
    <dgm:cxn modelId="{7B3B7DC2-15A7-414F-A990-9E64DE300B92}" type="presParOf" srcId="{DF820308-2003-422D-8513-F272F74D80A7}" destId="{88B1B9A2-E619-4EA3-82CE-913749B2D3C4}" srcOrd="0" destOrd="0" presId="urn:microsoft.com/office/officeart/2005/8/layout/vList2"/>
    <dgm:cxn modelId="{7193D7DC-8E08-4057-BA5D-3265B60208E3}" type="presParOf" srcId="{DF820308-2003-422D-8513-F272F74D80A7}" destId="{9AE38563-E2C4-42F8-B52F-315D0114DAAF}" srcOrd="1" destOrd="0" presId="urn:microsoft.com/office/officeart/2005/8/layout/vList2"/>
    <dgm:cxn modelId="{653F9151-6EE4-4DCE-9622-DD7CD128082B}" type="presParOf" srcId="{DF820308-2003-422D-8513-F272F74D80A7}" destId="{90E98D35-9458-499B-9CCC-CCCECA368E51}" srcOrd="2" destOrd="0" presId="urn:microsoft.com/office/officeart/2005/8/layout/vList2"/>
    <dgm:cxn modelId="{08F53572-AAA8-4B2A-9301-4B190041A24B}" type="presParOf" srcId="{DF820308-2003-422D-8513-F272F74D80A7}" destId="{FAE7A5A3-CC52-4BDB-A715-A185D8EF833F}" srcOrd="3" destOrd="0" presId="urn:microsoft.com/office/officeart/2005/8/layout/vList2"/>
    <dgm:cxn modelId="{AF55EF3E-AD09-47A9-B6A2-FAFFCCC0AA96}" type="presParOf" srcId="{DF820308-2003-422D-8513-F272F74D80A7}" destId="{17AE3AB2-61AE-4B5D-87B2-6DC477456037}" srcOrd="4" destOrd="0" presId="urn:microsoft.com/office/officeart/2005/8/layout/vList2"/>
    <dgm:cxn modelId="{B6D46C9C-15A0-4651-AA27-8DF34491695D}" type="presParOf" srcId="{DF820308-2003-422D-8513-F272F74D80A7}" destId="{F1D31BB8-DA46-4C2F-B376-88FE11981F5D}" srcOrd="5" destOrd="0" presId="urn:microsoft.com/office/officeart/2005/8/layout/vList2"/>
    <dgm:cxn modelId="{465161E6-2F48-4597-A861-C205D7C8071F}" type="presParOf" srcId="{DF820308-2003-422D-8513-F272F74D80A7}" destId="{5BACB90E-73A4-42C0-810F-A3922C1E447C}"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D5485D7-2871-49A5-927C-AEB59B6A7BA6}" type="doc">
      <dgm:prSet loTypeId="urn:microsoft.com/office/officeart/2009/3/layout/RandomtoResultProcess" loCatId="process" qsTypeId="urn:microsoft.com/office/officeart/2005/8/quickstyle/simple1" qsCatId="simple" csTypeId="urn:microsoft.com/office/officeart/2005/8/colors/accent1_2" csCatId="accent1" phldr="1"/>
      <dgm:spPr/>
      <dgm:t>
        <a:bodyPr/>
        <a:lstStyle/>
        <a:p>
          <a:endParaRPr lang="en-US"/>
        </a:p>
      </dgm:t>
    </dgm:pt>
    <dgm:pt modelId="{E1FA8495-3176-47DE-99F6-DF74B5F08895}">
      <dgm:prSet/>
      <dgm:spPr/>
      <dgm:t>
        <a:bodyPr/>
        <a:lstStyle/>
        <a:p>
          <a:r>
            <a:rPr lang="en-GB" dirty="0"/>
            <a:t>2 participant groups were recruited</a:t>
          </a:r>
          <a:endParaRPr lang="en-US" dirty="0"/>
        </a:p>
      </dgm:t>
    </dgm:pt>
    <dgm:pt modelId="{D95A94F7-BE6E-4D14-AAA4-5976E4DCB070}" type="parTrans" cxnId="{73E6215C-57F6-45D4-B20A-3122D3EB3B2C}">
      <dgm:prSet/>
      <dgm:spPr/>
      <dgm:t>
        <a:bodyPr/>
        <a:lstStyle/>
        <a:p>
          <a:endParaRPr lang="en-US"/>
        </a:p>
      </dgm:t>
    </dgm:pt>
    <dgm:pt modelId="{86430FD0-CE0A-4A76-830E-07F0923AF11C}" type="sibTrans" cxnId="{73E6215C-57F6-45D4-B20A-3122D3EB3B2C}">
      <dgm:prSet/>
      <dgm:spPr/>
      <dgm:t>
        <a:bodyPr/>
        <a:lstStyle/>
        <a:p>
          <a:endParaRPr lang="en-US"/>
        </a:p>
      </dgm:t>
    </dgm:pt>
    <dgm:pt modelId="{D420AC30-F2FB-482D-A2E2-83A8CF63F955}">
      <dgm:prSet/>
      <dgm:spPr/>
      <dgm:t>
        <a:bodyPr/>
        <a:lstStyle/>
        <a:p>
          <a:r>
            <a:rPr lang="en-GB" dirty="0"/>
            <a:t>Psychiatric group included 18 schizophrenia inpatients (4 female and 14 male) from a psychiatric hospital in </a:t>
          </a:r>
          <a:r>
            <a:rPr lang="en-GB" dirty="0" err="1"/>
            <a:t>Mantova</a:t>
          </a:r>
          <a:r>
            <a:rPr lang="en-GB" dirty="0"/>
            <a:t>, Italy. They had been diagnosed using the DSM- 4 for more than 6 months and were in a chronic state at the time of the study. All patients were currently being treated with antipsychotic medication.</a:t>
          </a:r>
          <a:endParaRPr lang="en-US" dirty="0"/>
        </a:p>
      </dgm:t>
    </dgm:pt>
    <dgm:pt modelId="{9FCDD2A2-B3F3-4417-832D-316A1D269D28}" type="parTrans" cxnId="{403CF83D-6CC3-438C-901F-71D5DFF5D7D0}">
      <dgm:prSet/>
      <dgm:spPr/>
      <dgm:t>
        <a:bodyPr/>
        <a:lstStyle/>
        <a:p>
          <a:endParaRPr lang="en-US"/>
        </a:p>
      </dgm:t>
    </dgm:pt>
    <dgm:pt modelId="{41B4EECD-C437-4A54-A331-7BD4B9B4FD5E}" type="sibTrans" cxnId="{403CF83D-6CC3-438C-901F-71D5DFF5D7D0}">
      <dgm:prSet/>
      <dgm:spPr/>
      <dgm:t>
        <a:bodyPr/>
        <a:lstStyle/>
        <a:p>
          <a:endParaRPr lang="en-US"/>
        </a:p>
      </dgm:t>
    </dgm:pt>
    <dgm:pt modelId="{052EC068-64A3-44D6-8F09-D02A173F20D4}">
      <dgm:prSet/>
      <dgm:spPr/>
      <dgm:t>
        <a:bodyPr/>
        <a:lstStyle/>
        <a:p>
          <a:r>
            <a:rPr lang="en-GB" dirty="0"/>
            <a:t>The control group recruited 18 healthy participants (7 female and 11 Male) </a:t>
          </a:r>
          <a:endParaRPr lang="en-US" dirty="0"/>
        </a:p>
      </dgm:t>
    </dgm:pt>
    <dgm:pt modelId="{36254CC2-9444-4263-BDA1-49CD3B8EC7EF}" type="parTrans" cxnId="{3F0B9403-F0D0-4950-852E-26B1E6348962}">
      <dgm:prSet/>
      <dgm:spPr/>
      <dgm:t>
        <a:bodyPr/>
        <a:lstStyle/>
        <a:p>
          <a:endParaRPr lang="en-US"/>
        </a:p>
      </dgm:t>
    </dgm:pt>
    <dgm:pt modelId="{75CF8950-0C0D-42BD-9BF1-8A61761F88E2}" type="sibTrans" cxnId="{3F0B9403-F0D0-4950-852E-26B1E6348962}">
      <dgm:prSet/>
      <dgm:spPr/>
      <dgm:t>
        <a:bodyPr/>
        <a:lstStyle/>
        <a:p>
          <a:endParaRPr lang="en-US"/>
        </a:p>
      </dgm:t>
    </dgm:pt>
    <dgm:pt modelId="{2EE85E63-DB14-45B9-A531-152936D25C81}">
      <dgm:prSet/>
      <dgm:spPr/>
      <dgm:t>
        <a:bodyPr/>
        <a:lstStyle/>
        <a:p>
          <a:r>
            <a:rPr lang="en-US" dirty="0"/>
            <a:t>All participants were right handed</a:t>
          </a:r>
        </a:p>
      </dgm:t>
    </dgm:pt>
    <dgm:pt modelId="{211D3BBB-7D12-414F-B295-D56531FD375C}" type="parTrans" cxnId="{B71B5463-30CA-47BE-B642-4F19D149CED7}">
      <dgm:prSet/>
      <dgm:spPr/>
      <dgm:t>
        <a:bodyPr/>
        <a:lstStyle/>
        <a:p>
          <a:endParaRPr lang="en-GB"/>
        </a:p>
      </dgm:t>
    </dgm:pt>
    <dgm:pt modelId="{612EE260-59A7-4A2C-82D8-04E3547CC6A1}" type="sibTrans" cxnId="{B71B5463-30CA-47BE-B642-4F19D149CED7}">
      <dgm:prSet/>
      <dgm:spPr/>
      <dgm:t>
        <a:bodyPr/>
        <a:lstStyle/>
        <a:p>
          <a:endParaRPr lang="en-GB"/>
        </a:p>
      </dgm:t>
    </dgm:pt>
    <dgm:pt modelId="{9A0C68BB-6529-4023-9493-05937C8B6276}" type="pres">
      <dgm:prSet presAssocID="{5D5485D7-2871-49A5-927C-AEB59B6A7BA6}" presName="Name0" presStyleCnt="0">
        <dgm:presLayoutVars>
          <dgm:dir/>
          <dgm:animOne val="branch"/>
          <dgm:animLvl val="lvl"/>
        </dgm:presLayoutVars>
      </dgm:prSet>
      <dgm:spPr/>
    </dgm:pt>
    <dgm:pt modelId="{15E7D38F-F32F-4144-92DF-821A71A7D817}" type="pres">
      <dgm:prSet presAssocID="{E1FA8495-3176-47DE-99F6-DF74B5F08895}" presName="chaos" presStyleCnt="0"/>
      <dgm:spPr/>
    </dgm:pt>
    <dgm:pt modelId="{74EAB0E1-BAA0-4A65-80C5-BFE840591DF8}" type="pres">
      <dgm:prSet presAssocID="{E1FA8495-3176-47DE-99F6-DF74B5F08895}" presName="parTx1" presStyleLbl="revTx" presStyleIdx="0" presStyleCnt="3"/>
      <dgm:spPr/>
    </dgm:pt>
    <dgm:pt modelId="{BC88DFA5-A1A4-4946-AD3C-6C3833BD8C5F}" type="pres">
      <dgm:prSet presAssocID="{E1FA8495-3176-47DE-99F6-DF74B5F08895}" presName="c1" presStyleLbl="node1" presStyleIdx="0" presStyleCnt="19"/>
      <dgm:spPr/>
    </dgm:pt>
    <dgm:pt modelId="{90B8997A-88EC-4ABB-A7CF-219618FA6222}" type="pres">
      <dgm:prSet presAssocID="{E1FA8495-3176-47DE-99F6-DF74B5F08895}" presName="c2" presStyleLbl="node1" presStyleIdx="1" presStyleCnt="19"/>
      <dgm:spPr/>
    </dgm:pt>
    <dgm:pt modelId="{9FAB971D-94D6-4A15-8C50-2934C9A63082}" type="pres">
      <dgm:prSet presAssocID="{E1FA8495-3176-47DE-99F6-DF74B5F08895}" presName="c3" presStyleLbl="node1" presStyleIdx="2" presStyleCnt="19"/>
      <dgm:spPr/>
    </dgm:pt>
    <dgm:pt modelId="{3C992D68-DECD-4BEE-A4E6-3770966B3A15}" type="pres">
      <dgm:prSet presAssocID="{E1FA8495-3176-47DE-99F6-DF74B5F08895}" presName="c4" presStyleLbl="node1" presStyleIdx="3" presStyleCnt="19"/>
      <dgm:spPr/>
    </dgm:pt>
    <dgm:pt modelId="{8ED7F32E-2F99-4026-B11D-A9F83ECA09F0}" type="pres">
      <dgm:prSet presAssocID="{E1FA8495-3176-47DE-99F6-DF74B5F08895}" presName="c5" presStyleLbl="node1" presStyleIdx="4" presStyleCnt="19"/>
      <dgm:spPr/>
    </dgm:pt>
    <dgm:pt modelId="{D09A5AD6-B8EB-42DE-8724-B98F3E215CAF}" type="pres">
      <dgm:prSet presAssocID="{E1FA8495-3176-47DE-99F6-DF74B5F08895}" presName="c6" presStyleLbl="node1" presStyleIdx="5" presStyleCnt="19"/>
      <dgm:spPr/>
    </dgm:pt>
    <dgm:pt modelId="{B755975A-FBED-448D-A67F-A831959B9EA3}" type="pres">
      <dgm:prSet presAssocID="{E1FA8495-3176-47DE-99F6-DF74B5F08895}" presName="c7" presStyleLbl="node1" presStyleIdx="6" presStyleCnt="19"/>
      <dgm:spPr/>
    </dgm:pt>
    <dgm:pt modelId="{FDD44890-D2D2-4250-82D5-3D85ABF28FA5}" type="pres">
      <dgm:prSet presAssocID="{E1FA8495-3176-47DE-99F6-DF74B5F08895}" presName="c8" presStyleLbl="node1" presStyleIdx="7" presStyleCnt="19"/>
      <dgm:spPr/>
    </dgm:pt>
    <dgm:pt modelId="{4764C57E-8CE4-4C26-8CB0-7CEBF34AA21D}" type="pres">
      <dgm:prSet presAssocID="{E1FA8495-3176-47DE-99F6-DF74B5F08895}" presName="c9" presStyleLbl="node1" presStyleIdx="8" presStyleCnt="19"/>
      <dgm:spPr/>
    </dgm:pt>
    <dgm:pt modelId="{ED548DF8-3C7A-486A-B332-C482E368CF55}" type="pres">
      <dgm:prSet presAssocID="{E1FA8495-3176-47DE-99F6-DF74B5F08895}" presName="c10" presStyleLbl="node1" presStyleIdx="9" presStyleCnt="19"/>
      <dgm:spPr/>
    </dgm:pt>
    <dgm:pt modelId="{5E2F2335-4E65-4C85-83D7-15E04F08D958}" type="pres">
      <dgm:prSet presAssocID="{E1FA8495-3176-47DE-99F6-DF74B5F08895}" presName="c11" presStyleLbl="node1" presStyleIdx="10" presStyleCnt="19"/>
      <dgm:spPr/>
    </dgm:pt>
    <dgm:pt modelId="{25E37E5E-12C8-4EDB-9C9E-2197F8DF0215}" type="pres">
      <dgm:prSet presAssocID="{E1FA8495-3176-47DE-99F6-DF74B5F08895}" presName="c12" presStyleLbl="node1" presStyleIdx="11" presStyleCnt="19"/>
      <dgm:spPr/>
    </dgm:pt>
    <dgm:pt modelId="{0B90C7A4-4A22-4B62-958D-3692ED0050E7}" type="pres">
      <dgm:prSet presAssocID="{E1FA8495-3176-47DE-99F6-DF74B5F08895}" presName="c13" presStyleLbl="node1" presStyleIdx="12" presStyleCnt="19"/>
      <dgm:spPr/>
    </dgm:pt>
    <dgm:pt modelId="{C63EB70B-4E59-4FF0-B575-99CA5FA5BA7C}" type="pres">
      <dgm:prSet presAssocID="{E1FA8495-3176-47DE-99F6-DF74B5F08895}" presName="c14" presStyleLbl="node1" presStyleIdx="13" presStyleCnt="19"/>
      <dgm:spPr/>
    </dgm:pt>
    <dgm:pt modelId="{F00DD997-200B-403C-97BF-8445427740F6}" type="pres">
      <dgm:prSet presAssocID="{E1FA8495-3176-47DE-99F6-DF74B5F08895}" presName="c15" presStyleLbl="node1" presStyleIdx="14" presStyleCnt="19"/>
      <dgm:spPr/>
    </dgm:pt>
    <dgm:pt modelId="{0431CAB6-16B3-43B7-AE50-1284859A45FF}" type="pres">
      <dgm:prSet presAssocID="{E1FA8495-3176-47DE-99F6-DF74B5F08895}" presName="c16" presStyleLbl="node1" presStyleIdx="15" presStyleCnt="19"/>
      <dgm:spPr/>
    </dgm:pt>
    <dgm:pt modelId="{CE6E0E7B-14D9-4053-83ED-CD6EE0D99C63}" type="pres">
      <dgm:prSet presAssocID="{E1FA8495-3176-47DE-99F6-DF74B5F08895}" presName="c17" presStyleLbl="node1" presStyleIdx="16" presStyleCnt="19"/>
      <dgm:spPr/>
    </dgm:pt>
    <dgm:pt modelId="{8348AAAB-224E-4C5C-BFB6-3C3A6A09BB5D}" type="pres">
      <dgm:prSet presAssocID="{E1FA8495-3176-47DE-99F6-DF74B5F08895}" presName="c18" presStyleLbl="node1" presStyleIdx="17" presStyleCnt="19"/>
      <dgm:spPr/>
    </dgm:pt>
    <dgm:pt modelId="{B22E17C8-4003-4029-A2A5-40845806C4D8}" type="pres">
      <dgm:prSet presAssocID="{86430FD0-CE0A-4A76-830E-07F0923AF11C}" presName="chevronComposite1" presStyleCnt="0"/>
      <dgm:spPr/>
    </dgm:pt>
    <dgm:pt modelId="{69BE09A2-DA38-41A1-A313-ABCFA5865D79}" type="pres">
      <dgm:prSet presAssocID="{86430FD0-CE0A-4A76-830E-07F0923AF11C}" presName="chevron1" presStyleLbl="sibTrans2D1" presStyleIdx="0" presStyleCnt="3"/>
      <dgm:spPr/>
    </dgm:pt>
    <dgm:pt modelId="{158879AB-9484-4D53-828C-3C38D2DAEE9C}" type="pres">
      <dgm:prSet presAssocID="{86430FD0-CE0A-4A76-830E-07F0923AF11C}" presName="spChevron1" presStyleCnt="0"/>
      <dgm:spPr/>
    </dgm:pt>
    <dgm:pt modelId="{1C7D57F6-5F8D-420F-90E4-B8EE8AE3CE0F}" type="pres">
      <dgm:prSet presAssocID="{D420AC30-F2FB-482D-A2E2-83A8CF63F955}" presName="middle" presStyleCnt="0"/>
      <dgm:spPr/>
    </dgm:pt>
    <dgm:pt modelId="{7BD461B4-9554-4A72-BEA8-3E51EAFD6087}" type="pres">
      <dgm:prSet presAssocID="{D420AC30-F2FB-482D-A2E2-83A8CF63F955}" presName="parTxMid" presStyleLbl="revTx" presStyleIdx="1" presStyleCnt="3"/>
      <dgm:spPr/>
    </dgm:pt>
    <dgm:pt modelId="{83C4C820-D3C5-4A60-A09F-2BF180D9927E}" type="pres">
      <dgm:prSet presAssocID="{D420AC30-F2FB-482D-A2E2-83A8CF63F955}" presName="spMid" presStyleCnt="0"/>
      <dgm:spPr/>
    </dgm:pt>
    <dgm:pt modelId="{8DD9D16A-B30B-404B-B751-1B2258D58B07}" type="pres">
      <dgm:prSet presAssocID="{41B4EECD-C437-4A54-A331-7BD4B9B4FD5E}" presName="chevronComposite1" presStyleCnt="0"/>
      <dgm:spPr/>
    </dgm:pt>
    <dgm:pt modelId="{B6E3AA5B-0190-4B8D-9952-B01EDC6B7F53}" type="pres">
      <dgm:prSet presAssocID="{41B4EECD-C437-4A54-A331-7BD4B9B4FD5E}" presName="chevron1" presStyleLbl="sibTrans2D1" presStyleIdx="1" presStyleCnt="3"/>
      <dgm:spPr/>
    </dgm:pt>
    <dgm:pt modelId="{AB16AA42-475C-4805-9326-9E388931006F}" type="pres">
      <dgm:prSet presAssocID="{41B4EECD-C437-4A54-A331-7BD4B9B4FD5E}" presName="spChevron1" presStyleCnt="0"/>
      <dgm:spPr/>
    </dgm:pt>
    <dgm:pt modelId="{842C9CBD-CFD7-4D0F-BCE7-8D8DC1D76E5D}" type="pres">
      <dgm:prSet presAssocID="{052EC068-64A3-44D6-8F09-D02A173F20D4}" presName="middle" presStyleCnt="0"/>
      <dgm:spPr/>
    </dgm:pt>
    <dgm:pt modelId="{60DD92AD-7216-41D5-8D3A-FF2C24FF8DCE}" type="pres">
      <dgm:prSet presAssocID="{052EC068-64A3-44D6-8F09-D02A173F20D4}" presName="parTxMid" presStyleLbl="revTx" presStyleIdx="2" presStyleCnt="3"/>
      <dgm:spPr/>
    </dgm:pt>
    <dgm:pt modelId="{F17C05CD-AE5C-48D2-A794-D8BF7DD5C170}" type="pres">
      <dgm:prSet presAssocID="{052EC068-64A3-44D6-8F09-D02A173F20D4}" presName="spMid" presStyleCnt="0"/>
      <dgm:spPr/>
    </dgm:pt>
    <dgm:pt modelId="{B5FAE2FC-2F93-4319-A1F1-D5676E7BB2B4}" type="pres">
      <dgm:prSet presAssocID="{75CF8950-0C0D-42BD-9BF1-8A61761F88E2}" presName="chevronComposite1" presStyleCnt="0"/>
      <dgm:spPr/>
    </dgm:pt>
    <dgm:pt modelId="{B8E97A37-FD1A-4551-961E-CD9349F440F4}" type="pres">
      <dgm:prSet presAssocID="{75CF8950-0C0D-42BD-9BF1-8A61761F88E2}" presName="chevron1" presStyleLbl="sibTrans2D1" presStyleIdx="2" presStyleCnt="3"/>
      <dgm:spPr/>
    </dgm:pt>
    <dgm:pt modelId="{2C880D92-E2F7-4376-8BC2-100CE420971E}" type="pres">
      <dgm:prSet presAssocID="{75CF8950-0C0D-42BD-9BF1-8A61761F88E2}" presName="spChevron1" presStyleCnt="0"/>
      <dgm:spPr/>
    </dgm:pt>
    <dgm:pt modelId="{A0437D4A-EAA9-4043-8314-C97DD0C28799}" type="pres">
      <dgm:prSet presAssocID="{2EE85E63-DB14-45B9-A531-152936D25C81}" presName="last" presStyleCnt="0"/>
      <dgm:spPr/>
    </dgm:pt>
    <dgm:pt modelId="{A2ED82F7-FB0A-4AA9-B15F-0E7333C5CFF6}" type="pres">
      <dgm:prSet presAssocID="{2EE85E63-DB14-45B9-A531-152936D25C81}" presName="circleTx" presStyleLbl="node1" presStyleIdx="18" presStyleCnt="19"/>
      <dgm:spPr/>
    </dgm:pt>
    <dgm:pt modelId="{DC4E5FDA-1C01-4A1B-8C07-247203ABAA8C}" type="pres">
      <dgm:prSet presAssocID="{2EE85E63-DB14-45B9-A531-152936D25C81}" presName="spN" presStyleCnt="0"/>
      <dgm:spPr/>
    </dgm:pt>
  </dgm:ptLst>
  <dgm:cxnLst>
    <dgm:cxn modelId="{3F0B9403-F0D0-4950-852E-26B1E6348962}" srcId="{5D5485D7-2871-49A5-927C-AEB59B6A7BA6}" destId="{052EC068-64A3-44D6-8F09-D02A173F20D4}" srcOrd="2" destOrd="0" parTransId="{36254CC2-9444-4263-BDA1-49CD3B8EC7EF}" sibTransId="{75CF8950-0C0D-42BD-9BF1-8A61761F88E2}"/>
    <dgm:cxn modelId="{FA67D407-359E-4214-9401-7A20F138858F}" type="presOf" srcId="{D420AC30-F2FB-482D-A2E2-83A8CF63F955}" destId="{7BD461B4-9554-4A72-BEA8-3E51EAFD6087}" srcOrd="0" destOrd="0" presId="urn:microsoft.com/office/officeart/2009/3/layout/RandomtoResultProcess"/>
    <dgm:cxn modelId="{871EF20E-481C-4A20-B676-EEB82A417F2F}" type="presOf" srcId="{052EC068-64A3-44D6-8F09-D02A173F20D4}" destId="{60DD92AD-7216-41D5-8D3A-FF2C24FF8DCE}" srcOrd="0" destOrd="0" presId="urn:microsoft.com/office/officeart/2009/3/layout/RandomtoResultProcess"/>
    <dgm:cxn modelId="{403CF83D-6CC3-438C-901F-71D5DFF5D7D0}" srcId="{5D5485D7-2871-49A5-927C-AEB59B6A7BA6}" destId="{D420AC30-F2FB-482D-A2E2-83A8CF63F955}" srcOrd="1" destOrd="0" parTransId="{9FCDD2A2-B3F3-4417-832D-316A1D269D28}" sibTransId="{41B4EECD-C437-4A54-A331-7BD4B9B4FD5E}"/>
    <dgm:cxn modelId="{73E6215C-57F6-45D4-B20A-3122D3EB3B2C}" srcId="{5D5485D7-2871-49A5-927C-AEB59B6A7BA6}" destId="{E1FA8495-3176-47DE-99F6-DF74B5F08895}" srcOrd="0" destOrd="0" parTransId="{D95A94F7-BE6E-4D14-AAA4-5976E4DCB070}" sibTransId="{86430FD0-CE0A-4A76-830E-07F0923AF11C}"/>
    <dgm:cxn modelId="{BF799061-E93C-4F1A-8029-314DBC65C935}" type="presOf" srcId="{E1FA8495-3176-47DE-99F6-DF74B5F08895}" destId="{74EAB0E1-BAA0-4A65-80C5-BFE840591DF8}" srcOrd="0" destOrd="0" presId="urn:microsoft.com/office/officeart/2009/3/layout/RandomtoResultProcess"/>
    <dgm:cxn modelId="{B71B5463-30CA-47BE-B642-4F19D149CED7}" srcId="{5D5485D7-2871-49A5-927C-AEB59B6A7BA6}" destId="{2EE85E63-DB14-45B9-A531-152936D25C81}" srcOrd="3" destOrd="0" parTransId="{211D3BBB-7D12-414F-B295-D56531FD375C}" sibTransId="{612EE260-59A7-4A2C-82D8-04E3547CC6A1}"/>
    <dgm:cxn modelId="{9C0DBD7A-E245-4D80-94E1-F9CE4965BF72}" type="presOf" srcId="{5D5485D7-2871-49A5-927C-AEB59B6A7BA6}" destId="{9A0C68BB-6529-4023-9493-05937C8B6276}" srcOrd="0" destOrd="0" presId="urn:microsoft.com/office/officeart/2009/3/layout/RandomtoResultProcess"/>
    <dgm:cxn modelId="{F6118ED8-A950-4459-B89B-1A787F0A0745}" type="presOf" srcId="{2EE85E63-DB14-45B9-A531-152936D25C81}" destId="{A2ED82F7-FB0A-4AA9-B15F-0E7333C5CFF6}" srcOrd="0" destOrd="0" presId="urn:microsoft.com/office/officeart/2009/3/layout/RandomtoResultProcess"/>
    <dgm:cxn modelId="{8CD7A4D0-6250-415E-8C5F-4A1F22EA832A}" type="presParOf" srcId="{9A0C68BB-6529-4023-9493-05937C8B6276}" destId="{15E7D38F-F32F-4144-92DF-821A71A7D817}" srcOrd="0" destOrd="0" presId="urn:microsoft.com/office/officeart/2009/3/layout/RandomtoResultProcess"/>
    <dgm:cxn modelId="{4D5391A5-ADAD-4D6A-BBCC-312579060AB6}" type="presParOf" srcId="{15E7D38F-F32F-4144-92DF-821A71A7D817}" destId="{74EAB0E1-BAA0-4A65-80C5-BFE840591DF8}" srcOrd="0" destOrd="0" presId="urn:microsoft.com/office/officeart/2009/3/layout/RandomtoResultProcess"/>
    <dgm:cxn modelId="{A7B5697C-0FC5-4936-B8A0-4AE2CB29554A}" type="presParOf" srcId="{15E7D38F-F32F-4144-92DF-821A71A7D817}" destId="{BC88DFA5-A1A4-4946-AD3C-6C3833BD8C5F}" srcOrd="1" destOrd="0" presId="urn:microsoft.com/office/officeart/2009/3/layout/RandomtoResultProcess"/>
    <dgm:cxn modelId="{13C5DB06-4E25-4329-9D6D-BD66CEF92FF0}" type="presParOf" srcId="{15E7D38F-F32F-4144-92DF-821A71A7D817}" destId="{90B8997A-88EC-4ABB-A7CF-219618FA6222}" srcOrd="2" destOrd="0" presId="urn:microsoft.com/office/officeart/2009/3/layout/RandomtoResultProcess"/>
    <dgm:cxn modelId="{700FE265-CF27-4C64-B390-F82FE5EDC756}" type="presParOf" srcId="{15E7D38F-F32F-4144-92DF-821A71A7D817}" destId="{9FAB971D-94D6-4A15-8C50-2934C9A63082}" srcOrd="3" destOrd="0" presId="urn:microsoft.com/office/officeart/2009/3/layout/RandomtoResultProcess"/>
    <dgm:cxn modelId="{1DF89426-1A75-426F-AD7E-921D87870B67}" type="presParOf" srcId="{15E7D38F-F32F-4144-92DF-821A71A7D817}" destId="{3C992D68-DECD-4BEE-A4E6-3770966B3A15}" srcOrd="4" destOrd="0" presId="urn:microsoft.com/office/officeart/2009/3/layout/RandomtoResultProcess"/>
    <dgm:cxn modelId="{C0A52F83-E50C-4A4B-9BDA-92695C5DE462}" type="presParOf" srcId="{15E7D38F-F32F-4144-92DF-821A71A7D817}" destId="{8ED7F32E-2F99-4026-B11D-A9F83ECA09F0}" srcOrd="5" destOrd="0" presId="urn:microsoft.com/office/officeart/2009/3/layout/RandomtoResultProcess"/>
    <dgm:cxn modelId="{12A65591-8F80-4AB4-9921-13669844C13C}" type="presParOf" srcId="{15E7D38F-F32F-4144-92DF-821A71A7D817}" destId="{D09A5AD6-B8EB-42DE-8724-B98F3E215CAF}" srcOrd="6" destOrd="0" presId="urn:microsoft.com/office/officeart/2009/3/layout/RandomtoResultProcess"/>
    <dgm:cxn modelId="{ECCE9C34-70C6-48D2-95CD-DA063931C774}" type="presParOf" srcId="{15E7D38F-F32F-4144-92DF-821A71A7D817}" destId="{B755975A-FBED-448D-A67F-A831959B9EA3}" srcOrd="7" destOrd="0" presId="urn:microsoft.com/office/officeart/2009/3/layout/RandomtoResultProcess"/>
    <dgm:cxn modelId="{1CE02ADF-A759-41BF-A397-F0B7ABED3DE7}" type="presParOf" srcId="{15E7D38F-F32F-4144-92DF-821A71A7D817}" destId="{FDD44890-D2D2-4250-82D5-3D85ABF28FA5}" srcOrd="8" destOrd="0" presId="urn:microsoft.com/office/officeart/2009/3/layout/RandomtoResultProcess"/>
    <dgm:cxn modelId="{BB3835E8-018F-475C-AC90-B405B474B4EA}" type="presParOf" srcId="{15E7D38F-F32F-4144-92DF-821A71A7D817}" destId="{4764C57E-8CE4-4C26-8CB0-7CEBF34AA21D}" srcOrd="9" destOrd="0" presId="urn:microsoft.com/office/officeart/2009/3/layout/RandomtoResultProcess"/>
    <dgm:cxn modelId="{E9E73B93-2A01-42C0-97C3-49A4ABC18DF2}" type="presParOf" srcId="{15E7D38F-F32F-4144-92DF-821A71A7D817}" destId="{ED548DF8-3C7A-486A-B332-C482E368CF55}" srcOrd="10" destOrd="0" presId="urn:microsoft.com/office/officeart/2009/3/layout/RandomtoResultProcess"/>
    <dgm:cxn modelId="{914D2517-76AE-4859-9E11-D7DFE2205AD8}" type="presParOf" srcId="{15E7D38F-F32F-4144-92DF-821A71A7D817}" destId="{5E2F2335-4E65-4C85-83D7-15E04F08D958}" srcOrd="11" destOrd="0" presId="urn:microsoft.com/office/officeart/2009/3/layout/RandomtoResultProcess"/>
    <dgm:cxn modelId="{2432FA7B-0EF5-483E-A6B3-15526DDA3E7A}" type="presParOf" srcId="{15E7D38F-F32F-4144-92DF-821A71A7D817}" destId="{25E37E5E-12C8-4EDB-9C9E-2197F8DF0215}" srcOrd="12" destOrd="0" presId="urn:microsoft.com/office/officeart/2009/3/layout/RandomtoResultProcess"/>
    <dgm:cxn modelId="{A3C3A3D1-8333-4565-B647-AE3A28D964B6}" type="presParOf" srcId="{15E7D38F-F32F-4144-92DF-821A71A7D817}" destId="{0B90C7A4-4A22-4B62-958D-3692ED0050E7}" srcOrd="13" destOrd="0" presId="urn:microsoft.com/office/officeart/2009/3/layout/RandomtoResultProcess"/>
    <dgm:cxn modelId="{45D7DB95-91D5-4EC0-8CC7-347806CBAB54}" type="presParOf" srcId="{15E7D38F-F32F-4144-92DF-821A71A7D817}" destId="{C63EB70B-4E59-4FF0-B575-99CA5FA5BA7C}" srcOrd="14" destOrd="0" presId="urn:microsoft.com/office/officeart/2009/3/layout/RandomtoResultProcess"/>
    <dgm:cxn modelId="{B6796574-1BD5-4892-89A0-05709E4D098E}" type="presParOf" srcId="{15E7D38F-F32F-4144-92DF-821A71A7D817}" destId="{F00DD997-200B-403C-97BF-8445427740F6}" srcOrd="15" destOrd="0" presId="urn:microsoft.com/office/officeart/2009/3/layout/RandomtoResultProcess"/>
    <dgm:cxn modelId="{0FFE80E8-0EBF-48BE-8D16-B4B9E6F5AAF1}" type="presParOf" srcId="{15E7D38F-F32F-4144-92DF-821A71A7D817}" destId="{0431CAB6-16B3-43B7-AE50-1284859A45FF}" srcOrd="16" destOrd="0" presId="urn:microsoft.com/office/officeart/2009/3/layout/RandomtoResultProcess"/>
    <dgm:cxn modelId="{0D5FF88B-9CAA-445E-AE3E-B3C986CF2D2F}" type="presParOf" srcId="{15E7D38F-F32F-4144-92DF-821A71A7D817}" destId="{CE6E0E7B-14D9-4053-83ED-CD6EE0D99C63}" srcOrd="17" destOrd="0" presId="urn:microsoft.com/office/officeart/2009/3/layout/RandomtoResultProcess"/>
    <dgm:cxn modelId="{C3DCBF0D-FFB8-4968-8596-560849189090}" type="presParOf" srcId="{15E7D38F-F32F-4144-92DF-821A71A7D817}" destId="{8348AAAB-224E-4C5C-BFB6-3C3A6A09BB5D}" srcOrd="18" destOrd="0" presId="urn:microsoft.com/office/officeart/2009/3/layout/RandomtoResultProcess"/>
    <dgm:cxn modelId="{CAA37102-793D-4148-9ADE-24693812ED74}" type="presParOf" srcId="{9A0C68BB-6529-4023-9493-05937C8B6276}" destId="{B22E17C8-4003-4029-A2A5-40845806C4D8}" srcOrd="1" destOrd="0" presId="urn:microsoft.com/office/officeart/2009/3/layout/RandomtoResultProcess"/>
    <dgm:cxn modelId="{7230D14E-6E96-4FCC-B565-3460DDB6CBFA}" type="presParOf" srcId="{B22E17C8-4003-4029-A2A5-40845806C4D8}" destId="{69BE09A2-DA38-41A1-A313-ABCFA5865D79}" srcOrd="0" destOrd="0" presId="urn:microsoft.com/office/officeart/2009/3/layout/RandomtoResultProcess"/>
    <dgm:cxn modelId="{20C2809B-19A4-4ADF-80CA-856419A37B2B}" type="presParOf" srcId="{B22E17C8-4003-4029-A2A5-40845806C4D8}" destId="{158879AB-9484-4D53-828C-3C38D2DAEE9C}" srcOrd="1" destOrd="0" presId="urn:microsoft.com/office/officeart/2009/3/layout/RandomtoResultProcess"/>
    <dgm:cxn modelId="{6799F5B5-1B03-492F-BB65-7266FE46EDF4}" type="presParOf" srcId="{9A0C68BB-6529-4023-9493-05937C8B6276}" destId="{1C7D57F6-5F8D-420F-90E4-B8EE8AE3CE0F}" srcOrd="2" destOrd="0" presId="urn:microsoft.com/office/officeart/2009/3/layout/RandomtoResultProcess"/>
    <dgm:cxn modelId="{D7C142E9-5139-414D-8045-DE850CFD839D}" type="presParOf" srcId="{1C7D57F6-5F8D-420F-90E4-B8EE8AE3CE0F}" destId="{7BD461B4-9554-4A72-BEA8-3E51EAFD6087}" srcOrd="0" destOrd="0" presId="urn:microsoft.com/office/officeart/2009/3/layout/RandomtoResultProcess"/>
    <dgm:cxn modelId="{D569ED1D-CB3F-450B-98B3-201362E4779F}" type="presParOf" srcId="{1C7D57F6-5F8D-420F-90E4-B8EE8AE3CE0F}" destId="{83C4C820-D3C5-4A60-A09F-2BF180D9927E}" srcOrd="1" destOrd="0" presId="urn:microsoft.com/office/officeart/2009/3/layout/RandomtoResultProcess"/>
    <dgm:cxn modelId="{97399079-1FB2-4F87-BC89-09669694E7A1}" type="presParOf" srcId="{9A0C68BB-6529-4023-9493-05937C8B6276}" destId="{8DD9D16A-B30B-404B-B751-1B2258D58B07}" srcOrd="3" destOrd="0" presId="urn:microsoft.com/office/officeart/2009/3/layout/RandomtoResultProcess"/>
    <dgm:cxn modelId="{AD750300-ADDA-4CCD-A237-E1F9BBAA9B3A}" type="presParOf" srcId="{8DD9D16A-B30B-404B-B751-1B2258D58B07}" destId="{B6E3AA5B-0190-4B8D-9952-B01EDC6B7F53}" srcOrd="0" destOrd="0" presId="urn:microsoft.com/office/officeart/2009/3/layout/RandomtoResultProcess"/>
    <dgm:cxn modelId="{CE872B25-3A32-47F6-9534-6F9CB1484F23}" type="presParOf" srcId="{8DD9D16A-B30B-404B-B751-1B2258D58B07}" destId="{AB16AA42-475C-4805-9326-9E388931006F}" srcOrd="1" destOrd="0" presId="urn:microsoft.com/office/officeart/2009/3/layout/RandomtoResultProcess"/>
    <dgm:cxn modelId="{C204509F-6F1C-4F13-AEBC-00AE9C4B761D}" type="presParOf" srcId="{9A0C68BB-6529-4023-9493-05937C8B6276}" destId="{842C9CBD-CFD7-4D0F-BCE7-8D8DC1D76E5D}" srcOrd="4" destOrd="0" presId="urn:microsoft.com/office/officeart/2009/3/layout/RandomtoResultProcess"/>
    <dgm:cxn modelId="{CBD73502-4DE5-43DD-BD6A-2DC36A168DBF}" type="presParOf" srcId="{842C9CBD-CFD7-4D0F-BCE7-8D8DC1D76E5D}" destId="{60DD92AD-7216-41D5-8D3A-FF2C24FF8DCE}" srcOrd="0" destOrd="0" presId="urn:microsoft.com/office/officeart/2009/3/layout/RandomtoResultProcess"/>
    <dgm:cxn modelId="{C149EDFE-F215-4FDB-BEE6-CEDC200CD094}" type="presParOf" srcId="{842C9CBD-CFD7-4D0F-BCE7-8D8DC1D76E5D}" destId="{F17C05CD-AE5C-48D2-A794-D8BF7DD5C170}" srcOrd="1" destOrd="0" presId="urn:microsoft.com/office/officeart/2009/3/layout/RandomtoResultProcess"/>
    <dgm:cxn modelId="{8C33EB69-DF07-4A72-B844-3F3D2A4EC953}" type="presParOf" srcId="{9A0C68BB-6529-4023-9493-05937C8B6276}" destId="{B5FAE2FC-2F93-4319-A1F1-D5676E7BB2B4}" srcOrd="5" destOrd="0" presId="urn:microsoft.com/office/officeart/2009/3/layout/RandomtoResultProcess"/>
    <dgm:cxn modelId="{2401BF40-0005-4C85-8F34-573B863D66BF}" type="presParOf" srcId="{B5FAE2FC-2F93-4319-A1F1-D5676E7BB2B4}" destId="{B8E97A37-FD1A-4551-961E-CD9349F440F4}" srcOrd="0" destOrd="0" presId="urn:microsoft.com/office/officeart/2009/3/layout/RandomtoResultProcess"/>
    <dgm:cxn modelId="{60518051-42EC-456D-AC9A-11EE59E68E7C}" type="presParOf" srcId="{B5FAE2FC-2F93-4319-A1F1-D5676E7BB2B4}" destId="{2C880D92-E2F7-4376-8BC2-100CE420971E}" srcOrd="1" destOrd="0" presId="urn:microsoft.com/office/officeart/2009/3/layout/RandomtoResultProcess"/>
    <dgm:cxn modelId="{74D68C89-9934-4E0C-948D-3150C96A892E}" type="presParOf" srcId="{9A0C68BB-6529-4023-9493-05937C8B6276}" destId="{A0437D4A-EAA9-4043-8314-C97DD0C28799}" srcOrd="6" destOrd="0" presId="urn:microsoft.com/office/officeart/2009/3/layout/RandomtoResultProcess"/>
    <dgm:cxn modelId="{9A791A41-29D9-4E36-8964-F7E7FE3CFA68}" type="presParOf" srcId="{A0437D4A-EAA9-4043-8314-C97DD0C28799}" destId="{A2ED82F7-FB0A-4AA9-B15F-0E7333C5CFF6}" srcOrd="0" destOrd="0" presId="urn:microsoft.com/office/officeart/2009/3/layout/RandomtoResultProcess"/>
    <dgm:cxn modelId="{B715A524-8984-4C04-923E-CE1FAB0B59F9}" type="presParOf" srcId="{A0437D4A-EAA9-4043-8314-C97DD0C28799}" destId="{DC4E5FDA-1C01-4A1B-8C07-247203ABAA8C}" srcOrd="1" destOrd="0" presId="urn:microsoft.com/office/officeart/2009/3/layout/RandomtoResult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2CE3755-0B33-4B7E-867B-232CD7BAD9A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6CA8FB0-8BD1-4C5C-8755-FEDCFF811526}">
      <dgm:prSet/>
      <dgm:spPr/>
      <dgm:t>
        <a:bodyPr/>
        <a:lstStyle/>
        <a:p>
          <a:pPr>
            <a:lnSpc>
              <a:spcPct val="100000"/>
            </a:lnSpc>
          </a:pPr>
          <a:r>
            <a:rPr lang="en-GB" dirty="0"/>
            <a:t>3 linguistic tasks were selected to test for different language processing skills</a:t>
          </a:r>
          <a:endParaRPr lang="en-US" dirty="0"/>
        </a:p>
      </dgm:t>
    </dgm:pt>
    <dgm:pt modelId="{111F5AC8-5612-4BEE-962C-D28F2A2278CD}" type="parTrans" cxnId="{412A1140-7EDF-4C5E-8D9F-9DE69D5CF34C}">
      <dgm:prSet/>
      <dgm:spPr/>
      <dgm:t>
        <a:bodyPr/>
        <a:lstStyle/>
        <a:p>
          <a:endParaRPr lang="en-US"/>
        </a:p>
      </dgm:t>
    </dgm:pt>
    <dgm:pt modelId="{0EB5ACDD-3A79-4BAF-AE46-D6A3797754EF}" type="sibTrans" cxnId="{412A1140-7EDF-4C5E-8D9F-9DE69D5CF34C}">
      <dgm:prSet/>
      <dgm:spPr/>
      <dgm:t>
        <a:bodyPr/>
        <a:lstStyle/>
        <a:p>
          <a:endParaRPr lang="en-US"/>
        </a:p>
      </dgm:t>
    </dgm:pt>
    <dgm:pt modelId="{9A82E896-E26C-40C4-BDDA-1836255C0965}">
      <dgm:prSet/>
      <dgm:spPr/>
      <dgm:t>
        <a:bodyPr/>
        <a:lstStyle/>
        <a:p>
          <a:pPr>
            <a:lnSpc>
              <a:spcPct val="100000"/>
            </a:lnSpc>
          </a:pPr>
          <a:r>
            <a:rPr lang="en-GB" dirty="0"/>
            <a:t>Phonological task- asked participants if the 2</a:t>
          </a:r>
          <a:r>
            <a:rPr lang="en-GB" baseline="30000" dirty="0"/>
            <a:t>nd</a:t>
          </a:r>
          <a:r>
            <a:rPr lang="en-GB" dirty="0"/>
            <a:t> word presented rhymed with the first presented word.</a:t>
          </a:r>
          <a:endParaRPr lang="en-US" dirty="0"/>
        </a:p>
      </dgm:t>
    </dgm:pt>
    <dgm:pt modelId="{9655FC4B-2A87-4814-8C93-9583675411ED}" type="parTrans" cxnId="{D8EC1170-5475-4F7B-B5C6-B031570C9BD0}">
      <dgm:prSet/>
      <dgm:spPr/>
      <dgm:t>
        <a:bodyPr/>
        <a:lstStyle/>
        <a:p>
          <a:endParaRPr lang="en-US"/>
        </a:p>
      </dgm:t>
    </dgm:pt>
    <dgm:pt modelId="{237271AA-4635-4F0A-AAF5-65B6548657EA}" type="sibTrans" cxnId="{D8EC1170-5475-4F7B-B5C6-B031570C9BD0}">
      <dgm:prSet/>
      <dgm:spPr/>
      <dgm:t>
        <a:bodyPr/>
        <a:lstStyle/>
        <a:p>
          <a:endParaRPr lang="en-US"/>
        </a:p>
      </dgm:t>
    </dgm:pt>
    <dgm:pt modelId="{705E9BAE-C8D2-4EA0-8C27-447B5418DB41}">
      <dgm:prSet/>
      <dgm:spPr/>
      <dgm:t>
        <a:bodyPr/>
        <a:lstStyle/>
        <a:p>
          <a:pPr>
            <a:lnSpc>
              <a:spcPct val="100000"/>
            </a:lnSpc>
          </a:pPr>
          <a:r>
            <a:rPr lang="en-GB" dirty="0"/>
            <a:t>Semantic task – asked participants if words were in the same category </a:t>
          </a:r>
          <a:endParaRPr lang="en-US" dirty="0"/>
        </a:p>
      </dgm:t>
    </dgm:pt>
    <dgm:pt modelId="{004C8097-42FD-4558-A793-3A22138081BF}" type="parTrans" cxnId="{7E2AFB44-6E0E-4437-973F-784F45936E56}">
      <dgm:prSet/>
      <dgm:spPr/>
      <dgm:t>
        <a:bodyPr/>
        <a:lstStyle/>
        <a:p>
          <a:endParaRPr lang="en-US"/>
        </a:p>
      </dgm:t>
    </dgm:pt>
    <dgm:pt modelId="{4AE39703-A822-45A7-BDD6-18E37591D9A9}" type="sibTrans" cxnId="{7E2AFB44-6E0E-4437-973F-784F45936E56}">
      <dgm:prSet/>
      <dgm:spPr/>
      <dgm:t>
        <a:bodyPr/>
        <a:lstStyle/>
        <a:p>
          <a:endParaRPr lang="en-US"/>
        </a:p>
      </dgm:t>
    </dgm:pt>
    <dgm:pt modelId="{F726C400-A8C7-4C46-8341-CF0C7386F031}">
      <dgm:prSet/>
      <dgm:spPr/>
      <dgm:t>
        <a:bodyPr/>
        <a:lstStyle/>
        <a:p>
          <a:pPr>
            <a:lnSpc>
              <a:spcPct val="100000"/>
            </a:lnSpc>
          </a:pPr>
          <a:r>
            <a:rPr lang="en-GB" dirty="0"/>
            <a:t>Visuo-perceptual task – asked participants if words were presented in a matching upper or lowercase state  </a:t>
          </a:r>
          <a:endParaRPr lang="en-US" dirty="0"/>
        </a:p>
      </dgm:t>
    </dgm:pt>
    <dgm:pt modelId="{20ACC2F8-0835-4222-A739-F419E71F842F}" type="parTrans" cxnId="{EAA35373-BD92-46E3-AAB6-A6304CA8BD9D}">
      <dgm:prSet/>
      <dgm:spPr/>
      <dgm:t>
        <a:bodyPr/>
        <a:lstStyle/>
        <a:p>
          <a:endParaRPr lang="en-US"/>
        </a:p>
      </dgm:t>
    </dgm:pt>
    <dgm:pt modelId="{67F46D71-A418-4F1E-A810-F4E8ED0E2546}" type="sibTrans" cxnId="{EAA35373-BD92-46E3-AAB6-A6304CA8BD9D}">
      <dgm:prSet/>
      <dgm:spPr/>
      <dgm:t>
        <a:bodyPr/>
        <a:lstStyle/>
        <a:p>
          <a:endParaRPr lang="en-US"/>
        </a:p>
      </dgm:t>
    </dgm:pt>
    <dgm:pt modelId="{BDF48C7A-CC2A-41EF-BA6F-9E950D0DAB23}">
      <dgm:prSet/>
      <dgm:spPr/>
      <dgm:t>
        <a:bodyPr/>
        <a:lstStyle/>
        <a:p>
          <a:pPr>
            <a:lnSpc>
              <a:spcPct val="100000"/>
            </a:lnSpc>
          </a:pPr>
          <a:r>
            <a:rPr lang="en-US" dirty="0"/>
            <a:t>Both participant language processing speeds and error rates were recorded.</a:t>
          </a:r>
        </a:p>
      </dgm:t>
    </dgm:pt>
    <dgm:pt modelId="{420412C1-E548-4FFA-89A8-6EE92741FCA2}" type="parTrans" cxnId="{A60F2E04-16A3-4F17-AA0C-C28CB375E68B}">
      <dgm:prSet/>
      <dgm:spPr/>
      <dgm:t>
        <a:bodyPr/>
        <a:lstStyle/>
        <a:p>
          <a:endParaRPr lang="en-GB"/>
        </a:p>
      </dgm:t>
    </dgm:pt>
    <dgm:pt modelId="{9BD623C4-1387-44CC-92A1-4E6D20713935}" type="sibTrans" cxnId="{A60F2E04-16A3-4F17-AA0C-C28CB375E68B}">
      <dgm:prSet/>
      <dgm:spPr/>
      <dgm:t>
        <a:bodyPr/>
        <a:lstStyle/>
        <a:p>
          <a:endParaRPr lang="en-GB"/>
        </a:p>
      </dgm:t>
    </dgm:pt>
    <dgm:pt modelId="{9E7F83EF-458C-43ED-8D37-680B197962E0}" type="pres">
      <dgm:prSet presAssocID="{12CE3755-0B33-4B7E-867B-232CD7BAD9AC}" presName="root" presStyleCnt="0">
        <dgm:presLayoutVars>
          <dgm:dir/>
          <dgm:resizeHandles val="exact"/>
        </dgm:presLayoutVars>
      </dgm:prSet>
      <dgm:spPr/>
    </dgm:pt>
    <dgm:pt modelId="{E8EC58D0-87EB-4B5E-B120-6993CF39F302}" type="pres">
      <dgm:prSet presAssocID="{86CA8FB0-8BD1-4C5C-8755-FEDCFF811526}" presName="compNode" presStyleCnt="0"/>
      <dgm:spPr/>
    </dgm:pt>
    <dgm:pt modelId="{7423160F-0EF7-42BC-9773-DF93AC9F468A}" type="pres">
      <dgm:prSet presAssocID="{86CA8FB0-8BD1-4C5C-8755-FEDCFF811526}" presName="bgRect" presStyleLbl="bgShp" presStyleIdx="0" presStyleCnt="5"/>
      <dgm:spPr/>
    </dgm:pt>
    <dgm:pt modelId="{3627F961-AC25-49F1-B131-2E4101B6720B}" type="pres">
      <dgm:prSet presAssocID="{86CA8FB0-8BD1-4C5C-8755-FEDCFF81152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417DE21B-D1E5-42C9-9BA5-6577054718A5}" type="pres">
      <dgm:prSet presAssocID="{86CA8FB0-8BD1-4C5C-8755-FEDCFF811526}" presName="spaceRect" presStyleCnt="0"/>
      <dgm:spPr/>
    </dgm:pt>
    <dgm:pt modelId="{DA63EC47-AE39-4929-B7FE-093DF4EC2F18}" type="pres">
      <dgm:prSet presAssocID="{86CA8FB0-8BD1-4C5C-8755-FEDCFF811526}" presName="parTx" presStyleLbl="revTx" presStyleIdx="0" presStyleCnt="5">
        <dgm:presLayoutVars>
          <dgm:chMax val="0"/>
          <dgm:chPref val="0"/>
        </dgm:presLayoutVars>
      </dgm:prSet>
      <dgm:spPr/>
    </dgm:pt>
    <dgm:pt modelId="{EA28610B-BE61-4D80-8E11-122C2B0EBD9D}" type="pres">
      <dgm:prSet presAssocID="{0EB5ACDD-3A79-4BAF-AE46-D6A3797754EF}" presName="sibTrans" presStyleCnt="0"/>
      <dgm:spPr/>
    </dgm:pt>
    <dgm:pt modelId="{084F81A3-FB2C-49FC-87DA-7B0783DA2D53}" type="pres">
      <dgm:prSet presAssocID="{9A82E896-E26C-40C4-BDDA-1836255C0965}" presName="compNode" presStyleCnt="0"/>
      <dgm:spPr/>
    </dgm:pt>
    <dgm:pt modelId="{0D2186D4-A422-43A1-BCB7-97D1197F6F55}" type="pres">
      <dgm:prSet presAssocID="{9A82E896-E26C-40C4-BDDA-1836255C0965}" presName="bgRect" presStyleLbl="bgShp" presStyleIdx="1" presStyleCnt="5"/>
      <dgm:spPr/>
    </dgm:pt>
    <dgm:pt modelId="{573797FF-2E74-45BC-837C-9641ECB7D5D5}" type="pres">
      <dgm:prSet presAssocID="{9A82E896-E26C-40C4-BDDA-1836255C0965}"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ongue"/>
        </a:ext>
      </dgm:extLst>
    </dgm:pt>
    <dgm:pt modelId="{13ADCDBA-2B4A-4738-8668-6FA44190E11B}" type="pres">
      <dgm:prSet presAssocID="{9A82E896-E26C-40C4-BDDA-1836255C0965}" presName="spaceRect" presStyleCnt="0"/>
      <dgm:spPr/>
    </dgm:pt>
    <dgm:pt modelId="{27708C45-2C55-4B23-9B98-CD7809B6F976}" type="pres">
      <dgm:prSet presAssocID="{9A82E896-E26C-40C4-BDDA-1836255C0965}" presName="parTx" presStyleLbl="revTx" presStyleIdx="1" presStyleCnt="5">
        <dgm:presLayoutVars>
          <dgm:chMax val="0"/>
          <dgm:chPref val="0"/>
        </dgm:presLayoutVars>
      </dgm:prSet>
      <dgm:spPr/>
    </dgm:pt>
    <dgm:pt modelId="{06620550-E96F-4498-B1C2-10F0CD4B6310}" type="pres">
      <dgm:prSet presAssocID="{237271AA-4635-4F0A-AAF5-65B6548657EA}" presName="sibTrans" presStyleCnt="0"/>
      <dgm:spPr/>
    </dgm:pt>
    <dgm:pt modelId="{0CA43452-2A18-405E-9E48-D278839F6BE7}" type="pres">
      <dgm:prSet presAssocID="{705E9BAE-C8D2-4EA0-8C27-447B5418DB41}" presName="compNode" presStyleCnt="0"/>
      <dgm:spPr/>
    </dgm:pt>
    <dgm:pt modelId="{A4754F2B-59E6-441F-B160-2BF962197040}" type="pres">
      <dgm:prSet presAssocID="{705E9BAE-C8D2-4EA0-8C27-447B5418DB41}" presName="bgRect" presStyleLbl="bgShp" presStyleIdx="2" presStyleCnt="5"/>
      <dgm:spPr/>
    </dgm:pt>
    <dgm:pt modelId="{510D1EE0-3249-4128-B6AB-527B3FF38225}" type="pres">
      <dgm:prSet presAssocID="{705E9BAE-C8D2-4EA0-8C27-447B5418DB41}"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ustomer Review"/>
        </a:ext>
      </dgm:extLst>
    </dgm:pt>
    <dgm:pt modelId="{BBC3DCB3-35D9-4955-8CE2-487999806903}" type="pres">
      <dgm:prSet presAssocID="{705E9BAE-C8D2-4EA0-8C27-447B5418DB41}" presName="spaceRect" presStyleCnt="0"/>
      <dgm:spPr/>
    </dgm:pt>
    <dgm:pt modelId="{DF213814-9F1B-45AB-9040-9F3E52BC504D}" type="pres">
      <dgm:prSet presAssocID="{705E9BAE-C8D2-4EA0-8C27-447B5418DB41}" presName="parTx" presStyleLbl="revTx" presStyleIdx="2" presStyleCnt="5">
        <dgm:presLayoutVars>
          <dgm:chMax val="0"/>
          <dgm:chPref val="0"/>
        </dgm:presLayoutVars>
      </dgm:prSet>
      <dgm:spPr/>
    </dgm:pt>
    <dgm:pt modelId="{4F4528E9-1243-4B32-AF96-D02823A40766}" type="pres">
      <dgm:prSet presAssocID="{4AE39703-A822-45A7-BDD6-18E37591D9A9}" presName="sibTrans" presStyleCnt="0"/>
      <dgm:spPr/>
    </dgm:pt>
    <dgm:pt modelId="{F6D18D2F-5D2D-4602-878C-E39D285F23A4}" type="pres">
      <dgm:prSet presAssocID="{F726C400-A8C7-4C46-8341-CF0C7386F031}" presName="compNode" presStyleCnt="0"/>
      <dgm:spPr/>
    </dgm:pt>
    <dgm:pt modelId="{E7E16D00-D0B8-4E0D-9D53-66095DF122B2}" type="pres">
      <dgm:prSet presAssocID="{F726C400-A8C7-4C46-8341-CF0C7386F031}" presName="bgRect" presStyleLbl="bgShp" presStyleIdx="3" presStyleCnt="5"/>
      <dgm:spPr/>
    </dgm:pt>
    <dgm:pt modelId="{04B796A3-4BF7-4593-9912-98D34C93BFEB}" type="pres">
      <dgm:prSet presAssocID="{F726C400-A8C7-4C46-8341-CF0C7386F031}"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ille"/>
        </a:ext>
      </dgm:extLst>
    </dgm:pt>
    <dgm:pt modelId="{E2773927-742C-42CD-B03B-5C9AF2A94BE5}" type="pres">
      <dgm:prSet presAssocID="{F726C400-A8C7-4C46-8341-CF0C7386F031}" presName="spaceRect" presStyleCnt="0"/>
      <dgm:spPr/>
    </dgm:pt>
    <dgm:pt modelId="{AF11316B-1599-421E-B0D5-75C4A0103130}" type="pres">
      <dgm:prSet presAssocID="{F726C400-A8C7-4C46-8341-CF0C7386F031}" presName="parTx" presStyleLbl="revTx" presStyleIdx="3" presStyleCnt="5">
        <dgm:presLayoutVars>
          <dgm:chMax val="0"/>
          <dgm:chPref val="0"/>
        </dgm:presLayoutVars>
      </dgm:prSet>
      <dgm:spPr/>
    </dgm:pt>
    <dgm:pt modelId="{EFE89F73-AC8D-4F2F-9F3F-146C587D1F32}" type="pres">
      <dgm:prSet presAssocID="{67F46D71-A418-4F1E-A810-F4E8ED0E2546}" presName="sibTrans" presStyleCnt="0"/>
      <dgm:spPr/>
    </dgm:pt>
    <dgm:pt modelId="{1A636A86-F8C4-4520-9FFC-C6B8C48DB350}" type="pres">
      <dgm:prSet presAssocID="{BDF48C7A-CC2A-41EF-BA6F-9E950D0DAB23}" presName="compNode" presStyleCnt="0"/>
      <dgm:spPr/>
    </dgm:pt>
    <dgm:pt modelId="{ACD14893-E03B-4F2F-B8F0-2F4A23A17025}" type="pres">
      <dgm:prSet presAssocID="{BDF48C7A-CC2A-41EF-BA6F-9E950D0DAB23}" presName="bgRect" presStyleLbl="bgShp" presStyleIdx="4" presStyleCnt="5"/>
      <dgm:spPr/>
    </dgm:pt>
    <dgm:pt modelId="{EBC4EA19-0248-48B7-8C09-8886B048B6B5}" type="pres">
      <dgm:prSet presAssocID="{BDF48C7A-CC2A-41EF-BA6F-9E950D0DAB23}" presName="iconRect" presStyleLbl="node1" presStyleIdx="4" presStyleCnt="5"/>
      <dgm:spPr>
        <a:blipFill>
          <a:blip xmlns:r="http://schemas.openxmlformats.org/officeDocument/2006/relationships" r:embed="rId9">
            <a:extLst>
              <a:ext uri="{96DAC541-7B7A-43D3-8B79-37D633B846F1}">
                <asvg:svgBlip xmlns:asvg="http://schemas.microsoft.com/office/drawing/2016/SVG/main" r:embed="rId10"/>
              </a:ext>
            </a:extLst>
          </a:blip>
          <a:srcRect/>
          <a:stretch>
            <a:fillRect/>
          </a:stretch>
        </a:blipFill>
      </dgm:spPr>
      <dgm:extLst>
        <a:ext uri="{E40237B7-FDA0-4F09-8148-C483321AD2D9}">
          <dgm14:cNvPr xmlns:dgm14="http://schemas.microsoft.com/office/drawing/2010/diagram" id="0" name="" descr="Stopwatch with solid fill"/>
        </a:ext>
      </dgm:extLst>
    </dgm:pt>
    <dgm:pt modelId="{6ACF67B9-571A-4133-A79B-044E9D9B1951}" type="pres">
      <dgm:prSet presAssocID="{BDF48C7A-CC2A-41EF-BA6F-9E950D0DAB23}" presName="spaceRect" presStyleCnt="0"/>
      <dgm:spPr/>
    </dgm:pt>
    <dgm:pt modelId="{24EE7A31-DCB5-4248-9544-2033E5CD821A}" type="pres">
      <dgm:prSet presAssocID="{BDF48C7A-CC2A-41EF-BA6F-9E950D0DAB23}" presName="parTx" presStyleLbl="revTx" presStyleIdx="4" presStyleCnt="5">
        <dgm:presLayoutVars>
          <dgm:chMax val="0"/>
          <dgm:chPref val="0"/>
        </dgm:presLayoutVars>
      </dgm:prSet>
      <dgm:spPr/>
    </dgm:pt>
  </dgm:ptLst>
  <dgm:cxnLst>
    <dgm:cxn modelId="{A60F2E04-16A3-4F17-AA0C-C28CB375E68B}" srcId="{12CE3755-0B33-4B7E-867B-232CD7BAD9AC}" destId="{BDF48C7A-CC2A-41EF-BA6F-9E950D0DAB23}" srcOrd="4" destOrd="0" parTransId="{420412C1-E548-4FFA-89A8-6EE92741FCA2}" sibTransId="{9BD623C4-1387-44CC-92A1-4E6D20713935}"/>
    <dgm:cxn modelId="{54C2771A-D2B2-4352-A65B-283A2606126C}" type="presOf" srcId="{F726C400-A8C7-4C46-8341-CF0C7386F031}" destId="{AF11316B-1599-421E-B0D5-75C4A0103130}" srcOrd="0" destOrd="0" presId="urn:microsoft.com/office/officeart/2018/2/layout/IconVerticalSolidList"/>
    <dgm:cxn modelId="{8C647824-416A-4CAE-BC36-7B87D6B24761}" type="presOf" srcId="{86CA8FB0-8BD1-4C5C-8755-FEDCFF811526}" destId="{DA63EC47-AE39-4929-B7FE-093DF4EC2F18}" srcOrd="0" destOrd="0" presId="urn:microsoft.com/office/officeart/2018/2/layout/IconVerticalSolidList"/>
    <dgm:cxn modelId="{412A1140-7EDF-4C5E-8D9F-9DE69D5CF34C}" srcId="{12CE3755-0B33-4B7E-867B-232CD7BAD9AC}" destId="{86CA8FB0-8BD1-4C5C-8755-FEDCFF811526}" srcOrd="0" destOrd="0" parTransId="{111F5AC8-5612-4BEE-962C-D28F2A2278CD}" sibTransId="{0EB5ACDD-3A79-4BAF-AE46-D6A3797754EF}"/>
    <dgm:cxn modelId="{A7F63060-F1E5-4063-AAA6-52B33B5DB5F0}" type="presOf" srcId="{9A82E896-E26C-40C4-BDDA-1836255C0965}" destId="{27708C45-2C55-4B23-9B98-CD7809B6F976}" srcOrd="0" destOrd="0" presId="urn:microsoft.com/office/officeart/2018/2/layout/IconVerticalSolidList"/>
    <dgm:cxn modelId="{7E2AFB44-6E0E-4437-973F-784F45936E56}" srcId="{12CE3755-0B33-4B7E-867B-232CD7BAD9AC}" destId="{705E9BAE-C8D2-4EA0-8C27-447B5418DB41}" srcOrd="2" destOrd="0" parTransId="{004C8097-42FD-4558-A793-3A22138081BF}" sibTransId="{4AE39703-A822-45A7-BDD6-18E37591D9A9}"/>
    <dgm:cxn modelId="{013DCC69-62AD-418A-9191-1C00DEBB0989}" type="presOf" srcId="{BDF48C7A-CC2A-41EF-BA6F-9E950D0DAB23}" destId="{24EE7A31-DCB5-4248-9544-2033E5CD821A}" srcOrd="0" destOrd="0" presId="urn:microsoft.com/office/officeart/2018/2/layout/IconVerticalSolidList"/>
    <dgm:cxn modelId="{D8EC1170-5475-4F7B-B5C6-B031570C9BD0}" srcId="{12CE3755-0B33-4B7E-867B-232CD7BAD9AC}" destId="{9A82E896-E26C-40C4-BDDA-1836255C0965}" srcOrd="1" destOrd="0" parTransId="{9655FC4B-2A87-4814-8C93-9583675411ED}" sibTransId="{237271AA-4635-4F0A-AAF5-65B6548657EA}"/>
    <dgm:cxn modelId="{EAA35373-BD92-46E3-AAB6-A6304CA8BD9D}" srcId="{12CE3755-0B33-4B7E-867B-232CD7BAD9AC}" destId="{F726C400-A8C7-4C46-8341-CF0C7386F031}" srcOrd="3" destOrd="0" parTransId="{20ACC2F8-0835-4222-A739-F419E71F842F}" sibTransId="{67F46D71-A418-4F1E-A810-F4E8ED0E2546}"/>
    <dgm:cxn modelId="{E9D9C997-ADA9-4EFB-95F8-0317852649CC}" type="presOf" srcId="{12CE3755-0B33-4B7E-867B-232CD7BAD9AC}" destId="{9E7F83EF-458C-43ED-8D37-680B197962E0}" srcOrd="0" destOrd="0" presId="urn:microsoft.com/office/officeart/2018/2/layout/IconVerticalSolidList"/>
    <dgm:cxn modelId="{9E67EDAF-79EB-4629-8D16-0BC09C0B307F}" type="presOf" srcId="{705E9BAE-C8D2-4EA0-8C27-447B5418DB41}" destId="{DF213814-9F1B-45AB-9040-9F3E52BC504D}" srcOrd="0" destOrd="0" presId="urn:microsoft.com/office/officeart/2018/2/layout/IconVerticalSolidList"/>
    <dgm:cxn modelId="{1482FE51-9EBB-432C-B4BB-D1E364B27E58}" type="presParOf" srcId="{9E7F83EF-458C-43ED-8D37-680B197962E0}" destId="{E8EC58D0-87EB-4B5E-B120-6993CF39F302}" srcOrd="0" destOrd="0" presId="urn:microsoft.com/office/officeart/2018/2/layout/IconVerticalSolidList"/>
    <dgm:cxn modelId="{9A8D2364-6724-4B30-BB3F-83FA4F2DE707}" type="presParOf" srcId="{E8EC58D0-87EB-4B5E-B120-6993CF39F302}" destId="{7423160F-0EF7-42BC-9773-DF93AC9F468A}" srcOrd="0" destOrd="0" presId="urn:microsoft.com/office/officeart/2018/2/layout/IconVerticalSolidList"/>
    <dgm:cxn modelId="{E343DB93-0DDA-4E10-B00D-D1FD3C67321B}" type="presParOf" srcId="{E8EC58D0-87EB-4B5E-B120-6993CF39F302}" destId="{3627F961-AC25-49F1-B131-2E4101B6720B}" srcOrd="1" destOrd="0" presId="urn:microsoft.com/office/officeart/2018/2/layout/IconVerticalSolidList"/>
    <dgm:cxn modelId="{FA606064-BA54-434C-8690-64B75E95D611}" type="presParOf" srcId="{E8EC58D0-87EB-4B5E-B120-6993CF39F302}" destId="{417DE21B-D1E5-42C9-9BA5-6577054718A5}" srcOrd="2" destOrd="0" presId="urn:microsoft.com/office/officeart/2018/2/layout/IconVerticalSolidList"/>
    <dgm:cxn modelId="{45D5E80E-35E2-4344-B11E-9468BC345B13}" type="presParOf" srcId="{E8EC58D0-87EB-4B5E-B120-6993CF39F302}" destId="{DA63EC47-AE39-4929-B7FE-093DF4EC2F18}" srcOrd="3" destOrd="0" presId="urn:microsoft.com/office/officeart/2018/2/layout/IconVerticalSolidList"/>
    <dgm:cxn modelId="{C44A6D43-3E33-45C0-9032-07C6E330873B}" type="presParOf" srcId="{9E7F83EF-458C-43ED-8D37-680B197962E0}" destId="{EA28610B-BE61-4D80-8E11-122C2B0EBD9D}" srcOrd="1" destOrd="0" presId="urn:microsoft.com/office/officeart/2018/2/layout/IconVerticalSolidList"/>
    <dgm:cxn modelId="{E06D9DE1-CB92-43F3-A1AE-3FAB8B9117FA}" type="presParOf" srcId="{9E7F83EF-458C-43ED-8D37-680B197962E0}" destId="{084F81A3-FB2C-49FC-87DA-7B0783DA2D53}" srcOrd="2" destOrd="0" presId="urn:microsoft.com/office/officeart/2018/2/layout/IconVerticalSolidList"/>
    <dgm:cxn modelId="{0BCD607C-F4DC-40CB-BD3E-2B709C165C54}" type="presParOf" srcId="{084F81A3-FB2C-49FC-87DA-7B0783DA2D53}" destId="{0D2186D4-A422-43A1-BCB7-97D1197F6F55}" srcOrd="0" destOrd="0" presId="urn:microsoft.com/office/officeart/2018/2/layout/IconVerticalSolidList"/>
    <dgm:cxn modelId="{22B062DA-B933-426B-9F8C-EE3238290B21}" type="presParOf" srcId="{084F81A3-FB2C-49FC-87DA-7B0783DA2D53}" destId="{573797FF-2E74-45BC-837C-9641ECB7D5D5}" srcOrd="1" destOrd="0" presId="urn:microsoft.com/office/officeart/2018/2/layout/IconVerticalSolidList"/>
    <dgm:cxn modelId="{4BF5FF34-B320-45DE-8CEF-2DD39376369F}" type="presParOf" srcId="{084F81A3-FB2C-49FC-87DA-7B0783DA2D53}" destId="{13ADCDBA-2B4A-4738-8668-6FA44190E11B}" srcOrd="2" destOrd="0" presId="urn:microsoft.com/office/officeart/2018/2/layout/IconVerticalSolidList"/>
    <dgm:cxn modelId="{E3567DA1-0506-4A20-B382-E9BB660A1BC2}" type="presParOf" srcId="{084F81A3-FB2C-49FC-87DA-7B0783DA2D53}" destId="{27708C45-2C55-4B23-9B98-CD7809B6F976}" srcOrd="3" destOrd="0" presId="urn:microsoft.com/office/officeart/2018/2/layout/IconVerticalSolidList"/>
    <dgm:cxn modelId="{8EC95289-636D-4F55-9805-BCB56C4626BC}" type="presParOf" srcId="{9E7F83EF-458C-43ED-8D37-680B197962E0}" destId="{06620550-E96F-4498-B1C2-10F0CD4B6310}" srcOrd="3" destOrd="0" presId="urn:microsoft.com/office/officeart/2018/2/layout/IconVerticalSolidList"/>
    <dgm:cxn modelId="{EC0BD8A6-CE06-49A6-85EC-2CDC1AEC4B2C}" type="presParOf" srcId="{9E7F83EF-458C-43ED-8D37-680B197962E0}" destId="{0CA43452-2A18-405E-9E48-D278839F6BE7}" srcOrd="4" destOrd="0" presId="urn:microsoft.com/office/officeart/2018/2/layout/IconVerticalSolidList"/>
    <dgm:cxn modelId="{882A0BBF-3E54-4430-93C1-0F658D995AD5}" type="presParOf" srcId="{0CA43452-2A18-405E-9E48-D278839F6BE7}" destId="{A4754F2B-59E6-441F-B160-2BF962197040}" srcOrd="0" destOrd="0" presId="urn:microsoft.com/office/officeart/2018/2/layout/IconVerticalSolidList"/>
    <dgm:cxn modelId="{09BCC447-1E41-4FFE-863C-07FE819A0FC5}" type="presParOf" srcId="{0CA43452-2A18-405E-9E48-D278839F6BE7}" destId="{510D1EE0-3249-4128-B6AB-527B3FF38225}" srcOrd="1" destOrd="0" presId="urn:microsoft.com/office/officeart/2018/2/layout/IconVerticalSolidList"/>
    <dgm:cxn modelId="{6AEC12C2-9E18-4CEE-8DDE-3F1B8C35D561}" type="presParOf" srcId="{0CA43452-2A18-405E-9E48-D278839F6BE7}" destId="{BBC3DCB3-35D9-4955-8CE2-487999806903}" srcOrd="2" destOrd="0" presId="urn:microsoft.com/office/officeart/2018/2/layout/IconVerticalSolidList"/>
    <dgm:cxn modelId="{54C10BDF-0463-4F30-B7F6-965FA26F796D}" type="presParOf" srcId="{0CA43452-2A18-405E-9E48-D278839F6BE7}" destId="{DF213814-9F1B-45AB-9040-9F3E52BC504D}" srcOrd="3" destOrd="0" presId="urn:microsoft.com/office/officeart/2018/2/layout/IconVerticalSolidList"/>
    <dgm:cxn modelId="{DEE75461-0970-4256-A970-51CEE2BA975A}" type="presParOf" srcId="{9E7F83EF-458C-43ED-8D37-680B197962E0}" destId="{4F4528E9-1243-4B32-AF96-D02823A40766}" srcOrd="5" destOrd="0" presId="urn:microsoft.com/office/officeart/2018/2/layout/IconVerticalSolidList"/>
    <dgm:cxn modelId="{12702FE6-C446-4711-8239-60E1391FCDD0}" type="presParOf" srcId="{9E7F83EF-458C-43ED-8D37-680B197962E0}" destId="{F6D18D2F-5D2D-4602-878C-E39D285F23A4}" srcOrd="6" destOrd="0" presId="urn:microsoft.com/office/officeart/2018/2/layout/IconVerticalSolidList"/>
    <dgm:cxn modelId="{52DDE650-C109-4118-B4C0-45D508EC2F5E}" type="presParOf" srcId="{F6D18D2F-5D2D-4602-878C-E39D285F23A4}" destId="{E7E16D00-D0B8-4E0D-9D53-66095DF122B2}" srcOrd="0" destOrd="0" presId="urn:microsoft.com/office/officeart/2018/2/layout/IconVerticalSolidList"/>
    <dgm:cxn modelId="{8AEA06F2-DD8F-40CC-B82A-535EE0E646A1}" type="presParOf" srcId="{F6D18D2F-5D2D-4602-878C-E39D285F23A4}" destId="{04B796A3-4BF7-4593-9912-98D34C93BFEB}" srcOrd="1" destOrd="0" presId="urn:microsoft.com/office/officeart/2018/2/layout/IconVerticalSolidList"/>
    <dgm:cxn modelId="{D3933147-D8F9-4201-A1EC-728CF3999547}" type="presParOf" srcId="{F6D18D2F-5D2D-4602-878C-E39D285F23A4}" destId="{E2773927-742C-42CD-B03B-5C9AF2A94BE5}" srcOrd="2" destOrd="0" presId="urn:microsoft.com/office/officeart/2018/2/layout/IconVerticalSolidList"/>
    <dgm:cxn modelId="{7EA8B690-29E2-44C0-916D-0211A8188DF9}" type="presParOf" srcId="{F6D18D2F-5D2D-4602-878C-E39D285F23A4}" destId="{AF11316B-1599-421E-B0D5-75C4A0103130}" srcOrd="3" destOrd="0" presId="urn:microsoft.com/office/officeart/2018/2/layout/IconVerticalSolidList"/>
    <dgm:cxn modelId="{31A1B0D5-74B8-4B0E-8275-DE72A8C8E661}" type="presParOf" srcId="{9E7F83EF-458C-43ED-8D37-680B197962E0}" destId="{EFE89F73-AC8D-4F2F-9F3F-146C587D1F32}" srcOrd="7" destOrd="0" presId="urn:microsoft.com/office/officeart/2018/2/layout/IconVerticalSolidList"/>
    <dgm:cxn modelId="{2B952C9F-D6EA-4B2E-AFF6-D5B7758BA29B}" type="presParOf" srcId="{9E7F83EF-458C-43ED-8D37-680B197962E0}" destId="{1A636A86-F8C4-4520-9FFC-C6B8C48DB350}" srcOrd="8" destOrd="0" presId="urn:microsoft.com/office/officeart/2018/2/layout/IconVerticalSolidList"/>
    <dgm:cxn modelId="{4845E505-8AE4-476D-8BC4-BF257B9191BE}" type="presParOf" srcId="{1A636A86-F8C4-4520-9FFC-C6B8C48DB350}" destId="{ACD14893-E03B-4F2F-B8F0-2F4A23A17025}" srcOrd="0" destOrd="0" presId="urn:microsoft.com/office/officeart/2018/2/layout/IconVerticalSolidList"/>
    <dgm:cxn modelId="{311032BC-5C07-454F-94F0-2BAB7471380E}" type="presParOf" srcId="{1A636A86-F8C4-4520-9FFC-C6B8C48DB350}" destId="{EBC4EA19-0248-48B7-8C09-8886B048B6B5}" srcOrd="1" destOrd="0" presId="urn:microsoft.com/office/officeart/2018/2/layout/IconVerticalSolidList"/>
    <dgm:cxn modelId="{62720866-821E-40FF-BFB9-D5D27C04CB2A}" type="presParOf" srcId="{1A636A86-F8C4-4520-9FFC-C6B8C48DB350}" destId="{6ACF67B9-571A-4133-A79B-044E9D9B1951}" srcOrd="2" destOrd="0" presId="urn:microsoft.com/office/officeart/2018/2/layout/IconVerticalSolidList"/>
    <dgm:cxn modelId="{CDEFEA33-D146-4A61-BC61-18CFFCDC6C69}" type="presParOf" srcId="{1A636A86-F8C4-4520-9FFC-C6B8C48DB350}" destId="{24EE7A31-DCB5-4248-9544-2033E5CD821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9A312A8-702E-40A2-A453-42A3D472D85C}" type="doc">
      <dgm:prSet loTypeId="urn:microsoft.com/office/officeart/2005/8/layout/default" loCatId="list" qsTypeId="urn:microsoft.com/office/officeart/2005/8/quickstyle/simple1" qsCatId="simple" csTypeId="urn:microsoft.com/office/officeart/2005/8/colors/accent0_3" csCatId="mainScheme" phldr="1"/>
      <dgm:spPr/>
      <dgm:t>
        <a:bodyPr/>
        <a:lstStyle/>
        <a:p>
          <a:endParaRPr lang="en-US"/>
        </a:p>
      </dgm:t>
    </dgm:pt>
    <dgm:pt modelId="{3840DEE4-3B0A-46B6-BE63-3F46029D456A}">
      <dgm:prSet/>
      <dgm:spPr/>
      <dgm:t>
        <a:bodyPr/>
        <a:lstStyle/>
        <a:p>
          <a:r>
            <a:rPr lang="en-GB" dirty="0"/>
            <a:t>Word pairs were presented in 3 blocks and each task contained 80 pairs.</a:t>
          </a:r>
          <a:endParaRPr lang="en-US" dirty="0"/>
        </a:p>
      </dgm:t>
    </dgm:pt>
    <dgm:pt modelId="{90F1A0DF-6D5D-44B2-BC58-B99AE31E8765}" type="parTrans" cxnId="{749A23A8-BDDC-4246-97F1-E49B599A9B06}">
      <dgm:prSet/>
      <dgm:spPr/>
      <dgm:t>
        <a:bodyPr/>
        <a:lstStyle/>
        <a:p>
          <a:endParaRPr lang="en-US"/>
        </a:p>
      </dgm:t>
    </dgm:pt>
    <dgm:pt modelId="{7E007F11-3D98-47F8-B91C-5B779BC2484E}" type="sibTrans" cxnId="{749A23A8-BDDC-4246-97F1-E49B599A9B06}">
      <dgm:prSet/>
      <dgm:spPr/>
      <dgm:t>
        <a:bodyPr/>
        <a:lstStyle/>
        <a:p>
          <a:endParaRPr lang="en-US"/>
        </a:p>
      </dgm:t>
    </dgm:pt>
    <dgm:pt modelId="{ECF9E481-B0F1-4ED1-9C84-40B59B855A9D}">
      <dgm:prSet/>
      <dgm:spPr/>
      <dgm:t>
        <a:bodyPr/>
        <a:lstStyle/>
        <a:p>
          <a:r>
            <a:rPr lang="en-GB" dirty="0"/>
            <a:t>While this is robust testing this has the potential for participant fatigue, particularly for the patient group as schizophrenia is known to have cognitive impairment as a core deficit.</a:t>
          </a:r>
          <a:endParaRPr lang="en-US" dirty="0"/>
        </a:p>
      </dgm:t>
    </dgm:pt>
    <dgm:pt modelId="{FC1C95B6-0E57-4DCD-9708-652458AC43CB}" type="parTrans" cxnId="{9B232E7F-435D-4A9B-B609-8438A5C4E1B6}">
      <dgm:prSet/>
      <dgm:spPr/>
      <dgm:t>
        <a:bodyPr/>
        <a:lstStyle/>
        <a:p>
          <a:endParaRPr lang="en-US"/>
        </a:p>
      </dgm:t>
    </dgm:pt>
    <dgm:pt modelId="{BD96B5FF-4051-4926-9147-8C9E1C5B6F72}" type="sibTrans" cxnId="{9B232E7F-435D-4A9B-B609-8438A5C4E1B6}">
      <dgm:prSet/>
      <dgm:spPr/>
      <dgm:t>
        <a:bodyPr/>
        <a:lstStyle/>
        <a:p>
          <a:endParaRPr lang="en-US"/>
        </a:p>
      </dgm:t>
    </dgm:pt>
    <dgm:pt modelId="{31AD9E77-7D28-47ED-836F-AECA27B66C85}">
      <dgm:prSet/>
      <dgm:spPr/>
      <dgm:t>
        <a:bodyPr/>
        <a:lstStyle/>
        <a:p>
          <a:r>
            <a:rPr lang="en-GB" dirty="0"/>
            <a:t>According to Meyer et al., (2021) repetitive experimental procedures can limit its ecological validity and be at risk of practice bias.</a:t>
          </a:r>
          <a:endParaRPr lang="en-US" dirty="0"/>
        </a:p>
      </dgm:t>
    </dgm:pt>
    <dgm:pt modelId="{B40F179B-422E-4A5A-B2D1-65C177B427B5}" type="parTrans" cxnId="{C9A8F052-99D1-4A6A-8BAF-0D2FE315FA5C}">
      <dgm:prSet/>
      <dgm:spPr/>
      <dgm:t>
        <a:bodyPr/>
        <a:lstStyle/>
        <a:p>
          <a:endParaRPr lang="en-US"/>
        </a:p>
      </dgm:t>
    </dgm:pt>
    <dgm:pt modelId="{3FE8FBE0-4536-431A-9734-F423E2EE31C2}" type="sibTrans" cxnId="{C9A8F052-99D1-4A6A-8BAF-0D2FE315FA5C}">
      <dgm:prSet/>
      <dgm:spPr/>
      <dgm:t>
        <a:bodyPr/>
        <a:lstStyle/>
        <a:p>
          <a:endParaRPr lang="en-US"/>
        </a:p>
      </dgm:t>
    </dgm:pt>
    <dgm:pt modelId="{2EEA5B65-7426-4E37-AE56-BA7764183316}">
      <dgm:prSet/>
      <dgm:spPr/>
      <dgm:t>
        <a:bodyPr/>
        <a:lstStyle/>
        <a:p>
          <a:r>
            <a:rPr lang="en-GB" dirty="0"/>
            <a:t>Some steps to mitigate this were taken.</a:t>
          </a:r>
          <a:endParaRPr lang="en-US" dirty="0"/>
        </a:p>
      </dgm:t>
    </dgm:pt>
    <dgm:pt modelId="{09F90BC5-8E3C-424E-9F9D-7229EF220300}" type="parTrans" cxnId="{4DDF188D-BB8D-47D9-98C8-0CD77D9958A6}">
      <dgm:prSet/>
      <dgm:spPr/>
      <dgm:t>
        <a:bodyPr/>
        <a:lstStyle/>
        <a:p>
          <a:endParaRPr lang="en-US"/>
        </a:p>
      </dgm:t>
    </dgm:pt>
    <dgm:pt modelId="{D8DD8236-8EE2-411D-8109-744EE7D30309}" type="sibTrans" cxnId="{4DDF188D-BB8D-47D9-98C8-0CD77D9958A6}">
      <dgm:prSet/>
      <dgm:spPr/>
      <dgm:t>
        <a:bodyPr/>
        <a:lstStyle/>
        <a:p>
          <a:endParaRPr lang="en-US"/>
        </a:p>
      </dgm:t>
    </dgm:pt>
    <dgm:pt modelId="{D88D7AEA-F9BD-43B8-A0E1-24C7658FD734}">
      <dgm:prSet/>
      <dgm:spPr/>
      <dgm:t>
        <a:bodyPr/>
        <a:lstStyle/>
        <a:p>
          <a:r>
            <a:rPr lang="en-GB" dirty="0"/>
            <a:t>Naturalistic language tasks for schizophrenia research are supported by Brown and Kuperberg (2015)</a:t>
          </a:r>
          <a:endParaRPr lang="en-US" dirty="0"/>
        </a:p>
      </dgm:t>
    </dgm:pt>
    <dgm:pt modelId="{4E5FEEE2-A893-44FD-A5FE-39D4E2C5C9A5}" type="parTrans" cxnId="{99C4F8A5-3CD6-4640-9696-981248E9F477}">
      <dgm:prSet/>
      <dgm:spPr/>
      <dgm:t>
        <a:bodyPr/>
        <a:lstStyle/>
        <a:p>
          <a:endParaRPr lang="en-US"/>
        </a:p>
      </dgm:t>
    </dgm:pt>
    <dgm:pt modelId="{5F1C13AE-3615-4572-943E-0753735323AD}" type="sibTrans" cxnId="{99C4F8A5-3CD6-4640-9696-981248E9F477}">
      <dgm:prSet/>
      <dgm:spPr/>
      <dgm:t>
        <a:bodyPr/>
        <a:lstStyle/>
        <a:p>
          <a:endParaRPr lang="en-US"/>
        </a:p>
      </dgm:t>
    </dgm:pt>
    <dgm:pt modelId="{3F0C2E70-1FF3-4184-9DDF-39680ECD1B0F}">
      <dgm:prSet/>
      <dgm:spPr/>
      <dgm:t>
        <a:bodyPr/>
        <a:lstStyle/>
        <a:p>
          <a:r>
            <a:rPr lang="en-US" dirty="0"/>
            <a:t>Overall, the method section has been thoughtfully and clearly set out to describe the present study in detail.</a:t>
          </a:r>
        </a:p>
      </dgm:t>
    </dgm:pt>
    <dgm:pt modelId="{CDB3CB6D-E09E-4397-AA81-9DCC3E68DCDF}" type="parTrans" cxnId="{B9CA09B4-1B17-4683-94B6-EE95049F6B70}">
      <dgm:prSet/>
      <dgm:spPr/>
      <dgm:t>
        <a:bodyPr/>
        <a:lstStyle/>
        <a:p>
          <a:endParaRPr lang="en-GB"/>
        </a:p>
      </dgm:t>
    </dgm:pt>
    <dgm:pt modelId="{8F0E6AE4-2D79-460B-A2C9-D1C1A465CECC}" type="sibTrans" cxnId="{B9CA09B4-1B17-4683-94B6-EE95049F6B70}">
      <dgm:prSet/>
      <dgm:spPr/>
      <dgm:t>
        <a:bodyPr/>
        <a:lstStyle/>
        <a:p>
          <a:endParaRPr lang="en-GB"/>
        </a:p>
      </dgm:t>
    </dgm:pt>
    <dgm:pt modelId="{FF95DFE9-C88E-4B98-B545-73B19ABF3570}" type="pres">
      <dgm:prSet presAssocID="{A9A312A8-702E-40A2-A453-42A3D472D85C}" presName="diagram" presStyleCnt="0">
        <dgm:presLayoutVars>
          <dgm:dir/>
          <dgm:resizeHandles val="exact"/>
        </dgm:presLayoutVars>
      </dgm:prSet>
      <dgm:spPr/>
    </dgm:pt>
    <dgm:pt modelId="{B3F85571-B238-49F8-8458-BD7A47203E5D}" type="pres">
      <dgm:prSet presAssocID="{3840DEE4-3B0A-46B6-BE63-3F46029D456A}" presName="node" presStyleLbl="node1" presStyleIdx="0" presStyleCnt="6">
        <dgm:presLayoutVars>
          <dgm:bulletEnabled val="1"/>
        </dgm:presLayoutVars>
      </dgm:prSet>
      <dgm:spPr/>
    </dgm:pt>
    <dgm:pt modelId="{104F1724-72AB-45B0-8C7C-8AD9A20E5DEB}" type="pres">
      <dgm:prSet presAssocID="{7E007F11-3D98-47F8-B91C-5B779BC2484E}" presName="sibTrans" presStyleCnt="0"/>
      <dgm:spPr/>
    </dgm:pt>
    <dgm:pt modelId="{916E7BA4-805B-40A7-9997-7B12355A8CEB}" type="pres">
      <dgm:prSet presAssocID="{ECF9E481-B0F1-4ED1-9C84-40B59B855A9D}" presName="node" presStyleLbl="node1" presStyleIdx="1" presStyleCnt="6">
        <dgm:presLayoutVars>
          <dgm:bulletEnabled val="1"/>
        </dgm:presLayoutVars>
      </dgm:prSet>
      <dgm:spPr/>
    </dgm:pt>
    <dgm:pt modelId="{0EDB37B2-1C84-466C-868C-D3173C04CFEE}" type="pres">
      <dgm:prSet presAssocID="{BD96B5FF-4051-4926-9147-8C9E1C5B6F72}" presName="sibTrans" presStyleCnt="0"/>
      <dgm:spPr/>
    </dgm:pt>
    <dgm:pt modelId="{6DF5F5FC-D09D-48D1-885A-89581FE840D6}" type="pres">
      <dgm:prSet presAssocID="{31AD9E77-7D28-47ED-836F-AECA27B66C85}" presName="node" presStyleLbl="node1" presStyleIdx="2" presStyleCnt="6">
        <dgm:presLayoutVars>
          <dgm:bulletEnabled val="1"/>
        </dgm:presLayoutVars>
      </dgm:prSet>
      <dgm:spPr/>
    </dgm:pt>
    <dgm:pt modelId="{F7481AF0-1D7C-4631-8880-565FFC974524}" type="pres">
      <dgm:prSet presAssocID="{3FE8FBE0-4536-431A-9734-F423E2EE31C2}" presName="sibTrans" presStyleCnt="0"/>
      <dgm:spPr/>
    </dgm:pt>
    <dgm:pt modelId="{E8BB41E9-939E-49EC-AEE4-509F12096C2B}" type="pres">
      <dgm:prSet presAssocID="{2EEA5B65-7426-4E37-AE56-BA7764183316}" presName="node" presStyleLbl="node1" presStyleIdx="3" presStyleCnt="6">
        <dgm:presLayoutVars>
          <dgm:bulletEnabled val="1"/>
        </dgm:presLayoutVars>
      </dgm:prSet>
      <dgm:spPr/>
    </dgm:pt>
    <dgm:pt modelId="{60DB4917-8F53-4E6F-90B9-7A7130408A22}" type="pres">
      <dgm:prSet presAssocID="{D8DD8236-8EE2-411D-8109-744EE7D30309}" presName="sibTrans" presStyleCnt="0"/>
      <dgm:spPr/>
    </dgm:pt>
    <dgm:pt modelId="{609D1AD8-EF8D-4359-82E8-9DA8405030FA}" type="pres">
      <dgm:prSet presAssocID="{D88D7AEA-F9BD-43B8-A0E1-24C7658FD734}" presName="node" presStyleLbl="node1" presStyleIdx="4" presStyleCnt="6">
        <dgm:presLayoutVars>
          <dgm:bulletEnabled val="1"/>
        </dgm:presLayoutVars>
      </dgm:prSet>
      <dgm:spPr/>
    </dgm:pt>
    <dgm:pt modelId="{A9AF3351-2171-4B08-9269-1F236236C9A9}" type="pres">
      <dgm:prSet presAssocID="{5F1C13AE-3615-4572-943E-0753735323AD}" presName="sibTrans" presStyleCnt="0"/>
      <dgm:spPr/>
    </dgm:pt>
    <dgm:pt modelId="{9879E012-20B0-485C-BE15-5243DDC76681}" type="pres">
      <dgm:prSet presAssocID="{3F0C2E70-1FF3-4184-9DDF-39680ECD1B0F}" presName="node" presStyleLbl="node1" presStyleIdx="5" presStyleCnt="6">
        <dgm:presLayoutVars>
          <dgm:bulletEnabled val="1"/>
        </dgm:presLayoutVars>
      </dgm:prSet>
      <dgm:spPr/>
    </dgm:pt>
  </dgm:ptLst>
  <dgm:cxnLst>
    <dgm:cxn modelId="{3309CC13-01C4-4D65-9937-C6A0EDA543C9}" type="presOf" srcId="{D88D7AEA-F9BD-43B8-A0E1-24C7658FD734}" destId="{609D1AD8-EF8D-4359-82E8-9DA8405030FA}" srcOrd="0" destOrd="0" presId="urn:microsoft.com/office/officeart/2005/8/layout/default"/>
    <dgm:cxn modelId="{23683416-138E-4FA9-A669-F90BD50018EE}" type="presOf" srcId="{A9A312A8-702E-40A2-A453-42A3D472D85C}" destId="{FF95DFE9-C88E-4B98-B545-73B19ABF3570}" srcOrd="0" destOrd="0" presId="urn:microsoft.com/office/officeart/2005/8/layout/default"/>
    <dgm:cxn modelId="{4A00C443-BCCF-4604-8C77-8A130DBCC44C}" type="presOf" srcId="{2EEA5B65-7426-4E37-AE56-BA7764183316}" destId="{E8BB41E9-939E-49EC-AEE4-509F12096C2B}" srcOrd="0" destOrd="0" presId="urn:microsoft.com/office/officeart/2005/8/layout/default"/>
    <dgm:cxn modelId="{F7D4CD67-21DA-47B8-B37D-9593D7721591}" type="presOf" srcId="{3840DEE4-3B0A-46B6-BE63-3F46029D456A}" destId="{B3F85571-B238-49F8-8458-BD7A47203E5D}" srcOrd="0" destOrd="0" presId="urn:microsoft.com/office/officeart/2005/8/layout/default"/>
    <dgm:cxn modelId="{D4C2516C-B421-499C-82EE-4A35A7759303}" type="presOf" srcId="{ECF9E481-B0F1-4ED1-9C84-40B59B855A9D}" destId="{916E7BA4-805B-40A7-9997-7B12355A8CEB}" srcOrd="0" destOrd="0" presId="urn:microsoft.com/office/officeart/2005/8/layout/default"/>
    <dgm:cxn modelId="{C9A8F052-99D1-4A6A-8BAF-0D2FE315FA5C}" srcId="{A9A312A8-702E-40A2-A453-42A3D472D85C}" destId="{31AD9E77-7D28-47ED-836F-AECA27B66C85}" srcOrd="2" destOrd="0" parTransId="{B40F179B-422E-4A5A-B2D1-65C177B427B5}" sibTransId="{3FE8FBE0-4536-431A-9734-F423E2EE31C2}"/>
    <dgm:cxn modelId="{9B232E7F-435D-4A9B-B609-8438A5C4E1B6}" srcId="{A9A312A8-702E-40A2-A453-42A3D472D85C}" destId="{ECF9E481-B0F1-4ED1-9C84-40B59B855A9D}" srcOrd="1" destOrd="0" parTransId="{FC1C95B6-0E57-4DCD-9708-652458AC43CB}" sibTransId="{BD96B5FF-4051-4926-9147-8C9E1C5B6F72}"/>
    <dgm:cxn modelId="{4DDF188D-BB8D-47D9-98C8-0CD77D9958A6}" srcId="{A9A312A8-702E-40A2-A453-42A3D472D85C}" destId="{2EEA5B65-7426-4E37-AE56-BA7764183316}" srcOrd="3" destOrd="0" parTransId="{09F90BC5-8E3C-424E-9F9D-7229EF220300}" sibTransId="{D8DD8236-8EE2-411D-8109-744EE7D30309}"/>
    <dgm:cxn modelId="{99C4F8A5-3CD6-4640-9696-981248E9F477}" srcId="{A9A312A8-702E-40A2-A453-42A3D472D85C}" destId="{D88D7AEA-F9BD-43B8-A0E1-24C7658FD734}" srcOrd="4" destOrd="0" parTransId="{4E5FEEE2-A893-44FD-A5FE-39D4E2C5C9A5}" sibTransId="{5F1C13AE-3615-4572-943E-0753735323AD}"/>
    <dgm:cxn modelId="{749A23A8-BDDC-4246-97F1-E49B599A9B06}" srcId="{A9A312A8-702E-40A2-A453-42A3D472D85C}" destId="{3840DEE4-3B0A-46B6-BE63-3F46029D456A}" srcOrd="0" destOrd="0" parTransId="{90F1A0DF-6D5D-44B2-BC58-B99AE31E8765}" sibTransId="{7E007F11-3D98-47F8-B91C-5B779BC2484E}"/>
    <dgm:cxn modelId="{B9CA09B4-1B17-4683-94B6-EE95049F6B70}" srcId="{A9A312A8-702E-40A2-A453-42A3D472D85C}" destId="{3F0C2E70-1FF3-4184-9DDF-39680ECD1B0F}" srcOrd="5" destOrd="0" parTransId="{CDB3CB6D-E09E-4397-AA81-9DCC3E68DCDF}" sibTransId="{8F0E6AE4-2D79-460B-A2C9-D1C1A465CECC}"/>
    <dgm:cxn modelId="{664410D1-1A41-40A0-9A29-308FF2DE642B}" type="presOf" srcId="{31AD9E77-7D28-47ED-836F-AECA27B66C85}" destId="{6DF5F5FC-D09D-48D1-885A-89581FE840D6}" srcOrd="0" destOrd="0" presId="urn:microsoft.com/office/officeart/2005/8/layout/default"/>
    <dgm:cxn modelId="{350BFEFE-6B77-4767-9CAB-30EEB289CD15}" type="presOf" srcId="{3F0C2E70-1FF3-4184-9DDF-39680ECD1B0F}" destId="{9879E012-20B0-485C-BE15-5243DDC76681}" srcOrd="0" destOrd="0" presId="urn:microsoft.com/office/officeart/2005/8/layout/default"/>
    <dgm:cxn modelId="{0C0407C3-7D63-4037-AC71-3FD3B8439FF4}" type="presParOf" srcId="{FF95DFE9-C88E-4B98-B545-73B19ABF3570}" destId="{B3F85571-B238-49F8-8458-BD7A47203E5D}" srcOrd="0" destOrd="0" presId="urn:microsoft.com/office/officeart/2005/8/layout/default"/>
    <dgm:cxn modelId="{9159D1BC-9789-48D3-8D05-E234D2D87C61}" type="presParOf" srcId="{FF95DFE9-C88E-4B98-B545-73B19ABF3570}" destId="{104F1724-72AB-45B0-8C7C-8AD9A20E5DEB}" srcOrd="1" destOrd="0" presId="urn:microsoft.com/office/officeart/2005/8/layout/default"/>
    <dgm:cxn modelId="{E8C24FD4-61B1-4C8F-B365-C5B33728AA79}" type="presParOf" srcId="{FF95DFE9-C88E-4B98-B545-73B19ABF3570}" destId="{916E7BA4-805B-40A7-9997-7B12355A8CEB}" srcOrd="2" destOrd="0" presId="urn:microsoft.com/office/officeart/2005/8/layout/default"/>
    <dgm:cxn modelId="{43B73306-662E-4FD8-B1FF-8E84FCDB95C9}" type="presParOf" srcId="{FF95DFE9-C88E-4B98-B545-73B19ABF3570}" destId="{0EDB37B2-1C84-466C-868C-D3173C04CFEE}" srcOrd="3" destOrd="0" presId="urn:microsoft.com/office/officeart/2005/8/layout/default"/>
    <dgm:cxn modelId="{237EB6D7-DE58-4F37-B0ED-F221DE5E7A92}" type="presParOf" srcId="{FF95DFE9-C88E-4B98-B545-73B19ABF3570}" destId="{6DF5F5FC-D09D-48D1-885A-89581FE840D6}" srcOrd="4" destOrd="0" presId="urn:microsoft.com/office/officeart/2005/8/layout/default"/>
    <dgm:cxn modelId="{77E8FAC5-6D08-4AC8-B4B1-D37C4ACFC676}" type="presParOf" srcId="{FF95DFE9-C88E-4B98-B545-73B19ABF3570}" destId="{F7481AF0-1D7C-4631-8880-565FFC974524}" srcOrd="5" destOrd="0" presId="urn:microsoft.com/office/officeart/2005/8/layout/default"/>
    <dgm:cxn modelId="{DA34AC71-8774-4399-9DDD-B486622D82D8}" type="presParOf" srcId="{FF95DFE9-C88E-4B98-B545-73B19ABF3570}" destId="{E8BB41E9-939E-49EC-AEE4-509F12096C2B}" srcOrd="6" destOrd="0" presId="urn:microsoft.com/office/officeart/2005/8/layout/default"/>
    <dgm:cxn modelId="{433AF3A0-2A84-462C-A8FA-168148398463}" type="presParOf" srcId="{FF95DFE9-C88E-4B98-B545-73B19ABF3570}" destId="{60DB4917-8F53-4E6F-90B9-7A7130408A22}" srcOrd="7" destOrd="0" presId="urn:microsoft.com/office/officeart/2005/8/layout/default"/>
    <dgm:cxn modelId="{F7A89DDD-2E07-4440-BD0E-9CEEA743FEE5}" type="presParOf" srcId="{FF95DFE9-C88E-4B98-B545-73B19ABF3570}" destId="{609D1AD8-EF8D-4359-82E8-9DA8405030FA}" srcOrd="8" destOrd="0" presId="urn:microsoft.com/office/officeart/2005/8/layout/default"/>
    <dgm:cxn modelId="{8E16045A-EF45-4A20-BE69-F66ED7284A37}" type="presParOf" srcId="{FF95DFE9-C88E-4B98-B545-73B19ABF3570}" destId="{A9AF3351-2171-4B08-9269-1F236236C9A9}" srcOrd="9" destOrd="0" presId="urn:microsoft.com/office/officeart/2005/8/layout/default"/>
    <dgm:cxn modelId="{8F57B752-18D8-458C-9728-55D3EE44F150}" type="presParOf" srcId="{FF95DFE9-C88E-4B98-B545-73B19ABF3570}" destId="{9879E012-20B0-485C-BE15-5243DDC76681}"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40BF7A7-56B6-4D5E-BE89-76003C51720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D0173D91-D0F2-4F2C-8A22-E6CA12CC6AA9}">
      <dgm:prSet/>
      <dgm:spPr/>
      <dgm:t>
        <a:bodyPr/>
        <a:lstStyle/>
        <a:p>
          <a:pPr>
            <a:lnSpc>
              <a:spcPct val="100000"/>
            </a:lnSpc>
          </a:pPr>
          <a:r>
            <a:rPr lang="en-GB"/>
            <a:t>Gamma amplitude was significantly reduced and bilaterally distributed in the patient sample compared to the control group. This indicates a disruption to the neural networks involved in language processing. </a:t>
          </a:r>
          <a:endParaRPr lang="en-US"/>
        </a:p>
      </dgm:t>
    </dgm:pt>
    <dgm:pt modelId="{705FB3E4-AD0C-4A0A-B104-9F84DB42E2C5}" type="parTrans" cxnId="{E906556A-C4D3-40EE-9B63-7E3101CC216C}">
      <dgm:prSet/>
      <dgm:spPr/>
      <dgm:t>
        <a:bodyPr/>
        <a:lstStyle/>
        <a:p>
          <a:endParaRPr lang="en-US"/>
        </a:p>
      </dgm:t>
    </dgm:pt>
    <dgm:pt modelId="{5C316FA9-B0B7-4D35-8A12-408BACEEE3E1}" type="sibTrans" cxnId="{E906556A-C4D3-40EE-9B63-7E3101CC216C}">
      <dgm:prSet/>
      <dgm:spPr/>
      <dgm:t>
        <a:bodyPr/>
        <a:lstStyle/>
        <a:p>
          <a:endParaRPr lang="en-US"/>
        </a:p>
      </dgm:t>
    </dgm:pt>
    <dgm:pt modelId="{E33B1860-F63B-497E-9DE1-5F4A12FC7F10}">
      <dgm:prSet/>
      <dgm:spPr/>
      <dgm:t>
        <a:bodyPr/>
        <a:lstStyle/>
        <a:p>
          <a:pPr>
            <a:lnSpc>
              <a:spcPct val="100000"/>
            </a:lnSpc>
          </a:pPr>
          <a:r>
            <a:rPr lang="en-GB"/>
            <a:t>Positive symptoms of schizophrenia were correlated with the loss of asymmetrical language processing</a:t>
          </a:r>
          <a:endParaRPr lang="en-US"/>
        </a:p>
      </dgm:t>
    </dgm:pt>
    <dgm:pt modelId="{F876E8EE-3EAD-4A75-ADB3-5FA17FBBE4EF}" type="parTrans" cxnId="{8E5EA998-23EA-48AC-AF98-07548D0D7AFD}">
      <dgm:prSet/>
      <dgm:spPr/>
      <dgm:t>
        <a:bodyPr/>
        <a:lstStyle/>
        <a:p>
          <a:endParaRPr lang="en-US"/>
        </a:p>
      </dgm:t>
    </dgm:pt>
    <dgm:pt modelId="{A87E5C6A-56BE-4306-8197-F56426859092}" type="sibTrans" cxnId="{8E5EA998-23EA-48AC-AF98-07548D0D7AFD}">
      <dgm:prSet/>
      <dgm:spPr/>
      <dgm:t>
        <a:bodyPr/>
        <a:lstStyle/>
        <a:p>
          <a:endParaRPr lang="en-US"/>
        </a:p>
      </dgm:t>
    </dgm:pt>
    <dgm:pt modelId="{FE08A133-F7FD-4208-9E82-F6B907688895}" type="pres">
      <dgm:prSet presAssocID="{F40BF7A7-56B6-4D5E-BE89-76003C51720B}" presName="root" presStyleCnt="0">
        <dgm:presLayoutVars>
          <dgm:dir/>
          <dgm:resizeHandles val="exact"/>
        </dgm:presLayoutVars>
      </dgm:prSet>
      <dgm:spPr/>
    </dgm:pt>
    <dgm:pt modelId="{1900C06B-EC58-4C4D-BD0D-E7321684C7E4}" type="pres">
      <dgm:prSet presAssocID="{D0173D91-D0F2-4F2C-8A22-E6CA12CC6AA9}" presName="compNode" presStyleCnt="0"/>
      <dgm:spPr/>
    </dgm:pt>
    <dgm:pt modelId="{FD49471A-262A-4CB0-BB21-B9E6984E27CC}" type="pres">
      <dgm:prSet presAssocID="{D0173D91-D0F2-4F2C-8A22-E6CA12CC6AA9}" presName="bgRect" presStyleLbl="bgShp" presStyleIdx="0" presStyleCnt="2"/>
      <dgm:spPr/>
    </dgm:pt>
    <dgm:pt modelId="{4F513428-DE4B-4F96-9769-461AC188F764}" type="pres">
      <dgm:prSet presAssocID="{D0173D91-D0F2-4F2C-8A22-E6CA12CC6AA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rain"/>
        </a:ext>
      </dgm:extLst>
    </dgm:pt>
    <dgm:pt modelId="{629731A5-D453-4E7A-A694-F4F6B3090AE8}" type="pres">
      <dgm:prSet presAssocID="{D0173D91-D0F2-4F2C-8A22-E6CA12CC6AA9}" presName="spaceRect" presStyleCnt="0"/>
      <dgm:spPr/>
    </dgm:pt>
    <dgm:pt modelId="{755F2CE0-8B4B-41B3-B191-597B8C859334}" type="pres">
      <dgm:prSet presAssocID="{D0173D91-D0F2-4F2C-8A22-E6CA12CC6AA9}" presName="parTx" presStyleLbl="revTx" presStyleIdx="0" presStyleCnt="2">
        <dgm:presLayoutVars>
          <dgm:chMax val="0"/>
          <dgm:chPref val="0"/>
        </dgm:presLayoutVars>
      </dgm:prSet>
      <dgm:spPr/>
    </dgm:pt>
    <dgm:pt modelId="{048801D8-1C88-46C0-9BA3-12711DF6186C}" type="pres">
      <dgm:prSet presAssocID="{5C316FA9-B0B7-4D35-8A12-408BACEEE3E1}" presName="sibTrans" presStyleCnt="0"/>
      <dgm:spPr/>
    </dgm:pt>
    <dgm:pt modelId="{DAFAAA7F-8194-44BD-B974-6F54A0EB4D9E}" type="pres">
      <dgm:prSet presAssocID="{E33B1860-F63B-497E-9DE1-5F4A12FC7F10}" presName="compNode" presStyleCnt="0"/>
      <dgm:spPr/>
    </dgm:pt>
    <dgm:pt modelId="{6E88FBE1-12BD-41B0-B980-508C496768E7}" type="pres">
      <dgm:prSet presAssocID="{E33B1860-F63B-497E-9DE1-5F4A12FC7F10}" presName="bgRect" presStyleLbl="bgShp" presStyleIdx="1" presStyleCnt="2" custLinFactNeighborX="0" custLinFactNeighborY="1081"/>
      <dgm:spPr/>
    </dgm:pt>
    <dgm:pt modelId="{FFFB41A7-8375-42AD-89ED-609E46EBD523}" type="pres">
      <dgm:prSet presAssocID="{E33B1860-F63B-497E-9DE1-5F4A12FC7F1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rain in head"/>
        </a:ext>
      </dgm:extLst>
    </dgm:pt>
    <dgm:pt modelId="{8F75C43C-CD9C-47F4-8639-30F5AD07CE0E}" type="pres">
      <dgm:prSet presAssocID="{E33B1860-F63B-497E-9DE1-5F4A12FC7F10}" presName="spaceRect" presStyleCnt="0"/>
      <dgm:spPr/>
    </dgm:pt>
    <dgm:pt modelId="{9F6FFE26-B35D-47C6-9DB0-BCD29BDC8745}" type="pres">
      <dgm:prSet presAssocID="{E33B1860-F63B-497E-9DE1-5F4A12FC7F10}" presName="parTx" presStyleLbl="revTx" presStyleIdx="1" presStyleCnt="2">
        <dgm:presLayoutVars>
          <dgm:chMax val="0"/>
          <dgm:chPref val="0"/>
        </dgm:presLayoutVars>
      </dgm:prSet>
      <dgm:spPr/>
    </dgm:pt>
  </dgm:ptLst>
  <dgm:cxnLst>
    <dgm:cxn modelId="{242AE23F-870E-4C8E-8FF0-3E3517F992A5}" type="presOf" srcId="{D0173D91-D0F2-4F2C-8A22-E6CA12CC6AA9}" destId="{755F2CE0-8B4B-41B3-B191-597B8C859334}" srcOrd="0" destOrd="0" presId="urn:microsoft.com/office/officeart/2018/2/layout/IconVerticalSolidList"/>
    <dgm:cxn modelId="{0A90B443-56C2-4FFB-B16D-8CB509A98D73}" type="presOf" srcId="{F40BF7A7-56B6-4D5E-BE89-76003C51720B}" destId="{FE08A133-F7FD-4208-9E82-F6B907688895}" srcOrd="0" destOrd="0" presId="urn:microsoft.com/office/officeart/2018/2/layout/IconVerticalSolidList"/>
    <dgm:cxn modelId="{E906556A-C4D3-40EE-9B63-7E3101CC216C}" srcId="{F40BF7A7-56B6-4D5E-BE89-76003C51720B}" destId="{D0173D91-D0F2-4F2C-8A22-E6CA12CC6AA9}" srcOrd="0" destOrd="0" parTransId="{705FB3E4-AD0C-4A0A-B104-9F84DB42E2C5}" sibTransId="{5C316FA9-B0B7-4D35-8A12-408BACEEE3E1}"/>
    <dgm:cxn modelId="{A3AAD981-F36B-48FA-AEF0-E157174473F2}" type="presOf" srcId="{E33B1860-F63B-497E-9DE1-5F4A12FC7F10}" destId="{9F6FFE26-B35D-47C6-9DB0-BCD29BDC8745}" srcOrd="0" destOrd="0" presId="urn:microsoft.com/office/officeart/2018/2/layout/IconVerticalSolidList"/>
    <dgm:cxn modelId="{8E5EA998-23EA-48AC-AF98-07548D0D7AFD}" srcId="{F40BF7A7-56B6-4D5E-BE89-76003C51720B}" destId="{E33B1860-F63B-497E-9DE1-5F4A12FC7F10}" srcOrd="1" destOrd="0" parTransId="{F876E8EE-3EAD-4A75-ADB3-5FA17FBBE4EF}" sibTransId="{A87E5C6A-56BE-4306-8197-F56426859092}"/>
    <dgm:cxn modelId="{8EDADD1B-F8C3-4C97-97B9-BE515F132087}" type="presParOf" srcId="{FE08A133-F7FD-4208-9E82-F6B907688895}" destId="{1900C06B-EC58-4C4D-BD0D-E7321684C7E4}" srcOrd="0" destOrd="0" presId="urn:microsoft.com/office/officeart/2018/2/layout/IconVerticalSolidList"/>
    <dgm:cxn modelId="{1A3477FA-A461-45F6-9B33-D6A9A81A9E44}" type="presParOf" srcId="{1900C06B-EC58-4C4D-BD0D-E7321684C7E4}" destId="{FD49471A-262A-4CB0-BB21-B9E6984E27CC}" srcOrd="0" destOrd="0" presId="urn:microsoft.com/office/officeart/2018/2/layout/IconVerticalSolidList"/>
    <dgm:cxn modelId="{72EB26C9-E0BE-4B47-97E2-19DCCCF455E9}" type="presParOf" srcId="{1900C06B-EC58-4C4D-BD0D-E7321684C7E4}" destId="{4F513428-DE4B-4F96-9769-461AC188F764}" srcOrd="1" destOrd="0" presId="urn:microsoft.com/office/officeart/2018/2/layout/IconVerticalSolidList"/>
    <dgm:cxn modelId="{F1E8600E-E9B4-4A30-8E64-C3B62A1EBB61}" type="presParOf" srcId="{1900C06B-EC58-4C4D-BD0D-E7321684C7E4}" destId="{629731A5-D453-4E7A-A694-F4F6B3090AE8}" srcOrd="2" destOrd="0" presId="urn:microsoft.com/office/officeart/2018/2/layout/IconVerticalSolidList"/>
    <dgm:cxn modelId="{9BA9509F-B04A-42CB-9CCD-8E50E50AAE33}" type="presParOf" srcId="{1900C06B-EC58-4C4D-BD0D-E7321684C7E4}" destId="{755F2CE0-8B4B-41B3-B191-597B8C859334}" srcOrd="3" destOrd="0" presId="urn:microsoft.com/office/officeart/2018/2/layout/IconVerticalSolidList"/>
    <dgm:cxn modelId="{221EA304-0235-4DD9-B393-86A9D8EB5614}" type="presParOf" srcId="{FE08A133-F7FD-4208-9E82-F6B907688895}" destId="{048801D8-1C88-46C0-9BA3-12711DF6186C}" srcOrd="1" destOrd="0" presId="urn:microsoft.com/office/officeart/2018/2/layout/IconVerticalSolidList"/>
    <dgm:cxn modelId="{700DB3BB-840C-4C28-A9D2-8ECD53BDEB90}" type="presParOf" srcId="{FE08A133-F7FD-4208-9E82-F6B907688895}" destId="{DAFAAA7F-8194-44BD-B974-6F54A0EB4D9E}" srcOrd="2" destOrd="0" presId="urn:microsoft.com/office/officeart/2018/2/layout/IconVerticalSolidList"/>
    <dgm:cxn modelId="{4C9B9410-624E-495E-8787-A79855EFAB28}" type="presParOf" srcId="{DAFAAA7F-8194-44BD-B974-6F54A0EB4D9E}" destId="{6E88FBE1-12BD-41B0-B980-508C496768E7}" srcOrd="0" destOrd="0" presId="urn:microsoft.com/office/officeart/2018/2/layout/IconVerticalSolidList"/>
    <dgm:cxn modelId="{E46D6CCA-C1DC-4D45-BA64-4E0B64C653A2}" type="presParOf" srcId="{DAFAAA7F-8194-44BD-B974-6F54A0EB4D9E}" destId="{FFFB41A7-8375-42AD-89ED-609E46EBD523}" srcOrd="1" destOrd="0" presId="urn:microsoft.com/office/officeart/2018/2/layout/IconVerticalSolidList"/>
    <dgm:cxn modelId="{68C60273-F236-40F9-91FB-16D2E09E3A22}" type="presParOf" srcId="{DAFAAA7F-8194-44BD-B974-6F54A0EB4D9E}" destId="{8F75C43C-CD9C-47F4-8639-30F5AD07CE0E}" srcOrd="2" destOrd="0" presId="urn:microsoft.com/office/officeart/2018/2/layout/IconVerticalSolidList"/>
    <dgm:cxn modelId="{40F3F173-8E03-4933-8F19-AFD5453BA77F}" type="presParOf" srcId="{DAFAAA7F-8194-44BD-B974-6F54A0EB4D9E}" destId="{9F6FFE26-B35D-47C6-9DB0-BCD29BDC874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81F4B12F-BF14-4DBD-ACD2-43E398168B48}" type="doc">
      <dgm:prSet loTypeId="urn:microsoft.com/office/officeart/2016/7/layout/LinearBlockProcessNumbered" loCatId="process" qsTypeId="urn:microsoft.com/office/officeart/2005/8/quickstyle/simple2" qsCatId="simple" csTypeId="urn:microsoft.com/office/officeart/2005/8/colors/colorful5" csCatId="colorful" phldr="1"/>
      <dgm:spPr/>
      <dgm:t>
        <a:bodyPr/>
        <a:lstStyle/>
        <a:p>
          <a:endParaRPr lang="en-US"/>
        </a:p>
      </dgm:t>
    </dgm:pt>
    <dgm:pt modelId="{AF5268C0-BDA4-4AE1-BDCB-C1A2FBF22FC6}">
      <dgm:prSet/>
      <dgm:spPr/>
      <dgm:t>
        <a:bodyPr/>
        <a:lstStyle/>
        <a:p>
          <a:r>
            <a:rPr lang="en-GB"/>
            <a:t>Findings differ from previous gamma activity research in schizophrenia, possibly due to the nature of the task selection</a:t>
          </a:r>
          <a:endParaRPr lang="en-US"/>
        </a:p>
      </dgm:t>
    </dgm:pt>
    <dgm:pt modelId="{4FE8DA8A-44C8-4032-9298-771BDC0E704A}" type="parTrans" cxnId="{66ED1053-C297-44D2-BB19-05E5ACAAAC61}">
      <dgm:prSet/>
      <dgm:spPr/>
      <dgm:t>
        <a:bodyPr/>
        <a:lstStyle/>
        <a:p>
          <a:endParaRPr lang="en-US"/>
        </a:p>
      </dgm:t>
    </dgm:pt>
    <dgm:pt modelId="{45D60025-FDCA-4667-89A0-DECFC44C4B64}" type="sibTrans" cxnId="{66ED1053-C297-44D2-BB19-05E5ACAAAC61}">
      <dgm:prSet phldrT="01" phldr="0"/>
      <dgm:spPr/>
      <dgm:t>
        <a:bodyPr/>
        <a:lstStyle/>
        <a:p>
          <a:r>
            <a:rPr lang="en-US"/>
            <a:t>01</a:t>
          </a:r>
        </a:p>
      </dgm:t>
    </dgm:pt>
    <dgm:pt modelId="{0A4657DC-4D06-4F3E-98F3-162A7E8F540E}">
      <dgm:prSet/>
      <dgm:spPr/>
      <dgm:t>
        <a:bodyPr/>
        <a:lstStyle/>
        <a:p>
          <a:r>
            <a:rPr lang="en-GB" dirty="0"/>
            <a:t>Further highlights the need for specific research into schizophrenia psychopathology as it is still a very misunderstood and under researched disorder with many challenges to research and interpretation of results (Hirano et al (2020). </a:t>
          </a:r>
          <a:endParaRPr lang="en-US" dirty="0"/>
        </a:p>
      </dgm:t>
    </dgm:pt>
    <dgm:pt modelId="{B9DBA146-308D-4F6A-B696-36422B7B90C1}" type="parTrans" cxnId="{C64171BB-DE7B-4DAA-8652-D5CFAB2D62CD}">
      <dgm:prSet/>
      <dgm:spPr/>
      <dgm:t>
        <a:bodyPr/>
        <a:lstStyle/>
        <a:p>
          <a:endParaRPr lang="en-US"/>
        </a:p>
      </dgm:t>
    </dgm:pt>
    <dgm:pt modelId="{4E3099E5-EF05-4DBC-B6C4-04BF10C4CC92}" type="sibTrans" cxnId="{C64171BB-DE7B-4DAA-8652-D5CFAB2D62CD}">
      <dgm:prSet phldrT="02" phldr="0"/>
      <dgm:spPr/>
      <dgm:t>
        <a:bodyPr/>
        <a:lstStyle/>
        <a:p>
          <a:r>
            <a:rPr lang="en-US"/>
            <a:t>02</a:t>
          </a:r>
        </a:p>
      </dgm:t>
    </dgm:pt>
    <dgm:pt modelId="{510317BB-B9E8-45DA-BE00-9937A8F047BD}">
      <dgm:prSet/>
      <dgm:spPr/>
      <dgm:t>
        <a:bodyPr/>
        <a:lstStyle/>
        <a:p>
          <a:r>
            <a:rPr lang="en-GB"/>
            <a:t>The importance of the current study shows a clear link between schizophrenia symptoms and language processing disruption, specifically, a disruption to hemispheric communication</a:t>
          </a:r>
          <a:endParaRPr lang="en-US"/>
        </a:p>
      </dgm:t>
    </dgm:pt>
    <dgm:pt modelId="{7919ABF5-4FE5-4FFC-AFBE-352B97B5F886}" type="parTrans" cxnId="{BAF791B3-3BFD-41FB-8729-350C3B2F8B0F}">
      <dgm:prSet/>
      <dgm:spPr/>
      <dgm:t>
        <a:bodyPr/>
        <a:lstStyle/>
        <a:p>
          <a:endParaRPr lang="en-US"/>
        </a:p>
      </dgm:t>
    </dgm:pt>
    <dgm:pt modelId="{8237D53F-0C2C-4F71-A84C-2B65BA2A4648}" type="sibTrans" cxnId="{BAF791B3-3BFD-41FB-8729-350C3B2F8B0F}">
      <dgm:prSet phldrT="03" phldr="0"/>
      <dgm:spPr/>
      <dgm:t>
        <a:bodyPr/>
        <a:lstStyle/>
        <a:p>
          <a:r>
            <a:rPr lang="en-US"/>
            <a:t>03</a:t>
          </a:r>
        </a:p>
      </dgm:t>
    </dgm:pt>
    <dgm:pt modelId="{55287CB1-0F6C-41CE-9E4B-EC541CAE3E2B}">
      <dgm:prSet/>
      <dgm:spPr/>
      <dgm:t>
        <a:bodyPr/>
        <a:lstStyle/>
        <a:p>
          <a:r>
            <a:rPr lang="en-GB" dirty="0"/>
            <a:t>The implication is that language-related abnormalities are a core component of schizophrenia and has the potential to be utilised for diagnosis, alongside other scales (</a:t>
          </a:r>
          <a:r>
            <a:rPr lang="en-GB" dirty="0" err="1"/>
            <a:t>Benasich</a:t>
          </a:r>
          <a:r>
            <a:rPr lang="en-GB" dirty="0"/>
            <a:t> et al., 2009).</a:t>
          </a:r>
          <a:endParaRPr lang="en-US" dirty="0"/>
        </a:p>
      </dgm:t>
    </dgm:pt>
    <dgm:pt modelId="{F40D648F-780E-47F6-BDE1-A8D71BC7F0E9}" type="parTrans" cxnId="{E184A1B1-0530-4352-874C-EFC1B3422FED}">
      <dgm:prSet/>
      <dgm:spPr/>
      <dgm:t>
        <a:bodyPr/>
        <a:lstStyle/>
        <a:p>
          <a:endParaRPr lang="en-US"/>
        </a:p>
      </dgm:t>
    </dgm:pt>
    <dgm:pt modelId="{0FEE87F9-ED69-49FC-82DC-BAB73F6B1C15}" type="sibTrans" cxnId="{E184A1B1-0530-4352-874C-EFC1B3422FED}">
      <dgm:prSet phldrT="04" phldr="0"/>
      <dgm:spPr/>
      <dgm:t>
        <a:bodyPr/>
        <a:lstStyle/>
        <a:p>
          <a:r>
            <a:rPr lang="en-US"/>
            <a:t>04</a:t>
          </a:r>
        </a:p>
      </dgm:t>
    </dgm:pt>
    <dgm:pt modelId="{1192B4E3-90C5-4433-B5CE-410D24B55F31}" type="pres">
      <dgm:prSet presAssocID="{81F4B12F-BF14-4DBD-ACD2-43E398168B48}" presName="Name0" presStyleCnt="0">
        <dgm:presLayoutVars>
          <dgm:animLvl val="lvl"/>
          <dgm:resizeHandles val="exact"/>
        </dgm:presLayoutVars>
      </dgm:prSet>
      <dgm:spPr/>
    </dgm:pt>
    <dgm:pt modelId="{026F71AB-FA1C-4267-AE1E-B90D268041A1}" type="pres">
      <dgm:prSet presAssocID="{AF5268C0-BDA4-4AE1-BDCB-C1A2FBF22FC6}" presName="compositeNode" presStyleCnt="0">
        <dgm:presLayoutVars>
          <dgm:bulletEnabled val="1"/>
        </dgm:presLayoutVars>
      </dgm:prSet>
      <dgm:spPr/>
    </dgm:pt>
    <dgm:pt modelId="{8A7FCE82-EFD7-45E8-BFAA-5B21CBC085F8}" type="pres">
      <dgm:prSet presAssocID="{AF5268C0-BDA4-4AE1-BDCB-C1A2FBF22FC6}" presName="bgRect" presStyleLbl="alignNode1" presStyleIdx="0" presStyleCnt="4"/>
      <dgm:spPr/>
    </dgm:pt>
    <dgm:pt modelId="{FA46C2CB-C4E7-472F-A604-712EA0FDCF15}" type="pres">
      <dgm:prSet presAssocID="{45D60025-FDCA-4667-89A0-DECFC44C4B64}" presName="sibTransNodeRect" presStyleLbl="alignNode1" presStyleIdx="0" presStyleCnt="4">
        <dgm:presLayoutVars>
          <dgm:chMax val="0"/>
          <dgm:bulletEnabled val="1"/>
        </dgm:presLayoutVars>
      </dgm:prSet>
      <dgm:spPr/>
    </dgm:pt>
    <dgm:pt modelId="{9E526D7D-724B-4B6B-A73A-7B999320E89D}" type="pres">
      <dgm:prSet presAssocID="{AF5268C0-BDA4-4AE1-BDCB-C1A2FBF22FC6}" presName="nodeRect" presStyleLbl="alignNode1" presStyleIdx="0" presStyleCnt="4">
        <dgm:presLayoutVars>
          <dgm:bulletEnabled val="1"/>
        </dgm:presLayoutVars>
      </dgm:prSet>
      <dgm:spPr/>
    </dgm:pt>
    <dgm:pt modelId="{5AC80A3C-CA6C-427B-AA7D-BF8E7610FE20}" type="pres">
      <dgm:prSet presAssocID="{45D60025-FDCA-4667-89A0-DECFC44C4B64}" presName="sibTrans" presStyleCnt="0"/>
      <dgm:spPr/>
    </dgm:pt>
    <dgm:pt modelId="{CC916423-B44F-45E1-A213-8C4DCF88FB56}" type="pres">
      <dgm:prSet presAssocID="{0A4657DC-4D06-4F3E-98F3-162A7E8F540E}" presName="compositeNode" presStyleCnt="0">
        <dgm:presLayoutVars>
          <dgm:bulletEnabled val="1"/>
        </dgm:presLayoutVars>
      </dgm:prSet>
      <dgm:spPr/>
    </dgm:pt>
    <dgm:pt modelId="{F04C7976-01CC-4CA5-A11B-34201A63E882}" type="pres">
      <dgm:prSet presAssocID="{0A4657DC-4D06-4F3E-98F3-162A7E8F540E}" presName="bgRect" presStyleLbl="alignNode1" presStyleIdx="1" presStyleCnt="4"/>
      <dgm:spPr/>
    </dgm:pt>
    <dgm:pt modelId="{389AE112-AF93-45A0-B14A-8F79F7C1EFBE}" type="pres">
      <dgm:prSet presAssocID="{4E3099E5-EF05-4DBC-B6C4-04BF10C4CC92}" presName="sibTransNodeRect" presStyleLbl="alignNode1" presStyleIdx="1" presStyleCnt="4">
        <dgm:presLayoutVars>
          <dgm:chMax val="0"/>
          <dgm:bulletEnabled val="1"/>
        </dgm:presLayoutVars>
      </dgm:prSet>
      <dgm:spPr/>
    </dgm:pt>
    <dgm:pt modelId="{18829496-3528-4542-8B95-55F0DBF8CE3C}" type="pres">
      <dgm:prSet presAssocID="{0A4657DC-4D06-4F3E-98F3-162A7E8F540E}" presName="nodeRect" presStyleLbl="alignNode1" presStyleIdx="1" presStyleCnt="4">
        <dgm:presLayoutVars>
          <dgm:bulletEnabled val="1"/>
        </dgm:presLayoutVars>
      </dgm:prSet>
      <dgm:spPr/>
    </dgm:pt>
    <dgm:pt modelId="{A5238FFB-EC69-4A9A-9B8F-92258A2CEC2D}" type="pres">
      <dgm:prSet presAssocID="{4E3099E5-EF05-4DBC-B6C4-04BF10C4CC92}" presName="sibTrans" presStyleCnt="0"/>
      <dgm:spPr/>
    </dgm:pt>
    <dgm:pt modelId="{FCE04A0E-D4B5-49E4-8188-BDAEE056D635}" type="pres">
      <dgm:prSet presAssocID="{510317BB-B9E8-45DA-BE00-9937A8F047BD}" presName="compositeNode" presStyleCnt="0">
        <dgm:presLayoutVars>
          <dgm:bulletEnabled val="1"/>
        </dgm:presLayoutVars>
      </dgm:prSet>
      <dgm:spPr/>
    </dgm:pt>
    <dgm:pt modelId="{9251E602-D0E1-4A7A-814B-D819B2F483AB}" type="pres">
      <dgm:prSet presAssocID="{510317BB-B9E8-45DA-BE00-9937A8F047BD}" presName="bgRect" presStyleLbl="alignNode1" presStyleIdx="2" presStyleCnt="4"/>
      <dgm:spPr/>
    </dgm:pt>
    <dgm:pt modelId="{F269E5C9-A693-44B7-8F1D-C529E3BAA171}" type="pres">
      <dgm:prSet presAssocID="{8237D53F-0C2C-4F71-A84C-2B65BA2A4648}" presName="sibTransNodeRect" presStyleLbl="alignNode1" presStyleIdx="2" presStyleCnt="4">
        <dgm:presLayoutVars>
          <dgm:chMax val="0"/>
          <dgm:bulletEnabled val="1"/>
        </dgm:presLayoutVars>
      </dgm:prSet>
      <dgm:spPr/>
    </dgm:pt>
    <dgm:pt modelId="{72C466E7-5DAA-4AC1-92B0-11D48AE2F3C4}" type="pres">
      <dgm:prSet presAssocID="{510317BB-B9E8-45DA-BE00-9937A8F047BD}" presName="nodeRect" presStyleLbl="alignNode1" presStyleIdx="2" presStyleCnt="4">
        <dgm:presLayoutVars>
          <dgm:bulletEnabled val="1"/>
        </dgm:presLayoutVars>
      </dgm:prSet>
      <dgm:spPr/>
    </dgm:pt>
    <dgm:pt modelId="{47FAD841-F304-421B-AA04-161C822F7964}" type="pres">
      <dgm:prSet presAssocID="{8237D53F-0C2C-4F71-A84C-2B65BA2A4648}" presName="sibTrans" presStyleCnt="0"/>
      <dgm:spPr/>
    </dgm:pt>
    <dgm:pt modelId="{DAAAFE60-75DC-4272-AD9F-8A280D237FDC}" type="pres">
      <dgm:prSet presAssocID="{55287CB1-0F6C-41CE-9E4B-EC541CAE3E2B}" presName="compositeNode" presStyleCnt="0">
        <dgm:presLayoutVars>
          <dgm:bulletEnabled val="1"/>
        </dgm:presLayoutVars>
      </dgm:prSet>
      <dgm:spPr/>
    </dgm:pt>
    <dgm:pt modelId="{00B61D94-3787-480D-80CF-0D9A1D0A53E6}" type="pres">
      <dgm:prSet presAssocID="{55287CB1-0F6C-41CE-9E4B-EC541CAE3E2B}" presName="bgRect" presStyleLbl="alignNode1" presStyleIdx="3" presStyleCnt="4"/>
      <dgm:spPr/>
    </dgm:pt>
    <dgm:pt modelId="{DB30B9A4-8F70-4985-83EB-CF002FB56564}" type="pres">
      <dgm:prSet presAssocID="{0FEE87F9-ED69-49FC-82DC-BAB73F6B1C15}" presName="sibTransNodeRect" presStyleLbl="alignNode1" presStyleIdx="3" presStyleCnt="4">
        <dgm:presLayoutVars>
          <dgm:chMax val="0"/>
          <dgm:bulletEnabled val="1"/>
        </dgm:presLayoutVars>
      </dgm:prSet>
      <dgm:spPr/>
    </dgm:pt>
    <dgm:pt modelId="{1C9C979C-D1CF-4AA9-8AE4-B4C6803ED061}" type="pres">
      <dgm:prSet presAssocID="{55287CB1-0F6C-41CE-9E4B-EC541CAE3E2B}" presName="nodeRect" presStyleLbl="alignNode1" presStyleIdx="3" presStyleCnt="4">
        <dgm:presLayoutVars>
          <dgm:bulletEnabled val="1"/>
        </dgm:presLayoutVars>
      </dgm:prSet>
      <dgm:spPr/>
    </dgm:pt>
  </dgm:ptLst>
  <dgm:cxnLst>
    <dgm:cxn modelId="{65DCB11A-E604-45CA-AC23-7ADD29CB79BA}" type="presOf" srcId="{45D60025-FDCA-4667-89A0-DECFC44C4B64}" destId="{FA46C2CB-C4E7-472F-A604-712EA0FDCF15}" srcOrd="0" destOrd="0" presId="urn:microsoft.com/office/officeart/2016/7/layout/LinearBlockProcessNumbered"/>
    <dgm:cxn modelId="{91DECF20-2BEE-40A7-855F-4D40072717E9}" type="presOf" srcId="{AF5268C0-BDA4-4AE1-BDCB-C1A2FBF22FC6}" destId="{9E526D7D-724B-4B6B-A73A-7B999320E89D}" srcOrd="1" destOrd="0" presId="urn:microsoft.com/office/officeart/2016/7/layout/LinearBlockProcessNumbered"/>
    <dgm:cxn modelId="{A1D3372F-D7E7-426C-8FCA-349148366A02}" type="presOf" srcId="{AF5268C0-BDA4-4AE1-BDCB-C1A2FBF22FC6}" destId="{8A7FCE82-EFD7-45E8-BFAA-5B21CBC085F8}" srcOrd="0" destOrd="0" presId="urn:microsoft.com/office/officeart/2016/7/layout/LinearBlockProcessNumbered"/>
    <dgm:cxn modelId="{A589B164-3F05-4994-BBB0-8E60DEB69905}" type="presOf" srcId="{81F4B12F-BF14-4DBD-ACD2-43E398168B48}" destId="{1192B4E3-90C5-4433-B5CE-410D24B55F31}" srcOrd="0" destOrd="0" presId="urn:microsoft.com/office/officeart/2016/7/layout/LinearBlockProcessNumbered"/>
    <dgm:cxn modelId="{66ED1053-C297-44D2-BB19-05E5ACAAAC61}" srcId="{81F4B12F-BF14-4DBD-ACD2-43E398168B48}" destId="{AF5268C0-BDA4-4AE1-BDCB-C1A2FBF22FC6}" srcOrd="0" destOrd="0" parTransId="{4FE8DA8A-44C8-4032-9298-771BDC0E704A}" sibTransId="{45D60025-FDCA-4667-89A0-DECFC44C4B64}"/>
    <dgm:cxn modelId="{FE1A3A7A-97FC-446B-A3D2-B3783CC56A48}" type="presOf" srcId="{0A4657DC-4D06-4F3E-98F3-162A7E8F540E}" destId="{F04C7976-01CC-4CA5-A11B-34201A63E882}" srcOrd="0" destOrd="0" presId="urn:microsoft.com/office/officeart/2016/7/layout/LinearBlockProcessNumbered"/>
    <dgm:cxn modelId="{F60AA58B-2659-4F3C-B22C-BC0A97BDCD7B}" type="presOf" srcId="{8237D53F-0C2C-4F71-A84C-2B65BA2A4648}" destId="{F269E5C9-A693-44B7-8F1D-C529E3BAA171}" srcOrd="0" destOrd="0" presId="urn:microsoft.com/office/officeart/2016/7/layout/LinearBlockProcessNumbered"/>
    <dgm:cxn modelId="{A75858AD-A77E-4A78-AABC-4143B12DDCD4}" type="presOf" srcId="{55287CB1-0F6C-41CE-9E4B-EC541CAE3E2B}" destId="{00B61D94-3787-480D-80CF-0D9A1D0A53E6}" srcOrd="0" destOrd="0" presId="urn:microsoft.com/office/officeart/2016/7/layout/LinearBlockProcessNumbered"/>
    <dgm:cxn modelId="{262EA2AF-6C61-4E26-8F5D-5E5CE3DCECEB}" type="presOf" srcId="{0A4657DC-4D06-4F3E-98F3-162A7E8F540E}" destId="{18829496-3528-4542-8B95-55F0DBF8CE3C}" srcOrd="1" destOrd="0" presId="urn:microsoft.com/office/officeart/2016/7/layout/LinearBlockProcessNumbered"/>
    <dgm:cxn modelId="{E184A1B1-0530-4352-874C-EFC1B3422FED}" srcId="{81F4B12F-BF14-4DBD-ACD2-43E398168B48}" destId="{55287CB1-0F6C-41CE-9E4B-EC541CAE3E2B}" srcOrd="3" destOrd="0" parTransId="{F40D648F-780E-47F6-BDE1-A8D71BC7F0E9}" sibTransId="{0FEE87F9-ED69-49FC-82DC-BAB73F6B1C15}"/>
    <dgm:cxn modelId="{BAF791B3-3BFD-41FB-8729-350C3B2F8B0F}" srcId="{81F4B12F-BF14-4DBD-ACD2-43E398168B48}" destId="{510317BB-B9E8-45DA-BE00-9937A8F047BD}" srcOrd="2" destOrd="0" parTransId="{7919ABF5-4FE5-4FFC-AFBE-352B97B5F886}" sibTransId="{8237D53F-0C2C-4F71-A84C-2B65BA2A4648}"/>
    <dgm:cxn modelId="{64AFCAB5-B398-4A42-ACFA-B627678274FC}" type="presOf" srcId="{0FEE87F9-ED69-49FC-82DC-BAB73F6B1C15}" destId="{DB30B9A4-8F70-4985-83EB-CF002FB56564}" srcOrd="0" destOrd="0" presId="urn:microsoft.com/office/officeart/2016/7/layout/LinearBlockProcessNumbered"/>
    <dgm:cxn modelId="{C64171BB-DE7B-4DAA-8652-D5CFAB2D62CD}" srcId="{81F4B12F-BF14-4DBD-ACD2-43E398168B48}" destId="{0A4657DC-4D06-4F3E-98F3-162A7E8F540E}" srcOrd="1" destOrd="0" parTransId="{B9DBA146-308D-4F6A-B696-36422B7B90C1}" sibTransId="{4E3099E5-EF05-4DBC-B6C4-04BF10C4CC92}"/>
    <dgm:cxn modelId="{B5D542C5-D38A-41DF-ADFC-37338D2181B5}" type="presOf" srcId="{55287CB1-0F6C-41CE-9E4B-EC541CAE3E2B}" destId="{1C9C979C-D1CF-4AA9-8AE4-B4C6803ED061}" srcOrd="1" destOrd="0" presId="urn:microsoft.com/office/officeart/2016/7/layout/LinearBlockProcessNumbered"/>
    <dgm:cxn modelId="{E300F6C8-2FD0-403D-9977-17A51EC67CA5}" type="presOf" srcId="{4E3099E5-EF05-4DBC-B6C4-04BF10C4CC92}" destId="{389AE112-AF93-45A0-B14A-8F79F7C1EFBE}" srcOrd="0" destOrd="0" presId="urn:microsoft.com/office/officeart/2016/7/layout/LinearBlockProcessNumbered"/>
    <dgm:cxn modelId="{C8638BE5-4814-4CC1-8123-BE1DA94DE52D}" type="presOf" srcId="{510317BB-B9E8-45DA-BE00-9937A8F047BD}" destId="{72C466E7-5DAA-4AC1-92B0-11D48AE2F3C4}" srcOrd="1" destOrd="0" presId="urn:microsoft.com/office/officeart/2016/7/layout/LinearBlockProcessNumbered"/>
    <dgm:cxn modelId="{F97B7EFB-228B-43AC-887C-F148179CD1B2}" type="presOf" srcId="{510317BB-B9E8-45DA-BE00-9937A8F047BD}" destId="{9251E602-D0E1-4A7A-814B-D819B2F483AB}" srcOrd="0" destOrd="0" presId="urn:microsoft.com/office/officeart/2016/7/layout/LinearBlockProcessNumbered"/>
    <dgm:cxn modelId="{5F70F499-9C9E-4C72-BC6F-12D3943EAF32}" type="presParOf" srcId="{1192B4E3-90C5-4433-B5CE-410D24B55F31}" destId="{026F71AB-FA1C-4267-AE1E-B90D268041A1}" srcOrd="0" destOrd="0" presId="urn:microsoft.com/office/officeart/2016/7/layout/LinearBlockProcessNumbered"/>
    <dgm:cxn modelId="{AFBD5D9B-4027-4B80-A456-E55FECE7138A}" type="presParOf" srcId="{026F71AB-FA1C-4267-AE1E-B90D268041A1}" destId="{8A7FCE82-EFD7-45E8-BFAA-5B21CBC085F8}" srcOrd="0" destOrd="0" presId="urn:microsoft.com/office/officeart/2016/7/layout/LinearBlockProcessNumbered"/>
    <dgm:cxn modelId="{D3DF1F76-2EAA-4DA9-BD8A-6B120069CB02}" type="presParOf" srcId="{026F71AB-FA1C-4267-AE1E-B90D268041A1}" destId="{FA46C2CB-C4E7-472F-A604-712EA0FDCF15}" srcOrd="1" destOrd="0" presId="urn:microsoft.com/office/officeart/2016/7/layout/LinearBlockProcessNumbered"/>
    <dgm:cxn modelId="{714FD3DA-040F-4E17-BBD1-63A5FC39674B}" type="presParOf" srcId="{026F71AB-FA1C-4267-AE1E-B90D268041A1}" destId="{9E526D7D-724B-4B6B-A73A-7B999320E89D}" srcOrd="2" destOrd="0" presId="urn:microsoft.com/office/officeart/2016/7/layout/LinearBlockProcessNumbered"/>
    <dgm:cxn modelId="{80CDB223-DB94-4BEF-90F0-CB3A9CF04EBE}" type="presParOf" srcId="{1192B4E3-90C5-4433-B5CE-410D24B55F31}" destId="{5AC80A3C-CA6C-427B-AA7D-BF8E7610FE20}" srcOrd="1" destOrd="0" presId="urn:microsoft.com/office/officeart/2016/7/layout/LinearBlockProcessNumbered"/>
    <dgm:cxn modelId="{0B031846-9137-488E-B838-3AD729274240}" type="presParOf" srcId="{1192B4E3-90C5-4433-B5CE-410D24B55F31}" destId="{CC916423-B44F-45E1-A213-8C4DCF88FB56}" srcOrd="2" destOrd="0" presId="urn:microsoft.com/office/officeart/2016/7/layout/LinearBlockProcessNumbered"/>
    <dgm:cxn modelId="{300325F4-4DC3-4FF8-AA88-819978BC018B}" type="presParOf" srcId="{CC916423-B44F-45E1-A213-8C4DCF88FB56}" destId="{F04C7976-01CC-4CA5-A11B-34201A63E882}" srcOrd="0" destOrd="0" presId="urn:microsoft.com/office/officeart/2016/7/layout/LinearBlockProcessNumbered"/>
    <dgm:cxn modelId="{81678293-1099-4235-A104-84449E80B6EF}" type="presParOf" srcId="{CC916423-B44F-45E1-A213-8C4DCF88FB56}" destId="{389AE112-AF93-45A0-B14A-8F79F7C1EFBE}" srcOrd="1" destOrd="0" presId="urn:microsoft.com/office/officeart/2016/7/layout/LinearBlockProcessNumbered"/>
    <dgm:cxn modelId="{2E33EE3C-1423-4D1B-B729-AA4AD08A9017}" type="presParOf" srcId="{CC916423-B44F-45E1-A213-8C4DCF88FB56}" destId="{18829496-3528-4542-8B95-55F0DBF8CE3C}" srcOrd="2" destOrd="0" presId="urn:microsoft.com/office/officeart/2016/7/layout/LinearBlockProcessNumbered"/>
    <dgm:cxn modelId="{5EEF9D7B-B5A1-41AE-8C2F-F4968F88380F}" type="presParOf" srcId="{1192B4E3-90C5-4433-B5CE-410D24B55F31}" destId="{A5238FFB-EC69-4A9A-9B8F-92258A2CEC2D}" srcOrd="3" destOrd="0" presId="urn:microsoft.com/office/officeart/2016/7/layout/LinearBlockProcessNumbered"/>
    <dgm:cxn modelId="{973C116B-2C80-408E-848B-9899AFB81F2E}" type="presParOf" srcId="{1192B4E3-90C5-4433-B5CE-410D24B55F31}" destId="{FCE04A0E-D4B5-49E4-8188-BDAEE056D635}" srcOrd="4" destOrd="0" presId="urn:microsoft.com/office/officeart/2016/7/layout/LinearBlockProcessNumbered"/>
    <dgm:cxn modelId="{4A117ABF-54B4-44C9-A19B-428875B0F40D}" type="presParOf" srcId="{FCE04A0E-D4B5-49E4-8188-BDAEE056D635}" destId="{9251E602-D0E1-4A7A-814B-D819B2F483AB}" srcOrd="0" destOrd="0" presId="urn:microsoft.com/office/officeart/2016/7/layout/LinearBlockProcessNumbered"/>
    <dgm:cxn modelId="{48D72D16-E576-4301-8792-B45C6D520A05}" type="presParOf" srcId="{FCE04A0E-D4B5-49E4-8188-BDAEE056D635}" destId="{F269E5C9-A693-44B7-8F1D-C529E3BAA171}" srcOrd="1" destOrd="0" presId="urn:microsoft.com/office/officeart/2016/7/layout/LinearBlockProcessNumbered"/>
    <dgm:cxn modelId="{0236A000-E884-4377-9932-991442AB6B45}" type="presParOf" srcId="{FCE04A0E-D4B5-49E4-8188-BDAEE056D635}" destId="{72C466E7-5DAA-4AC1-92B0-11D48AE2F3C4}" srcOrd="2" destOrd="0" presId="urn:microsoft.com/office/officeart/2016/7/layout/LinearBlockProcessNumbered"/>
    <dgm:cxn modelId="{FBA64FB7-BDAC-42D7-8457-169DAE9E8D07}" type="presParOf" srcId="{1192B4E3-90C5-4433-B5CE-410D24B55F31}" destId="{47FAD841-F304-421B-AA04-161C822F7964}" srcOrd="5" destOrd="0" presId="urn:microsoft.com/office/officeart/2016/7/layout/LinearBlockProcessNumbered"/>
    <dgm:cxn modelId="{567C9AFA-4600-4C68-BA0F-381D2682531B}" type="presParOf" srcId="{1192B4E3-90C5-4433-B5CE-410D24B55F31}" destId="{DAAAFE60-75DC-4272-AD9F-8A280D237FDC}" srcOrd="6" destOrd="0" presId="urn:microsoft.com/office/officeart/2016/7/layout/LinearBlockProcessNumbered"/>
    <dgm:cxn modelId="{A07F72AF-1CBE-447D-9182-446C37965E8C}" type="presParOf" srcId="{DAAAFE60-75DC-4272-AD9F-8A280D237FDC}" destId="{00B61D94-3787-480D-80CF-0D9A1D0A53E6}" srcOrd="0" destOrd="0" presId="urn:microsoft.com/office/officeart/2016/7/layout/LinearBlockProcessNumbered"/>
    <dgm:cxn modelId="{A708C3C6-4E34-439D-99A7-D2640739BCD6}" type="presParOf" srcId="{DAAAFE60-75DC-4272-AD9F-8A280D237FDC}" destId="{DB30B9A4-8F70-4985-83EB-CF002FB56564}" srcOrd="1" destOrd="0" presId="urn:microsoft.com/office/officeart/2016/7/layout/LinearBlockProcessNumbered"/>
    <dgm:cxn modelId="{C57F3220-891C-4108-BA31-2515C5560C7C}" type="presParOf" srcId="{DAAAFE60-75DC-4272-AD9F-8A280D237FDC}" destId="{1C9C979C-D1CF-4AA9-8AE4-B4C6803ED061}"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DC9EA2-533B-4760-84E0-090CB781D68A}">
      <dsp:nvSpPr>
        <dsp:cNvPr id="0" name=""/>
        <dsp:cNvSpPr/>
      </dsp:nvSpPr>
      <dsp:spPr>
        <a:xfrm>
          <a:off x="0" y="376765"/>
          <a:ext cx="5980170" cy="8798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Neuroscience research has made important contributions to further our understanding of psychopathology, however the study of schizophrenia has many challenges in research.</a:t>
          </a:r>
        </a:p>
      </dsp:txBody>
      <dsp:txXfrm>
        <a:off x="42950" y="419715"/>
        <a:ext cx="5894270" cy="793940"/>
      </dsp:txXfrm>
    </dsp:sp>
    <dsp:sp modelId="{DB3159BC-E1C2-4CA1-9B45-1E1F3602B004}">
      <dsp:nvSpPr>
        <dsp:cNvPr id="0" name=""/>
        <dsp:cNvSpPr/>
      </dsp:nvSpPr>
      <dsp:spPr>
        <a:xfrm>
          <a:off x="0" y="1302685"/>
          <a:ext cx="5980170" cy="879840"/>
        </a:xfrm>
        <a:prstGeom prst="roundRect">
          <a:avLst/>
        </a:prstGeom>
        <a:solidFill>
          <a:schemeClr val="accent2">
            <a:hueOff val="-361550"/>
            <a:satOff val="-2481"/>
            <a:lumOff val="12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Significant cognitive impairment is a core component of schizophrenia disorder and is often referred to as a language disorder.</a:t>
          </a:r>
        </a:p>
      </dsp:txBody>
      <dsp:txXfrm>
        <a:off x="42950" y="1345635"/>
        <a:ext cx="5894270" cy="793940"/>
      </dsp:txXfrm>
    </dsp:sp>
    <dsp:sp modelId="{182DF28E-B4D0-41B8-BCE9-89AC19A8CE38}">
      <dsp:nvSpPr>
        <dsp:cNvPr id="0" name=""/>
        <dsp:cNvSpPr/>
      </dsp:nvSpPr>
      <dsp:spPr>
        <a:xfrm>
          <a:off x="0" y="2228605"/>
          <a:ext cx="5980170" cy="879840"/>
        </a:xfrm>
        <a:prstGeom prst="roundRect">
          <a:avLst/>
        </a:prstGeom>
        <a:solidFill>
          <a:schemeClr val="accent2">
            <a:hueOff val="-723100"/>
            <a:satOff val="-4962"/>
            <a:lumOff val="254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Neuroimaging studies have found hypoactivation (reduction in neural activity) and disconnection in frontal regions is typical in schizophrenia patients during cognitive tasks</a:t>
          </a:r>
        </a:p>
      </dsp:txBody>
      <dsp:txXfrm>
        <a:off x="42950" y="2271555"/>
        <a:ext cx="5894270" cy="793940"/>
      </dsp:txXfrm>
    </dsp:sp>
    <dsp:sp modelId="{CACE9BF6-CDDD-4656-8D2D-E9F525606A89}">
      <dsp:nvSpPr>
        <dsp:cNvPr id="0" name=""/>
        <dsp:cNvSpPr/>
      </dsp:nvSpPr>
      <dsp:spPr>
        <a:xfrm>
          <a:off x="0" y="3154525"/>
          <a:ext cx="5980170" cy="879840"/>
        </a:xfrm>
        <a:prstGeom prst="roundRect">
          <a:avLst/>
        </a:prstGeom>
        <a:solidFill>
          <a:schemeClr val="accent2">
            <a:hueOff val="-1084650"/>
            <a:satOff val="-7443"/>
            <a:lumOff val="3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Low-frequency and high-frequency brain wave research have found differences in schizophrenia patients compared to healthy controls.</a:t>
          </a:r>
        </a:p>
      </dsp:txBody>
      <dsp:txXfrm>
        <a:off x="42950" y="3197475"/>
        <a:ext cx="5894270" cy="793940"/>
      </dsp:txXfrm>
    </dsp:sp>
    <dsp:sp modelId="{5B7A1887-ABFA-45D3-A5E2-B2470ACAA553}">
      <dsp:nvSpPr>
        <dsp:cNvPr id="0" name=""/>
        <dsp:cNvSpPr/>
      </dsp:nvSpPr>
      <dsp:spPr>
        <a:xfrm>
          <a:off x="0" y="4080445"/>
          <a:ext cx="5980170" cy="879840"/>
        </a:xfrm>
        <a:prstGeom prst="roundRect">
          <a:avLst/>
        </a:prstGeom>
        <a:solidFill>
          <a:schemeClr val="accent2">
            <a:hueOff val="-1446200"/>
            <a:satOff val="-9924"/>
            <a:lumOff val="50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Abnormalities in the prefrontal cortex may explain symptoms of schizophrenia, including the disruption to internal and external auditory stimuli recognition.</a:t>
          </a:r>
        </a:p>
      </dsp:txBody>
      <dsp:txXfrm>
        <a:off x="42950" y="4123395"/>
        <a:ext cx="5894270" cy="7939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87E8CC-16CB-4709-A1BD-8622CF78BCE2}">
      <dsp:nvSpPr>
        <dsp:cNvPr id="0" name=""/>
        <dsp:cNvSpPr/>
      </dsp:nvSpPr>
      <dsp:spPr>
        <a:xfrm>
          <a:off x="3125" y="442955"/>
          <a:ext cx="2231529" cy="1417021"/>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5D948AD6-49FD-4099-9F63-15E505BA4B99}">
      <dsp:nvSpPr>
        <dsp:cNvPr id="0" name=""/>
        <dsp:cNvSpPr/>
      </dsp:nvSpPr>
      <dsp:spPr>
        <a:xfrm>
          <a:off x="251073" y="678505"/>
          <a:ext cx="2231529" cy="1417021"/>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Objective</a:t>
          </a:r>
          <a:r>
            <a:rPr lang="en-GB" sz="1200" kern="1200" dirty="0"/>
            <a:t>: Measuring high frequency gamma wave activity in schizophrenia patients during three linguistic tasks using an electroencephalogram (EEG).</a:t>
          </a:r>
          <a:endParaRPr lang="en-US" sz="1200" kern="1200" dirty="0"/>
        </a:p>
      </dsp:txBody>
      <dsp:txXfrm>
        <a:off x="292576" y="720008"/>
        <a:ext cx="2148523" cy="1334015"/>
      </dsp:txXfrm>
    </dsp:sp>
    <dsp:sp modelId="{3D0E9EF9-17C1-43FD-B444-9B279B6263C5}">
      <dsp:nvSpPr>
        <dsp:cNvPr id="0" name=""/>
        <dsp:cNvSpPr/>
      </dsp:nvSpPr>
      <dsp:spPr>
        <a:xfrm>
          <a:off x="2730550" y="442955"/>
          <a:ext cx="2231529" cy="1417021"/>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28BBF68B-AFA7-42A6-8DB6-C21DDB829B43}">
      <dsp:nvSpPr>
        <dsp:cNvPr id="0" name=""/>
        <dsp:cNvSpPr/>
      </dsp:nvSpPr>
      <dsp:spPr>
        <a:xfrm>
          <a:off x="2978498" y="678505"/>
          <a:ext cx="2231529" cy="1417021"/>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Comparison with a healthy control group.</a:t>
          </a:r>
        </a:p>
      </dsp:txBody>
      <dsp:txXfrm>
        <a:off x="3020001" y="720008"/>
        <a:ext cx="2148523" cy="1334015"/>
      </dsp:txXfrm>
    </dsp:sp>
    <dsp:sp modelId="{51BD9484-9242-4C31-9056-8513C7AF82C9}">
      <dsp:nvSpPr>
        <dsp:cNvPr id="0" name=""/>
        <dsp:cNvSpPr/>
      </dsp:nvSpPr>
      <dsp:spPr>
        <a:xfrm>
          <a:off x="5457975" y="442955"/>
          <a:ext cx="2231529" cy="1417021"/>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EED6E4F7-9E55-4D76-8B61-CAEF7B65981D}">
      <dsp:nvSpPr>
        <dsp:cNvPr id="0" name=""/>
        <dsp:cNvSpPr/>
      </dsp:nvSpPr>
      <dsp:spPr>
        <a:xfrm>
          <a:off x="5705923" y="678505"/>
          <a:ext cx="2231529" cy="1417021"/>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Hypothesis 1</a:t>
          </a:r>
          <a:r>
            <a:rPr lang="en-GB" sz="1200" kern="1200" dirty="0"/>
            <a:t>:              Identify  deficits of gamma activation in anterior left cortical sites essential for linguistic network in schizophrenia patients.</a:t>
          </a:r>
          <a:endParaRPr lang="en-US" sz="1200" kern="1200" dirty="0"/>
        </a:p>
      </dsp:txBody>
      <dsp:txXfrm>
        <a:off x="5747426" y="720008"/>
        <a:ext cx="2148523" cy="1334015"/>
      </dsp:txXfrm>
    </dsp:sp>
    <dsp:sp modelId="{38724730-B4DD-4EFF-8D06-C3DB406504A1}">
      <dsp:nvSpPr>
        <dsp:cNvPr id="0" name=""/>
        <dsp:cNvSpPr/>
      </dsp:nvSpPr>
      <dsp:spPr>
        <a:xfrm>
          <a:off x="8185401" y="442955"/>
          <a:ext cx="2231529" cy="1417021"/>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DB4D2E6D-A370-45D7-BD4B-84AFEE8B9DFF}">
      <dsp:nvSpPr>
        <dsp:cNvPr id="0" name=""/>
        <dsp:cNvSpPr/>
      </dsp:nvSpPr>
      <dsp:spPr>
        <a:xfrm>
          <a:off x="8433348" y="678505"/>
          <a:ext cx="2231529" cy="1417021"/>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Hypothesis 2:          </a:t>
          </a:r>
          <a:r>
            <a:rPr lang="en-GB" sz="1200" kern="1200" dirty="0"/>
            <a:t>Investigate a  correlation between  key schizophrenia symptoms and disruption to language related asymmetry (left-hemisphere dominance for language function).</a:t>
          </a:r>
          <a:endParaRPr lang="en-US" sz="1200" kern="1200" dirty="0"/>
        </a:p>
      </dsp:txBody>
      <dsp:txXfrm>
        <a:off x="8474851" y="720008"/>
        <a:ext cx="2148523" cy="133401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00EA7B-90D7-4CE2-9EF1-D9B97BE86BAB}">
      <dsp:nvSpPr>
        <dsp:cNvPr id="0" name=""/>
        <dsp:cNvSpPr/>
      </dsp:nvSpPr>
      <dsp:spPr>
        <a:xfrm>
          <a:off x="0" y="0"/>
          <a:ext cx="9726201"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6F41FD-676B-48C9-B5F8-CE5803973796}">
      <dsp:nvSpPr>
        <dsp:cNvPr id="0" name=""/>
        <dsp:cNvSpPr/>
      </dsp:nvSpPr>
      <dsp:spPr>
        <a:xfrm>
          <a:off x="0" y="0"/>
          <a:ext cx="9726201" cy="691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100000"/>
            </a:lnSpc>
            <a:spcBef>
              <a:spcPct val="0"/>
            </a:spcBef>
            <a:spcAft>
              <a:spcPct val="35000"/>
            </a:spcAft>
            <a:buNone/>
          </a:pPr>
          <a:r>
            <a:rPr lang="en-GB" sz="1200" kern="1200" dirty="0"/>
            <a:t>Language processing is complex and involves many different brain regions that are connected through brain networks (Hirano et al., 2020).</a:t>
          </a:r>
        </a:p>
      </dsp:txBody>
      <dsp:txXfrm>
        <a:off x="0" y="0"/>
        <a:ext cx="9726201" cy="691578"/>
      </dsp:txXfrm>
    </dsp:sp>
    <dsp:sp modelId="{6D056D40-FEEE-4411-811C-ADB9E123CE9A}">
      <dsp:nvSpPr>
        <dsp:cNvPr id="0" name=""/>
        <dsp:cNvSpPr/>
      </dsp:nvSpPr>
      <dsp:spPr>
        <a:xfrm>
          <a:off x="0" y="691578"/>
          <a:ext cx="9726201"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C823D3-0FB0-43A0-9739-4BF5027CD6C4}">
      <dsp:nvSpPr>
        <dsp:cNvPr id="0" name=""/>
        <dsp:cNvSpPr/>
      </dsp:nvSpPr>
      <dsp:spPr>
        <a:xfrm>
          <a:off x="0" y="691578"/>
          <a:ext cx="9726201" cy="691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100000"/>
            </a:lnSpc>
            <a:spcBef>
              <a:spcPct val="0"/>
            </a:spcBef>
            <a:spcAft>
              <a:spcPct val="35000"/>
            </a:spcAft>
            <a:buNone/>
          </a:pPr>
          <a:r>
            <a:rPr lang="en-GB" sz="1200" kern="1200" dirty="0"/>
            <a:t>Left-hemisphere dominance of language processing is heavily supported by previous studies. Language organisation and speech production predominantly occurs in the frontal region of the left hemisphere of the brain, known as Broca’s area (Bradshaw et al., 2017).</a:t>
          </a:r>
          <a:endParaRPr lang="en-US" sz="1200" kern="1200" dirty="0"/>
        </a:p>
      </dsp:txBody>
      <dsp:txXfrm>
        <a:off x="0" y="691578"/>
        <a:ext cx="9726201" cy="691578"/>
      </dsp:txXfrm>
    </dsp:sp>
    <dsp:sp modelId="{D165B117-6BDB-4C38-9BDA-2BB5FBE36F0C}">
      <dsp:nvSpPr>
        <dsp:cNvPr id="0" name=""/>
        <dsp:cNvSpPr/>
      </dsp:nvSpPr>
      <dsp:spPr>
        <a:xfrm>
          <a:off x="0" y="1383157"/>
          <a:ext cx="9726201"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9A6B32-2C73-4BD1-BCE8-45462151FFEE}">
      <dsp:nvSpPr>
        <dsp:cNvPr id="0" name=""/>
        <dsp:cNvSpPr/>
      </dsp:nvSpPr>
      <dsp:spPr>
        <a:xfrm>
          <a:off x="0" y="1383157"/>
          <a:ext cx="9726201" cy="691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100000"/>
            </a:lnSpc>
            <a:spcBef>
              <a:spcPct val="0"/>
            </a:spcBef>
            <a:spcAft>
              <a:spcPct val="35000"/>
            </a:spcAft>
            <a:buNone/>
          </a:pPr>
          <a:r>
            <a:rPr lang="en-US" sz="1200" kern="1200" dirty="0"/>
            <a:t>According to Brown and Kuperberg (2015) language dysfunction is a core deficit in schizophrenia patients and a focal point of clinical research in schizophrenia disorder. </a:t>
          </a:r>
        </a:p>
      </dsp:txBody>
      <dsp:txXfrm>
        <a:off x="0" y="1383157"/>
        <a:ext cx="9726201" cy="691578"/>
      </dsp:txXfrm>
    </dsp:sp>
    <dsp:sp modelId="{C4371F1B-6F24-4603-BA45-5F074DAF57C1}">
      <dsp:nvSpPr>
        <dsp:cNvPr id="0" name=""/>
        <dsp:cNvSpPr/>
      </dsp:nvSpPr>
      <dsp:spPr>
        <a:xfrm>
          <a:off x="0" y="2074736"/>
          <a:ext cx="9726201"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0034CA-A85D-4779-A1D4-B844D2049DED}">
      <dsp:nvSpPr>
        <dsp:cNvPr id="0" name=""/>
        <dsp:cNvSpPr/>
      </dsp:nvSpPr>
      <dsp:spPr>
        <a:xfrm>
          <a:off x="0" y="2074736"/>
          <a:ext cx="9726201" cy="691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100000"/>
            </a:lnSpc>
            <a:spcBef>
              <a:spcPct val="0"/>
            </a:spcBef>
            <a:spcAft>
              <a:spcPct val="35000"/>
            </a:spcAft>
            <a:buNone/>
          </a:pPr>
          <a:r>
            <a:rPr lang="en-GB" sz="1200" kern="1200" dirty="0"/>
            <a:t>The current study (Spironelli &amp; </a:t>
          </a:r>
          <a:r>
            <a:rPr lang="en-GB" sz="1200" kern="1200" dirty="0" err="1"/>
            <a:t>Angrilli</a:t>
          </a:r>
          <a:r>
            <a:rPr lang="en-GB" sz="1200" kern="1200" dirty="0"/>
            <a:t>, 2015) takes its influence from Crow (1997) and Crow (2000) which hypothesises that the lack of hemispheric dominance in language processing and disrupted hemispheric communication influences symptoms of schizophrenia.</a:t>
          </a:r>
          <a:endParaRPr lang="en-US" sz="1200" kern="1200" dirty="0"/>
        </a:p>
      </dsp:txBody>
      <dsp:txXfrm>
        <a:off x="0" y="2074736"/>
        <a:ext cx="9726201" cy="69157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D4AEB6-9F4A-47A3-8CB8-D17EE697003B}">
      <dsp:nvSpPr>
        <dsp:cNvPr id="0" name=""/>
        <dsp:cNvSpPr/>
      </dsp:nvSpPr>
      <dsp:spPr>
        <a:xfrm>
          <a:off x="0" y="0"/>
          <a:ext cx="598017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EE3CA5-DEBB-495D-AE34-EF575F861393}">
      <dsp:nvSpPr>
        <dsp:cNvPr id="0" name=""/>
        <dsp:cNvSpPr/>
      </dsp:nvSpPr>
      <dsp:spPr>
        <a:xfrm>
          <a:off x="0" y="0"/>
          <a:ext cx="5980170" cy="1334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There are insufficient definitions and background information for the topic which reduces the strength of the context for the given study. </a:t>
          </a:r>
          <a:endParaRPr lang="en-US" sz="1400" kern="1200"/>
        </a:p>
      </dsp:txBody>
      <dsp:txXfrm>
        <a:off x="0" y="0"/>
        <a:ext cx="5980170" cy="1334262"/>
      </dsp:txXfrm>
    </dsp:sp>
    <dsp:sp modelId="{40177A0E-AEF2-43FC-9793-21D6A0641A74}">
      <dsp:nvSpPr>
        <dsp:cNvPr id="0" name=""/>
        <dsp:cNvSpPr/>
      </dsp:nvSpPr>
      <dsp:spPr>
        <a:xfrm>
          <a:off x="0" y="1334262"/>
          <a:ext cx="5980170" cy="0"/>
        </a:xfrm>
        <a:prstGeom prst="line">
          <a:avLst/>
        </a:prstGeom>
        <a:solidFill>
          <a:schemeClr val="accent2">
            <a:hueOff val="-482067"/>
            <a:satOff val="-3308"/>
            <a:lumOff val="1699"/>
            <a:alphaOff val="0"/>
          </a:schemeClr>
        </a:solidFill>
        <a:ln w="12700" cap="flat" cmpd="sng" algn="ctr">
          <a:solidFill>
            <a:schemeClr val="accent2">
              <a:hueOff val="-482067"/>
              <a:satOff val="-3308"/>
              <a:lumOff val="169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7EEB04-5289-4775-8AF9-FD3BEE555EE8}">
      <dsp:nvSpPr>
        <dsp:cNvPr id="0" name=""/>
        <dsp:cNvSpPr/>
      </dsp:nvSpPr>
      <dsp:spPr>
        <a:xfrm>
          <a:off x="0" y="1334262"/>
          <a:ext cx="5980170" cy="1334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The introduction has been written succinctly with a strong focus on the specificities of the study.</a:t>
          </a:r>
          <a:endParaRPr lang="en-US" sz="1400" kern="1200"/>
        </a:p>
      </dsp:txBody>
      <dsp:txXfrm>
        <a:off x="0" y="1334262"/>
        <a:ext cx="5980170" cy="1334262"/>
      </dsp:txXfrm>
    </dsp:sp>
    <dsp:sp modelId="{BC2CF769-101D-4BC4-A6A9-AF6B720449AF}">
      <dsp:nvSpPr>
        <dsp:cNvPr id="0" name=""/>
        <dsp:cNvSpPr/>
      </dsp:nvSpPr>
      <dsp:spPr>
        <a:xfrm>
          <a:off x="0" y="2668525"/>
          <a:ext cx="5980170" cy="0"/>
        </a:xfrm>
        <a:prstGeom prst="line">
          <a:avLst/>
        </a:prstGeom>
        <a:solidFill>
          <a:schemeClr val="accent2">
            <a:hueOff val="-964133"/>
            <a:satOff val="-6616"/>
            <a:lumOff val="3399"/>
            <a:alphaOff val="0"/>
          </a:schemeClr>
        </a:solidFill>
        <a:ln w="12700" cap="flat" cmpd="sng" algn="ctr">
          <a:solidFill>
            <a:schemeClr val="accent2">
              <a:hueOff val="-964133"/>
              <a:satOff val="-6616"/>
              <a:lumOff val="339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D0565E-805D-48BD-9E48-09922E96BD3B}">
      <dsp:nvSpPr>
        <dsp:cNvPr id="0" name=""/>
        <dsp:cNvSpPr/>
      </dsp:nvSpPr>
      <dsp:spPr>
        <a:xfrm>
          <a:off x="0" y="2668525"/>
          <a:ext cx="5980170" cy="1334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It links well to previous studies and theory by Crow (1997) and Crow (2000) and relates this to the rationale for the study. </a:t>
          </a:r>
          <a:endParaRPr lang="en-US" sz="1400" kern="1200"/>
        </a:p>
      </dsp:txBody>
      <dsp:txXfrm>
        <a:off x="0" y="2668525"/>
        <a:ext cx="5980170" cy="1334262"/>
      </dsp:txXfrm>
    </dsp:sp>
    <dsp:sp modelId="{CC034C5B-A664-4B8F-B6E3-F366FDD7A3E5}">
      <dsp:nvSpPr>
        <dsp:cNvPr id="0" name=""/>
        <dsp:cNvSpPr/>
      </dsp:nvSpPr>
      <dsp:spPr>
        <a:xfrm>
          <a:off x="0" y="4002787"/>
          <a:ext cx="5980170" cy="0"/>
        </a:xfrm>
        <a:prstGeom prst="line">
          <a:avLst/>
        </a:prstGeom>
        <a:solidFill>
          <a:schemeClr val="accent2">
            <a:hueOff val="-1446200"/>
            <a:satOff val="-9924"/>
            <a:lumOff val="5098"/>
            <a:alphaOff val="0"/>
          </a:schemeClr>
        </a:solidFill>
        <a:ln w="12700" cap="flat" cmpd="sng" algn="ctr">
          <a:solidFill>
            <a:schemeClr val="accent2">
              <a:hueOff val="-1446200"/>
              <a:satOff val="-9924"/>
              <a:lumOff val="509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DB30EF-DBF2-4D84-BD2A-3F8B9268D98B}">
      <dsp:nvSpPr>
        <dsp:cNvPr id="0" name=""/>
        <dsp:cNvSpPr/>
      </dsp:nvSpPr>
      <dsp:spPr>
        <a:xfrm>
          <a:off x="0" y="4002787"/>
          <a:ext cx="5980170" cy="1334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One potential criticism of the study is that it has oversimplified the brain wave frequency interactions by only measuring gamma wave activity. Other studies suggest more complex interplay to explain potential mechanisms for language deficits and high-level cognitive impairment such as Beta-Gamma bonds (Meyer et al., 2021)</a:t>
          </a:r>
          <a:endParaRPr lang="en-US" sz="1400" kern="1200"/>
        </a:p>
      </dsp:txBody>
      <dsp:txXfrm>
        <a:off x="0" y="4002787"/>
        <a:ext cx="5980170" cy="133426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1F9BB4-E10D-4A73-B04E-54894062C5FC}">
      <dsp:nvSpPr>
        <dsp:cNvPr id="0" name=""/>
        <dsp:cNvSpPr/>
      </dsp:nvSpPr>
      <dsp:spPr>
        <a:xfrm>
          <a:off x="0" y="346877"/>
          <a:ext cx="1778349" cy="106700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t>Schizophrenia is a severe psychiatric disorder that affects 1-2% of the population where the patient may struggle to distinguish real and unreal experiences.</a:t>
          </a:r>
          <a:endParaRPr lang="en-US" sz="1000" kern="1200" dirty="0"/>
        </a:p>
      </dsp:txBody>
      <dsp:txXfrm>
        <a:off x="0" y="346877"/>
        <a:ext cx="1778349" cy="1067009"/>
      </dsp:txXfrm>
    </dsp:sp>
    <dsp:sp modelId="{1AAC9410-1F17-44C8-9194-FB7583A0E6E1}">
      <dsp:nvSpPr>
        <dsp:cNvPr id="0" name=""/>
        <dsp:cNvSpPr/>
      </dsp:nvSpPr>
      <dsp:spPr>
        <a:xfrm>
          <a:off x="1956184" y="346877"/>
          <a:ext cx="1778349" cy="106700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t>The disorder affects cognitive function leading to significant impairment.</a:t>
          </a:r>
          <a:endParaRPr lang="en-US" sz="1000" kern="1200" dirty="0"/>
        </a:p>
      </dsp:txBody>
      <dsp:txXfrm>
        <a:off x="1956184" y="346877"/>
        <a:ext cx="1778349" cy="1067009"/>
      </dsp:txXfrm>
    </dsp:sp>
    <dsp:sp modelId="{A094CD87-2EA6-42D4-9031-C63EB88426BA}">
      <dsp:nvSpPr>
        <dsp:cNvPr id="0" name=""/>
        <dsp:cNvSpPr/>
      </dsp:nvSpPr>
      <dsp:spPr>
        <a:xfrm>
          <a:off x="3912368" y="346877"/>
          <a:ext cx="1778349" cy="106700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t>It is characterised by 3 main symptom types - positive, negative and disorganised symptoms</a:t>
          </a:r>
          <a:endParaRPr lang="en-US" sz="1000" kern="1200" dirty="0"/>
        </a:p>
      </dsp:txBody>
      <dsp:txXfrm>
        <a:off x="3912368" y="346877"/>
        <a:ext cx="1778349" cy="1067009"/>
      </dsp:txXfrm>
    </dsp:sp>
    <dsp:sp modelId="{CBB52A48-D029-4968-B417-1909B02DCA10}">
      <dsp:nvSpPr>
        <dsp:cNvPr id="0" name=""/>
        <dsp:cNvSpPr/>
      </dsp:nvSpPr>
      <dsp:spPr>
        <a:xfrm>
          <a:off x="0" y="1591721"/>
          <a:ext cx="1778349" cy="106700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t>Positive symptoms include delusions, hallucinations, distorted perceptions and paranoia</a:t>
          </a:r>
          <a:endParaRPr lang="en-US" sz="1000" kern="1200" dirty="0"/>
        </a:p>
      </dsp:txBody>
      <dsp:txXfrm>
        <a:off x="0" y="1591721"/>
        <a:ext cx="1778349" cy="1067009"/>
      </dsp:txXfrm>
    </dsp:sp>
    <dsp:sp modelId="{821FF997-EDF3-4F2E-A321-9A8D937F155C}">
      <dsp:nvSpPr>
        <dsp:cNvPr id="0" name=""/>
        <dsp:cNvSpPr/>
      </dsp:nvSpPr>
      <dsp:spPr>
        <a:xfrm>
          <a:off x="1956184" y="1591721"/>
          <a:ext cx="1778349" cy="106700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t>Negative symptoms include impaired emotional expression, reduced desire to have social contact, decreased pleasure,  reduced self-directed purpose.</a:t>
          </a:r>
          <a:endParaRPr lang="en-US" sz="1000" kern="1200" dirty="0"/>
        </a:p>
      </dsp:txBody>
      <dsp:txXfrm>
        <a:off x="1956184" y="1591721"/>
        <a:ext cx="1778349" cy="1067009"/>
      </dsp:txXfrm>
    </dsp:sp>
    <dsp:sp modelId="{338FBD9A-D377-4252-97CA-2C85637BC86B}">
      <dsp:nvSpPr>
        <dsp:cNvPr id="0" name=""/>
        <dsp:cNvSpPr/>
      </dsp:nvSpPr>
      <dsp:spPr>
        <a:xfrm>
          <a:off x="3912368" y="1591721"/>
          <a:ext cx="1778349" cy="106700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t>Disorganised symptoms include thought disorder, confused  and disjointed speech and movements.</a:t>
          </a:r>
          <a:endParaRPr lang="en-US" sz="1000" kern="1200" dirty="0"/>
        </a:p>
      </dsp:txBody>
      <dsp:txXfrm>
        <a:off x="3912368" y="1591721"/>
        <a:ext cx="1778349" cy="1067009"/>
      </dsp:txXfrm>
    </dsp:sp>
    <dsp:sp modelId="{8805EFF4-074C-422A-BB6F-F8C69EF576E5}">
      <dsp:nvSpPr>
        <dsp:cNvPr id="0" name=""/>
        <dsp:cNvSpPr/>
      </dsp:nvSpPr>
      <dsp:spPr>
        <a:xfrm>
          <a:off x="1956184" y="2836566"/>
          <a:ext cx="1778349" cy="106700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t>Schizophrenia is a lifelong mental illness and is treated with anti-psychotic medication and CBT.</a:t>
          </a:r>
          <a:endParaRPr lang="en-US" sz="1000" kern="1200" dirty="0"/>
        </a:p>
      </dsp:txBody>
      <dsp:txXfrm>
        <a:off x="1956184" y="2836566"/>
        <a:ext cx="1778349" cy="106700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B1B9A2-E619-4EA3-82CE-913749B2D3C4}">
      <dsp:nvSpPr>
        <dsp:cNvPr id="0" name=""/>
        <dsp:cNvSpPr/>
      </dsp:nvSpPr>
      <dsp:spPr>
        <a:xfrm>
          <a:off x="0" y="366004"/>
          <a:ext cx="5998059" cy="8248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Gamma waves are a high-frequency band measured between 30-100Hz and due to their role in high level cognitive function are increasingly being investigated in schizophrenia research. </a:t>
          </a:r>
        </a:p>
      </dsp:txBody>
      <dsp:txXfrm>
        <a:off x="40266" y="406270"/>
        <a:ext cx="5917527" cy="744318"/>
      </dsp:txXfrm>
    </dsp:sp>
    <dsp:sp modelId="{90E98D35-9458-499B-9CCC-CCCECA368E51}">
      <dsp:nvSpPr>
        <dsp:cNvPr id="0" name=""/>
        <dsp:cNvSpPr/>
      </dsp:nvSpPr>
      <dsp:spPr>
        <a:xfrm>
          <a:off x="0" y="1234054"/>
          <a:ext cx="5998059" cy="8248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So far findings in gamma activity have been inconsistent and reported to be variable due to a number of factors.</a:t>
          </a:r>
        </a:p>
      </dsp:txBody>
      <dsp:txXfrm>
        <a:off x="40266" y="1274320"/>
        <a:ext cx="5917527" cy="744318"/>
      </dsp:txXfrm>
    </dsp:sp>
    <dsp:sp modelId="{17AE3AB2-61AE-4B5D-87B2-6DC477456037}">
      <dsp:nvSpPr>
        <dsp:cNvPr id="0" name=""/>
        <dsp:cNvSpPr/>
      </dsp:nvSpPr>
      <dsp:spPr>
        <a:xfrm>
          <a:off x="0" y="2102104"/>
          <a:ext cx="5998059" cy="8248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Initial studies suggest that gamma band reductions are found in the frontal lobe with impaired cognitive function (Moran &amp; Hong, 2011). </a:t>
          </a:r>
        </a:p>
      </dsp:txBody>
      <dsp:txXfrm>
        <a:off x="40266" y="2142370"/>
        <a:ext cx="5917527" cy="744318"/>
      </dsp:txXfrm>
    </dsp:sp>
    <dsp:sp modelId="{5BACB90E-73A4-42C0-810F-A3922C1E447C}">
      <dsp:nvSpPr>
        <dsp:cNvPr id="0" name=""/>
        <dsp:cNvSpPr/>
      </dsp:nvSpPr>
      <dsp:spPr>
        <a:xfrm>
          <a:off x="0" y="2970154"/>
          <a:ext cx="5998059" cy="8248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Previous findings in schizophrenia research have identified more consistent findings in delta and theta band studies that indicate  abnormalities in language and speech (Hirano et al., 2020).</a:t>
          </a:r>
        </a:p>
      </dsp:txBody>
      <dsp:txXfrm>
        <a:off x="40266" y="3010420"/>
        <a:ext cx="5917527" cy="74431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EAB0E1-BAA0-4A65-80C5-BFE840591DF8}">
      <dsp:nvSpPr>
        <dsp:cNvPr id="0" name=""/>
        <dsp:cNvSpPr/>
      </dsp:nvSpPr>
      <dsp:spPr>
        <a:xfrm>
          <a:off x="125877" y="1943082"/>
          <a:ext cx="1827370" cy="6022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2 participant groups were recruited</a:t>
          </a:r>
          <a:endParaRPr lang="en-US" sz="900" kern="1200" dirty="0"/>
        </a:p>
      </dsp:txBody>
      <dsp:txXfrm>
        <a:off x="125877" y="1943082"/>
        <a:ext cx="1827370" cy="602201"/>
      </dsp:txXfrm>
    </dsp:sp>
    <dsp:sp modelId="{BC88DFA5-A1A4-4946-AD3C-6C3833BD8C5F}">
      <dsp:nvSpPr>
        <dsp:cNvPr id="0" name=""/>
        <dsp:cNvSpPr/>
      </dsp:nvSpPr>
      <dsp:spPr>
        <a:xfrm>
          <a:off x="123801" y="1759930"/>
          <a:ext cx="145358" cy="14535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B8997A-88EC-4ABB-A7CF-219618FA6222}">
      <dsp:nvSpPr>
        <dsp:cNvPr id="0" name=""/>
        <dsp:cNvSpPr/>
      </dsp:nvSpPr>
      <dsp:spPr>
        <a:xfrm>
          <a:off x="225552" y="1556427"/>
          <a:ext cx="145358" cy="14535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AB971D-94D6-4A15-8C50-2934C9A63082}">
      <dsp:nvSpPr>
        <dsp:cNvPr id="0" name=""/>
        <dsp:cNvSpPr/>
      </dsp:nvSpPr>
      <dsp:spPr>
        <a:xfrm>
          <a:off x="469755" y="1597128"/>
          <a:ext cx="228421" cy="22842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992D68-DECD-4BEE-A4E6-3770966B3A15}">
      <dsp:nvSpPr>
        <dsp:cNvPr id="0" name=""/>
        <dsp:cNvSpPr/>
      </dsp:nvSpPr>
      <dsp:spPr>
        <a:xfrm>
          <a:off x="673258" y="1373275"/>
          <a:ext cx="145358" cy="14535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D7F32E-2F99-4026-B11D-A9F83ECA09F0}">
      <dsp:nvSpPr>
        <dsp:cNvPr id="0" name=""/>
        <dsp:cNvSpPr/>
      </dsp:nvSpPr>
      <dsp:spPr>
        <a:xfrm>
          <a:off x="937811" y="1291874"/>
          <a:ext cx="145358" cy="14535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9A5AD6-B8EB-42DE-8724-B98F3E215CAF}">
      <dsp:nvSpPr>
        <dsp:cNvPr id="0" name=""/>
        <dsp:cNvSpPr/>
      </dsp:nvSpPr>
      <dsp:spPr>
        <a:xfrm>
          <a:off x="1263415" y="1434326"/>
          <a:ext cx="145358" cy="14535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55975A-FBED-448D-A67F-A831959B9EA3}">
      <dsp:nvSpPr>
        <dsp:cNvPr id="0" name=""/>
        <dsp:cNvSpPr/>
      </dsp:nvSpPr>
      <dsp:spPr>
        <a:xfrm>
          <a:off x="1466918" y="1536077"/>
          <a:ext cx="228421" cy="22842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D44890-D2D2-4250-82D5-3D85ABF28FA5}">
      <dsp:nvSpPr>
        <dsp:cNvPr id="0" name=""/>
        <dsp:cNvSpPr/>
      </dsp:nvSpPr>
      <dsp:spPr>
        <a:xfrm>
          <a:off x="1751821" y="1759930"/>
          <a:ext cx="145358" cy="14535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64C57E-8CE4-4C26-8CB0-7CEBF34AA21D}">
      <dsp:nvSpPr>
        <dsp:cNvPr id="0" name=""/>
        <dsp:cNvSpPr/>
      </dsp:nvSpPr>
      <dsp:spPr>
        <a:xfrm>
          <a:off x="1873923" y="1983783"/>
          <a:ext cx="145358" cy="14535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548DF8-3C7A-486A-B332-C482E368CF55}">
      <dsp:nvSpPr>
        <dsp:cNvPr id="0" name=""/>
        <dsp:cNvSpPr/>
      </dsp:nvSpPr>
      <dsp:spPr>
        <a:xfrm>
          <a:off x="815710" y="1556427"/>
          <a:ext cx="373780" cy="37378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2F2335-4E65-4C85-83D7-15E04F08D958}">
      <dsp:nvSpPr>
        <dsp:cNvPr id="0" name=""/>
        <dsp:cNvSpPr/>
      </dsp:nvSpPr>
      <dsp:spPr>
        <a:xfrm>
          <a:off x="22050" y="2329737"/>
          <a:ext cx="145358" cy="14535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E37E5E-12C8-4EDB-9C9E-2197F8DF0215}">
      <dsp:nvSpPr>
        <dsp:cNvPr id="0" name=""/>
        <dsp:cNvSpPr/>
      </dsp:nvSpPr>
      <dsp:spPr>
        <a:xfrm>
          <a:off x="144151" y="2512889"/>
          <a:ext cx="228421" cy="22842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90C7A4-4A22-4B62-958D-3692ED0050E7}">
      <dsp:nvSpPr>
        <dsp:cNvPr id="0" name=""/>
        <dsp:cNvSpPr/>
      </dsp:nvSpPr>
      <dsp:spPr>
        <a:xfrm>
          <a:off x="449405" y="2675691"/>
          <a:ext cx="332249" cy="33224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3EB70B-4E59-4FF0-B575-99CA5FA5BA7C}">
      <dsp:nvSpPr>
        <dsp:cNvPr id="0" name=""/>
        <dsp:cNvSpPr/>
      </dsp:nvSpPr>
      <dsp:spPr>
        <a:xfrm>
          <a:off x="876760" y="2940245"/>
          <a:ext cx="145358" cy="14535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0DD997-200B-403C-97BF-8445427740F6}">
      <dsp:nvSpPr>
        <dsp:cNvPr id="0" name=""/>
        <dsp:cNvSpPr/>
      </dsp:nvSpPr>
      <dsp:spPr>
        <a:xfrm>
          <a:off x="958161" y="2675691"/>
          <a:ext cx="228421" cy="22842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31CAB6-16B3-43B7-AE50-1284859A45FF}">
      <dsp:nvSpPr>
        <dsp:cNvPr id="0" name=""/>
        <dsp:cNvSpPr/>
      </dsp:nvSpPr>
      <dsp:spPr>
        <a:xfrm>
          <a:off x="1161664" y="2960595"/>
          <a:ext cx="145358" cy="14535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6E0E7B-14D9-4053-83ED-CD6EE0D99C63}">
      <dsp:nvSpPr>
        <dsp:cNvPr id="0" name=""/>
        <dsp:cNvSpPr/>
      </dsp:nvSpPr>
      <dsp:spPr>
        <a:xfrm>
          <a:off x="1344816" y="2634991"/>
          <a:ext cx="332249" cy="33224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48AAAB-224E-4C5C-BFB6-3C3A6A09BB5D}">
      <dsp:nvSpPr>
        <dsp:cNvPr id="0" name=""/>
        <dsp:cNvSpPr/>
      </dsp:nvSpPr>
      <dsp:spPr>
        <a:xfrm>
          <a:off x="1792522" y="2553590"/>
          <a:ext cx="228421" cy="22842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BE09A2-DA38-41A1-A313-ABCFA5865D79}">
      <dsp:nvSpPr>
        <dsp:cNvPr id="0" name=""/>
        <dsp:cNvSpPr/>
      </dsp:nvSpPr>
      <dsp:spPr>
        <a:xfrm>
          <a:off x="2020943" y="1596789"/>
          <a:ext cx="670840" cy="1280708"/>
        </a:xfrm>
        <a:prstGeom prst="chevron">
          <a:avLst>
            <a:gd name="adj" fmla="val 6231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BD461B4-9554-4A72-BEA8-3E51EAFD6087}">
      <dsp:nvSpPr>
        <dsp:cNvPr id="0" name=""/>
        <dsp:cNvSpPr/>
      </dsp:nvSpPr>
      <dsp:spPr>
        <a:xfrm>
          <a:off x="2691784" y="1597411"/>
          <a:ext cx="1829565" cy="12806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Psychiatric group included 18 schizophrenia inpatients (4 female and 14 male) from a psychiatric hospital in </a:t>
          </a:r>
          <a:r>
            <a:rPr lang="en-GB" sz="900" kern="1200" dirty="0" err="1"/>
            <a:t>Mantova</a:t>
          </a:r>
          <a:r>
            <a:rPr lang="en-GB" sz="900" kern="1200" dirty="0"/>
            <a:t>, Italy. They had been diagnosed using the DSM- 4 for more than 6 months and were in a chronic state at the time of the study. All patients were currently being treated with antipsychotic medication.</a:t>
          </a:r>
          <a:endParaRPr lang="en-US" sz="900" kern="1200" dirty="0"/>
        </a:p>
      </dsp:txBody>
      <dsp:txXfrm>
        <a:off x="2691784" y="1597411"/>
        <a:ext cx="1829565" cy="1280695"/>
      </dsp:txXfrm>
    </dsp:sp>
    <dsp:sp modelId="{B6E3AA5B-0190-4B8D-9952-B01EDC6B7F53}">
      <dsp:nvSpPr>
        <dsp:cNvPr id="0" name=""/>
        <dsp:cNvSpPr/>
      </dsp:nvSpPr>
      <dsp:spPr>
        <a:xfrm>
          <a:off x="4521350" y="1596789"/>
          <a:ext cx="670840" cy="1280708"/>
        </a:xfrm>
        <a:prstGeom prst="chevron">
          <a:avLst>
            <a:gd name="adj" fmla="val 6231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0DD92AD-7216-41D5-8D3A-FF2C24FF8DCE}">
      <dsp:nvSpPr>
        <dsp:cNvPr id="0" name=""/>
        <dsp:cNvSpPr/>
      </dsp:nvSpPr>
      <dsp:spPr>
        <a:xfrm>
          <a:off x="5192190" y="1597411"/>
          <a:ext cx="1829565" cy="12806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The control group recruited 18 healthy participants (7 female and 11 Male) </a:t>
          </a:r>
          <a:endParaRPr lang="en-US" sz="900" kern="1200" dirty="0"/>
        </a:p>
      </dsp:txBody>
      <dsp:txXfrm>
        <a:off x="5192190" y="1597411"/>
        <a:ext cx="1829565" cy="1280695"/>
      </dsp:txXfrm>
    </dsp:sp>
    <dsp:sp modelId="{B8E97A37-FD1A-4551-961E-CD9349F440F4}">
      <dsp:nvSpPr>
        <dsp:cNvPr id="0" name=""/>
        <dsp:cNvSpPr/>
      </dsp:nvSpPr>
      <dsp:spPr>
        <a:xfrm>
          <a:off x="7021756" y="1596789"/>
          <a:ext cx="670840" cy="1280708"/>
        </a:xfrm>
        <a:prstGeom prst="chevron">
          <a:avLst>
            <a:gd name="adj" fmla="val 6231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2ED82F7-FB0A-4AA9-B15F-0E7333C5CFF6}">
      <dsp:nvSpPr>
        <dsp:cNvPr id="0" name=""/>
        <dsp:cNvSpPr/>
      </dsp:nvSpPr>
      <dsp:spPr>
        <a:xfrm>
          <a:off x="7765779" y="1490949"/>
          <a:ext cx="1555130" cy="155513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r>
            <a:rPr lang="en-US" sz="900" kern="1200" dirty="0"/>
            <a:t>All participants were right handed</a:t>
          </a:r>
        </a:p>
      </dsp:txBody>
      <dsp:txXfrm>
        <a:off x="7993523" y="1718693"/>
        <a:ext cx="1099642" cy="109964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23160F-0EF7-42BC-9773-DF93AC9F468A}">
      <dsp:nvSpPr>
        <dsp:cNvPr id="0" name=""/>
        <dsp:cNvSpPr/>
      </dsp:nvSpPr>
      <dsp:spPr>
        <a:xfrm>
          <a:off x="0" y="2976"/>
          <a:ext cx="9144000" cy="63400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27F961-AC25-49F1-B131-2E4101B6720B}">
      <dsp:nvSpPr>
        <dsp:cNvPr id="0" name=""/>
        <dsp:cNvSpPr/>
      </dsp:nvSpPr>
      <dsp:spPr>
        <a:xfrm>
          <a:off x="191787" y="145628"/>
          <a:ext cx="348704" cy="3487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A63EC47-AE39-4929-B7FE-093DF4EC2F18}">
      <dsp:nvSpPr>
        <dsp:cNvPr id="0" name=""/>
        <dsp:cNvSpPr/>
      </dsp:nvSpPr>
      <dsp:spPr>
        <a:xfrm>
          <a:off x="732279" y="2976"/>
          <a:ext cx="8411720" cy="6340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099" tIns="67099" rIns="67099" bIns="67099" numCol="1" spcCol="1270" anchor="ctr" anchorCtr="0">
          <a:noAutofit/>
        </a:bodyPr>
        <a:lstStyle/>
        <a:p>
          <a:pPr marL="0" lvl="0" indent="0" algn="l" defTabSz="711200">
            <a:lnSpc>
              <a:spcPct val="100000"/>
            </a:lnSpc>
            <a:spcBef>
              <a:spcPct val="0"/>
            </a:spcBef>
            <a:spcAft>
              <a:spcPct val="35000"/>
            </a:spcAft>
            <a:buNone/>
          </a:pPr>
          <a:r>
            <a:rPr lang="en-GB" sz="1600" kern="1200" dirty="0"/>
            <a:t>3 linguistic tasks were selected to test for different language processing skills</a:t>
          </a:r>
          <a:endParaRPr lang="en-US" sz="1600" kern="1200" dirty="0"/>
        </a:p>
      </dsp:txBody>
      <dsp:txXfrm>
        <a:off x="732279" y="2976"/>
        <a:ext cx="8411720" cy="634007"/>
      </dsp:txXfrm>
    </dsp:sp>
    <dsp:sp modelId="{0D2186D4-A422-43A1-BCB7-97D1197F6F55}">
      <dsp:nvSpPr>
        <dsp:cNvPr id="0" name=""/>
        <dsp:cNvSpPr/>
      </dsp:nvSpPr>
      <dsp:spPr>
        <a:xfrm>
          <a:off x="0" y="795486"/>
          <a:ext cx="9144000" cy="63400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3797FF-2E74-45BC-837C-9641ECB7D5D5}">
      <dsp:nvSpPr>
        <dsp:cNvPr id="0" name=""/>
        <dsp:cNvSpPr/>
      </dsp:nvSpPr>
      <dsp:spPr>
        <a:xfrm>
          <a:off x="191787" y="938138"/>
          <a:ext cx="348704" cy="3487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7708C45-2C55-4B23-9B98-CD7809B6F976}">
      <dsp:nvSpPr>
        <dsp:cNvPr id="0" name=""/>
        <dsp:cNvSpPr/>
      </dsp:nvSpPr>
      <dsp:spPr>
        <a:xfrm>
          <a:off x="732279" y="795486"/>
          <a:ext cx="8411720" cy="6340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099" tIns="67099" rIns="67099" bIns="67099" numCol="1" spcCol="1270" anchor="ctr" anchorCtr="0">
          <a:noAutofit/>
        </a:bodyPr>
        <a:lstStyle/>
        <a:p>
          <a:pPr marL="0" lvl="0" indent="0" algn="l" defTabSz="711200">
            <a:lnSpc>
              <a:spcPct val="100000"/>
            </a:lnSpc>
            <a:spcBef>
              <a:spcPct val="0"/>
            </a:spcBef>
            <a:spcAft>
              <a:spcPct val="35000"/>
            </a:spcAft>
            <a:buNone/>
          </a:pPr>
          <a:r>
            <a:rPr lang="en-GB" sz="1600" kern="1200" dirty="0"/>
            <a:t>Phonological task- asked participants if the 2</a:t>
          </a:r>
          <a:r>
            <a:rPr lang="en-GB" sz="1600" kern="1200" baseline="30000" dirty="0"/>
            <a:t>nd</a:t>
          </a:r>
          <a:r>
            <a:rPr lang="en-GB" sz="1600" kern="1200" dirty="0"/>
            <a:t> word presented rhymed with the first presented word.</a:t>
          </a:r>
          <a:endParaRPr lang="en-US" sz="1600" kern="1200" dirty="0"/>
        </a:p>
      </dsp:txBody>
      <dsp:txXfrm>
        <a:off x="732279" y="795486"/>
        <a:ext cx="8411720" cy="634007"/>
      </dsp:txXfrm>
    </dsp:sp>
    <dsp:sp modelId="{A4754F2B-59E6-441F-B160-2BF962197040}">
      <dsp:nvSpPr>
        <dsp:cNvPr id="0" name=""/>
        <dsp:cNvSpPr/>
      </dsp:nvSpPr>
      <dsp:spPr>
        <a:xfrm>
          <a:off x="0" y="1587996"/>
          <a:ext cx="9144000" cy="63400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0D1EE0-3249-4128-B6AB-527B3FF38225}">
      <dsp:nvSpPr>
        <dsp:cNvPr id="0" name=""/>
        <dsp:cNvSpPr/>
      </dsp:nvSpPr>
      <dsp:spPr>
        <a:xfrm>
          <a:off x="191787" y="1730647"/>
          <a:ext cx="348704" cy="3487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F213814-9F1B-45AB-9040-9F3E52BC504D}">
      <dsp:nvSpPr>
        <dsp:cNvPr id="0" name=""/>
        <dsp:cNvSpPr/>
      </dsp:nvSpPr>
      <dsp:spPr>
        <a:xfrm>
          <a:off x="732279" y="1587996"/>
          <a:ext cx="8411720" cy="6340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099" tIns="67099" rIns="67099" bIns="67099" numCol="1" spcCol="1270" anchor="ctr" anchorCtr="0">
          <a:noAutofit/>
        </a:bodyPr>
        <a:lstStyle/>
        <a:p>
          <a:pPr marL="0" lvl="0" indent="0" algn="l" defTabSz="711200">
            <a:lnSpc>
              <a:spcPct val="100000"/>
            </a:lnSpc>
            <a:spcBef>
              <a:spcPct val="0"/>
            </a:spcBef>
            <a:spcAft>
              <a:spcPct val="35000"/>
            </a:spcAft>
            <a:buNone/>
          </a:pPr>
          <a:r>
            <a:rPr lang="en-GB" sz="1600" kern="1200" dirty="0"/>
            <a:t>Semantic task – asked participants if words were in the same category </a:t>
          </a:r>
          <a:endParaRPr lang="en-US" sz="1600" kern="1200" dirty="0"/>
        </a:p>
      </dsp:txBody>
      <dsp:txXfrm>
        <a:off x="732279" y="1587996"/>
        <a:ext cx="8411720" cy="634007"/>
      </dsp:txXfrm>
    </dsp:sp>
    <dsp:sp modelId="{E7E16D00-D0B8-4E0D-9D53-66095DF122B2}">
      <dsp:nvSpPr>
        <dsp:cNvPr id="0" name=""/>
        <dsp:cNvSpPr/>
      </dsp:nvSpPr>
      <dsp:spPr>
        <a:xfrm>
          <a:off x="0" y="2380505"/>
          <a:ext cx="9144000" cy="634007"/>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B796A3-4BF7-4593-9912-98D34C93BFEB}">
      <dsp:nvSpPr>
        <dsp:cNvPr id="0" name=""/>
        <dsp:cNvSpPr/>
      </dsp:nvSpPr>
      <dsp:spPr>
        <a:xfrm>
          <a:off x="191787" y="2523157"/>
          <a:ext cx="348704" cy="34870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11316B-1599-421E-B0D5-75C4A0103130}">
      <dsp:nvSpPr>
        <dsp:cNvPr id="0" name=""/>
        <dsp:cNvSpPr/>
      </dsp:nvSpPr>
      <dsp:spPr>
        <a:xfrm>
          <a:off x="732279" y="2380505"/>
          <a:ext cx="8411720" cy="6340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099" tIns="67099" rIns="67099" bIns="67099" numCol="1" spcCol="1270" anchor="ctr" anchorCtr="0">
          <a:noAutofit/>
        </a:bodyPr>
        <a:lstStyle/>
        <a:p>
          <a:pPr marL="0" lvl="0" indent="0" algn="l" defTabSz="711200">
            <a:lnSpc>
              <a:spcPct val="100000"/>
            </a:lnSpc>
            <a:spcBef>
              <a:spcPct val="0"/>
            </a:spcBef>
            <a:spcAft>
              <a:spcPct val="35000"/>
            </a:spcAft>
            <a:buNone/>
          </a:pPr>
          <a:r>
            <a:rPr lang="en-GB" sz="1600" kern="1200" dirty="0"/>
            <a:t>Visuo-perceptual task – asked participants if words were presented in a matching upper or lowercase state  </a:t>
          </a:r>
          <a:endParaRPr lang="en-US" sz="1600" kern="1200" dirty="0"/>
        </a:p>
      </dsp:txBody>
      <dsp:txXfrm>
        <a:off x="732279" y="2380505"/>
        <a:ext cx="8411720" cy="634007"/>
      </dsp:txXfrm>
    </dsp:sp>
    <dsp:sp modelId="{ACD14893-E03B-4F2F-B8F0-2F4A23A17025}">
      <dsp:nvSpPr>
        <dsp:cNvPr id="0" name=""/>
        <dsp:cNvSpPr/>
      </dsp:nvSpPr>
      <dsp:spPr>
        <a:xfrm>
          <a:off x="0" y="3173015"/>
          <a:ext cx="9144000" cy="634007"/>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C4EA19-0248-48B7-8C09-8886B048B6B5}">
      <dsp:nvSpPr>
        <dsp:cNvPr id="0" name=""/>
        <dsp:cNvSpPr/>
      </dsp:nvSpPr>
      <dsp:spPr>
        <a:xfrm>
          <a:off x="191787" y="3315667"/>
          <a:ext cx="348704" cy="348704"/>
        </a:xfrm>
        <a:prstGeom prst="rect">
          <a:avLst/>
        </a:prstGeom>
        <a:blipFill>
          <a:blip xmlns:r="http://schemas.openxmlformats.org/officeDocument/2006/relationships" r:embed="rId9">
            <a:extLst>
              <a:ext uri="{96DAC541-7B7A-43D3-8B79-37D633B846F1}">
                <asvg:svgBlip xmlns:asvg="http://schemas.microsoft.com/office/drawing/2016/SVG/main" r:embed="rId10"/>
              </a:ext>
            </a:extLst>
          </a:blip>
          <a:srcRect/>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EE7A31-DCB5-4248-9544-2033E5CD821A}">
      <dsp:nvSpPr>
        <dsp:cNvPr id="0" name=""/>
        <dsp:cNvSpPr/>
      </dsp:nvSpPr>
      <dsp:spPr>
        <a:xfrm>
          <a:off x="732279" y="3173015"/>
          <a:ext cx="8411720" cy="6340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099" tIns="67099" rIns="67099" bIns="67099" numCol="1" spcCol="1270" anchor="ctr" anchorCtr="0">
          <a:noAutofit/>
        </a:bodyPr>
        <a:lstStyle/>
        <a:p>
          <a:pPr marL="0" lvl="0" indent="0" algn="l" defTabSz="711200">
            <a:lnSpc>
              <a:spcPct val="100000"/>
            </a:lnSpc>
            <a:spcBef>
              <a:spcPct val="0"/>
            </a:spcBef>
            <a:spcAft>
              <a:spcPct val="35000"/>
            </a:spcAft>
            <a:buNone/>
          </a:pPr>
          <a:r>
            <a:rPr lang="en-US" sz="1600" kern="1200" dirty="0"/>
            <a:t>Both participant language processing speeds and error rates were recorded.</a:t>
          </a:r>
        </a:p>
      </dsp:txBody>
      <dsp:txXfrm>
        <a:off x="732279" y="3173015"/>
        <a:ext cx="8411720" cy="63400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F85571-B238-49F8-8458-BD7A47203E5D}">
      <dsp:nvSpPr>
        <dsp:cNvPr id="0" name=""/>
        <dsp:cNvSpPr/>
      </dsp:nvSpPr>
      <dsp:spPr>
        <a:xfrm>
          <a:off x="0" y="47624"/>
          <a:ext cx="2857499" cy="1714500"/>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Word pairs were presented in 3 blocks and each task contained 80 pairs.</a:t>
          </a:r>
          <a:endParaRPr lang="en-US" sz="1600" kern="1200" dirty="0"/>
        </a:p>
      </dsp:txBody>
      <dsp:txXfrm>
        <a:off x="0" y="47624"/>
        <a:ext cx="2857499" cy="1714500"/>
      </dsp:txXfrm>
    </dsp:sp>
    <dsp:sp modelId="{916E7BA4-805B-40A7-9997-7B12355A8CEB}">
      <dsp:nvSpPr>
        <dsp:cNvPr id="0" name=""/>
        <dsp:cNvSpPr/>
      </dsp:nvSpPr>
      <dsp:spPr>
        <a:xfrm>
          <a:off x="3143250" y="47624"/>
          <a:ext cx="2857499" cy="1714500"/>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While this is robust testing this has the potential for participant fatigue, particularly for the patient group as schizophrenia is known to have cognitive impairment as a core deficit.</a:t>
          </a:r>
          <a:endParaRPr lang="en-US" sz="1600" kern="1200" dirty="0"/>
        </a:p>
      </dsp:txBody>
      <dsp:txXfrm>
        <a:off x="3143250" y="47624"/>
        <a:ext cx="2857499" cy="1714500"/>
      </dsp:txXfrm>
    </dsp:sp>
    <dsp:sp modelId="{6DF5F5FC-D09D-48D1-885A-89581FE840D6}">
      <dsp:nvSpPr>
        <dsp:cNvPr id="0" name=""/>
        <dsp:cNvSpPr/>
      </dsp:nvSpPr>
      <dsp:spPr>
        <a:xfrm>
          <a:off x="6286500" y="47624"/>
          <a:ext cx="2857499" cy="1714500"/>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According to Meyer et al., (2021) repetitive experimental procedures can limit its ecological validity and be at risk of practice bias.</a:t>
          </a:r>
          <a:endParaRPr lang="en-US" sz="1600" kern="1200" dirty="0"/>
        </a:p>
      </dsp:txBody>
      <dsp:txXfrm>
        <a:off x="6286500" y="47624"/>
        <a:ext cx="2857499" cy="1714500"/>
      </dsp:txXfrm>
    </dsp:sp>
    <dsp:sp modelId="{E8BB41E9-939E-49EC-AEE4-509F12096C2B}">
      <dsp:nvSpPr>
        <dsp:cNvPr id="0" name=""/>
        <dsp:cNvSpPr/>
      </dsp:nvSpPr>
      <dsp:spPr>
        <a:xfrm>
          <a:off x="0" y="2047875"/>
          <a:ext cx="2857499" cy="1714500"/>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Some steps to mitigate this were taken.</a:t>
          </a:r>
          <a:endParaRPr lang="en-US" sz="1600" kern="1200" dirty="0"/>
        </a:p>
      </dsp:txBody>
      <dsp:txXfrm>
        <a:off x="0" y="2047875"/>
        <a:ext cx="2857499" cy="1714500"/>
      </dsp:txXfrm>
    </dsp:sp>
    <dsp:sp modelId="{609D1AD8-EF8D-4359-82E8-9DA8405030FA}">
      <dsp:nvSpPr>
        <dsp:cNvPr id="0" name=""/>
        <dsp:cNvSpPr/>
      </dsp:nvSpPr>
      <dsp:spPr>
        <a:xfrm>
          <a:off x="3143250" y="2047874"/>
          <a:ext cx="2857499" cy="1714500"/>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Naturalistic language tasks for schizophrenia research are supported by Brown and Kuperberg (2015)</a:t>
          </a:r>
          <a:endParaRPr lang="en-US" sz="1600" kern="1200" dirty="0"/>
        </a:p>
      </dsp:txBody>
      <dsp:txXfrm>
        <a:off x="3143250" y="2047874"/>
        <a:ext cx="2857499" cy="1714500"/>
      </dsp:txXfrm>
    </dsp:sp>
    <dsp:sp modelId="{9879E012-20B0-485C-BE15-5243DDC76681}">
      <dsp:nvSpPr>
        <dsp:cNvPr id="0" name=""/>
        <dsp:cNvSpPr/>
      </dsp:nvSpPr>
      <dsp:spPr>
        <a:xfrm>
          <a:off x="6286500" y="2047874"/>
          <a:ext cx="2857499" cy="1714500"/>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Overall, the method section has been thoughtfully and clearly set out to describe the present study in detail.</a:t>
          </a:r>
        </a:p>
      </dsp:txBody>
      <dsp:txXfrm>
        <a:off x="6286500" y="2047874"/>
        <a:ext cx="2857499" cy="171450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49471A-262A-4CB0-BB21-B9E6984E27CC}">
      <dsp:nvSpPr>
        <dsp:cNvPr id="0" name=""/>
        <dsp:cNvSpPr/>
      </dsp:nvSpPr>
      <dsp:spPr>
        <a:xfrm>
          <a:off x="0" y="252184"/>
          <a:ext cx="10363049" cy="55919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513428-DE4B-4F96-9769-461AC188F764}">
      <dsp:nvSpPr>
        <dsp:cNvPr id="0" name=""/>
        <dsp:cNvSpPr/>
      </dsp:nvSpPr>
      <dsp:spPr>
        <a:xfrm>
          <a:off x="169155" y="378002"/>
          <a:ext cx="307555" cy="3075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5F2CE0-8B4B-41B3-B191-597B8C859334}">
      <dsp:nvSpPr>
        <dsp:cNvPr id="0" name=""/>
        <dsp:cNvSpPr/>
      </dsp:nvSpPr>
      <dsp:spPr>
        <a:xfrm>
          <a:off x="645866" y="252184"/>
          <a:ext cx="9717182" cy="5591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181" tIns="59181" rIns="59181" bIns="59181" numCol="1" spcCol="1270" anchor="ctr" anchorCtr="0">
          <a:noAutofit/>
        </a:bodyPr>
        <a:lstStyle/>
        <a:p>
          <a:pPr marL="0" lvl="0" indent="0" algn="l" defTabSz="622300">
            <a:lnSpc>
              <a:spcPct val="100000"/>
            </a:lnSpc>
            <a:spcBef>
              <a:spcPct val="0"/>
            </a:spcBef>
            <a:spcAft>
              <a:spcPct val="35000"/>
            </a:spcAft>
            <a:buNone/>
          </a:pPr>
          <a:r>
            <a:rPr lang="en-GB" sz="1400" kern="1200"/>
            <a:t>Gamma amplitude was significantly reduced and bilaterally distributed in the patient sample compared to the control group. This indicates a disruption to the neural networks involved in language processing. </a:t>
          </a:r>
          <a:endParaRPr lang="en-US" sz="1400" kern="1200"/>
        </a:p>
      </dsp:txBody>
      <dsp:txXfrm>
        <a:off x="645866" y="252184"/>
        <a:ext cx="9717182" cy="559191"/>
      </dsp:txXfrm>
    </dsp:sp>
    <dsp:sp modelId="{6E88FBE1-12BD-41B0-B980-508C496768E7}">
      <dsp:nvSpPr>
        <dsp:cNvPr id="0" name=""/>
        <dsp:cNvSpPr/>
      </dsp:nvSpPr>
      <dsp:spPr>
        <a:xfrm>
          <a:off x="0" y="948995"/>
          <a:ext cx="10363049" cy="55919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FB41A7-8375-42AD-89ED-609E46EBD523}">
      <dsp:nvSpPr>
        <dsp:cNvPr id="0" name=""/>
        <dsp:cNvSpPr/>
      </dsp:nvSpPr>
      <dsp:spPr>
        <a:xfrm>
          <a:off x="169155" y="1068768"/>
          <a:ext cx="307555" cy="3075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6FFE26-B35D-47C6-9DB0-BCD29BDC8745}">
      <dsp:nvSpPr>
        <dsp:cNvPr id="0" name=""/>
        <dsp:cNvSpPr/>
      </dsp:nvSpPr>
      <dsp:spPr>
        <a:xfrm>
          <a:off x="645866" y="942950"/>
          <a:ext cx="9717182" cy="5591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181" tIns="59181" rIns="59181" bIns="59181" numCol="1" spcCol="1270" anchor="ctr" anchorCtr="0">
          <a:noAutofit/>
        </a:bodyPr>
        <a:lstStyle/>
        <a:p>
          <a:pPr marL="0" lvl="0" indent="0" algn="l" defTabSz="622300">
            <a:lnSpc>
              <a:spcPct val="100000"/>
            </a:lnSpc>
            <a:spcBef>
              <a:spcPct val="0"/>
            </a:spcBef>
            <a:spcAft>
              <a:spcPct val="35000"/>
            </a:spcAft>
            <a:buNone/>
          </a:pPr>
          <a:r>
            <a:rPr lang="en-GB" sz="1400" kern="1200"/>
            <a:t>Positive symptoms of schizophrenia were correlated with the loss of asymmetrical language processing</a:t>
          </a:r>
          <a:endParaRPr lang="en-US" sz="1400" kern="1200"/>
        </a:p>
      </dsp:txBody>
      <dsp:txXfrm>
        <a:off x="645866" y="942950"/>
        <a:ext cx="9717182" cy="55919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7FCE82-EFD7-45E8-BFAA-5B21CBC085F8}">
      <dsp:nvSpPr>
        <dsp:cNvPr id="0" name=""/>
        <dsp:cNvSpPr/>
      </dsp:nvSpPr>
      <dsp:spPr>
        <a:xfrm>
          <a:off x="208" y="0"/>
          <a:ext cx="2515940" cy="2538483"/>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248519" tIns="0" rIns="248519" bIns="330200" numCol="1" spcCol="1270" anchor="t" anchorCtr="0">
          <a:noAutofit/>
        </a:bodyPr>
        <a:lstStyle/>
        <a:p>
          <a:pPr marL="0" lvl="0" indent="0" algn="l" defTabSz="488950">
            <a:lnSpc>
              <a:spcPct val="90000"/>
            </a:lnSpc>
            <a:spcBef>
              <a:spcPct val="0"/>
            </a:spcBef>
            <a:spcAft>
              <a:spcPct val="35000"/>
            </a:spcAft>
            <a:buNone/>
          </a:pPr>
          <a:r>
            <a:rPr lang="en-GB" sz="1100" kern="1200"/>
            <a:t>Findings differ from previous gamma activity research in schizophrenia, possibly due to the nature of the task selection</a:t>
          </a:r>
          <a:endParaRPr lang="en-US" sz="1100" kern="1200"/>
        </a:p>
      </dsp:txBody>
      <dsp:txXfrm>
        <a:off x="208" y="1015393"/>
        <a:ext cx="2515940" cy="1523089"/>
      </dsp:txXfrm>
    </dsp:sp>
    <dsp:sp modelId="{FA46C2CB-C4E7-472F-A604-712EA0FDCF15}">
      <dsp:nvSpPr>
        <dsp:cNvPr id="0" name=""/>
        <dsp:cNvSpPr/>
      </dsp:nvSpPr>
      <dsp:spPr>
        <a:xfrm>
          <a:off x="208" y="0"/>
          <a:ext cx="2515940" cy="1015393"/>
        </a:xfrm>
        <a:prstGeom prst="rect">
          <a:avLst/>
        </a:prstGeom>
        <a:noFill/>
        <a:ln w="12700" cap="flat" cmpd="sng" algn="ctr">
          <a:noFill/>
          <a:prstDash val="solid"/>
          <a:miter lim="800000"/>
        </a:ln>
        <a:effectLst/>
        <a:sp3d/>
      </dsp:spPr>
      <dsp:style>
        <a:lnRef idx="2">
          <a:scrgbClr r="0" g="0" b="0"/>
        </a:lnRef>
        <a:fillRef idx="1">
          <a:scrgbClr r="0" g="0" b="0"/>
        </a:fillRef>
        <a:effectRef idx="1">
          <a:scrgbClr r="0" g="0" b="0"/>
        </a:effectRef>
        <a:fontRef idx="minor">
          <a:schemeClr val="lt1"/>
        </a:fontRef>
      </dsp:style>
      <dsp:txBody>
        <a:bodyPr spcFirstLastPara="0" vert="horz" wrap="square" lIns="248519" tIns="165100" rIns="248519" bIns="165100" numCol="1" spcCol="1270" anchor="ctr" anchorCtr="0">
          <a:noAutofit/>
        </a:bodyPr>
        <a:lstStyle/>
        <a:p>
          <a:pPr marL="0" lvl="0" indent="0" algn="l" defTabSz="2178050">
            <a:lnSpc>
              <a:spcPct val="90000"/>
            </a:lnSpc>
            <a:spcBef>
              <a:spcPct val="0"/>
            </a:spcBef>
            <a:spcAft>
              <a:spcPct val="35000"/>
            </a:spcAft>
            <a:buNone/>
          </a:pPr>
          <a:r>
            <a:rPr lang="en-US" sz="4900" kern="1200"/>
            <a:t>01</a:t>
          </a:r>
        </a:p>
      </dsp:txBody>
      <dsp:txXfrm>
        <a:off x="208" y="0"/>
        <a:ext cx="2515940" cy="1015393"/>
      </dsp:txXfrm>
    </dsp:sp>
    <dsp:sp modelId="{F04C7976-01CC-4CA5-A11B-34201A63E882}">
      <dsp:nvSpPr>
        <dsp:cNvPr id="0" name=""/>
        <dsp:cNvSpPr/>
      </dsp:nvSpPr>
      <dsp:spPr>
        <a:xfrm>
          <a:off x="2717423" y="0"/>
          <a:ext cx="2515940" cy="2538483"/>
        </a:xfrm>
        <a:prstGeom prst="rect">
          <a:avLst/>
        </a:prstGeom>
        <a:solidFill>
          <a:schemeClr val="accent5">
            <a:hueOff val="262483"/>
            <a:satOff val="14096"/>
            <a:lumOff val="-5098"/>
            <a:alphaOff val="0"/>
          </a:schemeClr>
        </a:solidFill>
        <a:ln w="12700" cap="flat" cmpd="sng" algn="ctr">
          <a:solidFill>
            <a:schemeClr val="accent5">
              <a:hueOff val="262483"/>
              <a:satOff val="14096"/>
              <a:lumOff val="-5098"/>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248519" tIns="0" rIns="248519" bIns="330200" numCol="1" spcCol="1270" anchor="t" anchorCtr="0">
          <a:noAutofit/>
        </a:bodyPr>
        <a:lstStyle/>
        <a:p>
          <a:pPr marL="0" lvl="0" indent="0" algn="l" defTabSz="488950">
            <a:lnSpc>
              <a:spcPct val="90000"/>
            </a:lnSpc>
            <a:spcBef>
              <a:spcPct val="0"/>
            </a:spcBef>
            <a:spcAft>
              <a:spcPct val="35000"/>
            </a:spcAft>
            <a:buNone/>
          </a:pPr>
          <a:r>
            <a:rPr lang="en-GB" sz="1100" kern="1200" dirty="0"/>
            <a:t>Further highlights the need for specific research into schizophrenia psychopathology as it is still a very misunderstood and under researched disorder with many challenges to research and interpretation of results (Hirano et al (2020). </a:t>
          </a:r>
          <a:endParaRPr lang="en-US" sz="1100" kern="1200" dirty="0"/>
        </a:p>
      </dsp:txBody>
      <dsp:txXfrm>
        <a:off x="2717423" y="1015393"/>
        <a:ext cx="2515940" cy="1523089"/>
      </dsp:txXfrm>
    </dsp:sp>
    <dsp:sp modelId="{389AE112-AF93-45A0-B14A-8F79F7C1EFBE}">
      <dsp:nvSpPr>
        <dsp:cNvPr id="0" name=""/>
        <dsp:cNvSpPr/>
      </dsp:nvSpPr>
      <dsp:spPr>
        <a:xfrm>
          <a:off x="2717423" y="0"/>
          <a:ext cx="2515940" cy="1015393"/>
        </a:xfrm>
        <a:prstGeom prst="rect">
          <a:avLst/>
        </a:prstGeom>
        <a:noFill/>
        <a:ln w="12700" cap="flat" cmpd="sng" algn="ctr">
          <a:noFill/>
          <a:prstDash val="solid"/>
          <a:miter lim="800000"/>
        </a:ln>
        <a:effectLst/>
        <a:sp3d/>
      </dsp:spPr>
      <dsp:style>
        <a:lnRef idx="2">
          <a:scrgbClr r="0" g="0" b="0"/>
        </a:lnRef>
        <a:fillRef idx="1">
          <a:scrgbClr r="0" g="0" b="0"/>
        </a:fillRef>
        <a:effectRef idx="1">
          <a:scrgbClr r="0" g="0" b="0"/>
        </a:effectRef>
        <a:fontRef idx="minor">
          <a:schemeClr val="lt1"/>
        </a:fontRef>
      </dsp:style>
      <dsp:txBody>
        <a:bodyPr spcFirstLastPara="0" vert="horz" wrap="square" lIns="248519" tIns="165100" rIns="248519" bIns="165100" numCol="1" spcCol="1270" anchor="ctr" anchorCtr="0">
          <a:noAutofit/>
        </a:bodyPr>
        <a:lstStyle/>
        <a:p>
          <a:pPr marL="0" lvl="0" indent="0" algn="l" defTabSz="2178050">
            <a:lnSpc>
              <a:spcPct val="90000"/>
            </a:lnSpc>
            <a:spcBef>
              <a:spcPct val="0"/>
            </a:spcBef>
            <a:spcAft>
              <a:spcPct val="35000"/>
            </a:spcAft>
            <a:buNone/>
          </a:pPr>
          <a:r>
            <a:rPr lang="en-US" sz="4900" kern="1200"/>
            <a:t>02</a:t>
          </a:r>
        </a:p>
      </dsp:txBody>
      <dsp:txXfrm>
        <a:off x="2717423" y="0"/>
        <a:ext cx="2515940" cy="1015393"/>
      </dsp:txXfrm>
    </dsp:sp>
    <dsp:sp modelId="{9251E602-D0E1-4A7A-814B-D819B2F483AB}">
      <dsp:nvSpPr>
        <dsp:cNvPr id="0" name=""/>
        <dsp:cNvSpPr/>
      </dsp:nvSpPr>
      <dsp:spPr>
        <a:xfrm>
          <a:off x="5434639" y="0"/>
          <a:ext cx="2515940" cy="2538483"/>
        </a:xfrm>
        <a:prstGeom prst="rect">
          <a:avLst/>
        </a:prstGeom>
        <a:solidFill>
          <a:schemeClr val="accent5">
            <a:hueOff val="524966"/>
            <a:satOff val="28192"/>
            <a:lumOff val="-10196"/>
            <a:alphaOff val="0"/>
          </a:schemeClr>
        </a:solidFill>
        <a:ln w="12700" cap="flat" cmpd="sng" algn="ctr">
          <a:solidFill>
            <a:schemeClr val="accent5">
              <a:hueOff val="524966"/>
              <a:satOff val="28192"/>
              <a:lumOff val="-10196"/>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248519" tIns="0" rIns="248519" bIns="330200" numCol="1" spcCol="1270" anchor="t" anchorCtr="0">
          <a:noAutofit/>
        </a:bodyPr>
        <a:lstStyle/>
        <a:p>
          <a:pPr marL="0" lvl="0" indent="0" algn="l" defTabSz="488950">
            <a:lnSpc>
              <a:spcPct val="90000"/>
            </a:lnSpc>
            <a:spcBef>
              <a:spcPct val="0"/>
            </a:spcBef>
            <a:spcAft>
              <a:spcPct val="35000"/>
            </a:spcAft>
            <a:buNone/>
          </a:pPr>
          <a:r>
            <a:rPr lang="en-GB" sz="1100" kern="1200"/>
            <a:t>The importance of the current study shows a clear link between schizophrenia symptoms and language processing disruption, specifically, a disruption to hemispheric communication</a:t>
          </a:r>
          <a:endParaRPr lang="en-US" sz="1100" kern="1200"/>
        </a:p>
      </dsp:txBody>
      <dsp:txXfrm>
        <a:off x="5434639" y="1015393"/>
        <a:ext cx="2515940" cy="1523089"/>
      </dsp:txXfrm>
    </dsp:sp>
    <dsp:sp modelId="{F269E5C9-A693-44B7-8F1D-C529E3BAA171}">
      <dsp:nvSpPr>
        <dsp:cNvPr id="0" name=""/>
        <dsp:cNvSpPr/>
      </dsp:nvSpPr>
      <dsp:spPr>
        <a:xfrm>
          <a:off x="5434639" y="0"/>
          <a:ext cx="2515940" cy="1015393"/>
        </a:xfrm>
        <a:prstGeom prst="rect">
          <a:avLst/>
        </a:prstGeom>
        <a:noFill/>
        <a:ln w="12700" cap="flat" cmpd="sng" algn="ctr">
          <a:noFill/>
          <a:prstDash val="solid"/>
          <a:miter lim="800000"/>
        </a:ln>
        <a:effectLst/>
        <a:sp3d/>
      </dsp:spPr>
      <dsp:style>
        <a:lnRef idx="2">
          <a:scrgbClr r="0" g="0" b="0"/>
        </a:lnRef>
        <a:fillRef idx="1">
          <a:scrgbClr r="0" g="0" b="0"/>
        </a:fillRef>
        <a:effectRef idx="1">
          <a:scrgbClr r="0" g="0" b="0"/>
        </a:effectRef>
        <a:fontRef idx="minor">
          <a:schemeClr val="lt1"/>
        </a:fontRef>
      </dsp:style>
      <dsp:txBody>
        <a:bodyPr spcFirstLastPara="0" vert="horz" wrap="square" lIns="248519" tIns="165100" rIns="248519" bIns="165100" numCol="1" spcCol="1270" anchor="ctr" anchorCtr="0">
          <a:noAutofit/>
        </a:bodyPr>
        <a:lstStyle/>
        <a:p>
          <a:pPr marL="0" lvl="0" indent="0" algn="l" defTabSz="2178050">
            <a:lnSpc>
              <a:spcPct val="90000"/>
            </a:lnSpc>
            <a:spcBef>
              <a:spcPct val="0"/>
            </a:spcBef>
            <a:spcAft>
              <a:spcPct val="35000"/>
            </a:spcAft>
            <a:buNone/>
          </a:pPr>
          <a:r>
            <a:rPr lang="en-US" sz="4900" kern="1200"/>
            <a:t>03</a:t>
          </a:r>
        </a:p>
      </dsp:txBody>
      <dsp:txXfrm>
        <a:off x="5434639" y="0"/>
        <a:ext cx="2515940" cy="1015393"/>
      </dsp:txXfrm>
    </dsp:sp>
    <dsp:sp modelId="{00B61D94-3787-480D-80CF-0D9A1D0A53E6}">
      <dsp:nvSpPr>
        <dsp:cNvPr id="0" name=""/>
        <dsp:cNvSpPr/>
      </dsp:nvSpPr>
      <dsp:spPr>
        <a:xfrm>
          <a:off x="8151855" y="0"/>
          <a:ext cx="2515940" cy="2538483"/>
        </a:xfrm>
        <a:prstGeom prst="rect">
          <a:avLst/>
        </a:prstGeom>
        <a:solidFill>
          <a:schemeClr val="accent5">
            <a:hueOff val="787450"/>
            <a:satOff val="42288"/>
            <a:lumOff val="-15294"/>
            <a:alphaOff val="0"/>
          </a:schemeClr>
        </a:solidFill>
        <a:ln w="12700" cap="flat" cmpd="sng" algn="ctr">
          <a:solidFill>
            <a:schemeClr val="accent5">
              <a:hueOff val="787450"/>
              <a:satOff val="42288"/>
              <a:lumOff val="-15294"/>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248519" tIns="0" rIns="248519" bIns="330200" numCol="1" spcCol="1270" anchor="t" anchorCtr="0">
          <a:noAutofit/>
        </a:bodyPr>
        <a:lstStyle/>
        <a:p>
          <a:pPr marL="0" lvl="0" indent="0" algn="l" defTabSz="488950">
            <a:lnSpc>
              <a:spcPct val="90000"/>
            </a:lnSpc>
            <a:spcBef>
              <a:spcPct val="0"/>
            </a:spcBef>
            <a:spcAft>
              <a:spcPct val="35000"/>
            </a:spcAft>
            <a:buNone/>
          </a:pPr>
          <a:r>
            <a:rPr lang="en-GB" sz="1100" kern="1200" dirty="0"/>
            <a:t>The implication is that language-related abnormalities are a core component of schizophrenia and has the potential to be utilised for diagnosis, alongside other scales (</a:t>
          </a:r>
          <a:r>
            <a:rPr lang="en-GB" sz="1100" kern="1200" dirty="0" err="1"/>
            <a:t>Benasich</a:t>
          </a:r>
          <a:r>
            <a:rPr lang="en-GB" sz="1100" kern="1200" dirty="0"/>
            <a:t> et al., 2009).</a:t>
          </a:r>
          <a:endParaRPr lang="en-US" sz="1100" kern="1200" dirty="0"/>
        </a:p>
      </dsp:txBody>
      <dsp:txXfrm>
        <a:off x="8151855" y="1015393"/>
        <a:ext cx="2515940" cy="1523089"/>
      </dsp:txXfrm>
    </dsp:sp>
    <dsp:sp modelId="{DB30B9A4-8F70-4985-83EB-CF002FB56564}">
      <dsp:nvSpPr>
        <dsp:cNvPr id="0" name=""/>
        <dsp:cNvSpPr/>
      </dsp:nvSpPr>
      <dsp:spPr>
        <a:xfrm>
          <a:off x="8151855" y="0"/>
          <a:ext cx="2515940" cy="1015393"/>
        </a:xfrm>
        <a:prstGeom prst="rect">
          <a:avLst/>
        </a:prstGeom>
        <a:noFill/>
        <a:ln w="12700" cap="flat" cmpd="sng" algn="ctr">
          <a:noFill/>
          <a:prstDash val="solid"/>
          <a:miter lim="800000"/>
        </a:ln>
        <a:effectLst/>
        <a:sp3d/>
      </dsp:spPr>
      <dsp:style>
        <a:lnRef idx="2">
          <a:scrgbClr r="0" g="0" b="0"/>
        </a:lnRef>
        <a:fillRef idx="1">
          <a:scrgbClr r="0" g="0" b="0"/>
        </a:fillRef>
        <a:effectRef idx="1">
          <a:scrgbClr r="0" g="0" b="0"/>
        </a:effectRef>
        <a:fontRef idx="minor">
          <a:schemeClr val="lt1"/>
        </a:fontRef>
      </dsp:style>
      <dsp:txBody>
        <a:bodyPr spcFirstLastPara="0" vert="horz" wrap="square" lIns="248519" tIns="165100" rIns="248519" bIns="165100" numCol="1" spcCol="1270" anchor="ctr" anchorCtr="0">
          <a:noAutofit/>
        </a:bodyPr>
        <a:lstStyle/>
        <a:p>
          <a:pPr marL="0" lvl="0" indent="0" algn="l" defTabSz="2178050">
            <a:lnSpc>
              <a:spcPct val="90000"/>
            </a:lnSpc>
            <a:spcBef>
              <a:spcPct val="0"/>
            </a:spcBef>
            <a:spcAft>
              <a:spcPct val="35000"/>
            </a:spcAft>
            <a:buNone/>
          </a:pPr>
          <a:r>
            <a:rPr lang="en-US" sz="4900" kern="1200"/>
            <a:t>04</a:t>
          </a:r>
        </a:p>
      </dsp:txBody>
      <dsp:txXfrm>
        <a:off x="8151855" y="0"/>
        <a:ext cx="2515940" cy="101539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9/3/layout/RandomtoResultProcess">
  <dgm:title val=""/>
  <dgm:desc val=""/>
  <dgm:catLst>
    <dgm:cat type="process" pri="1275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clrData>
  <dgm:layoutNode name="Name0">
    <dgm:varLst>
      <dgm:dir/>
      <dgm:animOne val="branch"/>
      <dgm:animLvl val="lvl"/>
    </dgm:varLst>
    <dgm:choose name="Name1">
      <dgm:if name="Name2" func="var" arg="dir" op="equ" val="norm">
        <dgm:alg type="lin">
          <dgm:param type="fallback" val="2D"/>
          <dgm:param type="nodeVertAlign" val="t"/>
        </dgm:alg>
      </dgm:if>
      <dgm:else name="Name3">
        <dgm:alg type="lin">
          <dgm:param type="fallback" val="2D"/>
          <dgm:param type="nodeVertAlign" val="t"/>
          <dgm:param type="linDir" val="fromR"/>
        </dgm:alg>
      </dgm:else>
    </dgm:choose>
    <dgm:shape xmlns:r="http://schemas.openxmlformats.org/officeDocument/2006/relationships" r:blip="">
      <dgm:adjLst/>
    </dgm:shape>
    <dgm:constrLst>
      <dgm:constr type="userH" refType="h" fact="2"/>
      <dgm:constr type="w" for="ch" forName="chaos" refType="userH" fact="0.681"/>
      <dgm:constr type="h" for="ch" forName="chaos" refType="userH"/>
      <dgm:constr type="w" for="ch" forName="middle" refType="userH" fact="0.6"/>
      <dgm:constr type="h" for="ch" forName="middle" refType="userH"/>
      <dgm:constr type="w" for="ch" forName="last" refType="userH" fact="0.6"/>
      <dgm:constr type="h" for="ch" forName="last" refType="userH"/>
      <dgm:constr type="w" for="ch" forName="chevronComposite1" refType="userH" fact="0.22"/>
      <dgm:constr type="h" for="ch" forName="chevronComposite1" refType="userH" fact="0.52"/>
      <dgm:constr type="w" for="ch" forName="chevronComposite2" refType="userH" fact="0.22"/>
      <dgm:constr type="h" for="ch" forName="chevronComposite2" refType="userH" fact="0.52"/>
      <dgm:constr type="w" for="ch" forName="overlap" refType="userH" fact="-0.04"/>
      <dgm:constr type="h" for="ch" forName="overlap" refType="userH" fact="0.06"/>
      <dgm:constr type="primFontSz" for="des" forName="parTx1" op="equ" val="65"/>
      <dgm:constr type="primFontSz" for="des" forName="parTxMid" refType="primFontSz" refFor="des" refForName="parTx1" op="equ"/>
      <dgm:constr type="primFontSz" for="des" forName="circleTx" refType="primFontSz" refFor="des" refForName="parTx1" op="equ"/>
      <dgm:constr type="primFontSz" for="des" forName="desTx1" op="equ" val="65"/>
      <dgm:constr type="primFontSz" for="des" forName="desTxMid" refType="primFontSz" refFor="des" refForName="desTx1" op="equ"/>
      <dgm:constr type="primFontSz" for="des" forName="desTxN" refType="primFontSz" refFor="des" refForName="desTx1" op="equ"/>
    </dgm:constrLst>
    <dgm:forEach name="Name4" axis="ch" ptType="node">
      <dgm:choose name="Name5">
        <dgm:if name="Name6" axis="self" ptType="node" func="pos" op="equ" val="1">
          <dgm:layoutNode name="chaos">
            <dgm:alg type="composite"/>
            <dgm:shape xmlns:r="http://schemas.openxmlformats.org/officeDocument/2006/relationships" r:blip="">
              <dgm:adjLst/>
            </dgm:shape>
            <dgm:presOf/>
            <dgm:constrLst>
              <dgm:constr type="ctrX" for="ch" forName="parTx1" refType="w" fact="0.5"/>
              <dgm:constr type="t" for="ch" forName="parTx1" refType="w" fact="0.32"/>
              <dgm:constr type="w" for="ch" forName="parTx1" refType="w" fact="0.88"/>
              <dgm:constr type="h" for="ch" forName="parTx1" refType="w" fact="0.29"/>
              <dgm:constr type="ctrX" for="ch" forName="desTx1" refType="w" fact="0.5"/>
              <dgm:constr type="b" for="ch" forName="desTx1" refType="h"/>
              <dgm:constr type="w" for="ch" forName="desTx1" refType="w" fact="0.88"/>
              <dgm:constr type="h" for="ch" forName="desTx1" refType="h" fact="0.37"/>
              <dgm:constr type="l" for="ch" forName="c1" refType="w" fact="0.05"/>
              <dgm:constr type="t" for="ch" forName="c1" refType="w" fact="0.23"/>
              <dgm:constr type="w" for="ch" forName="c1" refType="w" fact="0.07"/>
              <dgm:constr type="h" for="ch" forName="c1" refType="w" refFor="ch" refForName="c1"/>
              <dgm:constr type="l" for="ch" forName="c2" refType="w" fact="0.1"/>
              <dgm:constr type="t" for="ch" forName="c2" refType="w" fact="0.13"/>
              <dgm:constr type="w" for="ch" forName="c2" refType="w" fact="0.07"/>
              <dgm:constr type="h" for="ch" forName="c2" refType="w" refFor="ch" refForName="c2"/>
              <dgm:constr type="l" for="ch" forName="c3" refType="w" fact="0.22"/>
              <dgm:constr type="t" for="ch" forName="c3" refType="w" fact="0.15"/>
              <dgm:constr type="w" for="ch" forName="c3" refType="w" fact="0.11"/>
              <dgm:constr type="h" for="ch" forName="c3" refType="w" refFor="ch" refForName="c3"/>
              <dgm:constr type="l" for="ch" forName="c4" refType="w" fact="0.32"/>
              <dgm:constr type="t" for="ch" forName="c4" refType="w" fact="0.04"/>
              <dgm:constr type="w" for="ch" forName="c4" refType="w" fact="0.07"/>
              <dgm:constr type="h" for="ch" forName="c4" refType="w" refFor="ch" refForName="c4"/>
              <dgm:constr type="l" for="ch" forName="c5" refType="w" fact="0.45"/>
              <dgm:constr type="t" for="ch" forName="c5" refType="w" fact="0"/>
              <dgm:constr type="w" for="ch" forName="c5" refType="w" fact="0.07"/>
              <dgm:constr type="h" for="ch" forName="c5" refType="w" refFor="ch" refForName="c5"/>
              <dgm:constr type="l" for="ch" forName="c6" refType="w" fact="0.61"/>
              <dgm:constr type="t" for="ch" forName="c6" refType="w" fact="0.07"/>
              <dgm:constr type="w" for="ch" forName="c6" refType="w" fact="0.07"/>
              <dgm:constr type="h" for="ch" forName="c6" refType="w" refFor="ch" refForName="c6"/>
              <dgm:constr type="l" for="ch" forName="c7" refType="w" fact="0.71"/>
              <dgm:constr type="t" for="ch" forName="c7" refType="w" fact="0.12"/>
              <dgm:constr type="w" for="ch" forName="c7" refType="w" fact="0.11"/>
              <dgm:constr type="h" for="ch" forName="c7" refType="w" refFor="ch" refForName="c7"/>
              <dgm:constr type="l" for="ch" forName="c8" refType="w" fact="0.85"/>
              <dgm:constr type="t" for="ch" forName="c8" refType="w" fact="0.23"/>
              <dgm:constr type="w" for="ch" forName="c8" refType="w" fact="0.07"/>
              <dgm:constr type="h" for="ch" forName="c8" refType="w" refFor="ch" refForName="c8"/>
              <dgm:constr type="l" for="ch" forName="c9" refType="w" fact="0.91"/>
              <dgm:constr type="t" for="ch" forName="c9" refType="w" fact="0.34"/>
              <dgm:constr type="w" for="ch" forName="c9" refType="w" fact="0.07"/>
              <dgm:constr type="h" for="ch" forName="c9" refType="w" refFor="ch" refForName="c9"/>
              <dgm:constr type="l" for="ch" forName="c10" refType="w" fact="0.39"/>
              <dgm:constr type="t" for="ch" forName="c10" refType="w" fact="0.13"/>
              <dgm:constr type="w" for="ch" forName="c10" refType="w" fact="0.18"/>
              <dgm:constr type="h" for="ch" forName="c10" refType="w" refFor="ch" refForName="c10"/>
              <dgm:constr type="l" for="ch" forName="c11" refType="w" fact="0"/>
              <dgm:constr type="t" for="ch" forName="c11" refType="w" fact="0.51"/>
              <dgm:constr type="w" for="ch" forName="c11" refType="w" fact="0.07"/>
              <dgm:constr type="h" for="ch" forName="c11" refType="w" refFor="ch" refForName="c11"/>
              <dgm:constr type="l" for="ch" forName="c12" refType="w" fact="0.06"/>
              <dgm:constr type="t" for="ch" forName="c12" refType="w" fact="0.6"/>
              <dgm:constr type="w" for="ch" forName="c12" refType="w" fact="0.11"/>
              <dgm:constr type="h" for="ch" forName="c12" refType="w" refFor="ch" refForName="c12"/>
              <dgm:constr type="l" for="ch" forName="c13" refType="w" fact="0.21"/>
              <dgm:constr type="t" for="ch" forName="c13" refType="w" fact="0.68"/>
              <dgm:constr type="w" for="ch" forName="c13" refType="w" fact="0.16"/>
              <dgm:constr type="h" for="ch" forName="c13" refType="w" refFor="ch" refForName="c13"/>
              <dgm:constr type="l" for="ch" forName="c14" refType="w" fact="0.42"/>
              <dgm:constr type="t" for="ch" forName="c14" refType="w" fact="0.81"/>
              <dgm:constr type="w" for="ch" forName="c14" refType="w" fact="0.07"/>
              <dgm:constr type="h" for="ch" forName="c14" refType="w" refFor="ch" refForName="c14"/>
              <dgm:constr type="l" for="ch" forName="c15" refType="w" fact="0.46"/>
              <dgm:constr type="t" for="ch" forName="c15" refType="w" fact="0.68"/>
              <dgm:constr type="w" for="ch" forName="c15" refType="w" fact="0.11"/>
              <dgm:constr type="h" for="ch" forName="c15" refType="w" refFor="ch" refForName="c15"/>
              <dgm:constr type="l" for="ch" forName="c16" refType="w" fact="0.56"/>
              <dgm:constr type="t" for="ch" forName="c16" refType="w" fact="0.82"/>
              <dgm:constr type="w" for="ch" forName="c16" refType="w" fact="0.07"/>
              <dgm:constr type="h" for="ch" forName="c16" refType="w" refFor="ch" refForName="c16"/>
              <dgm:constr type="l" for="ch" forName="c17" refType="w" fact="0.65"/>
              <dgm:constr type="t" for="ch" forName="c17" refType="w" fact="0.66"/>
              <dgm:constr type="w" for="ch" forName="c17" refType="w" fact="0.16"/>
              <dgm:constr type="h" for="ch" forName="c17" refType="w" refFor="ch" refForName="c17"/>
              <dgm:constr type="l" for="ch" forName="c18" refType="w" fact="0.87"/>
              <dgm:constr type="t" for="ch" forName="c18" refType="w" fact="0.62"/>
              <dgm:constr type="w" for="ch" forName="c18" refType="w" fact="0.11"/>
              <dgm:constr type="h" for="ch" forName="c18" refType="w" refFor="ch" refForName="c18"/>
            </dgm:constrLst>
            <dgm:layoutNode name="parTx1"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7">
              <dgm:if name="Name8" axis="ch" ptType="node" func="cnt" op="gte" val="1">
                <dgm:layoutNode name="desTx1" styleLbl="revTx">
                  <dgm:varLst>
                    <dgm:bulletEnabled val="1"/>
                  </dgm:varLst>
                  <dgm:choose name="Name9">
                    <dgm:if name="Name10" axis="ch" ptType="node" func="cnt" op="equ" val="1">
                      <dgm:alg type="tx">
                        <dgm:param type="shpTxLTRAlignCh" val="l"/>
                      </dgm:alg>
                    </dgm:if>
                    <dgm:else name="Name11">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2"/>
            </dgm:choose>
            <dgm:layoutNode name="c1" styleLbl="node1">
              <dgm:alg type="sp"/>
              <dgm:shape xmlns:r="http://schemas.openxmlformats.org/officeDocument/2006/relationships" type="ellipse" r:blip="">
                <dgm:adjLst/>
              </dgm:shape>
              <dgm:presOf/>
            </dgm:layoutNode>
            <dgm:layoutNode name="c2" styleLbl="node1">
              <dgm:alg type="sp"/>
              <dgm:shape xmlns:r="http://schemas.openxmlformats.org/officeDocument/2006/relationships" type="ellipse" r:blip="">
                <dgm:adjLst/>
              </dgm:shape>
              <dgm:presOf/>
            </dgm:layoutNode>
            <dgm:layoutNode name="c3" styleLbl="node1">
              <dgm:alg type="sp"/>
              <dgm:shape xmlns:r="http://schemas.openxmlformats.org/officeDocument/2006/relationships" type="ellipse" r:blip="">
                <dgm:adjLst/>
              </dgm:shape>
              <dgm:presOf/>
            </dgm:layoutNode>
            <dgm:layoutNode name="c4" styleLbl="node1">
              <dgm:alg type="sp"/>
              <dgm:shape xmlns:r="http://schemas.openxmlformats.org/officeDocument/2006/relationships" type="ellipse" r:blip="">
                <dgm:adjLst/>
              </dgm:shape>
              <dgm:presOf/>
            </dgm:layoutNode>
            <dgm:layoutNode name="c5" styleLbl="node1">
              <dgm:alg type="sp"/>
              <dgm:shape xmlns:r="http://schemas.openxmlformats.org/officeDocument/2006/relationships" type="ellipse" r:blip="">
                <dgm:adjLst/>
              </dgm:shape>
              <dgm:presOf/>
            </dgm:layoutNode>
            <dgm:layoutNode name="c6" styleLbl="node1">
              <dgm:alg type="sp"/>
              <dgm:shape xmlns:r="http://schemas.openxmlformats.org/officeDocument/2006/relationships" type="ellipse" r:blip="">
                <dgm:adjLst/>
              </dgm:shape>
              <dgm:presOf/>
            </dgm:layoutNode>
            <dgm:layoutNode name="c7" styleLbl="node1">
              <dgm:alg type="sp"/>
              <dgm:shape xmlns:r="http://schemas.openxmlformats.org/officeDocument/2006/relationships" type="ellipse" r:blip="">
                <dgm:adjLst/>
              </dgm:shape>
              <dgm:presOf/>
            </dgm:layoutNode>
            <dgm:layoutNode name="c8" styleLbl="node1">
              <dgm:alg type="sp"/>
              <dgm:shape xmlns:r="http://schemas.openxmlformats.org/officeDocument/2006/relationships" type="ellipse" r:blip="">
                <dgm:adjLst/>
              </dgm:shape>
              <dgm:presOf/>
            </dgm:layoutNode>
            <dgm:layoutNode name="c9" styleLbl="node1">
              <dgm:alg type="sp"/>
              <dgm:shape xmlns:r="http://schemas.openxmlformats.org/officeDocument/2006/relationships" type="ellipse" r:blip="">
                <dgm:adjLst/>
              </dgm:shape>
              <dgm:presOf/>
            </dgm:layoutNode>
            <dgm:layoutNode name="c10" styleLbl="node1">
              <dgm:alg type="sp"/>
              <dgm:shape xmlns:r="http://schemas.openxmlformats.org/officeDocument/2006/relationships" type="ellipse" r:blip="">
                <dgm:adjLst/>
              </dgm:shape>
              <dgm:presOf/>
            </dgm:layoutNode>
            <dgm:layoutNode name="c11" styleLbl="node1">
              <dgm:alg type="sp"/>
              <dgm:shape xmlns:r="http://schemas.openxmlformats.org/officeDocument/2006/relationships" type="ellipse" r:blip="">
                <dgm:adjLst/>
              </dgm:shape>
              <dgm:presOf/>
            </dgm:layoutNode>
            <dgm:layoutNode name="c12" styleLbl="node1">
              <dgm:alg type="sp"/>
              <dgm:shape xmlns:r="http://schemas.openxmlformats.org/officeDocument/2006/relationships" type="ellipse" r:blip="">
                <dgm:adjLst/>
              </dgm:shape>
              <dgm:presOf/>
            </dgm:layoutNode>
            <dgm:layoutNode name="c13" styleLbl="node1">
              <dgm:alg type="sp"/>
              <dgm:shape xmlns:r="http://schemas.openxmlformats.org/officeDocument/2006/relationships" type="ellipse" r:blip="">
                <dgm:adjLst/>
              </dgm:shape>
              <dgm:presOf/>
            </dgm:layoutNode>
            <dgm:layoutNode name="c14" styleLbl="node1">
              <dgm:alg type="sp"/>
              <dgm:shape xmlns:r="http://schemas.openxmlformats.org/officeDocument/2006/relationships" type="ellipse" r:blip="">
                <dgm:adjLst/>
              </dgm:shape>
              <dgm:presOf/>
            </dgm:layoutNode>
            <dgm:layoutNode name="c15" styleLbl="node1">
              <dgm:alg type="sp"/>
              <dgm:shape xmlns:r="http://schemas.openxmlformats.org/officeDocument/2006/relationships" type="ellipse" r:blip="">
                <dgm:adjLst/>
              </dgm:shape>
              <dgm:presOf/>
            </dgm:layoutNode>
            <dgm:layoutNode name="c16" styleLbl="node1">
              <dgm:alg type="sp"/>
              <dgm:shape xmlns:r="http://schemas.openxmlformats.org/officeDocument/2006/relationships" type="ellipse" r:blip="">
                <dgm:adjLst/>
              </dgm:shape>
              <dgm:presOf/>
            </dgm:layoutNode>
            <dgm:layoutNode name="c17" styleLbl="node1">
              <dgm:alg type="sp"/>
              <dgm:shape xmlns:r="http://schemas.openxmlformats.org/officeDocument/2006/relationships" type="ellipse" r:blip="">
                <dgm:adjLst/>
              </dgm:shape>
              <dgm:presOf/>
            </dgm:layoutNode>
            <dgm:layoutNode name="c18" styleLbl="node1">
              <dgm:alg type="sp"/>
              <dgm:shape xmlns:r="http://schemas.openxmlformats.org/officeDocument/2006/relationships" type="ellipse" r:blip="">
                <dgm:adjLst/>
              </dgm:shape>
              <dgm:presOf/>
            </dgm:layoutNode>
          </dgm:layoutNode>
        </dgm:if>
        <dgm:if name="Name13" axis="self" ptType="node" func="revPos" op="equ" val="1">
          <dgm:layoutNode name="last">
            <dgm:alg type="composite"/>
            <dgm:shape xmlns:r="http://schemas.openxmlformats.org/officeDocument/2006/relationships" r:blip="">
              <dgm:adjLst/>
            </dgm:shape>
            <dgm:presOf/>
            <dgm:constrLst>
              <dgm:constr type="ctrX" for="ch" forName="circleTx" refType="w" fact="0.5"/>
              <dgm:constr type="t" for="ch" forName="circleTx" refType="w" fact="0.117"/>
              <dgm:constr type="w" for="ch" forName="circleTx" refType="h" refFor="ch" refForName="circleTx"/>
              <dgm:constr type="h" for="ch" forName="circleTx" refType="w" fact="0.85"/>
              <dgm:constr type="l" for="ch" forName="desTxN"/>
              <dgm:constr type="b" for="ch" forName="desTxN" refType="h"/>
              <dgm:constr type="w" for="ch" forName="desTxN" refType="w"/>
              <dgm:constr type="h" for="ch" forName="desTxN" refType="h" fact="0.37"/>
              <dgm:constr type="ctrX" for="ch" forName="spN" refType="w" fact="0.5"/>
              <dgm:constr type="t" for="ch" forName="spN"/>
              <dgm:constr type="w" for="ch" forName="spN" refType="w" fact="0.93"/>
              <dgm:constr type="h" for="ch" forName="spN" refType="h" fact="0.01"/>
            </dgm:constrLst>
            <dgm:layoutNode name="circleTx" styleLbl="node1">
              <dgm:alg type="tx"/>
              <dgm:shape xmlns:r="http://schemas.openxmlformats.org/officeDocument/2006/relationships" type="ellipse" r:blip="">
                <dgm:adjLst/>
              </dgm:shape>
              <dgm:presOf axis="self" ptType="node"/>
              <dgm:constrLst>
                <dgm:constr type="lMarg"/>
                <dgm:constr type="rMarg"/>
                <dgm:constr type="tMarg"/>
                <dgm:constr type="bMarg"/>
              </dgm:constrLst>
              <dgm:ruleLst>
                <dgm:rule type="primFontSz" val="5" fact="NaN" max="NaN"/>
              </dgm:ruleLst>
            </dgm:layoutNode>
            <dgm:choose name="Name14">
              <dgm:if name="Name15" axis="ch" ptType="node" func="cnt" op="gte" val="1">
                <dgm:layoutNode name="desTxN" styleLbl="revTx">
                  <dgm:varLst>
                    <dgm:bulletEnabled val="1"/>
                  </dgm:varLst>
                  <dgm:choose name="Name16">
                    <dgm:if name="Name17" axis="ch" ptType="node" func="cnt" op="equ" val="1">
                      <dgm:alg type="tx">
                        <dgm:param type="shpTxLTRAlignCh" val="l"/>
                      </dgm:alg>
                    </dgm:if>
                    <dgm:else name="Name18">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9"/>
            </dgm:choose>
            <dgm:layoutNode name="spN">
              <dgm:alg type="sp"/>
              <dgm:shape xmlns:r="http://schemas.openxmlformats.org/officeDocument/2006/relationships" r:blip="">
                <dgm:adjLst/>
              </dgm:shape>
              <dgm:presOf/>
            </dgm:layoutNode>
          </dgm:layoutNode>
        </dgm:if>
        <dgm:else name="Name20">
          <dgm:layoutNode name="middle">
            <dgm:alg type="composite"/>
            <dgm:shape xmlns:r="http://schemas.openxmlformats.org/officeDocument/2006/relationships" r:blip="">
              <dgm:adjLst/>
            </dgm:shape>
            <dgm:presOf/>
            <dgm:constrLst>
              <dgm:constr type="l" for="ch" forName="parTxMid"/>
              <dgm:constr type="t" for="ch" forName="parTxMid" refType="w" fact="0.167"/>
              <dgm:constr type="w" for="ch" forName="parTxMid" refType="w"/>
              <dgm:constr type="h" for="ch" forName="parTxMid" refType="w" fact="0.7"/>
              <dgm:constr type="l" for="ch" forName="desTxMid"/>
              <dgm:constr type="b" for="ch" forName="desTxMid" refType="h"/>
              <dgm:constr type="w" for="ch" forName="desTxMid" refType="w"/>
              <dgm:constr type="h" for="ch" forName="desTxMid" refType="h" fact="0.37"/>
              <dgm:constr type="ctrX" for="ch" forName="spMid" refType="w" fact="0.5"/>
              <dgm:constr type="t" for="ch" forName="spMid"/>
              <dgm:constr type="w" for="ch" forName="spMid" refType="w" fact="0.01"/>
              <dgm:constr type="h" for="ch" forName="spMid" refType="h" fact="0.01"/>
            </dgm:constrLst>
            <dgm:layoutNode name="parTxMid"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21">
              <dgm:if name="Name22" axis="ch" ptType="node" func="cnt" op="gte" val="1">
                <dgm:layoutNode name="desTxMid" styleLbl="revTx">
                  <dgm:varLst>
                    <dgm:bulletEnabled val="1"/>
                  </dgm:varLst>
                  <dgm:choose name="Name23">
                    <dgm:if name="Name24" axis="ch" ptType="node" func="cnt" op="equ" val="1">
                      <dgm:alg type="tx">
                        <dgm:param type="shpTxLTRAlignCh" val="l"/>
                      </dgm:alg>
                    </dgm:if>
                    <dgm:else name="Name25">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26"/>
            </dgm:choose>
            <dgm:layoutNode name="spMid">
              <dgm:alg type="sp"/>
              <dgm:shape xmlns:r="http://schemas.openxmlformats.org/officeDocument/2006/relationships" r:blip="">
                <dgm:adjLst/>
              </dgm:shape>
              <dgm:presOf/>
            </dgm:layoutNode>
          </dgm:layoutNode>
        </dgm:else>
      </dgm:choose>
      <dgm:forEach name="Name27" axis="followSib" ptType="sibTrans" cnt="1">
        <dgm:layoutNode name="chevronComposite1" styleLbl="alignImgPlace1">
          <dgm:alg type="composite"/>
          <dgm:shape xmlns:r="http://schemas.openxmlformats.org/officeDocument/2006/relationships" r:blip="">
            <dgm:adjLst/>
          </dgm:shape>
          <dgm:presOf/>
          <dgm:constrLst>
            <dgm:constr type="l" for="ch" forName="chevron1"/>
            <dgm:constr type="t" for="ch" forName="chevron1" refType="h" fact="0.1923"/>
            <dgm:constr type="w" for="ch" forName="chevron1" refType="w"/>
            <dgm:constr type="b" for="ch" forName="chevron1" refType="h"/>
            <dgm:constr type="l" for="ch" forName="spChevron1"/>
            <dgm:constr type="t" for="ch" forName="spChevron1"/>
            <dgm:constr type="w" for="ch" forName="spChevron1" refType="w" fact="0.01"/>
            <dgm:constr type="h" for="ch" forName="spChevron1" refType="h" fact="0.01"/>
          </dgm:constrLst>
          <dgm:layoutNode name="chevron1">
            <dgm:alg type="sp"/>
            <dgm:choose name="Name28">
              <dgm:if name="Name29" func="var" arg="dir" op="equ" val="norm">
                <dgm:shape xmlns:r="http://schemas.openxmlformats.org/officeDocument/2006/relationships" type="chevron" r:blip="">
                  <dgm:adjLst>
                    <dgm:adj idx="1" val="0.6231"/>
                  </dgm:adjLst>
                </dgm:shape>
              </dgm:if>
              <dgm:else name="Name30">
                <dgm:shape xmlns:r="http://schemas.openxmlformats.org/officeDocument/2006/relationships" rot="180" type="chevron" r:blip="">
                  <dgm:adjLst>
                    <dgm:adj idx="1" val="0.6231"/>
                  </dgm:adjLst>
                </dgm:shape>
              </dgm:else>
            </dgm:choose>
            <dgm:presOf/>
          </dgm:layoutNode>
          <dgm:layoutNode name="spChevron1">
            <dgm:alg type="sp"/>
            <dgm:shape xmlns:r="http://schemas.openxmlformats.org/officeDocument/2006/relationships" r:blip="">
              <dgm:adjLst/>
            </dgm:shape>
            <dgm:presOf/>
          </dgm:layoutNode>
        </dgm:layoutNode>
        <dgm:choose name="Name31">
          <dgm:if name="Name32" axis="root ch" ptType="all node" func="cnt" op="equ" val="2">
            <dgm:layoutNode name="overlap">
              <dgm:alg type="sp"/>
              <dgm:shape xmlns:r="http://schemas.openxmlformats.org/officeDocument/2006/relationships" r:blip="">
                <dgm:adjLst/>
              </dgm:shape>
              <dgm:presOf/>
            </dgm:layoutNode>
            <dgm:layoutNode name="chevronComposite2" styleLbl="alignImgPlace1">
              <dgm:alg type="composite"/>
              <dgm:shape xmlns:r="http://schemas.openxmlformats.org/officeDocument/2006/relationships" r:blip="">
                <dgm:adjLst/>
              </dgm:shape>
              <dgm:presOf/>
              <dgm:constrLst>
                <dgm:constr type="l" for="ch" forName="chevron2"/>
                <dgm:constr type="t" for="ch" forName="chevron2" refType="h" fact="0.1923"/>
                <dgm:constr type="w" for="ch" forName="chevron2" refType="w"/>
                <dgm:constr type="b" for="ch" forName="chevron2" refType="h"/>
                <dgm:constr type="l" for="ch" forName="spChevron2"/>
                <dgm:constr type="t" for="ch" forName="spChevron2"/>
                <dgm:constr type="w" for="ch" forName="spChevron2" refType="w" fact="0.01"/>
                <dgm:constr type="h" for="ch" forName="spChevron2" refType="h" fact="0.01"/>
              </dgm:constrLst>
              <dgm:layoutNode name="chevron2">
                <dgm:alg type="sp"/>
                <dgm:choose name="Name33">
                  <dgm:if name="Name34" func="var" arg="dir" op="equ" val="norm">
                    <dgm:shape xmlns:r="http://schemas.openxmlformats.org/officeDocument/2006/relationships" type="chevron" r:blip="">
                      <dgm:adjLst>
                        <dgm:adj idx="1" val="0.6231"/>
                      </dgm:adjLst>
                    </dgm:shape>
                  </dgm:if>
                  <dgm:else name="Name35">
                    <dgm:shape xmlns:r="http://schemas.openxmlformats.org/officeDocument/2006/relationships" rot="180" type="chevron" r:blip="">
                      <dgm:adjLst>
                        <dgm:adj idx="1" val="0.6231"/>
                      </dgm:adjLst>
                    </dgm:shape>
                  </dgm:else>
                </dgm:choose>
                <dgm:presOf/>
              </dgm:layoutNode>
              <dgm:layoutNode name="spChevron2">
                <dgm:alg type="sp"/>
                <dgm:shape xmlns:r="http://schemas.openxmlformats.org/officeDocument/2006/relationships" r:blip="">
                  <dgm:adjLst/>
                </dgm:shape>
                <dgm:presOf/>
              </dgm:layoutNode>
            </dgm:layoutNode>
          </dgm:if>
          <dgm:else name="Name36"/>
        </dgm:choos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9EA1E-98C4-4A2E-AAC3-800E357DC9FE}"/>
              </a:ext>
            </a:extLst>
          </p:cNvPr>
          <p:cNvSpPr>
            <a:spLocks noGrp="1"/>
          </p:cNvSpPr>
          <p:nvPr>
            <p:ph type="ctrTitle"/>
          </p:nvPr>
        </p:nvSpPr>
        <p:spPr>
          <a:xfrm>
            <a:off x="1517904" y="1517904"/>
            <a:ext cx="9144000" cy="2798064"/>
          </a:xfrm>
        </p:spPr>
        <p:txBody>
          <a:bodyPr anchor="b"/>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9A96B1FA-5AE6-4D57-B37B-4AA0216007F8}"/>
              </a:ext>
            </a:extLst>
          </p:cNvPr>
          <p:cNvSpPr>
            <a:spLocks noGrp="1"/>
          </p:cNvSpPr>
          <p:nvPr>
            <p:ph type="subTitle" idx="1"/>
          </p:nvPr>
        </p:nvSpPr>
        <p:spPr>
          <a:xfrm>
            <a:off x="1517904" y="4572000"/>
            <a:ext cx="9144000" cy="1527048"/>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a:extLst>
              <a:ext uri="{FF2B5EF4-FFF2-40B4-BE49-F238E27FC236}">
                <a16:creationId xmlns:a16="http://schemas.microsoft.com/office/drawing/2014/main" id="{01F49B66-DBC3-45EE-A6E1-DE10A6C186C8}"/>
              </a:ext>
            </a:extLst>
          </p:cNvPr>
          <p:cNvSpPr>
            <a:spLocks noGrp="1"/>
          </p:cNvSpPr>
          <p:nvPr>
            <p:ph type="dt" sz="half" idx="10"/>
          </p:nvPr>
        </p:nvSpPr>
        <p:spPr/>
        <p:txBody>
          <a:bodyPr/>
          <a:lstStyle/>
          <a:p>
            <a:pPr algn="r"/>
            <a:fld id="{3F9AFA87-1417-4992-ABD9-27C3BC8CC883}" type="datetimeFigureOut">
              <a:rPr lang="en-US" smtClean="0"/>
              <a:pPr algn="r"/>
              <a:t>12/18/2024</a:t>
            </a:fld>
            <a:endParaRPr lang="en-US" dirty="0"/>
          </a:p>
        </p:txBody>
      </p:sp>
      <p:sp>
        <p:nvSpPr>
          <p:cNvPr id="8" name="Footer Placeholder 7">
            <a:extLst>
              <a:ext uri="{FF2B5EF4-FFF2-40B4-BE49-F238E27FC236}">
                <a16:creationId xmlns:a16="http://schemas.microsoft.com/office/drawing/2014/main" id="{241085F0-1967-4B4F-9824-58E9F2E05125}"/>
              </a:ext>
            </a:extLst>
          </p:cNvPr>
          <p:cNvSpPr>
            <a:spLocks noGrp="1"/>
          </p:cNvSpPr>
          <p:nvPr>
            <p:ph type="ftr" sz="quarter" idx="11"/>
          </p:nvPr>
        </p:nvSpPr>
        <p:spPr/>
        <p:txBody>
          <a:bodyPr/>
          <a:lstStyle/>
          <a:p>
            <a:endParaRPr lang="en-US" sz="1000" dirty="0"/>
          </a:p>
        </p:txBody>
      </p:sp>
      <p:sp>
        <p:nvSpPr>
          <p:cNvPr id="9" name="Slide Number Placeholder 8">
            <a:extLst>
              <a:ext uri="{FF2B5EF4-FFF2-40B4-BE49-F238E27FC236}">
                <a16:creationId xmlns:a16="http://schemas.microsoft.com/office/drawing/2014/main" id="{40AEDEE5-31B5-4868-8C16-47FF43E276A4}"/>
              </a:ext>
            </a:extLst>
          </p:cNvPr>
          <p:cNvSpPr>
            <a:spLocks noGrp="1"/>
          </p:cNvSpPr>
          <p:nvPr>
            <p:ph type="sldNum" sz="quarter" idx="12"/>
          </p:nvPr>
        </p:nvSpPr>
        <p:spPr/>
        <p:txBody>
          <a:bodyPr/>
          <a:lstStyle/>
          <a:p>
            <a:fld id="{CB1E4CB7-CB13-4810-BF18-BE31AFC64F93}" type="slidenum">
              <a:rPr lang="en-US" smtClean="0"/>
              <a:pPr/>
              <a:t>‹#›</a:t>
            </a:fld>
            <a:endParaRPr lang="en-US" sz="1000" dirty="0"/>
          </a:p>
        </p:txBody>
      </p:sp>
    </p:spTree>
    <p:extLst>
      <p:ext uri="{BB962C8B-B14F-4D97-AF65-F5344CB8AC3E}">
        <p14:creationId xmlns:p14="http://schemas.microsoft.com/office/powerpoint/2010/main" val="39327262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C5BB2-C09C-49B0-BAFA-DE1801CD3E9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3A47C21-944D-47FE-9519-A2551883711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C7CE36D-6B7B-4D5E-831E-34A4286D6E6A}"/>
              </a:ext>
            </a:extLst>
          </p:cNvPr>
          <p:cNvSpPr>
            <a:spLocks noGrp="1"/>
          </p:cNvSpPr>
          <p:nvPr>
            <p:ph type="dt" sz="half" idx="10"/>
          </p:nvPr>
        </p:nvSpPr>
        <p:spPr/>
        <p:txBody>
          <a:bodyPr/>
          <a:lstStyle/>
          <a:p>
            <a:fld id="{3F9AFA87-1417-4992-ABD9-27C3BC8CC883}" type="datetimeFigureOut">
              <a:rPr lang="en-US" smtClean="0"/>
              <a:t>12/18/2024</a:t>
            </a:fld>
            <a:endParaRPr lang="en-US"/>
          </a:p>
        </p:txBody>
      </p:sp>
      <p:sp>
        <p:nvSpPr>
          <p:cNvPr id="5" name="Footer Placeholder 4">
            <a:extLst>
              <a:ext uri="{FF2B5EF4-FFF2-40B4-BE49-F238E27FC236}">
                <a16:creationId xmlns:a16="http://schemas.microsoft.com/office/drawing/2014/main" id="{BA2AD668-6E19-425C-88F7-AF4220662C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905C53-CF7C-4936-9E35-1BEBD683626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3503314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46C78-A717-4E1F-A742-FD5AECA03B4B}"/>
              </a:ext>
            </a:extLst>
          </p:cNvPr>
          <p:cNvSpPr>
            <a:spLocks noGrp="1"/>
          </p:cNvSpPr>
          <p:nvPr>
            <p:ph type="title"/>
          </p:nvPr>
        </p:nvSpPr>
        <p:spPr>
          <a:xfrm>
            <a:off x="1517904" y="1517904"/>
            <a:ext cx="9144000"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DA1270D-CCAE-4437-A0C0-052D111DFC80}"/>
              </a:ext>
            </a:extLst>
          </p:cNvPr>
          <p:cNvSpPr>
            <a:spLocks noGrp="1"/>
          </p:cNvSpPr>
          <p:nvPr>
            <p:ph type="body" idx="1"/>
          </p:nvPr>
        </p:nvSpPr>
        <p:spPr>
          <a:xfrm>
            <a:off x="1517904" y="4572000"/>
            <a:ext cx="91440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A9F006A-7EEE-4DB0-8F92-D34C0D46C38E}"/>
              </a:ext>
            </a:extLst>
          </p:cNvPr>
          <p:cNvSpPr>
            <a:spLocks noGrp="1"/>
          </p:cNvSpPr>
          <p:nvPr>
            <p:ph type="dt" sz="half" idx="10"/>
          </p:nvPr>
        </p:nvSpPr>
        <p:spPr/>
        <p:txBody>
          <a:bodyPr/>
          <a:lstStyle/>
          <a:p>
            <a:fld id="{3F9AFA87-1417-4992-ABD9-27C3BC8CC883}" type="datetimeFigureOut">
              <a:rPr lang="en-US" smtClean="0"/>
              <a:t>12/18/2024</a:t>
            </a:fld>
            <a:endParaRPr lang="en-US"/>
          </a:p>
        </p:txBody>
      </p:sp>
      <p:sp>
        <p:nvSpPr>
          <p:cNvPr id="5" name="Footer Placeholder 4">
            <a:extLst>
              <a:ext uri="{FF2B5EF4-FFF2-40B4-BE49-F238E27FC236}">
                <a16:creationId xmlns:a16="http://schemas.microsoft.com/office/drawing/2014/main" id="{FDA3F2ED-2B0E-44A9-8603-286CA06345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4D801C-6B4E-40B6-9D6E-558192264D2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8054656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446AA-9418-4C3E-901B-8E2806122E1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5997482-2CA6-4707-976E-6FD4B57BFE66}"/>
              </a:ext>
            </a:extLst>
          </p:cNvPr>
          <p:cNvSpPr>
            <a:spLocks noGrp="1"/>
          </p:cNvSpPr>
          <p:nvPr>
            <p:ph sz="half" idx="1"/>
          </p:nvPr>
        </p:nvSpPr>
        <p:spPr>
          <a:xfrm>
            <a:off x="1517904"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B909652-DD12-479C-B639-9452CBA8C019}"/>
              </a:ext>
            </a:extLst>
          </p:cNvPr>
          <p:cNvSpPr>
            <a:spLocks noGrp="1"/>
          </p:cNvSpPr>
          <p:nvPr>
            <p:ph sz="half" idx="2"/>
          </p:nvPr>
        </p:nvSpPr>
        <p:spPr>
          <a:xfrm>
            <a:off x="6336792"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D0EC7A6-AFB1-4989-A0B4-B422D5B2C69C}"/>
              </a:ext>
            </a:extLst>
          </p:cNvPr>
          <p:cNvSpPr>
            <a:spLocks noGrp="1"/>
          </p:cNvSpPr>
          <p:nvPr>
            <p:ph type="dt" sz="half" idx="10"/>
          </p:nvPr>
        </p:nvSpPr>
        <p:spPr/>
        <p:txBody>
          <a:bodyPr/>
          <a:lstStyle/>
          <a:p>
            <a:fld id="{3F9AFA87-1417-4992-ABD9-27C3BC8CC883}" type="datetimeFigureOut">
              <a:rPr lang="en-US" smtClean="0"/>
              <a:t>12/18/2024</a:t>
            </a:fld>
            <a:endParaRPr lang="en-US" dirty="0"/>
          </a:p>
        </p:txBody>
      </p:sp>
      <p:sp>
        <p:nvSpPr>
          <p:cNvPr id="6" name="Footer Placeholder 5">
            <a:extLst>
              <a:ext uri="{FF2B5EF4-FFF2-40B4-BE49-F238E27FC236}">
                <a16:creationId xmlns:a16="http://schemas.microsoft.com/office/drawing/2014/main" id="{F8D2117C-B497-4647-A66B-1887750FB53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9E8C7AF-5092-416B-B61C-F41D3C573E0C}"/>
              </a:ext>
            </a:extLst>
          </p:cNvPr>
          <p:cNvSpPr>
            <a:spLocks noGrp="1"/>
          </p:cNvSpPr>
          <p:nvPr>
            <p:ph type="sldNum" sz="quarter" idx="12"/>
          </p:nvPr>
        </p:nvSpPr>
        <p:spPr/>
        <p:txBody>
          <a:bodyPr/>
          <a:lstStyle/>
          <a:p>
            <a:fld id="{CB1E4CB7-CB13-4810-BF18-BE31AFC64F93}" type="slidenum">
              <a:rPr lang="en-US" smtClean="0"/>
              <a:t>‹#›</a:t>
            </a:fld>
            <a:endParaRPr lang="en-US" dirty="0"/>
          </a:p>
        </p:txBody>
      </p:sp>
    </p:spTree>
    <p:extLst>
      <p:ext uri="{BB962C8B-B14F-4D97-AF65-F5344CB8AC3E}">
        <p14:creationId xmlns:p14="http://schemas.microsoft.com/office/powerpoint/2010/main" val="36573522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E90CDE0-3FEB-42A0-8BCC-7DADE7D4A621}"/>
              </a:ext>
            </a:extLst>
          </p:cNvPr>
          <p:cNvSpPr>
            <a:spLocks noGrp="1"/>
          </p:cNvSpPr>
          <p:nvPr>
            <p:ph type="body" idx="1"/>
          </p:nvPr>
        </p:nvSpPr>
        <p:spPr>
          <a:xfrm>
            <a:off x="1517905"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B778B8B-E9A3-44BE-85A6-3E316659A9B4}"/>
              </a:ext>
            </a:extLst>
          </p:cNvPr>
          <p:cNvSpPr>
            <a:spLocks noGrp="1"/>
          </p:cNvSpPr>
          <p:nvPr>
            <p:ph sz="half" idx="2"/>
          </p:nvPr>
        </p:nvSpPr>
        <p:spPr>
          <a:xfrm>
            <a:off x="1517904"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60BF1BCA-A435-4779-A6FE-15207141F519}"/>
              </a:ext>
            </a:extLst>
          </p:cNvPr>
          <p:cNvSpPr>
            <a:spLocks noGrp="1"/>
          </p:cNvSpPr>
          <p:nvPr>
            <p:ph type="body" sz="quarter" idx="3"/>
          </p:nvPr>
        </p:nvSpPr>
        <p:spPr>
          <a:xfrm>
            <a:off x="6336792"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49B1923-9749-49E3-88FA-75C326E6719A}"/>
              </a:ext>
            </a:extLst>
          </p:cNvPr>
          <p:cNvSpPr>
            <a:spLocks noGrp="1"/>
          </p:cNvSpPr>
          <p:nvPr>
            <p:ph sz="quarter" idx="4"/>
          </p:nvPr>
        </p:nvSpPr>
        <p:spPr>
          <a:xfrm>
            <a:off x="6336792"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F3A70F0-5AFA-4C5A-812B-220C6A38DB6B}"/>
              </a:ext>
            </a:extLst>
          </p:cNvPr>
          <p:cNvSpPr>
            <a:spLocks noGrp="1"/>
          </p:cNvSpPr>
          <p:nvPr>
            <p:ph type="dt" sz="half" idx="10"/>
          </p:nvPr>
        </p:nvSpPr>
        <p:spPr/>
        <p:txBody>
          <a:bodyPr/>
          <a:lstStyle/>
          <a:p>
            <a:fld id="{3F9AFA87-1417-4992-ABD9-27C3BC8CC883}" type="datetimeFigureOut">
              <a:rPr lang="en-US" smtClean="0"/>
              <a:t>12/18/2024</a:t>
            </a:fld>
            <a:endParaRPr lang="en-US"/>
          </a:p>
        </p:txBody>
      </p:sp>
      <p:sp>
        <p:nvSpPr>
          <p:cNvPr id="8" name="Footer Placeholder 7">
            <a:extLst>
              <a:ext uri="{FF2B5EF4-FFF2-40B4-BE49-F238E27FC236}">
                <a16:creationId xmlns:a16="http://schemas.microsoft.com/office/drawing/2014/main" id="{576AF721-83FE-4B57-B910-C395D23FDE3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56A5893-52F1-44A1-AE8E-CF094DB41CFA}"/>
              </a:ext>
            </a:extLst>
          </p:cNvPr>
          <p:cNvSpPr>
            <a:spLocks noGrp="1"/>
          </p:cNvSpPr>
          <p:nvPr>
            <p:ph type="sldNum" sz="quarter" idx="12"/>
          </p:nvPr>
        </p:nvSpPr>
        <p:spPr/>
        <p:txBody>
          <a:bodyPr/>
          <a:lstStyle/>
          <a:p>
            <a:fld id="{CB1E4CB7-CB13-4810-BF18-BE31AFC64F93}" type="slidenum">
              <a:rPr lang="en-US" smtClean="0"/>
              <a:t>‹#›</a:t>
            </a:fld>
            <a:endParaRPr lang="en-US"/>
          </a:p>
        </p:txBody>
      </p:sp>
      <p:sp>
        <p:nvSpPr>
          <p:cNvPr id="10" name="Title 9">
            <a:extLst>
              <a:ext uri="{FF2B5EF4-FFF2-40B4-BE49-F238E27FC236}">
                <a16:creationId xmlns:a16="http://schemas.microsoft.com/office/drawing/2014/main" id="{D9D22302-83E3-4E22-93DF-1E5D463B64C3}"/>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40215048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D85A6-A4E6-4160-BE43-8146A989464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BA24A80-0792-4B3B-BB5A-8B2BD91095A7}"/>
              </a:ext>
            </a:extLst>
          </p:cNvPr>
          <p:cNvSpPr>
            <a:spLocks noGrp="1"/>
          </p:cNvSpPr>
          <p:nvPr>
            <p:ph type="dt" sz="half" idx="10"/>
          </p:nvPr>
        </p:nvSpPr>
        <p:spPr/>
        <p:txBody>
          <a:bodyPr/>
          <a:lstStyle/>
          <a:p>
            <a:fld id="{3F9AFA87-1417-4992-ABD9-27C3BC8CC883}" type="datetimeFigureOut">
              <a:rPr lang="en-US" smtClean="0"/>
              <a:t>12/18/2024</a:t>
            </a:fld>
            <a:endParaRPr lang="en-US"/>
          </a:p>
        </p:txBody>
      </p:sp>
      <p:sp>
        <p:nvSpPr>
          <p:cNvPr id="4" name="Footer Placeholder 3">
            <a:extLst>
              <a:ext uri="{FF2B5EF4-FFF2-40B4-BE49-F238E27FC236}">
                <a16:creationId xmlns:a16="http://schemas.microsoft.com/office/drawing/2014/main" id="{4526116E-7A6D-485F-9FA2-25F94D4F40F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309ADCC-C5F2-4D90-B153-93DF55858291}"/>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4955856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862271-51F6-4122-9709-D279042F8846}"/>
              </a:ext>
            </a:extLst>
          </p:cNvPr>
          <p:cNvSpPr>
            <a:spLocks noGrp="1"/>
          </p:cNvSpPr>
          <p:nvPr>
            <p:ph type="dt" sz="half" idx="10"/>
          </p:nvPr>
        </p:nvSpPr>
        <p:spPr/>
        <p:txBody>
          <a:bodyPr/>
          <a:lstStyle/>
          <a:p>
            <a:fld id="{3F9AFA87-1417-4992-ABD9-27C3BC8CC883}" type="datetimeFigureOut">
              <a:rPr lang="en-US" smtClean="0"/>
              <a:t>12/18/2024</a:t>
            </a:fld>
            <a:endParaRPr lang="en-US"/>
          </a:p>
        </p:txBody>
      </p:sp>
      <p:sp>
        <p:nvSpPr>
          <p:cNvPr id="3" name="Footer Placeholder 2">
            <a:extLst>
              <a:ext uri="{FF2B5EF4-FFF2-40B4-BE49-F238E27FC236}">
                <a16:creationId xmlns:a16="http://schemas.microsoft.com/office/drawing/2014/main" id="{452CFE08-03FE-487B-8963-9FAD3049CF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A935A50-18AE-4CB1-BB10-1CBDD8A7C2C4}"/>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6467304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1F683-796D-458C-9B32-A385D604DBFC}"/>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FB1F0BD-641B-4148-BCB3-2704218C80B8}"/>
              </a:ext>
            </a:extLst>
          </p:cNvPr>
          <p:cNvSpPr>
            <a:spLocks noGrp="1"/>
          </p:cNvSpPr>
          <p:nvPr>
            <p:ph idx="1"/>
          </p:nvPr>
        </p:nvSpPr>
        <p:spPr>
          <a:xfrm>
            <a:off x="5330952" y="1517904"/>
            <a:ext cx="5330952" cy="458114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B28C843-B846-4456-9720-71B7D4FF4062}"/>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3A3A03-31BD-4E7E-879A-A1C71849703C}"/>
              </a:ext>
            </a:extLst>
          </p:cNvPr>
          <p:cNvSpPr>
            <a:spLocks noGrp="1"/>
          </p:cNvSpPr>
          <p:nvPr>
            <p:ph type="dt" sz="half" idx="10"/>
          </p:nvPr>
        </p:nvSpPr>
        <p:spPr/>
        <p:txBody>
          <a:bodyPr/>
          <a:lstStyle/>
          <a:p>
            <a:fld id="{3F9AFA87-1417-4992-ABD9-27C3BC8CC883}" type="datetimeFigureOut">
              <a:rPr lang="en-US" smtClean="0"/>
              <a:t>12/18/2024</a:t>
            </a:fld>
            <a:endParaRPr lang="en-US"/>
          </a:p>
        </p:txBody>
      </p:sp>
      <p:sp>
        <p:nvSpPr>
          <p:cNvPr id="6" name="Footer Placeholder 5">
            <a:extLst>
              <a:ext uri="{FF2B5EF4-FFF2-40B4-BE49-F238E27FC236}">
                <a16:creationId xmlns:a16="http://schemas.microsoft.com/office/drawing/2014/main" id="{4EA39078-7D38-4851-A363-B6BC179A50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1FF25E-A25D-47AA-94EB-580A74F01F1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7558603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E83B4-9B31-4F73-9767-163636522F3A}"/>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BC7CFC30-8163-47A0-A97F-3F2C3A3BE73A}"/>
              </a:ext>
            </a:extLst>
          </p:cNvPr>
          <p:cNvSpPr>
            <a:spLocks noGrp="1"/>
          </p:cNvSpPr>
          <p:nvPr>
            <p:ph type="pic" idx="1"/>
          </p:nvPr>
        </p:nvSpPr>
        <p:spPr>
          <a:xfrm>
            <a:off x="5349240" y="764032"/>
            <a:ext cx="6089904" cy="5330952"/>
          </a:xfrm>
          <a:solidFill>
            <a:schemeClr val="bg1">
              <a:lumMod val="9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0AF1B390-0C23-466E-987C-26420A5F098D}"/>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AC9CA7C-B9D0-4A72-8061-1E02AA15FE86}"/>
              </a:ext>
            </a:extLst>
          </p:cNvPr>
          <p:cNvSpPr>
            <a:spLocks noGrp="1"/>
          </p:cNvSpPr>
          <p:nvPr>
            <p:ph type="dt" sz="half" idx="10"/>
          </p:nvPr>
        </p:nvSpPr>
        <p:spPr/>
        <p:txBody>
          <a:bodyPr/>
          <a:lstStyle/>
          <a:p>
            <a:fld id="{3F9AFA87-1417-4992-ABD9-27C3BC8CC883}" type="datetimeFigureOut">
              <a:rPr lang="en-US" smtClean="0"/>
              <a:t>12/18/2024</a:t>
            </a:fld>
            <a:endParaRPr lang="en-US"/>
          </a:p>
        </p:txBody>
      </p:sp>
      <p:sp>
        <p:nvSpPr>
          <p:cNvPr id="6" name="Footer Placeholder 5">
            <a:extLst>
              <a:ext uri="{FF2B5EF4-FFF2-40B4-BE49-F238E27FC236}">
                <a16:creationId xmlns:a16="http://schemas.microsoft.com/office/drawing/2014/main" id="{C53EFC84-C9FE-4BFA-9B4E-4516A136255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01A469-3EFC-4F94-8482-378582E1C14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7997104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F9454-6F74-46A8-B299-4AF451BFB928}"/>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6F55CA9-A0BD-4609-9307-BAF987B2626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25E4293-851E-4FA2-BFF2-B646A42369DE}"/>
              </a:ext>
            </a:extLst>
          </p:cNvPr>
          <p:cNvSpPr>
            <a:spLocks noGrp="1"/>
          </p:cNvSpPr>
          <p:nvPr>
            <p:ph type="dt" sz="half" idx="10"/>
          </p:nvPr>
        </p:nvSpPr>
        <p:spPr/>
        <p:txBody>
          <a:bodyPr/>
          <a:lstStyle/>
          <a:p>
            <a:fld id="{3F9AFA87-1417-4992-ABD9-27C3BC8CC883}" type="datetimeFigureOut">
              <a:rPr lang="en-US" smtClean="0"/>
              <a:t>12/18/2024</a:t>
            </a:fld>
            <a:endParaRPr lang="en-US"/>
          </a:p>
        </p:txBody>
      </p:sp>
      <p:sp>
        <p:nvSpPr>
          <p:cNvPr id="5" name="Footer Placeholder 4">
            <a:extLst>
              <a:ext uri="{FF2B5EF4-FFF2-40B4-BE49-F238E27FC236}">
                <a16:creationId xmlns:a16="http://schemas.microsoft.com/office/drawing/2014/main" id="{59A907F5-F26D-4A91-8D70-AB54F8B43D3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8ACBD8-D942-449E-A2B8-358CD1365C0A}"/>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1589454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A50897-0C2E-420B-9A38-A8D5C1D72786}"/>
              </a:ext>
            </a:extLst>
          </p:cNvPr>
          <p:cNvSpPr>
            <a:spLocks noGrp="1"/>
          </p:cNvSpPr>
          <p:nvPr>
            <p:ph type="title" orient="vert"/>
          </p:nvPr>
        </p:nvSpPr>
        <p:spPr>
          <a:xfrm>
            <a:off x="8450317" y="1517904"/>
            <a:ext cx="2220731" cy="454678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EDB2173-32A5-4677-A08F-DAB8FD430D1A}"/>
              </a:ext>
            </a:extLst>
          </p:cNvPr>
          <p:cNvSpPr>
            <a:spLocks noGrp="1"/>
          </p:cNvSpPr>
          <p:nvPr>
            <p:ph type="body" orient="vert" idx="1"/>
          </p:nvPr>
        </p:nvSpPr>
        <p:spPr>
          <a:xfrm>
            <a:off x="1517904" y="1517904"/>
            <a:ext cx="6562553" cy="454678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3DB124D-B801-4A6A-9DAF-EBC1B98FE4F7}"/>
              </a:ext>
            </a:extLst>
          </p:cNvPr>
          <p:cNvSpPr>
            <a:spLocks noGrp="1"/>
          </p:cNvSpPr>
          <p:nvPr>
            <p:ph type="dt" sz="half" idx="10"/>
          </p:nvPr>
        </p:nvSpPr>
        <p:spPr/>
        <p:txBody>
          <a:bodyPr/>
          <a:lstStyle/>
          <a:p>
            <a:fld id="{3F9AFA87-1417-4992-ABD9-27C3BC8CC883}" type="datetimeFigureOut">
              <a:rPr lang="en-US" smtClean="0"/>
              <a:t>12/18/2024</a:t>
            </a:fld>
            <a:endParaRPr lang="en-US"/>
          </a:p>
        </p:txBody>
      </p:sp>
      <p:sp>
        <p:nvSpPr>
          <p:cNvPr id="5" name="Footer Placeholder 4">
            <a:extLst>
              <a:ext uri="{FF2B5EF4-FFF2-40B4-BE49-F238E27FC236}">
                <a16:creationId xmlns:a16="http://schemas.microsoft.com/office/drawing/2014/main" id="{A8DAF8DF-2544-45A5-B62B-BB7948FCCA4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AC232D-131E-4BE6-8E2E-BAF5A30846D6}"/>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42305648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B1D84C-7934-4E5B-B6E4-A1D6EC299551}"/>
              </a:ext>
            </a:extLst>
          </p:cNvPr>
          <p:cNvSpPr>
            <a:spLocks noGrp="1"/>
          </p:cNvSpPr>
          <p:nvPr>
            <p:ph type="title"/>
          </p:nvPr>
        </p:nvSpPr>
        <p:spPr>
          <a:xfrm>
            <a:off x="1517904" y="1517904"/>
            <a:ext cx="9144000" cy="134416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F6A990F-40AC-447A-964A-840C94A6471A}"/>
              </a:ext>
            </a:extLst>
          </p:cNvPr>
          <p:cNvSpPr>
            <a:spLocks noGrp="1"/>
          </p:cNvSpPr>
          <p:nvPr>
            <p:ph type="body" idx="1"/>
          </p:nvPr>
        </p:nvSpPr>
        <p:spPr>
          <a:xfrm>
            <a:off x="1517904" y="2971800"/>
            <a:ext cx="9144000" cy="312724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7D832A1-FFBA-48B6-B2D0-E5414F12838B}"/>
              </a:ext>
            </a:extLst>
          </p:cNvPr>
          <p:cNvSpPr>
            <a:spLocks noGrp="1"/>
          </p:cNvSpPr>
          <p:nvPr>
            <p:ph type="dt" sz="half" idx="2"/>
          </p:nvPr>
        </p:nvSpPr>
        <p:spPr>
          <a:xfrm>
            <a:off x="8805672" y="6400800"/>
            <a:ext cx="1865376" cy="365125"/>
          </a:xfrm>
          <a:prstGeom prst="rect">
            <a:avLst/>
          </a:prstGeom>
        </p:spPr>
        <p:txBody>
          <a:bodyPr vert="horz" lIns="91440" tIns="45720" rIns="91440" bIns="45720" rtlCol="0" anchor="ctr"/>
          <a:lstStyle>
            <a:lvl1pPr algn="r">
              <a:defRPr sz="1000">
                <a:solidFill>
                  <a:schemeClr val="tx1"/>
                </a:solidFill>
              </a:defRPr>
            </a:lvl1pPr>
          </a:lstStyle>
          <a:p>
            <a:pPr algn="r"/>
            <a:fld id="{3F9AFA87-1417-4992-ABD9-27C3BC8CC883}" type="datetimeFigureOut">
              <a:rPr lang="en-US" smtClean="0"/>
              <a:pPr algn="r"/>
              <a:t>12/18/2024</a:t>
            </a:fld>
            <a:endParaRPr lang="en-US" dirty="0"/>
          </a:p>
        </p:txBody>
      </p:sp>
      <p:sp>
        <p:nvSpPr>
          <p:cNvPr id="5" name="Footer Placeholder 4">
            <a:extLst>
              <a:ext uri="{FF2B5EF4-FFF2-40B4-BE49-F238E27FC236}">
                <a16:creationId xmlns:a16="http://schemas.microsoft.com/office/drawing/2014/main" id="{0F933EC1-4EE2-4453-841C-CFDFE708948E}"/>
              </a:ext>
            </a:extLst>
          </p:cNvPr>
          <p:cNvSpPr>
            <a:spLocks noGrp="1"/>
          </p:cNvSpPr>
          <p:nvPr>
            <p:ph type="ftr" sz="quarter" idx="3"/>
          </p:nvPr>
        </p:nvSpPr>
        <p:spPr>
          <a:xfrm>
            <a:off x="758952" y="6400800"/>
            <a:ext cx="6099048" cy="365125"/>
          </a:xfrm>
          <a:prstGeom prst="rect">
            <a:avLst/>
          </a:prstGeom>
        </p:spPr>
        <p:txBody>
          <a:bodyPr vert="horz" lIns="91440" tIns="45720" rIns="91440" bIns="45720" rtlCol="0" anchor="ctr"/>
          <a:lstStyle>
            <a:lvl1pPr algn="l">
              <a:defRPr sz="1000">
                <a:solidFill>
                  <a:schemeClr val="tx1"/>
                </a:solidFill>
              </a:defRPr>
            </a:lvl1pPr>
          </a:lstStyle>
          <a:p>
            <a:endParaRPr lang="en-US" sz="1000" dirty="0"/>
          </a:p>
        </p:txBody>
      </p:sp>
      <p:sp>
        <p:nvSpPr>
          <p:cNvPr id="6" name="Slide Number Placeholder 5">
            <a:extLst>
              <a:ext uri="{FF2B5EF4-FFF2-40B4-BE49-F238E27FC236}">
                <a16:creationId xmlns:a16="http://schemas.microsoft.com/office/drawing/2014/main" id="{C3CEBA78-E732-44EF-BA0B-FC42F7931311}"/>
              </a:ext>
            </a:extLst>
          </p:cNvPr>
          <p:cNvSpPr>
            <a:spLocks noGrp="1"/>
          </p:cNvSpPr>
          <p:nvPr>
            <p:ph type="sldNum" sz="quarter" idx="4"/>
          </p:nvPr>
        </p:nvSpPr>
        <p:spPr>
          <a:xfrm>
            <a:off x="10899648" y="6400800"/>
            <a:ext cx="530352" cy="365125"/>
          </a:xfrm>
          <a:prstGeom prst="rect">
            <a:avLst/>
          </a:prstGeom>
        </p:spPr>
        <p:txBody>
          <a:bodyPr vert="horz" lIns="91440" tIns="45720" rIns="91440" bIns="45720" rtlCol="0" anchor="ctr"/>
          <a:lstStyle>
            <a:lvl1pPr algn="r">
              <a:defRPr sz="1000" b="1">
                <a:solidFill>
                  <a:schemeClr val="tx1"/>
                </a:solidFill>
              </a:defRPr>
            </a:lvl1pPr>
          </a:lstStyle>
          <a:p>
            <a:fld id="{CB1E4CB7-CB13-4810-BF18-BE31AFC64F93}" type="slidenum">
              <a:rPr lang="en-US" smtClean="0"/>
              <a:pPr/>
              <a:t>‹#›</a:t>
            </a:fld>
            <a:endParaRPr lang="en-US" sz="1000" dirty="0"/>
          </a:p>
        </p:txBody>
      </p:sp>
      <p:sp>
        <p:nvSpPr>
          <p:cNvPr id="8" name="Freeform: Shape 7">
            <a:extLst>
              <a:ext uri="{FF2B5EF4-FFF2-40B4-BE49-F238E27FC236}">
                <a16:creationId xmlns:a16="http://schemas.microsoft.com/office/drawing/2014/main" id="{49306479-8C4D-4E4A-A330-DFC80A8A01BE}"/>
              </a:ext>
            </a:extLst>
          </p:cNvPr>
          <p:cNvSpPr/>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544302532"/>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35" r:id="rId6"/>
    <p:sldLayoutId id="2147483731" r:id="rId7"/>
    <p:sldLayoutId id="2147483732" r:id="rId8"/>
    <p:sldLayoutId id="2147483733" r:id="rId9"/>
    <p:sldLayoutId id="2147483734" r:id="rId10"/>
    <p:sldLayoutId id="2147483736" r:id="rId11"/>
  </p:sldLayoutIdLst>
  <p:txStyles>
    <p:titleStyle>
      <a:lvl1pPr algn="l" defTabSz="914400" rtl="0" eaLnBrk="1" latinLnBrk="0" hangingPunct="1">
        <a:lnSpc>
          <a:spcPct val="95000"/>
        </a:lnSpc>
        <a:spcBef>
          <a:spcPct val="0"/>
        </a:spcBef>
        <a:buNone/>
        <a:defRPr sz="4200" kern="1200" spc="-50" baseline="0">
          <a:solidFill>
            <a:schemeClr val="tx1"/>
          </a:solidFill>
          <a:latin typeface="+mj-lt"/>
          <a:ea typeface="+mj-ea"/>
          <a:cs typeface="+mj-cs"/>
        </a:defRPr>
      </a:lvl1pPr>
    </p:titleStyle>
    <p:body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6.xml"/><Relationship Id="rId7" Type="http://schemas.openxmlformats.org/officeDocument/2006/relationships/image" Target="../media/image4.png"/><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9.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image" Target="../media/image19.png"/><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doi.org/10.3389/fnins.2022.1042814"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2C84039B-8CF9-47CD-8F02-B1DBD5E756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CC209A4-1C68-65CA-B0FF-EF9DA1972832}"/>
              </a:ext>
            </a:extLst>
          </p:cNvPr>
          <p:cNvPicPr>
            <a:picLocks noChangeAspect="1"/>
          </p:cNvPicPr>
          <p:nvPr/>
        </p:nvPicPr>
        <p:blipFill>
          <a:blip r:embed="rId2"/>
          <a:srcRect b="25000"/>
          <a:stretch/>
        </p:blipFill>
        <p:spPr>
          <a:xfrm>
            <a:off x="20" y="10"/>
            <a:ext cx="12191977" cy="6857990"/>
          </a:xfrm>
          <a:prstGeom prst="rect">
            <a:avLst/>
          </a:prstGeom>
        </p:spPr>
      </p:pic>
      <p:sp>
        <p:nvSpPr>
          <p:cNvPr id="27" name="Rectangle 26">
            <a:extLst>
              <a:ext uri="{FF2B5EF4-FFF2-40B4-BE49-F238E27FC236}">
                <a16:creationId xmlns:a16="http://schemas.microsoft.com/office/drawing/2014/main" id="{48D8C7A8-9E05-4465-8B1B-577C9F1DB4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7779221" cy="6858000"/>
          </a:xfrm>
          <a:prstGeom prst="rect">
            <a:avLst/>
          </a:prstGeom>
          <a:gradFill>
            <a:gsLst>
              <a:gs pos="58000">
                <a:schemeClr val="tx1">
                  <a:alpha val="30000"/>
                </a:schemeClr>
              </a:gs>
              <a:gs pos="33000">
                <a:schemeClr val="tx1">
                  <a:alpha val="20000"/>
                </a:schemeClr>
              </a:gs>
              <a:gs pos="0">
                <a:schemeClr val="tx1">
                  <a:alpha val="0"/>
                </a:schemeClr>
              </a:gs>
              <a:gs pos="100000">
                <a:schemeClr val="tx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B37F94D-0E0D-7AF7-DF08-E9B4E81088A1}"/>
              </a:ext>
            </a:extLst>
          </p:cNvPr>
          <p:cNvSpPr>
            <a:spLocks noGrp="1"/>
          </p:cNvSpPr>
          <p:nvPr>
            <p:ph type="ctrTitle"/>
          </p:nvPr>
        </p:nvSpPr>
        <p:spPr>
          <a:xfrm>
            <a:off x="762000" y="747059"/>
            <a:ext cx="5989320" cy="2762904"/>
          </a:xfrm>
        </p:spPr>
        <p:txBody>
          <a:bodyPr>
            <a:normAutofit/>
          </a:bodyPr>
          <a:lstStyle/>
          <a:p>
            <a:pPr algn="l"/>
            <a:r>
              <a:rPr lang="en-GB" dirty="0">
                <a:solidFill>
                  <a:schemeClr val="bg1"/>
                </a:solidFill>
              </a:rPr>
              <a:t>Biological and Cognitive Neuroscience</a:t>
            </a:r>
          </a:p>
        </p:txBody>
      </p:sp>
      <p:sp>
        <p:nvSpPr>
          <p:cNvPr id="3" name="Subtitle 2">
            <a:extLst>
              <a:ext uri="{FF2B5EF4-FFF2-40B4-BE49-F238E27FC236}">
                <a16:creationId xmlns:a16="http://schemas.microsoft.com/office/drawing/2014/main" id="{9ADBA79B-01EA-2237-53A0-CACDE7483D7A}"/>
              </a:ext>
            </a:extLst>
          </p:cNvPr>
          <p:cNvSpPr>
            <a:spLocks noGrp="1"/>
          </p:cNvSpPr>
          <p:nvPr>
            <p:ph type="subTitle" idx="1"/>
          </p:nvPr>
        </p:nvSpPr>
        <p:spPr>
          <a:xfrm>
            <a:off x="762000" y="3810000"/>
            <a:ext cx="5989320" cy="1524000"/>
          </a:xfrm>
        </p:spPr>
        <p:txBody>
          <a:bodyPr>
            <a:normAutofit/>
          </a:bodyPr>
          <a:lstStyle/>
          <a:p>
            <a:pPr algn="l"/>
            <a:r>
              <a:rPr lang="en-GB" dirty="0">
                <a:solidFill>
                  <a:schemeClr val="bg1"/>
                </a:solidFill>
              </a:rPr>
              <a:t>Critical review of a journal article in the field of language and neuroscience</a:t>
            </a:r>
          </a:p>
          <a:p>
            <a:pPr algn="l"/>
            <a:r>
              <a:rPr lang="en-GB" dirty="0">
                <a:solidFill>
                  <a:schemeClr val="bg1"/>
                </a:solidFill>
              </a:rPr>
              <a:t>By Claire </a:t>
            </a:r>
            <a:r>
              <a:rPr lang="en-GB" dirty="0" err="1">
                <a:solidFill>
                  <a:schemeClr val="bg1"/>
                </a:solidFill>
              </a:rPr>
              <a:t>Macaré</a:t>
            </a:r>
            <a:endParaRPr lang="en-GB" dirty="0">
              <a:solidFill>
                <a:schemeClr val="bg1"/>
              </a:solidFill>
            </a:endParaRPr>
          </a:p>
        </p:txBody>
      </p:sp>
    </p:spTree>
    <p:extLst>
      <p:ext uri="{BB962C8B-B14F-4D97-AF65-F5344CB8AC3E}">
        <p14:creationId xmlns:p14="http://schemas.microsoft.com/office/powerpoint/2010/main" val="37990221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0" name="Rectangle 9">
            <a:extLst>
              <a:ext uri="{FF2B5EF4-FFF2-40B4-BE49-F238E27FC236}">
                <a16:creationId xmlns:a16="http://schemas.microsoft.com/office/drawing/2014/main" id="{9B45BA4C-9B54-4496-821F-9E0985CA9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5E1BB9D-FAFF-4C3E-9E44-13F8FBABCD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47C897C6-901F-410E-B2AC-162ED94B0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62000"/>
            <a:ext cx="10668000" cy="5334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EAC26B-65C1-6015-9B72-8E8390A12103}"/>
              </a:ext>
            </a:extLst>
          </p:cNvPr>
          <p:cNvSpPr>
            <a:spLocks noGrp="1"/>
          </p:cNvSpPr>
          <p:nvPr>
            <p:ph type="title"/>
          </p:nvPr>
        </p:nvSpPr>
        <p:spPr>
          <a:xfrm>
            <a:off x="1517904" y="1517904"/>
            <a:ext cx="9144000" cy="2798064"/>
          </a:xfrm>
        </p:spPr>
        <p:txBody>
          <a:bodyPr vert="horz" lIns="91440" tIns="45720" rIns="91440" bIns="45720" rtlCol="0" anchor="ctr">
            <a:normAutofit/>
          </a:bodyPr>
          <a:lstStyle/>
          <a:p>
            <a:r>
              <a:rPr lang="en-US" sz="4000" dirty="0"/>
              <a:t>Language-related gamma EEG frontal reduction is associated with positive symptoms in schizophrenia patients</a:t>
            </a:r>
          </a:p>
        </p:txBody>
      </p:sp>
      <p:sp>
        <p:nvSpPr>
          <p:cNvPr id="4" name="TextBox 3">
            <a:extLst>
              <a:ext uri="{FF2B5EF4-FFF2-40B4-BE49-F238E27FC236}">
                <a16:creationId xmlns:a16="http://schemas.microsoft.com/office/drawing/2014/main" id="{0BD6A611-38EE-FC40-779B-2BA9795CB5BA}"/>
              </a:ext>
            </a:extLst>
          </p:cNvPr>
          <p:cNvSpPr txBox="1"/>
          <p:nvPr/>
        </p:nvSpPr>
        <p:spPr>
          <a:xfrm>
            <a:off x="1517904" y="4572000"/>
            <a:ext cx="4286864" cy="677108"/>
          </a:xfrm>
          <a:prstGeom prst="rect">
            <a:avLst/>
          </a:prstGeom>
          <a:noFill/>
        </p:spPr>
        <p:txBody>
          <a:bodyPr wrap="square" rtlCol="0">
            <a:spAutoFit/>
          </a:bodyPr>
          <a:lstStyle/>
          <a:p>
            <a:r>
              <a:rPr lang="en-GB" sz="2000" b="1" dirty="0"/>
              <a:t>Spironelli and  </a:t>
            </a:r>
            <a:r>
              <a:rPr lang="en-GB" sz="2000" b="1" dirty="0" err="1"/>
              <a:t>Angrilli</a:t>
            </a:r>
            <a:r>
              <a:rPr lang="en-GB" sz="2000" b="1" dirty="0"/>
              <a:t> (2015)</a:t>
            </a:r>
          </a:p>
          <a:p>
            <a:r>
              <a:rPr lang="en-GB" dirty="0"/>
              <a:t>The study was conducted in Italy</a:t>
            </a:r>
          </a:p>
        </p:txBody>
      </p:sp>
    </p:spTree>
    <p:extLst>
      <p:ext uri="{BB962C8B-B14F-4D97-AF65-F5344CB8AC3E}">
        <p14:creationId xmlns:p14="http://schemas.microsoft.com/office/powerpoint/2010/main" val="1720994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2C385B9-5D7C-2DA8-5FBE-CA08B47DF8B8}"/>
              </a:ext>
            </a:extLst>
          </p:cNvPr>
          <p:cNvSpPr>
            <a:spLocks noGrp="1"/>
          </p:cNvSpPr>
          <p:nvPr>
            <p:ph type="title"/>
          </p:nvPr>
        </p:nvSpPr>
        <p:spPr>
          <a:xfrm>
            <a:off x="762000" y="779915"/>
            <a:ext cx="3908996" cy="5337050"/>
          </a:xfrm>
        </p:spPr>
        <p:txBody>
          <a:bodyPr anchor="ctr">
            <a:normAutofit/>
          </a:bodyPr>
          <a:lstStyle/>
          <a:p>
            <a:r>
              <a:rPr lang="en-GB" dirty="0"/>
              <a:t>Context for current study</a:t>
            </a:r>
          </a:p>
        </p:txBody>
      </p:sp>
      <p:graphicFrame>
        <p:nvGraphicFramePr>
          <p:cNvPr id="14" name="Content Placeholder 2">
            <a:extLst>
              <a:ext uri="{FF2B5EF4-FFF2-40B4-BE49-F238E27FC236}">
                <a16:creationId xmlns:a16="http://schemas.microsoft.com/office/drawing/2014/main" id="{0D7A2F57-29CB-4B49-6D48-9B16E642E3D9}"/>
              </a:ext>
            </a:extLst>
          </p:cNvPr>
          <p:cNvGraphicFramePr>
            <a:graphicFrameLocks noGrp="1"/>
          </p:cNvGraphicFramePr>
          <p:nvPr>
            <p:ph idx="1"/>
            <p:extLst>
              <p:ext uri="{D42A27DB-BD31-4B8C-83A1-F6EECF244321}">
                <p14:modId xmlns:p14="http://schemas.microsoft.com/office/powerpoint/2010/main" val="1375789493"/>
              </p:ext>
            </p:extLst>
          </p:nvPr>
        </p:nvGraphicFramePr>
        <p:xfrm>
          <a:off x="5416298" y="758951"/>
          <a:ext cx="5980170" cy="53370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81A2CD3B-B4D7-AB8F-DC58-F317F21171CE}"/>
              </a:ext>
            </a:extLst>
          </p:cNvPr>
          <p:cNvSpPr txBox="1"/>
          <p:nvPr/>
        </p:nvSpPr>
        <p:spPr>
          <a:xfrm>
            <a:off x="9671539" y="5809188"/>
            <a:ext cx="1758461" cy="307777"/>
          </a:xfrm>
          <a:prstGeom prst="rect">
            <a:avLst/>
          </a:prstGeom>
          <a:noFill/>
        </p:spPr>
        <p:txBody>
          <a:bodyPr wrap="square" rtlCol="0">
            <a:spAutoFit/>
          </a:bodyPr>
          <a:lstStyle/>
          <a:p>
            <a:r>
              <a:rPr lang="en-GB" sz="1400" dirty="0"/>
              <a:t>(Dabiri et al., 2022)</a:t>
            </a:r>
          </a:p>
        </p:txBody>
      </p:sp>
    </p:spTree>
    <p:extLst>
      <p:ext uri="{BB962C8B-B14F-4D97-AF65-F5344CB8AC3E}">
        <p14:creationId xmlns:p14="http://schemas.microsoft.com/office/powerpoint/2010/main" val="133348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2000"/>
            <a:ext cx="12192000" cy="6096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216659-71AB-11EC-0C8C-5E1E8AE050D5}"/>
              </a:ext>
            </a:extLst>
          </p:cNvPr>
          <p:cNvSpPr>
            <a:spLocks noGrp="1"/>
          </p:cNvSpPr>
          <p:nvPr>
            <p:ph type="title"/>
          </p:nvPr>
        </p:nvSpPr>
        <p:spPr>
          <a:xfrm>
            <a:off x="761999" y="1517903"/>
            <a:ext cx="10668002" cy="1345115"/>
          </a:xfrm>
        </p:spPr>
        <p:txBody>
          <a:bodyPr>
            <a:normAutofit/>
          </a:bodyPr>
          <a:lstStyle/>
          <a:p>
            <a:r>
              <a:rPr lang="en-GB" dirty="0"/>
              <a:t>Current study overview</a:t>
            </a:r>
          </a:p>
        </p:txBody>
      </p:sp>
      <p:graphicFrame>
        <p:nvGraphicFramePr>
          <p:cNvPr id="5" name="Content Placeholder 2">
            <a:extLst>
              <a:ext uri="{FF2B5EF4-FFF2-40B4-BE49-F238E27FC236}">
                <a16:creationId xmlns:a16="http://schemas.microsoft.com/office/drawing/2014/main" id="{159827B4-C561-A983-4DEE-DBB71C43475A}"/>
              </a:ext>
            </a:extLst>
          </p:cNvPr>
          <p:cNvGraphicFramePr>
            <a:graphicFrameLocks noGrp="1"/>
          </p:cNvGraphicFramePr>
          <p:nvPr>
            <p:ph idx="1"/>
            <p:extLst>
              <p:ext uri="{D42A27DB-BD31-4B8C-83A1-F6EECF244321}">
                <p14:modId xmlns:p14="http://schemas.microsoft.com/office/powerpoint/2010/main" val="2618171783"/>
              </p:ext>
            </p:extLst>
          </p:nvPr>
        </p:nvGraphicFramePr>
        <p:xfrm>
          <a:off x="761999" y="3043450"/>
          <a:ext cx="10668004" cy="25384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031939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1" name="Rectangle 40">
            <a:extLst>
              <a:ext uri="{FF2B5EF4-FFF2-40B4-BE49-F238E27FC236}">
                <a16:creationId xmlns:a16="http://schemas.microsoft.com/office/drawing/2014/main" id="{DB667490-DB81-488B-B0E9-A2D13C48B9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58952"/>
            <a:ext cx="10668000" cy="545592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5974E4-62C7-692D-D25B-0C36ED133733}"/>
              </a:ext>
            </a:extLst>
          </p:cNvPr>
          <p:cNvSpPr>
            <a:spLocks noGrp="1"/>
          </p:cNvSpPr>
          <p:nvPr>
            <p:ph type="title"/>
          </p:nvPr>
        </p:nvSpPr>
        <p:spPr>
          <a:xfrm>
            <a:off x="851336" y="935584"/>
            <a:ext cx="5244664" cy="1345115"/>
          </a:xfrm>
        </p:spPr>
        <p:txBody>
          <a:bodyPr>
            <a:normAutofit fontScale="90000"/>
          </a:bodyPr>
          <a:lstStyle/>
          <a:p>
            <a:r>
              <a:rPr lang="en-GB" dirty="0"/>
              <a:t>Language processing and Neuroscience </a:t>
            </a:r>
          </a:p>
        </p:txBody>
      </p:sp>
      <p:pic>
        <p:nvPicPr>
          <p:cNvPr id="4" name="Picture 3">
            <a:extLst>
              <a:ext uri="{FF2B5EF4-FFF2-40B4-BE49-F238E27FC236}">
                <a16:creationId xmlns:a16="http://schemas.microsoft.com/office/drawing/2014/main" id="{C16E486A-9B11-0D73-C092-A669937F1103}"/>
              </a:ext>
            </a:extLst>
          </p:cNvPr>
          <p:cNvPicPr>
            <a:picLocks noChangeAspect="1"/>
          </p:cNvPicPr>
          <p:nvPr/>
        </p:nvPicPr>
        <p:blipFill>
          <a:blip r:embed="rId2"/>
          <a:stretch>
            <a:fillRect/>
          </a:stretch>
        </p:blipFill>
        <p:spPr>
          <a:xfrm>
            <a:off x="7501093" y="764980"/>
            <a:ext cx="3839571" cy="2284544"/>
          </a:xfrm>
          <a:prstGeom prst="rect">
            <a:avLst/>
          </a:prstGeom>
        </p:spPr>
      </p:pic>
      <p:graphicFrame>
        <p:nvGraphicFramePr>
          <p:cNvPr id="18" name="Content Placeholder 2">
            <a:extLst>
              <a:ext uri="{FF2B5EF4-FFF2-40B4-BE49-F238E27FC236}">
                <a16:creationId xmlns:a16="http://schemas.microsoft.com/office/drawing/2014/main" id="{0D4F088F-E37E-540B-7040-F2B8A6A70463}"/>
              </a:ext>
            </a:extLst>
          </p:cNvPr>
          <p:cNvGraphicFramePr>
            <a:graphicFrameLocks noGrp="1"/>
          </p:cNvGraphicFramePr>
          <p:nvPr>
            <p:ph idx="1"/>
            <p:extLst>
              <p:ext uri="{D42A27DB-BD31-4B8C-83A1-F6EECF244321}">
                <p14:modId xmlns:p14="http://schemas.microsoft.com/office/powerpoint/2010/main" val="3979677144"/>
              </p:ext>
            </p:extLst>
          </p:nvPr>
        </p:nvGraphicFramePr>
        <p:xfrm>
          <a:off x="1517904" y="3332732"/>
          <a:ext cx="9726201" cy="27663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80D3DEC2-92C8-97AC-99A9-7E86D7DF2B5F}"/>
              </a:ext>
            </a:extLst>
          </p:cNvPr>
          <p:cNvSpPr txBox="1"/>
          <p:nvPr/>
        </p:nvSpPr>
        <p:spPr>
          <a:xfrm>
            <a:off x="8820381" y="3013501"/>
            <a:ext cx="2609619" cy="276999"/>
          </a:xfrm>
          <a:prstGeom prst="rect">
            <a:avLst/>
          </a:prstGeom>
          <a:noFill/>
        </p:spPr>
        <p:txBody>
          <a:bodyPr wrap="square" rtlCol="0">
            <a:spAutoFit/>
          </a:bodyPr>
          <a:lstStyle/>
          <a:p>
            <a:r>
              <a:rPr lang="en-GB" sz="1200" dirty="0"/>
              <a:t>(The Open University, 1999-2025) </a:t>
            </a:r>
          </a:p>
        </p:txBody>
      </p:sp>
    </p:spTree>
    <p:extLst>
      <p:ext uri="{BB962C8B-B14F-4D97-AF65-F5344CB8AC3E}">
        <p14:creationId xmlns:p14="http://schemas.microsoft.com/office/powerpoint/2010/main" val="30902671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A325128-3830-F7E2-5ED4-07465DC1BAFB}"/>
              </a:ext>
            </a:extLst>
          </p:cNvPr>
          <p:cNvSpPr>
            <a:spLocks noGrp="1"/>
          </p:cNvSpPr>
          <p:nvPr>
            <p:ph type="title"/>
          </p:nvPr>
        </p:nvSpPr>
        <p:spPr>
          <a:xfrm>
            <a:off x="762000" y="779915"/>
            <a:ext cx="3908996" cy="5337050"/>
          </a:xfrm>
        </p:spPr>
        <p:txBody>
          <a:bodyPr anchor="ctr">
            <a:normAutofit/>
          </a:bodyPr>
          <a:lstStyle/>
          <a:p>
            <a:r>
              <a:rPr lang="en-GB" dirty="0"/>
              <a:t>Introduction and Literature Review</a:t>
            </a:r>
            <a:endParaRPr lang="en-GB"/>
          </a:p>
        </p:txBody>
      </p:sp>
      <p:graphicFrame>
        <p:nvGraphicFramePr>
          <p:cNvPr id="27" name="Content Placeholder 2">
            <a:extLst>
              <a:ext uri="{FF2B5EF4-FFF2-40B4-BE49-F238E27FC236}">
                <a16:creationId xmlns:a16="http://schemas.microsoft.com/office/drawing/2014/main" id="{092E6856-206E-7C21-15EA-29145AA6B54A}"/>
              </a:ext>
            </a:extLst>
          </p:cNvPr>
          <p:cNvGraphicFramePr>
            <a:graphicFrameLocks noGrp="1"/>
          </p:cNvGraphicFramePr>
          <p:nvPr>
            <p:ph idx="1"/>
            <p:extLst>
              <p:ext uri="{D42A27DB-BD31-4B8C-83A1-F6EECF244321}">
                <p14:modId xmlns:p14="http://schemas.microsoft.com/office/powerpoint/2010/main" val="1866424284"/>
              </p:ext>
            </p:extLst>
          </p:nvPr>
        </p:nvGraphicFramePr>
        <p:xfrm>
          <a:off x="5416298" y="758951"/>
          <a:ext cx="5980170" cy="53370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540526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Freeform: Shape 24">
            <a:extLst>
              <a:ext uri="{FF2B5EF4-FFF2-40B4-BE49-F238E27FC236}">
                <a16:creationId xmlns:a16="http://schemas.microsoft.com/office/drawing/2014/main" id="{26A70F00-F11C-4EEF-9002-CAA67EF3F1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30000" cy="6858000"/>
          </a:xfrm>
          <a:custGeom>
            <a:avLst/>
            <a:gdLst>
              <a:gd name="connsiteX0" fmla="*/ 0 w 11430000"/>
              <a:gd name="connsiteY0" fmla="*/ 0 h 6858000"/>
              <a:gd name="connsiteX1" fmla="*/ 5330523 w 11430000"/>
              <a:gd name="connsiteY1" fmla="*/ 0 h 6858000"/>
              <a:gd name="connsiteX2" fmla="*/ 5330523 w 11430000"/>
              <a:gd name="connsiteY2" fmla="*/ 758952 h 6858000"/>
              <a:gd name="connsiteX3" fmla="*/ 11430000 w 11430000"/>
              <a:gd name="connsiteY3" fmla="*/ 758952 h 6858000"/>
              <a:gd name="connsiteX4" fmla="*/ 11430000 w 11430000"/>
              <a:gd name="connsiteY4" fmla="*/ 6099048 h 6858000"/>
              <a:gd name="connsiteX5" fmla="*/ 5330523 w 11430000"/>
              <a:gd name="connsiteY5" fmla="*/ 6099048 h 6858000"/>
              <a:gd name="connsiteX6" fmla="*/ 5330523 w 11430000"/>
              <a:gd name="connsiteY6" fmla="*/ 6858000 h 6858000"/>
              <a:gd name="connsiteX7" fmla="*/ 0 w 11430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430000" h="6858000">
                <a:moveTo>
                  <a:pt x="0" y="0"/>
                </a:moveTo>
                <a:lnTo>
                  <a:pt x="5330523" y="0"/>
                </a:lnTo>
                <a:lnTo>
                  <a:pt x="5330523" y="758952"/>
                </a:lnTo>
                <a:lnTo>
                  <a:pt x="11430000" y="758952"/>
                </a:lnTo>
                <a:lnTo>
                  <a:pt x="11430000" y="6099048"/>
                </a:lnTo>
                <a:lnTo>
                  <a:pt x="5330523" y="6099048"/>
                </a:lnTo>
                <a:lnTo>
                  <a:pt x="5330523" y="6858000"/>
                </a:lnTo>
                <a:lnTo>
                  <a:pt x="0" y="6858000"/>
                </a:lnTo>
                <a:close/>
              </a:path>
            </a:pathLst>
          </a:custGeom>
          <a:ln w="762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2F0874A-E331-3A7E-1CFA-01F2788231D4}"/>
              </a:ext>
            </a:extLst>
          </p:cNvPr>
          <p:cNvSpPr>
            <a:spLocks noGrp="1"/>
          </p:cNvSpPr>
          <p:nvPr>
            <p:ph type="title"/>
          </p:nvPr>
        </p:nvSpPr>
        <p:spPr>
          <a:xfrm>
            <a:off x="5503147" y="762001"/>
            <a:ext cx="4572001" cy="1345115"/>
          </a:xfrm>
        </p:spPr>
        <p:txBody>
          <a:bodyPr>
            <a:normAutofit/>
          </a:bodyPr>
          <a:lstStyle/>
          <a:p>
            <a:r>
              <a:rPr lang="en-GB" dirty="0"/>
              <a:t>Schizophrenia</a:t>
            </a:r>
          </a:p>
        </p:txBody>
      </p:sp>
      <p:pic>
        <p:nvPicPr>
          <p:cNvPr id="6" name="Picture 5" descr="Colourful scribbles">
            <a:extLst>
              <a:ext uri="{FF2B5EF4-FFF2-40B4-BE49-F238E27FC236}">
                <a16:creationId xmlns:a16="http://schemas.microsoft.com/office/drawing/2014/main" id="{D7291282-C38A-A640-230A-CEC17CE29701}"/>
              </a:ext>
            </a:extLst>
          </p:cNvPr>
          <p:cNvPicPr>
            <a:picLocks noChangeAspect="1"/>
          </p:cNvPicPr>
          <p:nvPr/>
        </p:nvPicPr>
        <p:blipFill>
          <a:blip r:embed="rId2">
            <a:extLst>
              <a:ext uri="{28A0092B-C50C-407E-A947-70E740481C1C}">
                <a14:useLocalDpi xmlns:a14="http://schemas.microsoft.com/office/drawing/2010/main" val="0"/>
              </a:ext>
            </a:extLst>
          </a:blip>
          <a:srcRect l="8213" r="34572"/>
          <a:stretch/>
        </p:blipFill>
        <p:spPr>
          <a:xfrm>
            <a:off x="755905" y="762001"/>
            <a:ext cx="4574617" cy="5337046"/>
          </a:xfrm>
          <a:prstGeom prst="rect">
            <a:avLst/>
          </a:prstGeom>
        </p:spPr>
      </p:pic>
      <p:graphicFrame>
        <p:nvGraphicFramePr>
          <p:cNvPr id="5" name="Content Placeholder 2">
            <a:extLst>
              <a:ext uri="{FF2B5EF4-FFF2-40B4-BE49-F238E27FC236}">
                <a16:creationId xmlns:a16="http://schemas.microsoft.com/office/drawing/2014/main" id="{95D66C2C-DDCF-B17A-01FB-E4DDCB1F0249}"/>
              </a:ext>
            </a:extLst>
          </p:cNvPr>
          <p:cNvGraphicFramePr>
            <a:graphicFrameLocks noGrp="1"/>
          </p:cNvGraphicFramePr>
          <p:nvPr>
            <p:ph idx="1"/>
            <p:extLst>
              <p:ext uri="{D42A27DB-BD31-4B8C-83A1-F6EECF244321}">
                <p14:modId xmlns:p14="http://schemas.microsoft.com/office/powerpoint/2010/main" val="3148814210"/>
              </p:ext>
            </p:extLst>
          </p:nvPr>
        </p:nvGraphicFramePr>
        <p:xfrm>
          <a:off x="5503147" y="1708220"/>
          <a:ext cx="5690718" cy="42504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880885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37" name="Rectangle 1036">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192000" cy="6095999"/>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FB8205-73AE-4A3D-BAAA-2CA5643E69DF}"/>
              </a:ext>
            </a:extLst>
          </p:cNvPr>
          <p:cNvSpPr>
            <a:spLocks noGrp="1"/>
          </p:cNvSpPr>
          <p:nvPr>
            <p:ph type="title"/>
          </p:nvPr>
        </p:nvSpPr>
        <p:spPr>
          <a:xfrm>
            <a:off x="5431940" y="979032"/>
            <a:ext cx="5998059" cy="955959"/>
          </a:xfrm>
        </p:spPr>
        <p:txBody>
          <a:bodyPr>
            <a:normAutofit/>
          </a:bodyPr>
          <a:lstStyle/>
          <a:p>
            <a:r>
              <a:rPr lang="en-GB" sz="2800" dirty="0"/>
              <a:t>Neural Oscillations and Gamma Waves</a:t>
            </a:r>
          </a:p>
        </p:txBody>
      </p:sp>
      <p:graphicFrame>
        <p:nvGraphicFramePr>
          <p:cNvPr id="1039" name="Content Placeholder 1029">
            <a:extLst>
              <a:ext uri="{FF2B5EF4-FFF2-40B4-BE49-F238E27FC236}">
                <a16:creationId xmlns:a16="http://schemas.microsoft.com/office/drawing/2014/main" id="{7071E6EA-5C82-0F0C-C673-0B8524396A67}"/>
              </a:ext>
            </a:extLst>
          </p:cNvPr>
          <p:cNvGraphicFramePr>
            <a:graphicFrameLocks noGrp="1"/>
          </p:cNvGraphicFramePr>
          <p:nvPr>
            <p:ph idx="1"/>
            <p:extLst>
              <p:ext uri="{D42A27DB-BD31-4B8C-83A1-F6EECF244321}">
                <p14:modId xmlns:p14="http://schemas.microsoft.com/office/powerpoint/2010/main" val="1119807399"/>
              </p:ext>
            </p:extLst>
          </p:nvPr>
        </p:nvGraphicFramePr>
        <p:xfrm>
          <a:off x="5431940" y="1934991"/>
          <a:ext cx="5998059" cy="41610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D37FD28B-AD5D-98AA-BB6D-B4D37B0F776F}"/>
              </a:ext>
            </a:extLst>
          </p:cNvPr>
          <p:cNvSpPr txBox="1"/>
          <p:nvPr/>
        </p:nvSpPr>
        <p:spPr>
          <a:xfrm>
            <a:off x="64340" y="6096000"/>
            <a:ext cx="4939739" cy="461665"/>
          </a:xfrm>
          <a:prstGeom prst="rect">
            <a:avLst/>
          </a:prstGeom>
          <a:noFill/>
        </p:spPr>
        <p:txBody>
          <a:bodyPr wrap="square" rtlCol="0">
            <a:spAutoFit/>
          </a:bodyPr>
          <a:lstStyle/>
          <a:p>
            <a:r>
              <a:rPr lang="en-GB" sz="1200" dirty="0"/>
              <a:t>Figure 2. Brain wave samples for delta, theta, alpha, beta and gamma waves (</a:t>
            </a:r>
            <a:r>
              <a:rPr lang="en-GB" sz="1200" dirty="0" err="1"/>
              <a:t>Abhang</a:t>
            </a:r>
            <a:r>
              <a:rPr lang="en-GB" sz="1200" dirty="0"/>
              <a:t> et al., 2016)</a:t>
            </a:r>
          </a:p>
        </p:txBody>
      </p:sp>
      <p:sp>
        <p:nvSpPr>
          <p:cNvPr id="6" name="TextBox 5">
            <a:extLst>
              <a:ext uri="{FF2B5EF4-FFF2-40B4-BE49-F238E27FC236}">
                <a16:creationId xmlns:a16="http://schemas.microsoft.com/office/drawing/2014/main" id="{41F74F80-0A8C-F409-2A10-EFF6FF77D1C7}"/>
              </a:ext>
            </a:extLst>
          </p:cNvPr>
          <p:cNvSpPr txBox="1"/>
          <p:nvPr/>
        </p:nvSpPr>
        <p:spPr>
          <a:xfrm>
            <a:off x="64340" y="979032"/>
            <a:ext cx="4939739" cy="369332"/>
          </a:xfrm>
          <a:prstGeom prst="rect">
            <a:avLst/>
          </a:prstGeom>
          <a:noFill/>
        </p:spPr>
        <p:txBody>
          <a:bodyPr wrap="square" rtlCol="0">
            <a:spAutoFit/>
          </a:bodyPr>
          <a:lstStyle/>
          <a:p>
            <a:r>
              <a:rPr lang="en-GB" b="1" dirty="0"/>
              <a:t>Electrical Brain Wave Frequencies</a:t>
            </a:r>
          </a:p>
        </p:txBody>
      </p:sp>
      <p:pic>
        <p:nvPicPr>
          <p:cNvPr id="7" name="Picture 6">
            <a:extLst>
              <a:ext uri="{FF2B5EF4-FFF2-40B4-BE49-F238E27FC236}">
                <a16:creationId xmlns:a16="http://schemas.microsoft.com/office/drawing/2014/main" id="{F6F3B410-5796-56FA-7BF3-5D118DD7A1FB}"/>
              </a:ext>
            </a:extLst>
          </p:cNvPr>
          <p:cNvPicPr>
            <a:picLocks noChangeAspect="1"/>
          </p:cNvPicPr>
          <p:nvPr/>
        </p:nvPicPr>
        <p:blipFill>
          <a:blip r:embed="rId7"/>
          <a:stretch>
            <a:fillRect/>
          </a:stretch>
        </p:blipFill>
        <p:spPr>
          <a:xfrm>
            <a:off x="650121" y="1348364"/>
            <a:ext cx="4131698" cy="4544868"/>
          </a:xfrm>
          <a:prstGeom prst="rect">
            <a:avLst/>
          </a:prstGeom>
        </p:spPr>
      </p:pic>
    </p:spTree>
    <p:extLst>
      <p:ext uri="{BB962C8B-B14F-4D97-AF65-F5344CB8AC3E}">
        <p14:creationId xmlns:p14="http://schemas.microsoft.com/office/powerpoint/2010/main" val="22880549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a:extLst>
              <a:ext uri="{FF2B5EF4-FFF2-40B4-BE49-F238E27FC236}">
                <a16:creationId xmlns:a16="http://schemas.microsoft.com/office/drawing/2014/main" id="{DB667490-DB81-488B-B0E9-A2D13C48B9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58952"/>
            <a:ext cx="10668000" cy="545592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F8BF92-18D0-C8B3-9EB9-842C4EF0E70F}"/>
              </a:ext>
            </a:extLst>
          </p:cNvPr>
          <p:cNvSpPr>
            <a:spLocks noGrp="1"/>
          </p:cNvSpPr>
          <p:nvPr>
            <p:ph type="title"/>
          </p:nvPr>
        </p:nvSpPr>
        <p:spPr>
          <a:xfrm>
            <a:off x="1517904" y="1517903"/>
            <a:ext cx="4512858" cy="1345115"/>
          </a:xfrm>
        </p:spPr>
        <p:txBody>
          <a:bodyPr>
            <a:normAutofit/>
          </a:bodyPr>
          <a:lstStyle/>
          <a:p>
            <a:r>
              <a:rPr lang="en-GB" dirty="0"/>
              <a:t>Rationale</a:t>
            </a:r>
          </a:p>
        </p:txBody>
      </p:sp>
      <p:sp>
        <p:nvSpPr>
          <p:cNvPr id="3" name="Content Placeholder 2">
            <a:extLst>
              <a:ext uri="{FF2B5EF4-FFF2-40B4-BE49-F238E27FC236}">
                <a16:creationId xmlns:a16="http://schemas.microsoft.com/office/drawing/2014/main" id="{5EA65990-69FD-F62B-EBA1-7EFE57347079}"/>
              </a:ext>
            </a:extLst>
          </p:cNvPr>
          <p:cNvSpPr>
            <a:spLocks noGrp="1"/>
          </p:cNvSpPr>
          <p:nvPr>
            <p:ph idx="1"/>
          </p:nvPr>
        </p:nvSpPr>
        <p:spPr>
          <a:xfrm>
            <a:off x="1517904" y="2970222"/>
            <a:ext cx="4512857" cy="3128825"/>
          </a:xfrm>
        </p:spPr>
        <p:txBody>
          <a:bodyPr>
            <a:normAutofit/>
          </a:bodyPr>
          <a:lstStyle/>
          <a:p>
            <a:pPr>
              <a:lnSpc>
                <a:spcPct val="95000"/>
              </a:lnSpc>
            </a:pPr>
            <a:r>
              <a:rPr lang="en-GB" sz="1800" b="1" dirty="0"/>
              <a:t>Rationale – </a:t>
            </a:r>
            <a:r>
              <a:rPr lang="en-GB" sz="1800" dirty="0"/>
              <a:t>To contribute to findings of gamma wave research in schizophrenia patients and to further support the theory by Crow (1997) and Crow (2000) that suggests schizophrenia is a language related disorder caused by a lack of hemisphere dominance in language processing and a disconnection between hemisphere neural networks</a:t>
            </a:r>
            <a:endParaRPr lang="en-GB" sz="1800" b="1" dirty="0"/>
          </a:p>
          <a:p>
            <a:pPr>
              <a:lnSpc>
                <a:spcPct val="95000"/>
              </a:lnSpc>
            </a:pPr>
            <a:endParaRPr lang="en-GB" sz="1800" dirty="0"/>
          </a:p>
        </p:txBody>
      </p:sp>
      <p:pic>
        <p:nvPicPr>
          <p:cNvPr id="16" name="Graphic 15" descr="Scales of Justice">
            <a:extLst>
              <a:ext uri="{FF2B5EF4-FFF2-40B4-BE49-F238E27FC236}">
                <a16:creationId xmlns:a16="http://schemas.microsoft.com/office/drawing/2014/main" id="{6766223E-BA87-DC5D-0BD6-F7AC0C6D8B0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57999" y="1888689"/>
            <a:ext cx="3839571" cy="3839571"/>
          </a:xfrm>
          <a:prstGeom prst="rect">
            <a:avLst/>
          </a:prstGeom>
        </p:spPr>
      </p:pic>
    </p:spTree>
    <p:extLst>
      <p:ext uri="{BB962C8B-B14F-4D97-AF65-F5344CB8AC3E}">
        <p14:creationId xmlns:p14="http://schemas.microsoft.com/office/powerpoint/2010/main" val="25823792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358B6E23-8493-4A0F-9409-1BB1B3567C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C99238EC-3EDA-4FF6-9F43-081294A93F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524"/>
            <a:ext cx="12192000" cy="6105524"/>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1" name="Rectangle 30">
            <a:extLst>
              <a:ext uri="{FF2B5EF4-FFF2-40B4-BE49-F238E27FC236}">
                <a16:creationId xmlns:a16="http://schemas.microsoft.com/office/drawing/2014/main" id="{F4993D4D-98B3-40A7-986E-15AB6E6313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1999" y="762000"/>
            <a:ext cx="10668000" cy="5334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074B69-0EAC-B8F4-BFC8-40AFC2DE34ED}"/>
              </a:ext>
            </a:extLst>
          </p:cNvPr>
          <p:cNvSpPr>
            <a:spLocks noGrp="1"/>
          </p:cNvSpPr>
          <p:nvPr>
            <p:ph type="title"/>
          </p:nvPr>
        </p:nvSpPr>
        <p:spPr>
          <a:xfrm>
            <a:off x="1524000" y="1133183"/>
            <a:ext cx="9144000" cy="924218"/>
          </a:xfrm>
        </p:spPr>
        <p:txBody>
          <a:bodyPr anchor="ctr">
            <a:normAutofit/>
          </a:bodyPr>
          <a:lstStyle/>
          <a:p>
            <a:pPr algn="ctr"/>
            <a:r>
              <a:rPr lang="en-GB" sz="3900" dirty="0"/>
              <a:t>Participants and criteria</a:t>
            </a:r>
          </a:p>
        </p:txBody>
      </p:sp>
      <p:graphicFrame>
        <p:nvGraphicFramePr>
          <p:cNvPr id="23" name="Content Placeholder 2">
            <a:extLst>
              <a:ext uri="{FF2B5EF4-FFF2-40B4-BE49-F238E27FC236}">
                <a16:creationId xmlns:a16="http://schemas.microsoft.com/office/drawing/2014/main" id="{2D35B619-DEFB-83B3-AA6C-C9400DDED1AD}"/>
              </a:ext>
            </a:extLst>
          </p:cNvPr>
          <p:cNvGraphicFramePr>
            <a:graphicFrameLocks noGrp="1"/>
          </p:cNvGraphicFramePr>
          <p:nvPr>
            <p:ph idx="1"/>
            <p:extLst>
              <p:ext uri="{D42A27DB-BD31-4B8C-83A1-F6EECF244321}">
                <p14:modId xmlns:p14="http://schemas.microsoft.com/office/powerpoint/2010/main" val="4060613571"/>
              </p:ext>
            </p:extLst>
          </p:nvPr>
        </p:nvGraphicFramePr>
        <p:xfrm>
          <a:off x="1523999" y="1698171"/>
          <a:ext cx="9416143" cy="43978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Box 8">
            <a:extLst>
              <a:ext uri="{FF2B5EF4-FFF2-40B4-BE49-F238E27FC236}">
                <a16:creationId xmlns:a16="http://schemas.microsoft.com/office/drawing/2014/main" id="{FA9B9AD7-5EBA-D932-EF39-4794E7AF75A5}"/>
              </a:ext>
            </a:extLst>
          </p:cNvPr>
          <p:cNvSpPr txBox="1"/>
          <p:nvPr/>
        </p:nvSpPr>
        <p:spPr>
          <a:xfrm>
            <a:off x="3194956" y="5032319"/>
            <a:ext cx="5802086" cy="1384995"/>
          </a:xfrm>
          <a:prstGeom prst="rect">
            <a:avLst/>
          </a:prstGeom>
          <a:solidFill>
            <a:schemeClr val="accent5">
              <a:lumMod val="20000"/>
              <a:lumOff val="80000"/>
            </a:schemeClr>
          </a:solidFill>
        </p:spPr>
        <p:txBody>
          <a:bodyPr wrap="square" rtlCol="0">
            <a:spAutoFit/>
          </a:bodyPr>
          <a:lstStyle/>
          <a:p>
            <a:r>
              <a:rPr lang="en-GB" sz="1400" dirty="0"/>
              <a:t>Participant groups were not gender matched which could lead to differences between groups. </a:t>
            </a:r>
          </a:p>
          <a:p>
            <a:r>
              <a:rPr lang="en-GB" sz="1400" dirty="0"/>
              <a:t>Right handed participants were recruited as this is usual to control for hemispheric differences however a usual ratio in schizophrenia patients is more heavily weighted with left handedness than the general population.</a:t>
            </a:r>
          </a:p>
        </p:txBody>
      </p:sp>
    </p:spTree>
    <p:extLst>
      <p:ext uri="{BB962C8B-B14F-4D97-AF65-F5344CB8AC3E}">
        <p14:creationId xmlns:p14="http://schemas.microsoft.com/office/powerpoint/2010/main" val="2332757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403E1-D44E-D169-F027-13E256438F76}"/>
              </a:ext>
            </a:extLst>
          </p:cNvPr>
          <p:cNvSpPr>
            <a:spLocks noGrp="1"/>
          </p:cNvSpPr>
          <p:nvPr>
            <p:ph type="title"/>
          </p:nvPr>
        </p:nvSpPr>
        <p:spPr>
          <a:xfrm>
            <a:off x="821218" y="864761"/>
            <a:ext cx="9144000" cy="800753"/>
          </a:xfrm>
        </p:spPr>
        <p:txBody>
          <a:bodyPr/>
          <a:lstStyle/>
          <a:p>
            <a:r>
              <a:rPr lang="en-GB" dirty="0"/>
              <a:t>Ethical considerations</a:t>
            </a:r>
          </a:p>
        </p:txBody>
      </p:sp>
      <p:sp>
        <p:nvSpPr>
          <p:cNvPr id="3" name="Content Placeholder 2">
            <a:extLst>
              <a:ext uri="{FF2B5EF4-FFF2-40B4-BE49-F238E27FC236}">
                <a16:creationId xmlns:a16="http://schemas.microsoft.com/office/drawing/2014/main" id="{E0E31B02-FB18-773A-9933-7BAE8E28D7F1}"/>
              </a:ext>
            </a:extLst>
          </p:cNvPr>
          <p:cNvSpPr>
            <a:spLocks noGrp="1"/>
          </p:cNvSpPr>
          <p:nvPr>
            <p:ph sz="half" idx="1"/>
          </p:nvPr>
        </p:nvSpPr>
        <p:spPr>
          <a:xfrm>
            <a:off x="1183495" y="1534886"/>
            <a:ext cx="4668665" cy="4564162"/>
          </a:xfrm>
          <a:solidFill>
            <a:schemeClr val="accent2">
              <a:lumMod val="20000"/>
              <a:lumOff val="80000"/>
            </a:schemeClr>
          </a:solidFill>
        </p:spPr>
        <p:txBody>
          <a:bodyPr>
            <a:normAutofit fontScale="70000" lnSpcReduction="20000"/>
          </a:bodyPr>
          <a:lstStyle/>
          <a:p>
            <a:endParaRPr lang="en-GB" sz="1800" dirty="0"/>
          </a:p>
          <a:p>
            <a:r>
              <a:rPr lang="en-GB" dirty="0"/>
              <a:t>The authors state that all participants in both the control group and patient group signed an informed consent to participate in the study.</a:t>
            </a:r>
          </a:p>
          <a:p>
            <a:endParaRPr lang="en-GB" dirty="0"/>
          </a:p>
          <a:p>
            <a:r>
              <a:rPr lang="en-GB" dirty="0"/>
              <a:t>Ethical standards met the declaration of Helsinki</a:t>
            </a:r>
          </a:p>
          <a:p>
            <a:pPr marL="0" indent="0">
              <a:buNone/>
            </a:pPr>
            <a:r>
              <a:rPr lang="en-GB" dirty="0"/>
              <a:t> </a:t>
            </a:r>
          </a:p>
          <a:p>
            <a:r>
              <a:rPr lang="en-GB" dirty="0"/>
              <a:t>Ethical approval was awarded by the Ethics Committee of the Department of General Psychology and the local Ethics Committee of the Ospedale </a:t>
            </a:r>
            <a:r>
              <a:rPr lang="en-GB" dirty="0" err="1"/>
              <a:t>Psichiatrico</a:t>
            </a:r>
            <a:r>
              <a:rPr lang="en-GB" dirty="0"/>
              <a:t> </a:t>
            </a:r>
            <a:r>
              <a:rPr lang="en-GB" dirty="0" err="1"/>
              <a:t>Giudiziario</a:t>
            </a:r>
            <a:endParaRPr lang="en-GB" dirty="0"/>
          </a:p>
        </p:txBody>
      </p:sp>
      <p:sp>
        <p:nvSpPr>
          <p:cNvPr id="4" name="Content Placeholder 3">
            <a:extLst>
              <a:ext uri="{FF2B5EF4-FFF2-40B4-BE49-F238E27FC236}">
                <a16:creationId xmlns:a16="http://schemas.microsoft.com/office/drawing/2014/main" id="{26DA983D-24DF-0D55-56F5-BE6C190E4BE8}"/>
              </a:ext>
            </a:extLst>
          </p:cNvPr>
          <p:cNvSpPr>
            <a:spLocks noGrp="1"/>
          </p:cNvSpPr>
          <p:nvPr>
            <p:ph sz="half" idx="2"/>
          </p:nvPr>
        </p:nvSpPr>
        <p:spPr>
          <a:xfrm>
            <a:off x="6336791" y="1524001"/>
            <a:ext cx="4668665" cy="4564162"/>
          </a:xfrm>
          <a:solidFill>
            <a:schemeClr val="accent2">
              <a:lumMod val="40000"/>
              <a:lumOff val="60000"/>
            </a:schemeClr>
          </a:solidFill>
        </p:spPr>
        <p:txBody>
          <a:bodyPr>
            <a:normAutofit fontScale="70000" lnSpcReduction="20000"/>
          </a:bodyPr>
          <a:lstStyle/>
          <a:p>
            <a:endParaRPr lang="en-GB" dirty="0"/>
          </a:p>
          <a:p>
            <a:r>
              <a:rPr lang="en-GB" dirty="0"/>
              <a:t>The patient participant group is considered a particularly vulnerable group of participants due to their schizophrenia diagnosis, cognitive impairment and inpatient status. </a:t>
            </a:r>
          </a:p>
          <a:p>
            <a:endParaRPr lang="en-GB" dirty="0"/>
          </a:p>
          <a:p>
            <a:r>
              <a:rPr lang="en-GB" dirty="0"/>
              <a:t>This can impair decision making for informed consent purposes</a:t>
            </a:r>
          </a:p>
          <a:p>
            <a:endParaRPr lang="en-GB" dirty="0"/>
          </a:p>
          <a:p>
            <a:r>
              <a:rPr lang="en-GB" dirty="0"/>
              <a:t>This has not been reflected in the literature and there is no mention of specific safeguarding protocols followed. </a:t>
            </a:r>
          </a:p>
        </p:txBody>
      </p:sp>
    </p:spTree>
    <p:extLst>
      <p:ext uri="{BB962C8B-B14F-4D97-AF65-F5344CB8AC3E}">
        <p14:creationId xmlns:p14="http://schemas.microsoft.com/office/powerpoint/2010/main" val="39454195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5FECEA-90D4-4492-075E-920608C8A234}"/>
              </a:ext>
            </a:extLst>
          </p:cNvPr>
          <p:cNvSpPr>
            <a:spLocks noGrp="1"/>
          </p:cNvSpPr>
          <p:nvPr>
            <p:ph type="title"/>
          </p:nvPr>
        </p:nvSpPr>
        <p:spPr>
          <a:xfrm>
            <a:off x="6163464" y="755650"/>
            <a:ext cx="5266535" cy="1345115"/>
          </a:xfrm>
        </p:spPr>
        <p:txBody>
          <a:bodyPr>
            <a:normAutofit/>
          </a:bodyPr>
          <a:lstStyle/>
          <a:p>
            <a:r>
              <a:rPr lang="en-GB" sz="3900" dirty="0"/>
              <a:t>Ethical considerations (continued)</a:t>
            </a:r>
          </a:p>
        </p:txBody>
      </p:sp>
      <p:pic>
        <p:nvPicPr>
          <p:cNvPr id="7" name="Picture 6" descr="Two people holding each other's hands">
            <a:extLst>
              <a:ext uri="{FF2B5EF4-FFF2-40B4-BE49-F238E27FC236}">
                <a16:creationId xmlns:a16="http://schemas.microsoft.com/office/drawing/2014/main" id="{25DA5B1F-9FC4-CB93-8D58-F3EE1C0B6C4C}"/>
              </a:ext>
            </a:extLst>
          </p:cNvPr>
          <p:cNvPicPr>
            <a:picLocks noChangeAspect="1"/>
          </p:cNvPicPr>
          <p:nvPr/>
        </p:nvPicPr>
        <p:blipFill>
          <a:blip r:embed="rId2"/>
          <a:srcRect l="20645" r="26752" b="-1"/>
          <a:stretch/>
        </p:blipFill>
        <p:spPr>
          <a:xfrm>
            <a:off x="20" y="10"/>
            <a:ext cx="5404493" cy="6857990"/>
          </a:xfrm>
          <a:prstGeom prst="rect">
            <a:avLst/>
          </a:prstGeom>
        </p:spPr>
      </p:pic>
      <p:sp>
        <p:nvSpPr>
          <p:cNvPr id="5" name="Content Placeholder 4">
            <a:extLst>
              <a:ext uri="{FF2B5EF4-FFF2-40B4-BE49-F238E27FC236}">
                <a16:creationId xmlns:a16="http://schemas.microsoft.com/office/drawing/2014/main" id="{C49BAD22-7EA7-50BA-E4B6-052E0F3D0946}"/>
              </a:ext>
            </a:extLst>
          </p:cNvPr>
          <p:cNvSpPr>
            <a:spLocks noGrp="1"/>
          </p:cNvSpPr>
          <p:nvPr>
            <p:ph idx="1"/>
          </p:nvPr>
        </p:nvSpPr>
        <p:spPr>
          <a:xfrm>
            <a:off x="6163464" y="2207969"/>
            <a:ext cx="5266535" cy="3884983"/>
          </a:xfrm>
        </p:spPr>
        <p:txBody>
          <a:bodyPr>
            <a:normAutofit/>
          </a:bodyPr>
          <a:lstStyle/>
          <a:p>
            <a:pPr>
              <a:lnSpc>
                <a:spcPct val="95000"/>
              </a:lnSpc>
            </a:pPr>
            <a:r>
              <a:rPr lang="en-GB" sz="1800" dirty="0"/>
              <a:t>Roberts et al., (2000) found patients able to discern consent and willing to participate to advance scientific discovery of schizophrenia disorder. </a:t>
            </a:r>
          </a:p>
          <a:p>
            <a:pPr>
              <a:lnSpc>
                <a:spcPct val="95000"/>
              </a:lnSpc>
            </a:pPr>
            <a:r>
              <a:rPr lang="en-GB" sz="1800" dirty="0" err="1"/>
              <a:t>Hisan</a:t>
            </a:r>
            <a:r>
              <a:rPr lang="en-GB" sz="1800" dirty="0"/>
              <a:t> (2024) states all patients must be in a non-acute state for participation in studies, which is implemented by Spironelli &amp; </a:t>
            </a:r>
            <a:r>
              <a:rPr lang="en-GB" sz="1800" dirty="0" err="1"/>
              <a:t>Agrilli</a:t>
            </a:r>
            <a:r>
              <a:rPr lang="en-GB" sz="1800" dirty="0"/>
              <a:t>. </a:t>
            </a:r>
          </a:p>
          <a:p>
            <a:pPr>
              <a:lnSpc>
                <a:spcPct val="95000"/>
              </a:lnSpc>
            </a:pPr>
            <a:r>
              <a:rPr lang="en-GB" sz="1800" dirty="0"/>
              <a:t>Suggests a need to modify information for clear communication with patients and that there is alack of clear guidelines for clinical psychiatric research in schizophrenia </a:t>
            </a:r>
          </a:p>
          <a:p>
            <a:pPr>
              <a:lnSpc>
                <a:spcPct val="95000"/>
              </a:lnSpc>
            </a:pPr>
            <a:endParaRPr lang="en-GB" sz="1800" dirty="0"/>
          </a:p>
        </p:txBody>
      </p:sp>
    </p:spTree>
    <p:extLst>
      <p:ext uri="{BB962C8B-B14F-4D97-AF65-F5344CB8AC3E}">
        <p14:creationId xmlns:p14="http://schemas.microsoft.com/office/powerpoint/2010/main" val="11911808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AF403-A278-04A1-AC2F-A7141B270298}"/>
              </a:ext>
            </a:extLst>
          </p:cNvPr>
          <p:cNvSpPr>
            <a:spLocks noGrp="1"/>
          </p:cNvSpPr>
          <p:nvPr>
            <p:ph type="title"/>
          </p:nvPr>
        </p:nvSpPr>
        <p:spPr>
          <a:xfrm>
            <a:off x="1530096" y="1050689"/>
            <a:ext cx="9144000" cy="832540"/>
          </a:xfrm>
        </p:spPr>
        <p:txBody>
          <a:bodyPr/>
          <a:lstStyle/>
          <a:p>
            <a:pPr algn="ctr"/>
            <a:r>
              <a:rPr lang="en-GB" dirty="0"/>
              <a:t>Methods and materials</a:t>
            </a:r>
          </a:p>
        </p:txBody>
      </p:sp>
      <p:sp>
        <p:nvSpPr>
          <p:cNvPr id="3" name="Content Placeholder 2">
            <a:extLst>
              <a:ext uri="{FF2B5EF4-FFF2-40B4-BE49-F238E27FC236}">
                <a16:creationId xmlns:a16="http://schemas.microsoft.com/office/drawing/2014/main" id="{7394DAA6-49D6-F568-221F-EE7A025674ED}"/>
              </a:ext>
            </a:extLst>
          </p:cNvPr>
          <p:cNvSpPr>
            <a:spLocks noGrp="1"/>
          </p:cNvSpPr>
          <p:nvPr>
            <p:ph idx="1"/>
          </p:nvPr>
        </p:nvSpPr>
        <p:spPr>
          <a:xfrm>
            <a:off x="1517904" y="2307771"/>
            <a:ext cx="9144000" cy="3791277"/>
          </a:xfrm>
        </p:spPr>
        <p:txBody>
          <a:bodyPr>
            <a:normAutofit fontScale="62500" lnSpcReduction="20000"/>
          </a:bodyPr>
          <a:lstStyle/>
          <a:p>
            <a:pPr>
              <a:buFont typeface="Wingdings" panose="05000000000000000000" pitchFamily="2" charset="2"/>
              <a:buChar char="Ø"/>
            </a:pPr>
            <a:r>
              <a:rPr lang="en-GB" dirty="0"/>
              <a:t>EEG was selected for gamma activity measurement set at 36-48Hz</a:t>
            </a:r>
          </a:p>
          <a:p>
            <a:pPr>
              <a:buFont typeface="Wingdings" panose="05000000000000000000" pitchFamily="2" charset="2"/>
              <a:buChar char="Ø"/>
            </a:pPr>
            <a:r>
              <a:rPr lang="en-GB" dirty="0">
                <a:solidFill>
                  <a:schemeClr val="accent6"/>
                </a:solidFill>
              </a:rPr>
              <a:t>This is a common and reliable method for schizophrenia research due to its non-invasive application and very high temporal resonance needed for high-level cognitive tasks such as language processing.</a:t>
            </a:r>
          </a:p>
          <a:p>
            <a:pPr>
              <a:buFont typeface="Wingdings" panose="05000000000000000000" pitchFamily="2" charset="2"/>
              <a:buChar char="Ø"/>
            </a:pPr>
            <a:r>
              <a:rPr lang="en-GB" dirty="0">
                <a:solidFill>
                  <a:schemeClr val="accent3">
                    <a:lumMod val="75000"/>
                  </a:schemeClr>
                </a:solidFill>
              </a:rPr>
              <a:t>Controlled for background noise and muscle movements prior to study commencing  </a:t>
            </a:r>
          </a:p>
          <a:p>
            <a:pPr>
              <a:buFont typeface="Wingdings" panose="05000000000000000000" pitchFamily="2" charset="2"/>
              <a:buChar char="Ø"/>
            </a:pPr>
            <a:r>
              <a:rPr lang="en-GB" dirty="0"/>
              <a:t>All schizophrenia patients completed a Positive and Negative Symptom Severity Scale (PANSS) prior to the study</a:t>
            </a:r>
          </a:p>
          <a:p>
            <a:pPr>
              <a:buFont typeface="Wingdings" panose="05000000000000000000" pitchFamily="2" charset="2"/>
              <a:buChar char="Ø"/>
            </a:pPr>
            <a:r>
              <a:rPr lang="en-GB" dirty="0">
                <a:solidFill>
                  <a:schemeClr val="accent6"/>
                </a:solidFill>
              </a:rPr>
              <a:t>This is a valid and reliable scale for assessing schizophrenia symptoms, widely used in clinical practice and research, considered the “Gold standard” (Kumari et al., 2017). </a:t>
            </a:r>
            <a:r>
              <a:rPr lang="en-GB" dirty="0"/>
              <a:t> </a:t>
            </a:r>
          </a:p>
          <a:p>
            <a:pPr>
              <a:buFont typeface="Wingdings" panose="05000000000000000000" pitchFamily="2" charset="2"/>
              <a:buChar char="Ø"/>
            </a:pPr>
            <a:r>
              <a:rPr lang="en-GB" dirty="0"/>
              <a:t>Study design is a quantitative between-subjects and within (patient) group design that uses separate ANOVA for robust statistical analysis. </a:t>
            </a:r>
          </a:p>
          <a:p>
            <a:pPr>
              <a:buFont typeface="Wingdings" panose="05000000000000000000" pitchFamily="2" charset="2"/>
              <a:buChar char="Ø"/>
            </a:pPr>
            <a:r>
              <a:rPr lang="en-GB" dirty="0"/>
              <a:t> </a:t>
            </a:r>
            <a:r>
              <a:rPr lang="en-GB" dirty="0">
                <a:solidFill>
                  <a:schemeClr val="accent6"/>
                </a:solidFill>
              </a:rPr>
              <a:t>Pearson’s correlation analysis was used for the symptom and gamma activity correlation analysis of positive symptoms</a:t>
            </a:r>
          </a:p>
        </p:txBody>
      </p:sp>
    </p:spTree>
    <p:extLst>
      <p:ext uri="{BB962C8B-B14F-4D97-AF65-F5344CB8AC3E}">
        <p14:creationId xmlns:p14="http://schemas.microsoft.com/office/powerpoint/2010/main" val="1786841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58B6E23-8493-4A0F-9409-1BB1B3567C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C99238EC-3EDA-4FF6-9F43-081294A93F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524"/>
            <a:ext cx="12192000" cy="6105524"/>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F4993D4D-98B3-40A7-986E-15AB6E6313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1999" y="762000"/>
            <a:ext cx="10668000" cy="5334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D3BBA1-80FC-487C-DA16-2505ED373474}"/>
              </a:ext>
            </a:extLst>
          </p:cNvPr>
          <p:cNvSpPr>
            <a:spLocks noGrp="1"/>
          </p:cNvSpPr>
          <p:nvPr>
            <p:ph type="title"/>
          </p:nvPr>
        </p:nvSpPr>
        <p:spPr>
          <a:xfrm>
            <a:off x="1524000" y="1133183"/>
            <a:ext cx="9144000" cy="924218"/>
          </a:xfrm>
        </p:spPr>
        <p:txBody>
          <a:bodyPr anchor="ctr">
            <a:normAutofit/>
          </a:bodyPr>
          <a:lstStyle/>
          <a:p>
            <a:pPr algn="ctr"/>
            <a:r>
              <a:rPr lang="en-GB" sz="3900"/>
              <a:t>Language processing tasks and stimuli</a:t>
            </a:r>
          </a:p>
        </p:txBody>
      </p:sp>
      <p:graphicFrame>
        <p:nvGraphicFramePr>
          <p:cNvPr id="14" name="Content Placeholder 2">
            <a:extLst>
              <a:ext uri="{FF2B5EF4-FFF2-40B4-BE49-F238E27FC236}">
                <a16:creationId xmlns:a16="http://schemas.microsoft.com/office/drawing/2014/main" id="{2C55D0E8-FCC6-5319-E415-8F2D9404E08A}"/>
              </a:ext>
            </a:extLst>
          </p:cNvPr>
          <p:cNvGraphicFramePr>
            <a:graphicFrameLocks noGrp="1"/>
          </p:cNvGraphicFramePr>
          <p:nvPr>
            <p:ph idx="1"/>
            <p:extLst>
              <p:ext uri="{D42A27DB-BD31-4B8C-83A1-F6EECF244321}">
                <p14:modId xmlns:p14="http://schemas.microsoft.com/office/powerpoint/2010/main" val="2456632092"/>
              </p:ext>
            </p:extLst>
          </p:nvPr>
        </p:nvGraphicFramePr>
        <p:xfrm>
          <a:off x="1524000" y="2286000"/>
          <a:ext cx="9144000" cy="381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24705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8B6E23-8493-4A0F-9409-1BB1B3567C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99238EC-3EDA-4FF6-9F43-081294A93F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524"/>
            <a:ext cx="12192000" cy="6105524"/>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F4993D4D-98B3-40A7-986E-15AB6E6313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1999" y="762000"/>
            <a:ext cx="10668000" cy="5334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10FFFF-56C9-A01D-C31E-565133615181}"/>
              </a:ext>
            </a:extLst>
          </p:cNvPr>
          <p:cNvSpPr>
            <a:spLocks noGrp="1"/>
          </p:cNvSpPr>
          <p:nvPr>
            <p:ph type="title"/>
          </p:nvPr>
        </p:nvSpPr>
        <p:spPr>
          <a:xfrm>
            <a:off x="1524000" y="1133183"/>
            <a:ext cx="9144000" cy="924218"/>
          </a:xfrm>
        </p:spPr>
        <p:txBody>
          <a:bodyPr anchor="ctr">
            <a:normAutofit/>
          </a:bodyPr>
          <a:lstStyle/>
          <a:p>
            <a:pPr algn="ctr"/>
            <a:r>
              <a:rPr lang="en-GB" dirty="0"/>
              <a:t>Procedures and potential Issues</a:t>
            </a:r>
          </a:p>
        </p:txBody>
      </p:sp>
      <p:graphicFrame>
        <p:nvGraphicFramePr>
          <p:cNvPr id="5" name="Content Placeholder 2">
            <a:extLst>
              <a:ext uri="{FF2B5EF4-FFF2-40B4-BE49-F238E27FC236}">
                <a16:creationId xmlns:a16="http://schemas.microsoft.com/office/drawing/2014/main" id="{14EE3096-4091-EECB-1B2D-7FB8951DDA6A}"/>
              </a:ext>
            </a:extLst>
          </p:cNvPr>
          <p:cNvGraphicFramePr>
            <a:graphicFrameLocks noGrp="1"/>
          </p:cNvGraphicFramePr>
          <p:nvPr>
            <p:ph idx="1"/>
            <p:extLst>
              <p:ext uri="{D42A27DB-BD31-4B8C-83A1-F6EECF244321}">
                <p14:modId xmlns:p14="http://schemas.microsoft.com/office/powerpoint/2010/main" val="1299613933"/>
              </p:ext>
            </p:extLst>
          </p:nvPr>
        </p:nvGraphicFramePr>
        <p:xfrm>
          <a:off x="1524000" y="2286000"/>
          <a:ext cx="9144000" cy="381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553338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DB667490-DB81-488B-B0E9-A2D13C48B9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58952"/>
            <a:ext cx="10668000" cy="545592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1A0656-A795-E2D8-56AD-0544EFE781BF}"/>
              </a:ext>
            </a:extLst>
          </p:cNvPr>
          <p:cNvSpPr>
            <a:spLocks noGrp="1"/>
          </p:cNvSpPr>
          <p:nvPr>
            <p:ph type="title"/>
          </p:nvPr>
        </p:nvSpPr>
        <p:spPr>
          <a:xfrm>
            <a:off x="892477" y="866155"/>
            <a:ext cx="1931110" cy="721485"/>
          </a:xfrm>
        </p:spPr>
        <p:txBody>
          <a:bodyPr>
            <a:normAutofit/>
          </a:bodyPr>
          <a:lstStyle/>
          <a:p>
            <a:r>
              <a:rPr lang="en-GB" dirty="0"/>
              <a:t>Results</a:t>
            </a:r>
          </a:p>
        </p:txBody>
      </p:sp>
      <p:sp>
        <p:nvSpPr>
          <p:cNvPr id="9" name="Content Placeholder 8">
            <a:extLst>
              <a:ext uri="{FF2B5EF4-FFF2-40B4-BE49-F238E27FC236}">
                <a16:creationId xmlns:a16="http://schemas.microsoft.com/office/drawing/2014/main" id="{B1D679B3-4575-E463-9EB8-1CBDCE5EC5F1}"/>
              </a:ext>
            </a:extLst>
          </p:cNvPr>
          <p:cNvSpPr>
            <a:spLocks noGrp="1"/>
          </p:cNvSpPr>
          <p:nvPr>
            <p:ph idx="1"/>
          </p:nvPr>
        </p:nvSpPr>
        <p:spPr>
          <a:xfrm>
            <a:off x="994788" y="1587640"/>
            <a:ext cx="5586882" cy="4511407"/>
          </a:xfrm>
        </p:spPr>
        <p:txBody>
          <a:bodyPr>
            <a:normAutofit fontScale="85000" lnSpcReduction="10000"/>
          </a:bodyPr>
          <a:lstStyle/>
          <a:p>
            <a:r>
              <a:rPr lang="en-US" dirty="0"/>
              <a:t>The results section has been well laid out with clear visual displays of the data collected. </a:t>
            </a:r>
          </a:p>
          <a:p>
            <a:endParaRPr lang="en-US" dirty="0"/>
          </a:p>
          <a:p>
            <a:r>
              <a:rPr lang="en-US" dirty="0"/>
              <a:t>This image is a visual representation of the gamma wave activity recorded in each brain region. This indicates differences between the healthy control and schizophrenia patients, where there is a lack of left hemisphere dominance for the schizophrenia patients showing disruption to typical language processing.   </a:t>
            </a:r>
          </a:p>
        </p:txBody>
      </p:sp>
      <p:pic>
        <p:nvPicPr>
          <p:cNvPr id="4" name="Content Placeholder 3">
            <a:extLst>
              <a:ext uri="{FF2B5EF4-FFF2-40B4-BE49-F238E27FC236}">
                <a16:creationId xmlns:a16="http://schemas.microsoft.com/office/drawing/2014/main" id="{165D64E7-9224-3EB3-F191-963301CE0494}"/>
              </a:ext>
            </a:extLst>
          </p:cNvPr>
          <p:cNvPicPr>
            <a:picLocks noChangeAspect="1"/>
          </p:cNvPicPr>
          <p:nvPr/>
        </p:nvPicPr>
        <p:blipFill>
          <a:blip r:embed="rId2"/>
          <a:stretch>
            <a:fillRect/>
          </a:stretch>
        </p:blipFill>
        <p:spPr>
          <a:xfrm>
            <a:off x="7012906" y="1226897"/>
            <a:ext cx="3985857" cy="4441069"/>
          </a:xfrm>
          <a:prstGeom prst="rect">
            <a:avLst/>
          </a:prstGeom>
        </p:spPr>
      </p:pic>
    </p:spTree>
    <p:extLst>
      <p:ext uri="{BB962C8B-B14F-4D97-AF65-F5344CB8AC3E}">
        <p14:creationId xmlns:p14="http://schemas.microsoft.com/office/powerpoint/2010/main" val="12310271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DB667490-DB81-488B-B0E9-A2D13C48B9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58952"/>
            <a:ext cx="10668000" cy="545592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79A7B3-784E-F09F-C002-31F0AEC7A666}"/>
              </a:ext>
            </a:extLst>
          </p:cNvPr>
          <p:cNvSpPr>
            <a:spLocks noGrp="1"/>
          </p:cNvSpPr>
          <p:nvPr>
            <p:ph type="title"/>
          </p:nvPr>
        </p:nvSpPr>
        <p:spPr>
          <a:xfrm>
            <a:off x="891055" y="981978"/>
            <a:ext cx="1922483" cy="655903"/>
          </a:xfrm>
        </p:spPr>
        <p:txBody>
          <a:bodyPr vert="horz" lIns="91440" tIns="45720" rIns="91440" bIns="45720" rtlCol="0" anchor="t">
            <a:normAutofit fontScale="90000"/>
          </a:bodyPr>
          <a:lstStyle/>
          <a:p>
            <a:r>
              <a:rPr lang="en-US" kern="1200" spc="-50" baseline="0" dirty="0">
                <a:solidFill>
                  <a:schemeClr val="tx1"/>
                </a:solidFill>
                <a:latin typeface="+mj-lt"/>
                <a:ea typeface="+mj-ea"/>
                <a:cs typeface="+mj-cs"/>
              </a:rPr>
              <a:t>Results</a:t>
            </a:r>
          </a:p>
        </p:txBody>
      </p:sp>
      <p:sp>
        <p:nvSpPr>
          <p:cNvPr id="6" name="TextBox 5">
            <a:extLst>
              <a:ext uri="{FF2B5EF4-FFF2-40B4-BE49-F238E27FC236}">
                <a16:creationId xmlns:a16="http://schemas.microsoft.com/office/drawing/2014/main" id="{1EFCB95D-2C53-4382-A343-777869B88A31}"/>
              </a:ext>
            </a:extLst>
          </p:cNvPr>
          <p:cNvSpPr txBox="1"/>
          <p:nvPr/>
        </p:nvSpPr>
        <p:spPr>
          <a:xfrm>
            <a:off x="1029421" y="1792647"/>
            <a:ext cx="4038834" cy="2074051"/>
          </a:xfrm>
          <a:prstGeom prst="rect">
            <a:avLst/>
          </a:prstGeom>
        </p:spPr>
        <p:txBody>
          <a:bodyPr vert="horz" lIns="91440" tIns="45720" rIns="91440" bIns="45720" rtlCol="0">
            <a:normAutofit/>
          </a:bodyPr>
          <a:lstStyle/>
          <a:p>
            <a:pPr>
              <a:lnSpc>
                <a:spcPct val="105000"/>
              </a:lnSpc>
              <a:spcAft>
                <a:spcPts val="600"/>
              </a:spcAft>
            </a:pPr>
            <a:r>
              <a:rPr lang="en-US" dirty="0"/>
              <a:t>The graph compares both groups recorded times and error rates from each language task clearly showing the healthy control group to have faster response to stimuli in all cases and fewer errors. </a:t>
            </a:r>
          </a:p>
        </p:txBody>
      </p:sp>
      <p:pic>
        <p:nvPicPr>
          <p:cNvPr id="4" name="Content Placeholder 3" descr="A comparison of a graph with a number of black dots&#10;&#10;Description automatically generated with medium confidence">
            <a:extLst>
              <a:ext uri="{FF2B5EF4-FFF2-40B4-BE49-F238E27FC236}">
                <a16:creationId xmlns:a16="http://schemas.microsoft.com/office/drawing/2014/main" id="{25518C9D-704B-40A2-330D-8A5AD9CCD0D6}"/>
              </a:ext>
            </a:extLst>
          </p:cNvPr>
          <p:cNvPicPr>
            <a:picLocks noGrp="1" noChangeAspect="1"/>
          </p:cNvPicPr>
          <p:nvPr>
            <p:ph idx="1"/>
          </p:nvPr>
        </p:nvPicPr>
        <p:blipFill>
          <a:blip r:embed="rId2"/>
          <a:stretch>
            <a:fillRect/>
          </a:stretch>
        </p:blipFill>
        <p:spPr>
          <a:xfrm>
            <a:off x="5335675" y="1180545"/>
            <a:ext cx="5965270" cy="2539934"/>
          </a:xfrm>
          <a:prstGeom prst="rect">
            <a:avLst/>
          </a:prstGeom>
        </p:spPr>
      </p:pic>
      <p:graphicFrame>
        <p:nvGraphicFramePr>
          <p:cNvPr id="17" name="TextBox 8">
            <a:extLst>
              <a:ext uri="{FF2B5EF4-FFF2-40B4-BE49-F238E27FC236}">
                <a16:creationId xmlns:a16="http://schemas.microsoft.com/office/drawing/2014/main" id="{E4F6FAE2-71B2-008A-6217-B8E94A309CA4}"/>
              </a:ext>
            </a:extLst>
          </p:cNvPr>
          <p:cNvGraphicFramePr/>
          <p:nvPr>
            <p:extLst>
              <p:ext uri="{D42A27DB-BD31-4B8C-83A1-F6EECF244321}">
                <p14:modId xmlns:p14="http://schemas.microsoft.com/office/powerpoint/2010/main" val="3812034548"/>
              </p:ext>
            </p:extLst>
          </p:nvPr>
        </p:nvGraphicFramePr>
        <p:xfrm>
          <a:off x="937896" y="4028327"/>
          <a:ext cx="10363049" cy="17543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43298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2000"/>
            <a:ext cx="12192000" cy="6096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A21340-8D4E-FD7C-CF6E-57D244D74F6D}"/>
              </a:ext>
            </a:extLst>
          </p:cNvPr>
          <p:cNvSpPr>
            <a:spLocks noGrp="1"/>
          </p:cNvSpPr>
          <p:nvPr>
            <p:ph type="title"/>
          </p:nvPr>
        </p:nvSpPr>
        <p:spPr>
          <a:xfrm>
            <a:off x="762000" y="1517903"/>
            <a:ext cx="10668000" cy="1345115"/>
          </a:xfrm>
        </p:spPr>
        <p:txBody>
          <a:bodyPr>
            <a:normAutofit/>
          </a:bodyPr>
          <a:lstStyle/>
          <a:p>
            <a:r>
              <a:rPr lang="en-GB" dirty="0"/>
              <a:t>The findings and their implications</a:t>
            </a:r>
          </a:p>
        </p:txBody>
      </p:sp>
      <p:graphicFrame>
        <p:nvGraphicFramePr>
          <p:cNvPr id="14" name="Content Placeholder 2">
            <a:extLst>
              <a:ext uri="{FF2B5EF4-FFF2-40B4-BE49-F238E27FC236}">
                <a16:creationId xmlns:a16="http://schemas.microsoft.com/office/drawing/2014/main" id="{D4607D34-706A-2472-1C5E-C028917EE338}"/>
              </a:ext>
            </a:extLst>
          </p:cNvPr>
          <p:cNvGraphicFramePr>
            <a:graphicFrameLocks noGrp="1"/>
          </p:cNvGraphicFramePr>
          <p:nvPr>
            <p:ph idx="1"/>
            <p:extLst>
              <p:ext uri="{D42A27DB-BD31-4B8C-83A1-F6EECF244321}">
                <p14:modId xmlns:p14="http://schemas.microsoft.com/office/powerpoint/2010/main" val="4287820442"/>
              </p:ext>
            </p:extLst>
          </p:nvPr>
        </p:nvGraphicFramePr>
        <p:xfrm>
          <a:off x="761999" y="3043450"/>
          <a:ext cx="10668004" cy="25384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995472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24">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62000"/>
            <a:ext cx="10668000" cy="5340096"/>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29EE67-AB30-55E2-19FA-90E386BF4ABD}"/>
              </a:ext>
            </a:extLst>
          </p:cNvPr>
          <p:cNvSpPr>
            <a:spLocks noGrp="1"/>
          </p:cNvSpPr>
          <p:nvPr>
            <p:ph type="title"/>
          </p:nvPr>
        </p:nvSpPr>
        <p:spPr>
          <a:xfrm>
            <a:off x="1517904" y="1517904"/>
            <a:ext cx="9144000" cy="1344168"/>
          </a:xfrm>
        </p:spPr>
        <p:txBody>
          <a:bodyPr>
            <a:normAutofit/>
          </a:bodyPr>
          <a:lstStyle/>
          <a:p>
            <a:r>
              <a:rPr lang="en-GB" dirty="0"/>
              <a:t>Future Directions</a:t>
            </a:r>
          </a:p>
        </p:txBody>
      </p:sp>
      <p:sp>
        <p:nvSpPr>
          <p:cNvPr id="26" name="Content Placeholder 2">
            <a:extLst>
              <a:ext uri="{FF2B5EF4-FFF2-40B4-BE49-F238E27FC236}">
                <a16:creationId xmlns:a16="http://schemas.microsoft.com/office/drawing/2014/main" id="{0040FC39-8B33-CFDB-3E0D-D883E75862A5}"/>
              </a:ext>
            </a:extLst>
          </p:cNvPr>
          <p:cNvSpPr>
            <a:spLocks noGrp="1"/>
          </p:cNvSpPr>
          <p:nvPr>
            <p:ph idx="1"/>
          </p:nvPr>
        </p:nvSpPr>
        <p:spPr>
          <a:xfrm>
            <a:off x="1517904" y="2970222"/>
            <a:ext cx="9144000" cy="2610771"/>
          </a:xfrm>
        </p:spPr>
        <p:txBody>
          <a:bodyPr>
            <a:normAutofit/>
          </a:bodyPr>
          <a:lstStyle/>
          <a:p>
            <a:pPr>
              <a:lnSpc>
                <a:spcPct val="95000"/>
              </a:lnSpc>
            </a:pPr>
            <a:r>
              <a:rPr lang="en-GB" sz="1400"/>
              <a:t>The current authors have omitted their studies limitations and future directions, which is poor practice as no study is perfect.</a:t>
            </a:r>
          </a:p>
          <a:p>
            <a:pPr>
              <a:lnSpc>
                <a:spcPct val="95000"/>
              </a:lnSpc>
            </a:pPr>
            <a:r>
              <a:rPr lang="en-GB" sz="1400"/>
              <a:t>Many researchers support the use of EEG as it is both practical and ethical, with very good temporal resonance useful in cognitive tasks.</a:t>
            </a:r>
          </a:p>
          <a:p>
            <a:pPr>
              <a:lnSpc>
                <a:spcPct val="95000"/>
              </a:lnSpc>
            </a:pPr>
            <a:r>
              <a:rPr lang="en-GB" sz="1400"/>
              <a:t>it would be well accompanied by an FMRI to improve spatial resonance or MEG, however this is an expensive and less available option.</a:t>
            </a:r>
          </a:p>
          <a:p>
            <a:pPr>
              <a:lnSpc>
                <a:spcPct val="95000"/>
              </a:lnSpc>
            </a:pPr>
            <a:r>
              <a:rPr lang="en-GB" sz="1400"/>
              <a:t>This is a valuable addition to the limited field of neuroscience language-related schizophrenia studies which can strengthen theories of schizophrenia as a language disorder and promote further studies to aid diagnosis and treatment of schizophrenia while adding to our knowledge of language processing.  </a:t>
            </a:r>
          </a:p>
        </p:txBody>
      </p:sp>
    </p:spTree>
    <p:extLst>
      <p:ext uri="{BB962C8B-B14F-4D97-AF65-F5344CB8AC3E}">
        <p14:creationId xmlns:p14="http://schemas.microsoft.com/office/powerpoint/2010/main" val="15685769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192000" cy="6095999"/>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A9522C-F272-D87D-5890-4E06F24E42DA}"/>
              </a:ext>
            </a:extLst>
          </p:cNvPr>
          <p:cNvSpPr>
            <a:spLocks noGrp="1"/>
          </p:cNvSpPr>
          <p:nvPr>
            <p:ph type="title"/>
          </p:nvPr>
        </p:nvSpPr>
        <p:spPr>
          <a:xfrm>
            <a:off x="685800" y="1032442"/>
            <a:ext cx="9899650" cy="833664"/>
          </a:xfrm>
        </p:spPr>
        <p:txBody>
          <a:bodyPr>
            <a:normAutofit/>
          </a:bodyPr>
          <a:lstStyle/>
          <a:p>
            <a:pPr algn="ctr"/>
            <a:r>
              <a:rPr lang="en-GB" dirty="0"/>
              <a:t>References</a:t>
            </a:r>
          </a:p>
        </p:txBody>
      </p:sp>
      <p:sp>
        <p:nvSpPr>
          <p:cNvPr id="3" name="Content Placeholder 2">
            <a:extLst>
              <a:ext uri="{FF2B5EF4-FFF2-40B4-BE49-F238E27FC236}">
                <a16:creationId xmlns:a16="http://schemas.microsoft.com/office/drawing/2014/main" id="{E35F855B-284C-B176-BA08-367CB2524021}"/>
              </a:ext>
            </a:extLst>
          </p:cNvPr>
          <p:cNvSpPr>
            <a:spLocks noGrp="1"/>
          </p:cNvSpPr>
          <p:nvPr>
            <p:ph idx="1"/>
          </p:nvPr>
        </p:nvSpPr>
        <p:spPr>
          <a:xfrm>
            <a:off x="762000" y="1866107"/>
            <a:ext cx="9899650" cy="4229894"/>
          </a:xfrm>
        </p:spPr>
        <p:txBody>
          <a:bodyPr>
            <a:normAutofit fontScale="25000" lnSpcReduction="20000"/>
          </a:bodyPr>
          <a:lstStyle/>
          <a:p>
            <a:pPr marL="0" indent="-457200">
              <a:buNone/>
            </a:pPr>
            <a:r>
              <a:rPr lang="en-GB" dirty="0" err="1"/>
              <a:t>Abhang</a:t>
            </a:r>
            <a:r>
              <a:rPr lang="en-GB" dirty="0"/>
              <a:t>, P. A., </a:t>
            </a:r>
            <a:r>
              <a:rPr lang="en-GB" dirty="0" err="1"/>
              <a:t>Gawali</a:t>
            </a:r>
            <a:r>
              <a:rPr lang="en-GB" dirty="0"/>
              <a:t>, B. W., &amp; Mehrotra, S. C. (2016). Brain wave samples for different waveforms. Retrieved from Introduction to EEG-and speech-based emotion recognition. Academic Press. https://www.sciencedirect.com/topics/agricultural-and-biologicalsciences/brain-waves </a:t>
            </a:r>
          </a:p>
          <a:p>
            <a:pPr marL="0" indent="-457200">
              <a:buNone/>
            </a:pPr>
            <a:r>
              <a:rPr lang="en-GB" dirty="0" err="1"/>
              <a:t>Benasich</a:t>
            </a:r>
            <a:r>
              <a:rPr lang="en-GB" dirty="0"/>
              <a:t>, A. A., Gou, Z., Choudhury, N., &amp; Harris, K. D. (2008). Early cognitive and language skills are linked to resting frontal gamma power across the first 3 years. Behavioural brain research, 195(2), 215–222. https://doi.org/10.1016/j.bbr.2008.08.049 </a:t>
            </a:r>
          </a:p>
          <a:p>
            <a:pPr marL="0" indent="-457200">
              <a:buNone/>
            </a:pPr>
            <a:r>
              <a:rPr lang="en-GB" dirty="0"/>
              <a:t>Bradshaw, A. R., Thompson, P. A., Wilson, A. C., Bishop, D. V., &amp; Woodhead, Z. V. (2017). Measuring language lateralisation with different language tasks: a systematic review. </a:t>
            </a:r>
            <a:r>
              <a:rPr lang="en-GB" dirty="0" err="1"/>
              <a:t>PeerJ</a:t>
            </a:r>
            <a:r>
              <a:rPr lang="en-GB" dirty="0"/>
              <a:t>, 5, e3929. https://doi.org/10.7717/peerj.3929 </a:t>
            </a:r>
          </a:p>
          <a:p>
            <a:pPr marL="0" indent="-457200">
              <a:buNone/>
            </a:pPr>
            <a:r>
              <a:rPr lang="en-GB" dirty="0"/>
              <a:t>Brown, M., &amp; Kuperberg, G. R. (2015). A hierarchical generative framework of language processing: Linking language perception, interpretation, and production abnormalities in schizophrenia. Frontiers in Human Neuroscience, 9, 643. https://doi.org/10.3389/fnhum.2015.00643 </a:t>
            </a:r>
          </a:p>
          <a:p>
            <a:pPr marL="0" indent="-457200">
              <a:buNone/>
            </a:pPr>
            <a:r>
              <a:rPr lang="en-GB" dirty="0"/>
              <a:t>Crow, T. J. (1997). Schizophrenia as failure of hemispheric dominance for language. Trends in neurosciences, 20(8), 339-343. http://www.usdbiology.com/cliff/Courses/Advanced%20Seminars%20in%20Neuroendocrinolo </a:t>
            </a:r>
            <a:r>
              <a:rPr lang="en-GB" dirty="0" err="1"/>
              <a:t>gy</a:t>
            </a:r>
            <a:r>
              <a:rPr lang="en-GB" dirty="0"/>
              <a:t>/Schizophrenia/Crow97.pdf </a:t>
            </a:r>
          </a:p>
          <a:p>
            <a:pPr marL="0" indent="-457200">
              <a:buNone/>
            </a:pPr>
            <a:r>
              <a:rPr lang="en-GB" dirty="0"/>
              <a:t>Crow, T. J. (2000). Schizophrenia as the price that Homo sapiens pays for language: a resolution of the central paradox in the origin of the species. Brain research reviews, 31(2-3), 118-129. https://doi.org/10.1016/S0165-0173(99)00029-6 1. </a:t>
            </a:r>
          </a:p>
          <a:p>
            <a:pPr marL="0" indent="-457200">
              <a:buNone/>
            </a:pPr>
            <a:r>
              <a:rPr lang="en-GB" dirty="0"/>
              <a:t>Dabiri, M., Dehghani Firouzabadi, F., Yang, K., Barker, P. B., Lee, R. R., &amp; </a:t>
            </a:r>
            <a:r>
              <a:rPr lang="en-GB" dirty="0" err="1"/>
              <a:t>Yousem</a:t>
            </a:r>
            <a:r>
              <a:rPr lang="en-GB" dirty="0"/>
              <a:t>, D. M. (2022). Neuroimaging in schizophrenia: A review article. Frontiers in neuroscience, 16, 1042814. </a:t>
            </a:r>
            <a:r>
              <a:rPr lang="en-GB" dirty="0">
                <a:hlinkClick r:id="rId2"/>
              </a:rPr>
              <a:t>https://doi.org/10.3389/fnins.2022.1042814</a:t>
            </a:r>
            <a:endParaRPr lang="en-GB" dirty="0"/>
          </a:p>
          <a:p>
            <a:pPr marL="0" indent="-457200">
              <a:buNone/>
            </a:pPr>
            <a:r>
              <a:rPr lang="en-GB" dirty="0"/>
              <a:t>Hirano S, Spencer KM, Onitsuka T, Hirano Y. Language-Related Neurophysiological Deficits in Schizophrenia. Clinical EEG and Neuroscience. 2020;51(4):222-233. doi:10.1177/1550059419886686 </a:t>
            </a:r>
          </a:p>
          <a:p>
            <a:pPr marL="0" indent="-457200">
              <a:buNone/>
            </a:pPr>
            <a:r>
              <a:rPr lang="en-GB" dirty="0" err="1"/>
              <a:t>Hisan</a:t>
            </a:r>
            <a:r>
              <a:rPr lang="en-GB" dirty="0"/>
              <a:t>, U. K. (2024). Ethical Issues in Schizophrenia Research: A Scoping Review and Qualitative Interview Study. Journal of Health Sciences and Medical Development, 3(02), 95-111. https://doi.org/10.56741/hesmed.v3i02.598 </a:t>
            </a:r>
          </a:p>
          <a:p>
            <a:pPr marL="0" indent="-457200">
              <a:buNone/>
            </a:pPr>
            <a:r>
              <a:rPr lang="en-GB" dirty="0"/>
              <a:t>Kim, S. J., Shim, J. C., Kong, B. G., Kang, J. W., Moon, J. J., Jeon, D. W., Jung, S. S., Seo, B. J., &amp; Jung, D. U. (2015). The Relationship between Language Ability and Cognitive Function in Patients with Schizophrenia. Clinical psychopharmacology and neuroscience : the official scientific journal of the Korean College of Neuropsychopharmacology, 13(3), 288–295. https://doi.org/10.9758/cpn.2015.13.3.288 </a:t>
            </a:r>
          </a:p>
          <a:p>
            <a:pPr marL="0" indent="-457200">
              <a:buNone/>
            </a:pPr>
            <a:r>
              <a:rPr lang="en-GB" dirty="0"/>
              <a:t>Kumari, S., Malik, M., </a:t>
            </a:r>
            <a:r>
              <a:rPr lang="en-GB" dirty="0" err="1"/>
              <a:t>Florival</a:t>
            </a:r>
            <a:r>
              <a:rPr lang="en-GB" dirty="0"/>
              <a:t>, C., </a:t>
            </a:r>
            <a:r>
              <a:rPr lang="en-GB" dirty="0" err="1"/>
              <a:t>Manalai</a:t>
            </a:r>
            <a:r>
              <a:rPr lang="en-GB" dirty="0"/>
              <a:t>, P., &amp; </a:t>
            </a:r>
            <a:r>
              <a:rPr lang="en-GB" dirty="0" err="1"/>
              <a:t>Sonje</a:t>
            </a:r>
            <a:r>
              <a:rPr lang="en-GB" dirty="0"/>
              <a:t>, S. (2017). An Assessment of Five (PANSS, SAPS, SANS, NSA-16, CGI-SCH) commonly used Symptoms Rating Scales in Schizophrenia and Comparison to Newer Scales (CAINS, BNSS). Journal of addiction research &amp; therapy, 8(3), 324. https://doi.org/10.4172/2155-6105.1000324 </a:t>
            </a:r>
          </a:p>
          <a:p>
            <a:pPr marL="0" indent="-457200">
              <a:buNone/>
            </a:pPr>
            <a:r>
              <a:rPr lang="en-GB" dirty="0"/>
              <a:t>Meyer, L., Lakatos, P., &amp; He, Y. (2021). Language dysfunction in schizophrenia: assessing neural tracking to characterize the underlying disorder (s)?. Frontiers in neuroscience, 15, 640502. https://doi.org/10.3389/fnins.2021.640502 </a:t>
            </a:r>
          </a:p>
          <a:p>
            <a:pPr marL="0" indent="-457200">
              <a:buNone/>
            </a:pPr>
            <a:r>
              <a:rPr lang="en-GB" dirty="0"/>
              <a:t>Moran, L. V., &amp; Hong, L. E. (2011). High vs low frequency neural oscillations in schizophrenia. Schizophrenia bulletin, 37(4), 659–663. https://doi.org/10.1093/schbul/sbr056 Roberts, L. W., Warner, T. D., &amp; Brody, J. L. (2000). Perspectives of patients with schizophrenia and psychiatrists regarding ethically important aspects of research participation. American Journal of Psychiatry, 157(1), 67-74. https://doi.org/10.1176/ajp.157.1.67 </a:t>
            </a:r>
          </a:p>
          <a:p>
            <a:pPr marL="0" indent="-457200">
              <a:buNone/>
            </a:pPr>
            <a:r>
              <a:rPr lang="en-GB" dirty="0"/>
              <a:t>Spironelli, C., &amp; </a:t>
            </a:r>
            <a:r>
              <a:rPr lang="en-GB" dirty="0" err="1"/>
              <a:t>Angrilli</a:t>
            </a:r>
            <a:r>
              <a:rPr lang="en-GB" dirty="0"/>
              <a:t>, A. (2015). Language-related gamma EEG frontal reduction is associated with positive symptoms in schizophrenia patients. Schizophrenia research, 165(1), 22-29. https://doi.org/10.1016/j.schres.2015.04.003 </a:t>
            </a:r>
          </a:p>
          <a:p>
            <a:pPr marL="0" indent="-457200">
              <a:buNone/>
            </a:pPr>
            <a:r>
              <a:rPr lang="en-GB" dirty="0"/>
              <a:t>Substance Abuse and Mental Health Services Administration. Impact of the DSM-IV to DSM-5 Changes on the National Survey on Drug Use and Health [Internet]. Rockville (MD): Substance Abuse and Mental Health Services Administration (US); 2016 Jun. Table 3.22, DSM-IV to DSM-5 Schizophrenia Comparison. Available from: https://www.ncbi.nlm.nih.gov/books/NBK519704/table/ch3.t22/ </a:t>
            </a:r>
          </a:p>
          <a:p>
            <a:pPr marL="0" indent="-457200">
              <a:buNone/>
            </a:pPr>
            <a:r>
              <a:rPr lang="en-GB" dirty="0"/>
              <a:t>The Open University (1999-2025). Principal functional regions of the human brain – the four lobes of the cerebrum. Open Learn. Retrieved from https://www.open.edu/openlearn/mod/oucontent/view.php?id=135791&amp;section=3</a:t>
            </a:r>
          </a:p>
        </p:txBody>
      </p:sp>
    </p:spTree>
    <p:extLst>
      <p:ext uri="{BB962C8B-B14F-4D97-AF65-F5344CB8AC3E}">
        <p14:creationId xmlns:p14="http://schemas.microsoft.com/office/powerpoint/2010/main" val="25568545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EAAD1F4-5066-C48C-EF3F-86E7183DA18D}"/>
              </a:ext>
            </a:extLst>
          </p:cNvPr>
          <p:cNvSpPr>
            <a:spLocks noGrp="1"/>
          </p:cNvSpPr>
          <p:nvPr>
            <p:ph idx="1"/>
          </p:nvPr>
        </p:nvSpPr>
        <p:spPr>
          <a:xfrm>
            <a:off x="886532" y="903514"/>
            <a:ext cx="9144000" cy="3127248"/>
          </a:xfrm>
        </p:spPr>
        <p:txBody>
          <a:bodyPr>
            <a:normAutofit fontScale="25000" lnSpcReduction="20000"/>
          </a:bodyPr>
          <a:lstStyle/>
          <a:p>
            <a:pPr marL="0" indent="0">
              <a:buNone/>
            </a:pPr>
            <a:r>
              <a:rPr lang="en-GB" sz="4800" dirty="0"/>
              <a:t>I acknowledge the use of Google Scholar on October 29th 2024 – January 2nd 2025 to research the field of language processing, schizophrenia and cognitive neuroscience. I used the prompt(s): </a:t>
            </a:r>
          </a:p>
          <a:p>
            <a:pPr marL="0" indent="0">
              <a:buNone/>
            </a:pPr>
            <a:r>
              <a:rPr lang="en-GB" sz="4800" dirty="0"/>
              <a:t>1. Neuroscience and language studies and schizophrenia</a:t>
            </a:r>
          </a:p>
          <a:p>
            <a:pPr marL="0" indent="0">
              <a:buNone/>
            </a:pPr>
            <a:r>
              <a:rPr lang="en-GB" sz="4800" dirty="0"/>
              <a:t>2. Using EEG for schizophrenia studies</a:t>
            </a:r>
          </a:p>
          <a:p>
            <a:pPr marL="0" indent="0">
              <a:buNone/>
            </a:pPr>
            <a:r>
              <a:rPr lang="en-GB" sz="4800" dirty="0"/>
              <a:t>3. Ethical considerations for psychiatric patients and research in Europe </a:t>
            </a:r>
          </a:p>
          <a:p>
            <a:pPr marL="0" indent="0">
              <a:buNone/>
            </a:pPr>
            <a:r>
              <a:rPr lang="en-GB" sz="4800" dirty="0"/>
              <a:t>4. Further ethical considerations for schizophrenia inpatients</a:t>
            </a:r>
          </a:p>
          <a:p>
            <a:pPr marL="0" indent="0">
              <a:buNone/>
            </a:pPr>
            <a:r>
              <a:rPr lang="en-GB" sz="4800" dirty="0"/>
              <a:t>5. Schizophrenia and language deficiencies</a:t>
            </a:r>
          </a:p>
          <a:p>
            <a:pPr marL="0" indent="0">
              <a:buNone/>
            </a:pPr>
            <a:r>
              <a:rPr lang="en-GB" sz="4800" dirty="0"/>
              <a:t>6. Tools for assessing schizophrenia</a:t>
            </a:r>
          </a:p>
          <a:p>
            <a:pPr marL="0" indent="0">
              <a:buNone/>
            </a:pPr>
            <a:r>
              <a:rPr lang="en-GB" sz="4800" dirty="0"/>
              <a:t>7. Declaration of Helsinki</a:t>
            </a:r>
          </a:p>
          <a:p>
            <a:pPr marL="0" indent="0">
              <a:buNone/>
            </a:pPr>
            <a:r>
              <a:rPr lang="en-GB" sz="4800" dirty="0"/>
              <a:t>8. Gamma activity in language studies</a:t>
            </a:r>
          </a:p>
          <a:p>
            <a:pPr marL="0" indent="0">
              <a:buNone/>
            </a:pPr>
            <a:r>
              <a:rPr lang="en-GB" sz="4800" dirty="0"/>
              <a:t>9. Gamma activity in schizophrenia studies</a:t>
            </a:r>
          </a:p>
          <a:p>
            <a:pPr marL="0" indent="0">
              <a:buNone/>
            </a:pPr>
            <a:endParaRPr lang="en-GB" sz="4800" dirty="0"/>
          </a:p>
          <a:p>
            <a:pPr marL="0" indent="0">
              <a:buNone/>
            </a:pPr>
            <a:r>
              <a:rPr lang="en-GB" sz="4800" dirty="0"/>
              <a:t>I confirm that I have not presented any AI generated text as my own work. I confirm I have copies of my drafts, notes, and other resources I used before, and after the use of AI tools which I may be asked to provide in evidence.</a:t>
            </a:r>
          </a:p>
          <a:p>
            <a:pPr marL="0" indent="0">
              <a:buNone/>
            </a:pPr>
            <a:endParaRPr lang="en-GB" sz="4800" dirty="0"/>
          </a:p>
          <a:p>
            <a:pPr marL="0" indent="0">
              <a:buNone/>
            </a:pPr>
            <a:r>
              <a:rPr lang="en-GB" sz="4800" dirty="0"/>
              <a:t>I acknowledge the use of ChatGPT (https://chatgpt.com/) on October 29th  2024 – January 2nd 2025 to for guidance on structuring my PowerPoint presentation using the prompt(s): </a:t>
            </a:r>
          </a:p>
          <a:p>
            <a:pPr marL="0" indent="0">
              <a:buNone/>
            </a:pPr>
            <a:r>
              <a:rPr lang="en-GB" sz="4800" dirty="0"/>
              <a:t>1.	How to structure my PowerPoints for a critical review of a journal paper in cognitive neuroscience </a:t>
            </a:r>
          </a:p>
          <a:p>
            <a:pPr marL="0" indent="0">
              <a:buNone/>
            </a:pPr>
            <a:endParaRPr lang="en-GB" sz="4800" dirty="0"/>
          </a:p>
          <a:p>
            <a:pPr marL="0" indent="0">
              <a:buNone/>
            </a:pPr>
            <a:r>
              <a:rPr lang="en-GB" sz="4800" dirty="0"/>
              <a:t>I confirm that I have not presented any AI generated text as my own work. I confirm I have copies of my drafts, notes, and other resources I used before, and after the use of AI tools which I may be asked to provide in evidence.</a:t>
            </a:r>
          </a:p>
          <a:p>
            <a:pPr marL="0" indent="0">
              <a:buNone/>
            </a:pPr>
            <a:endParaRPr lang="en-GB" dirty="0"/>
          </a:p>
        </p:txBody>
      </p:sp>
    </p:spTree>
    <p:extLst>
      <p:ext uri="{BB962C8B-B14F-4D97-AF65-F5344CB8AC3E}">
        <p14:creationId xmlns:p14="http://schemas.microsoft.com/office/powerpoint/2010/main" val="1127425071"/>
      </p:ext>
    </p:extLst>
  </p:cSld>
  <p:clrMapOvr>
    <a:masterClrMapping/>
  </p:clrMapOvr>
</p:sld>
</file>

<file path=ppt/theme/theme1.xml><?xml version="1.0" encoding="utf-8"?>
<a:theme xmlns:a="http://schemas.openxmlformats.org/drawingml/2006/main" name="PrismaticVTI">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Custom 166">
      <a:majorFont>
        <a:latin typeface="Aharoni"/>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ismaticVTI" id="{DA44D624-A564-4DE8-8446-0CD5C485C979}" vid="{8B2B1550-B69C-4156-BAEC-B2E559F94BDB}"/>
    </a:ext>
  </a:extLst>
</a:theme>
</file>

<file path=docProps/app.xml><?xml version="1.0" encoding="utf-8"?>
<Properties xmlns="http://schemas.openxmlformats.org/officeDocument/2006/extended-properties" xmlns:vt="http://schemas.openxmlformats.org/officeDocument/2006/docPropsVTypes">
  <TotalTime>21632</TotalTime>
  <Words>3083</Words>
  <Application>Microsoft Office PowerPoint</Application>
  <PresentationFormat>Widescreen</PresentationFormat>
  <Paragraphs>147</Paragraphs>
  <Slides>21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Aharoni</vt:lpstr>
      <vt:lpstr>Arial</vt:lpstr>
      <vt:lpstr>Avenir Next LT Pro</vt:lpstr>
      <vt:lpstr>Wingdings</vt:lpstr>
      <vt:lpstr>PrismaticVTI</vt:lpstr>
      <vt:lpstr>Biological and Cognitive Neuroscience</vt:lpstr>
      <vt:lpstr>Language-related gamma EEG frontal reduction is associated with positive symptoms in schizophrenia patients</vt:lpstr>
      <vt:lpstr>Context for current study</vt:lpstr>
      <vt:lpstr>Current study overview</vt:lpstr>
      <vt:lpstr>Language processing and Neuroscience </vt:lpstr>
      <vt:lpstr>Introduction and Literature Review</vt:lpstr>
      <vt:lpstr>Schizophrenia</vt:lpstr>
      <vt:lpstr>Neural Oscillations and Gamma Waves</vt:lpstr>
      <vt:lpstr>Rationale</vt:lpstr>
      <vt:lpstr>Participants and criteria</vt:lpstr>
      <vt:lpstr>Ethical considerations</vt:lpstr>
      <vt:lpstr>Ethical considerations (continued)</vt:lpstr>
      <vt:lpstr>Methods and materials</vt:lpstr>
      <vt:lpstr>Language processing tasks and stimuli</vt:lpstr>
      <vt:lpstr>Procedures and potential Issues</vt:lpstr>
      <vt:lpstr>Results</vt:lpstr>
      <vt:lpstr>Results</vt:lpstr>
      <vt:lpstr>The findings and their implications</vt:lpstr>
      <vt:lpstr>Future Directions</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Claire Macare</dc:creator>
  <cp:lastModifiedBy>Claire Macare</cp:lastModifiedBy>
  <cp:revision>16</cp:revision>
  <dcterms:created xsi:type="dcterms:W3CDTF">2024-12-18T14:17:09Z</dcterms:created>
  <dcterms:modified xsi:type="dcterms:W3CDTF">2025-01-02T14:49:14Z</dcterms:modified>
</cp:coreProperties>
</file>