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8"/>
  </p:notesMasterIdLst>
  <p:sldIdLst>
    <p:sldId id="256" r:id="rId5"/>
    <p:sldId id="257" r:id="rId6"/>
    <p:sldId id="258"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0FC9395-A0A0-4FE9-90FD-78698EB9E009}" v="153" dt="2026-03-31T16:24:54.8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0" autoAdjust="0"/>
    <p:restoredTop sz="94660"/>
  </p:normalViewPr>
  <p:slideViewPr>
    <p:cSldViewPr snapToGrid="0">
      <p:cViewPr varScale="1">
        <p:scale>
          <a:sx n="77" d="100"/>
          <a:sy n="77" d="100"/>
        </p:scale>
        <p:origin x="76" y="3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ableStyles" Target="tableStyle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151439B-06CD-4C62-9206-B4D12530BAB3}" type="datetimeFigureOut">
              <a:rPr lang="en-GB" smtClean="0"/>
              <a:t>31/03/2026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D43E24-D745-4289-A364-431D562932C2}" type="slidenum">
              <a:rPr lang="en-GB" smtClean="0"/>
              <a:t>‹#›</a:t>
            </a:fld>
            <a:endParaRPr lang="en-GB"/>
          </a:p>
        </p:txBody>
      </p:sp>
    </p:spTree>
    <p:extLst>
      <p:ext uri="{BB962C8B-B14F-4D97-AF65-F5344CB8AC3E}">
        <p14:creationId xmlns:p14="http://schemas.microsoft.com/office/powerpoint/2010/main" val="4115292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DD43E24-D745-4289-A364-431D562932C2}" type="slidenum">
              <a:rPr lang="en-GB" smtClean="0"/>
              <a:t>1</a:t>
            </a:fld>
            <a:endParaRPr lang="en-GB"/>
          </a:p>
        </p:txBody>
      </p:sp>
    </p:spTree>
    <p:extLst>
      <p:ext uri="{BB962C8B-B14F-4D97-AF65-F5344CB8AC3E}">
        <p14:creationId xmlns:p14="http://schemas.microsoft.com/office/powerpoint/2010/main" val="33017284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E677D-0867-CA59-AFB7-CDB65668F6E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50114D3-D036-95D4-DF87-0044D672949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14024D1-3AFB-6A2F-3C00-CCABA9746AC6}"/>
              </a:ext>
            </a:extLst>
          </p:cNvPr>
          <p:cNvSpPr>
            <a:spLocks noGrp="1"/>
          </p:cNvSpPr>
          <p:nvPr>
            <p:ph type="dt" sz="half" idx="10"/>
          </p:nvPr>
        </p:nvSpPr>
        <p:spPr/>
        <p:txBody>
          <a:bodyPr/>
          <a:lstStyle/>
          <a:p>
            <a:fld id="{EE69A827-1062-44A2-BF93-E1108705F084}" type="datetimeFigureOut">
              <a:rPr lang="en-GB" smtClean="0"/>
              <a:t>31/03/2026</a:t>
            </a:fld>
            <a:endParaRPr lang="en-GB"/>
          </a:p>
        </p:txBody>
      </p:sp>
      <p:sp>
        <p:nvSpPr>
          <p:cNvPr id="5" name="Footer Placeholder 4">
            <a:extLst>
              <a:ext uri="{FF2B5EF4-FFF2-40B4-BE49-F238E27FC236}">
                <a16:creationId xmlns:a16="http://schemas.microsoft.com/office/drawing/2014/main" id="{9B122DBA-FC39-8E63-42A0-E68A54851D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2AC79D-D5B6-31B5-341B-246674107949}"/>
              </a:ext>
            </a:extLst>
          </p:cNvPr>
          <p:cNvSpPr>
            <a:spLocks noGrp="1"/>
          </p:cNvSpPr>
          <p:nvPr>
            <p:ph type="sldNum" sz="quarter" idx="12"/>
          </p:nvPr>
        </p:nvSpPr>
        <p:spPr/>
        <p:txBody>
          <a:bodyPr/>
          <a:lstStyle/>
          <a:p>
            <a:fld id="{F1BDF8B4-F22C-4467-8C03-78D1AB648F3D}" type="slidenum">
              <a:rPr lang="en-GB" smtClean="0"/>
              <a:t>‹#›</a:t>
            </a:fld>
            <a:endParaRPr lang="en-GB"/>
          </a:p>
        </p:txBody>
      </p:sp>
    </p:spTree>
    <p:extLst>
      <p:ext uri="{BB962C8B-B14F-4D97-AF65-F5344CB8AC3E}">
        <p14:creationId xmlns:p14="http://schemas.microsoft.com/office/powerpoint/2010/main" val="3271739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73761-9BB1-3CB9-C6A1-362DFB0D1CE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A772F33-1D29-1CD3-650E-9487CA41B7E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1E476A-99D0-73DE-F06A-C1375A2775D3}"/>
              </a:ext>
            </a:extLst>
          </p:cNvPr>
          <p:cNvSpPr>
            <a:spLocks noGrp="1"/>
          </p:cNvSpPr>
          <p:nvPr>
            <p:ph type="dt" sz="half" idx="10"/>
          </p:nvPr>
        </p:nvSpPr>
        <p:spPr/>
        <p:txBody>
          <a:bodyPr/>
          <a:lstStyle/>
          <a:p>
            <a:fld id="{EE69A827-1062-44A2-BF93-E1108705F084}" type="datetimeFigureOut">
              <a:rPr lang="en-GB" smtClean="0"/>
              <a:t>31/03/2026</a:t>
            </a:fld>
            <a:endParaRPr lang="en-GB"/>
          </a:p>
        </p:txBody>
      </p:sp>
      <p:sp>
        <p:nvSpPr>
          <p:cNvPr id="5" name="Footer Placeholder 4">
            <a:extLst>
              <a:ext uri="{FF2B5EF4-FFF2-40B4-BE49-F238E27FC236}">
                <a16:creationId xmlns:a16="http://schemas.microsoft.com/office/drawing/2014/main" id="{AA250829-C3B9-69C4-7D00-A48E4225D0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828828-7D5B-A255-B2F1-AC99DA898FB8}"/>
              </a:ext>
            </a:extLst>
          </p:cNvPr>
          <p:cNvSpPr>
            <a:spLocks noGrp="1"/>
          </p:cNvSpPr>
          <p:nvPr>
            <p:ph type="sldNum" sz="quarter" idx="12"/>
          </p:nvPr>
        </p:nvSpPr>
        <p:spPr/>
        <p:txBody>
          <a:bodyPr/>
          <a:lstStyle/>
          <a:p>
            <a:fld id="{F1BDF8B4-F22C-4467-8C03-78D1AB648F3D}" type="slidenum">
              <a:rPr lang="en-GB" smtClean="0"/>
              <a:t>‹#›</a:t>
            </a:fld>
            <a:endParaRPr lang="en-GB"/>
          </a:p>
        </p:txBody>
      </p:sp>
    </p:spTree>
    <p:extLst>
      <p:ext uri="{BB962C8B-B14F-4D97-AF65-F5344CB8AC3E}">
        <p14:creationId xmlns:p14="http://schemas.microsoft.com/office/powerpoint/2010/main" val="9698946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08DBA-DA9D-B4DC-559F-1692419F872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4A16B63-C969-B0E7-3C53-232CE46C2BF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6903A37-46F8-84B0-A516-96BDA9F6442E}"/>
              </a:ext>
            </a:extLst>
          </p:cNvPr>
          <p:cNvSpPr>
            <a:spLocks noGrp="1"/>
          </p:cNvSpPr>
          <p:nvPr>
            <p:ph type="dt" sz="half" idx="10"/>
          </p:nvPr>
        </p:nvSpPr>
        <p:spPr/>
        <p:txBody>
          <a:bodyPr/>
          <a:lstStyle/>
          <a:p>
            <a:fld id="{EE69A827-1062-44A2-BF93-E1108705F084}" type="datetimeFigureOut">
              <a:rPr lang="en-GB" smtClean="0"/>
              <a:t>31/03/2026</a:t>
            </a:fld>
            <a:endParaRPr lang="en-GB"/>
          </a:p>
        </p:txBody>
      </p:sp>
      <p:sp>
        <p:nvSpPr>
          <p:cNvPr id="5" name="Footer Placeholder 4">
            <a:extLst>
              <a:ext uri="{FF2B5EF4-FFF2-40B4-BE49-F238E27FC236}">
                <a16:creationId xmlns:a16="http://schemas.microsoft.com/office/drawing/2014/main" id="{3D65FAFE-15B6-1512-E77C-144A02B765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1EED5F-0360-3FC2-1912-4544E9A15EE6}"/>
              </a:ext>
            </a:extLst>
          </p:cNvPr>
          <p:cNvSpPr>
            <a:spLocks noGrp="1"/>
          </p:cNvSpPr>
          <p:nvPr>
            <p:ph type="sldNum" sz="quarter" idx="12"/>
          </p:nvPr>
        </p:nvSpPr>
        <p:spPr/>
        <p:txBody>
          <a:bodyPr/>
          <a:lstStyle/>
          <a:p>
            <a:fld id="{F1BDF8B4-F22C-4467-8C03-78D1AB648F3D}" type="slidenum">
              <a:rPr lang="en-GB" smtClean="0"/>
              <a:t>‹#›</a:t>
            </a:fld>
            <a:endParaRPr lang="en-GB"/>
          </a:p>
        </p:txBody>
      </p:sp>
    </p:spTree>
    <p:extLst>
      <p:ext uri="{BB962C8B-B14F-4D97-AF65-F5344CB8AC3E}">
        <p14:creationId xmlns:p14="http://schemas.microsoft.com/office/powerpoint/2010/main" val="33367274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C41924-4964-7AC1-D7E7-95DFA8639FA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082010D-CB7D-8F0B-F989-7F8E5117B24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7969816-6EAF-657E-0997-E6A5DDA51BF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86E3CDA-68BF-6ADB-00E2-BF46228069E5}"/>
              </a:ext>
            </a:extLst>
          </p:cNvPr>
          <p:cNvSpPr>
            <a:spLocks noGrp="1"/>
          </p:cNvSpPr>
          <p:nvPr>
            <p:ph type="dt" sz="half" idx="10"/>
          </p:nvPr>
        </p:nvSpPr>
        <p:spPr/>
        <p:txBody>
          <a:bodyPr/>
          <a:lstStyle/>
          <a:p>
            <a:fld id="{EE69A827-1062-44A2-BF93-E1108705F084}" type="datetimeFigureOut">
              <a:rPr lang="en-GB" smtClean="0"/>
              <a:t>31/03/2026</a:t>
            </a:fld>
            <a:endParaRPr lang="en-GB"/>
          </a:p>
        </p:txBody>
      </p:sp>
      <p:sp>
        <p:nvSpPr>
          <p:cNvPr id="6" name="Footer Placeholder 5">
            <a:extLst>
              <a:ext uri="{FF2B5EF4-FFF2-40B4-BE49-F238E27FC236}">
                <a16:creationId xmlns:a16="http://schemas.microsoft.com/office/drawing/2014/main" id="{F843C64B-9E14-BC05-74A9-FEA15FC64E4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44BEFBF-6A27-BE1D-6A41-60DADE536440}"/>
              </a:ext>
            </a:extLst>
          </p:cNvPr>
          <p:cNvSpPr>
            <a:spLocks noGrp="1"/>
          </p:cNvSpPr>
          <p:nvPr>
            <p:ph type="sldNum" sz="quarter" idx="12"/>
          </p:nvPr>
        </p:nvSpPr>
        <p:spPr/>
        <p:txBody>
          <a:bodyPr/>
          <a:lstStyle/>
          <a:p>
            <a:fld id="{F1BDF8B4-F22C-4467-8C03-78D1AB648F3D}" type="slidenum">
              <a:rPr lang="en-GB" smtClean="0"/>
              <a:t>‹#›</a:t>
            </a:fld>
            <a:endParaRPr lang="en-GB"/>
          </a:p>
        </p:txBody>
      </p:sp>
    </p:spTree>
    <p:extLst>
      <p:ext uri="{BB962C8B-B14F-4D97-AF65-F5344CB8AC3E}">
        <p14:creationId xmlns:p14="http://schemas.microsoft.com/office/powerpoint/2010/main" val="22263684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D58B8-03F2-6AD2-6849-64D2AAC1D49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1340965-FB42-8CF2-24AE-DDA3CDDF7C8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C003095-E278-B79D-CC94-88160E1C7D1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EE6990F-DE80-5E8F-3E35-66B42EE97CA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4A3F03D-298A-E258-FF6E-AAD68C5AA0A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CB061EC-9D4F-68FE-8908-5DD1C8BA5DA0}"/>
              </a:ext>
            </a:extLst>
          </p:cNvPr>
          <p:cNvSpPr>
            <a:spLocks noGrp="1"/>
          </p:cNvSpPr>
          <p:nvPr>
            <p:ph type="dt" sz="half" idx="10"/>
          </p:nvPr>
        </p:nvSpPr>
        <p:spPr/>
        <p:txBody>
          <a:bodyPr/>
          <a:lstStyle/>
          <a:p>
            <a:fld id="{EE69A827-1062-44A2-BF93-E1108705F084}" type="datetimeFigureOut">
              <a:rPr lang="en-GB" smtClean="0"/>
              <a:t>31/03/2026</a:t>
            </a:fld>
            <a:endParaRPr lang="en-GB"/>
          </a:p>
        </p:txBody>
      </p:sp>
      <p:sp>
        <p:nvSpPr>
          <p:cNvPr id="8" name="Footer Placeholder 7">
            <a:extLst>
              <a:ext uri="{FF2B5EF4-FFF2-40B4-BE49-F238E27FC236}">
                <a16:creationId xmlns:a16="http://schemas.microsoft.com/office/drawing/2014/main" id="{D4E26A8C-CE04-D81D-93AC-FFB45A845B1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7DDC0F2-385F-202A-09D7-61E72A2D7DA0}"/>
              </a:ext>
            </a:extLst>
          </p:cNvPr>
          <p:cNvSpPr>
            <a:spLocks noGrp="1"/>
          </p:cNvSpPr>
          <p:nvPr>
            <p:ph type="sldNum" sz="quarter" idx="12"/>
          </p:nvPr>
        </p:nvSpPr>
        <p:spPr/>
        <p:txBody>
          <a:bodyPr/>
          <a:lstStyle/>
          <a:p>
            <a:fld id="{F1BDF8B4-F22C-4467-8C03-78D1AB648F3D}" type="slidenum">
              <a:rPr lang="en-GB" smtClean="0"/>
              <a:t>‹#›</a:t>
            </a:fld>
            <a:endParaRPr lang="en-GB"/>
          </a:p>
        </p:txBody>
      </p:sp>
    </p:spTree>
    <p:extLst>
      <p:ext uri="{BB962C8B-B14F-4D97-AF65-F5344CB8AC3E}">
        <p14:creationId xmlns:p14="http://schemas.microsoft.com/office/powerpoint/2010/main" val="22831028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F687C-4542-5657-6021-EA6C9A140F3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1D6859F-E8DD-8ED8-0DC0-35E5B3098ECF}"/>
              </a:ext>
            </a:extLst>
          </p:cNvPr>
          <p:cNvSpPr>
            <a:spLocks noGrp="1"/>
          </p:cNvSpPr>
          <p:nvPr>
            <p:ph type="dt" sz="half" idx="10"/>
          </p:nvPr>
        </p:nvSpPr>
        <p:spPr/>
        <p:txBody>
          <a:bodyPr/>
          <a:lstStyle/>
          <a:p>
            <a:fld id="{EE69A827-1062-44A2-BF93-E1108705F084}" type="datetimeFigureOut">
              <a:rPr lang="en-GB" smtClean="0"/>
              <a:t>31/03/2026</a:t>
            </a:fld>
            <a:endParaRPr lang="en-GB"/>
          </a:p>
        </p:txBody>
      </p:sp>
      <p:sp>
        <p:nvSpPr>
          <p:cNvPr id="4" name="Footer Placeholder 3">
            <a:extLst>
              <a:ext uri="{FF2B5EF4-FFF2-40B4-BE49-F238E27FC236}">
                <a16:creationId xmlns:a16="http://schemas.microsoft.com/office/drawing/2014/main" id="{DBFE5A28-9330-A995-4E10-259187070CC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E3E41E9-65E6-3FA5-5E55-EA05004FBC75}"/>
              </a:ext>
            </a:extLst>
          </p:cNvPr>
          <p:cNvSpPr>
            <a:spLocks noGrp="1"/>
          </p:cNvSpPr>
          <p:nvPr>
            <p:ph type="sldNum" sz="quarter" idx="12"/>
          </p:nvPr>
        </p:nvSpPr>
        <p:spPr/>
        <p:txBody>
          <a:bodyPr/>
          <a:lstStyle/>
          <a:p>
            <a:fld id="{F1BDF8B4-F22C-4467-8C03-78D1AB648F3D}" type="slidenum">
              <a:rPr lang="en-GB" smtClean="0"/>
              <a:t>‹#›</a:t>
            </a:fld>
            <a:endParaRPr lang="en-GB"/>
          </a:p>
        </p:txBody>
      </p:sp>
    </p:spTree>
    <p:extLst>
      <p:ext uri="{BB962C8B-B14F-4D97-AF65-F5344CB8AC3E}">
        <p14:creationId xmlns:p14="http://schemas.microsoft.com/office/powerpoint/2010/main" val="28462438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3696290-DFD9-3CC8-58AF-A0F53034B112}"/>
              </a:ext>
            </a:extLst>
          </p:cNvPr>
          <p:cNvSpPr>
            <a:spLocks noGrp="1"/>
          </p:cNvSpPr>
          <p:nvPr>
            <p:ph type="dt" sz="half" idx="10"/>
          </p:nvPr>
        </p:nvSpPr>
        <p:spPr/>
        <p:txBody>
          <a:bodyPr/>
          <a:lstStyle/>
          <a:p>
            <a:fld id="{EE69A827-1062-44A2-BF93-E1108705F084}" type="datetimeFigureOut">
              <a:rPr lang="en-GB" smtClean="0"/>
              <a:t>31/03/2026</a:t>
            </a:fld>
            <a:endParaRPr lang="en-GB"/>
          </a:p>
        </p:txBody>
      </p:sp>
      <p:sp>
        <p:nvSpPr>
          <p:cNvPr id="3" name="Footer Placeholder 2">
            <a:extLst>
              <a:ext uri="{FF2B5EF4-FFF2-40B4-BE49-F238E27FC236}">
                <a16:creationId xmlns:a16="http://schemas.microsoft.com/office/drawing/2014/main" id="{F7F9187B-0ECC-525A-F0B5-3453BE345D2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88D3E01-3B64-BA06-6298-081229C1A8AF}"/>
              </a:ext>
            </a:extLst>
          </p:cNvPr>
          <p:cNvSpPr>
            <a:spLocks noGrp="1"/>
          </p:cNvSpPr>
          <p:nvPr>
            <p:ph type="sldNum" sz="quarter" idx="12"/>
          </p:nvPr>
        </p:nvSpPr>
        <p:spPr/>
        <p:txBody>
          <a:bodyPr/>
          <a:lstStyle/>
          <a:p>
            <a:fld id="{F1BDF8B4-F22C-4467-8C03-78D1AB648F3D}" type="slidenum">
              <a:rPr lang="en-GB" smtClean="0"/>
              <a:t>‹#›</a:t>
            </a:fld>
            <a:endParaRPr lang="en-GB"/>
          </a:p>
        </p:txBody>
      </p:sp>
    </p:spTree>
    <p:extLst>
      <p:ext uri="{BB962C8B-B14F-4D97-AF65-F5344CB8AC3E}">
        <p14:creationId xmlns:p14="http://schemas.microsoft.com/office/powerpoint/2010/main" val="6669912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8495D-B938-D9D7-68FC-E5C8F6FC367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E833832-E223-EF72-BEF2-8A566A902C9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A34C6F3-C2E5-9D15-8A55-8E21CEB360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9C511FB-A8E9-D315-E5E8-75106B08BCC8}"/>
              </a:ext>
            </a:extLst>
          </p:cNvPr>
          <p:cNvSpPr>
            <a:spLocks noGrp="1"/>
          </p:cNvSpPr>
          <p:nvPr>
            <p:ph type="dt" sz="half" idx="10"/>
          </p:nvPr>
        </p:nvSpPr>
        <p:spPr/>
        <p:txBody>
          <a:bodyPr/>
          <a:lstStyle/>
          <a:p>
            <a:fld id="{EE69A827-1062-44A2-BF93-E1108705F084}" type="datetimeFigureOut">
              <a:rPr lang="en-GB" smtClean="0"/>
              <a:t>31/03/2026</a:t>
            </a:fld>
            <a:endParaRPr lang="en-GB"/>
          </a:p>
        </p:txBody>
      </p:sp>
      <p:sp>
        <p:nvSpPr>
          <p:cNvPr id="6" name="Footer Placeholder 5">
            <a:extLst>
              <a:ext uri="{FF2B5EF4-FFF2-40B4-BE49-F238E27FC236}">
                <a16:creationId xmlns:a16="http://schemas.microsoft.com/office/drawing/2014/main" id="{99D43B66-3C00-050F-B204-FA985310D91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DBB09A2-E0CE-E868-857D-B9171A8FA17C}"/>
              </a:ext>
            </a:extLst>
          </p:cNvPr>
          <p:cNvSpPr>
            <a:spLocks noGrp="1"/>
          </p:cNvSpPr>
          <p:nvPr>
            <p:ph type="sldNum" sz="quarter" idx="12"/>
          </p:nvPr>
        </p:nvSpPr>
        <p:spPr/>
        <p:txBody>
          <a:bodyPr/>
          <a:lstStyle/>
          <a:p>
            <a:fld id="{F1BDF8B4-F22C-4467-8C03-78D1AB648F3D}" type="slidenum">
              <a:rPr lang="en-GB" smtClean="0"/>
              <a:t>‹#›</a:t>
            </a:fld>
            <a:endParaRPr lang="en-GB"/>
          </a:p>
        </p:txBody>
      </p:sp>
    </p:spTree>
    <p:extLst>
      <p:ext uri="{BB962C8B-B14F-4D97-AF65-F5344CB8AC3E}">
        <p14:creationId xmlns:p14="http://schemas.microsoft.com/office/powerpoint/2010/main" val="5270352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66D8A-D8AE-78CD-22E0-E6E226F139A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1A0CA29-EC64-A844-6070-22F8C545CB1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77ECBAB-3FD8-CB20-293F-5AF70C903AE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AE564A-FA78-7DB5-4139-8B2D6EE50E94}"/>
              </a:ext>
            </a:extLst>
          </p:cNvPr>
          <p:cNvSpPr>
            <a:spLocks noGrp="1"/>
          </p:cNvSpPr>
          <p:nvPr>
            <p:ph type="dt" sz="half" idx="10"/>
          </p:nvPr>
        </p:nvSpPr>
        <p:spPr/>
        <p:txBody>
          <a:bodyPr/>
          <a:lstStyle/>
          <a:p>
            <a:fld id="{EE69A827-1062-44A2-BF93-E1108705F084}" type="datetimeFigureOut">
              <a:rPr lang="en-GB" smtClean="0"/>
              <a:t>31/03/2026</a:t>
            </a:fld>
            <a:endParaRPr lang="en-GB"/>
          </a:p>
        </p:txBody>
      </p:sp>
      <p:sp>
        <p:nvSpPr>
          <p:cNvPr id="6" name="Footer Placeholder 5">
            <a:extLst>
              <a:ext uri="{FF2B5EF4-FFF2-40B4-BE49-F238E27FC236}">
                <a16:creationId xmlns:a16="http://schemas.microsoft.com/office/drawing/2014/main" id="{4C1DDDA8-0E06-EDE7-3134-54FF09077FD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07ABFA7-95C8-FB35-C466-B1D387843672}"/>
              </a:ext>
            </a:extLst>
          </p:cNvPr>
          <p:cNvSpPr>
            <a:spLocks noGrp="1"/>
          </p:cNvSpPr>
          <p:nvPr>
            <p:ph type="sldNum" sz="quarter" idx="12"/>
          </p:nvPr>
        </p:nvSpPr>
        <p:spPr/>
        <p:txBody>
          <a:bodyPr/>
          <a:lstStyle/>
          <a:p>
            <a:fld id="{F1BDF8B4-F22C-4467-8C03-78D1AB648F3D}" type="slidenum">
              <a:rPr lang="en-GB" smtClean="0"/>
              <a:t>‹#›</a:t>
            </a:fld>
            <a:endParaRPr lang="en-GB"/>
          </a:p>
        </p:txBody>
      </p:sp>
    </p:spTree>
    <p:extLst>
      <p:ext uri="{BB962C8B-B14F-4D97-AF65-F5344CB8AC3E}">
        <p14:creationId xmlns:p14="http://schemas.microsoft.com/office/powerpoint/2010/main" val="21470767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0D0804-572A-7AAD-711D-02A56B4D98E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230A429-23A0-6836-368B-D5275DCC6EB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D1AC1B-70FD-9EED-14CF-6A2E3EA15A64}"/>
              </a:ext>
            </a:extLst>
          </p:cNvPr>
          <p:cNvSpPr>
            <a:spLocks noGrp="1"/>
          </p:cNvSpPr>
          <p:nvPr>
            <p:ph type="dt" sz="half" idx="10"/>
          </p:nvPr>
        </p:nvSpPr>
        <p:spPr/>
        <p:txBody>
          <a:bodyPr/>
          <a:lstStyle/>
          <a:p>
            <a:fld id="{EE69A827-1062-44A2-BF93-E1108705F084}" type="datetimeFigureOut">
              <a:rPr lang="en-GB" smtClean="0"/>
              <a:t>31/03/2026</a:t>
            </a:fld>
            <a:endParaRPr lang="en-GB"/>
          </a:p>
        </p:txBody>
      </p:sp>
      <p:sp>
        <p:nvSpPr>
          <p:cNvPr id="5" name="Footer Placeholder 4">
            <a:extLst>
              <a:ext uri="{FF2B5EF4-FFF2-40B4-BE49-F238E27FC236}">
                <a16:creationId xmlns:a16="http://schemas.microsoft.com/office/drawing/2014/main" id="{E3285F85-2671-D6EB-0121-2D3A11566E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0E1C175-E9BB-49DA-E11A-5909A3F21E4C}"/>
              </a:ext>
            </a:extLst>
          </p:cNvPr>
          <p:cNvSpPr>
            <a:spLocks noGrp="1"/>
          </p:cNvSpPr>
          <p:nvPr>
            <p:ph type="sldNum" sz="quarter" idx="12"/>
          </p:nvPr>
        </p:nvSpPr>
        <p:spPr/>
        <p:txBody>
          <a:bodyPr/>
          <a:lstStyle/>
          <a:p>
            <a:fld id="{F1BDF8B4-F22C-4467-8C03-78D1AB648F3D}" type="slidenum">
              <a:rPr lang="en-GB" smtClean="0"/>
              <a:t>‹#›</a:t>
            </a:fld>
            <a:endParaRPr lang="en-GB"/>
          </a:p>
        </p:txBody>
      </p:sp>
    </p:spTree>
    <p:extLst>
      <p:ext uri="{BB962C8B-B14F-4D97-AF65-F5344CB8AC3E}">
        <p14:creationId xmlns:p14="http://schemas.microsoft.com/office/powerpoint/2010/main" val="9859104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451A089-910B-3EA2-E0C8-A9E187868F1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9AAD95D-A647-EC0C-D7EE-E2B6BB0207E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5C29FA-427B-1801-93B8-D1006277CA5E}"/>
              </a:ext>
            </a:extLst>
          </p:cNvPr>
          <p:cNvSpPr>
            <a:spLocks noGrp="1"/>
          </p:cNvSpPr>
          <p:nvPr>
            <p:ph type="dt" sz="half" idx="10"/>
          </p:nvPr>
        </p:nvSpPr>
        <p:spPr/>
        <p:txBody>
          <a:bodyPr/>
          <a:lstStyle/>
          <a:p>
            <a:fld id="{EE69A827-1062-44A2-BF93-E1108705F084}" type="datetimeFigureOut">
              <a:rPr lang="en-GB" smtClean="0"/>
              <a:t>31/03/2026</a:t>
            </a:fld>
            <a:endParaRPr lang="en-GB"/>
          </a:p>
        </p:txBody>
      </p:sp>
      <p:sp>
        <p:nvSpPr>
          <p:cNvPr id="5" name="Footer Placeholder 4">
            <a:extLst>
              <a:ext uri="{FF2B5EF4-FFF2-40B4-BE49-F238E27FC236}">
                <a16:creationId xmlns:a16="http://schemas.microsoft.com/office/drawing/2014/main" id="{CC83D2D6-A7A3-CA00-E38A-027CC0C6D5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028C3C-DE05-896E-4941-3ED5398CF2ED}"/>
              </a:ext>
            </a:extLst>
          </p:cNvPr>
          <p:cNvSpPr>
            <a:spLocks noGrp="1"/>
          </p:cNvSpPr>
          <p:nvPr>
            <p:ph type="sldNum" sz="quarter" idx="12"/>
          </p:nvPr>
        </p:nvSpPr>
        <p:spPr/>
        <p:txBody>
          <a:bodyPr/>
          <a:lstStyle/>
          <a:p>
            <a:fld id="{F1BDF8B4-F22C-4467-8C03-78D1AB648F3D}" type="slidenum">
              <a:rPr lang="en-GB" smtClean="0"/>
              <a:t>‹#›</a:t>
            </a:fld>
            <a:endParaRPr lang="en-GB"/>
          </a:p>
        </p:txBody>
      </p:sp>
    </p:spTree>
    <p:extLst>
      <p:ext uri="{BB962C8B-B14F-4D97-AF65-F5344CB8AC3E}">
        <p14:creationId xmlns:p14="http://schemas.microsoft.com/office/powerpoint/2010/main" val="34545227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59CB761-62CE-3611-FB62-F4EE8786685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299838D-9E2C-6AD3-9124-BCA677D9163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97E7799-0B25-A1F1-2233-86921C06100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E69A827-1062-44A2-BF93-E1108705F084}" type="datetimeFigureOut">
              <a:rPr lang="en-GB" smtClean="0"/>
              <a:t>31/03/2026</a:t>
            </a:fld>
            <a:endParaRPr lang="en-GB"/>
          </a:p>
        </p:txBody>
      </p:sp>
      <p:sp>
        <p:nvSpPr>
          <p:cNvPr id="5" name="Footer Placeholder 4">
            <a:extLst>
              <a:ext uri="{FF2B5EF4-FFF2-40B4-BE49-F238E27FC236}">
                <a16:creationId xmlns:a16="http://schemas.microsoft.com/office/drawing/2014/main" id="{B8722E70-14DC-3815-074A-242B84E39F4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6D8DBE9-3E92-9B02-7610-9ACCF307FFA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1BDF8B4-F22C-4467-8C03-78D1AB648F3D}" type="slidenum">
              <a:rPr lang="en-GB" smtClean="0"/>
              <a:t>‹#›</a:t>
            </a:fld>
            <a:endParaRPr lang="en-GB"/>
          </a:p>
        </p:txBody>
      </p:sp>
    </p:spTree>
    <p:extLst>
      <p:ext uri="{BB962C8B-B14F-4D97-AF65-F5344CB8AC3E}">
        <p14:creationId xmlns:p14="http://schemas.microsoft.com/office/powerpoint/2010/main" val="42207122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5.tmp"/><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tmp"/><Relationship Id="rId5" Type="http://schemas.openxmlformats.org/officeDocument/2006/relationships/image" Target="../media/image3.tmp"/><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hyperlink" Target="https://www.researchgate.net/" TargetMode="External"/><Relationship Id="rId3" Type="http://schemas.openxmlformats.org/officeDocument/2006/relationships/hyperlink" Target="https://www.scholar.google.com/scholar?hl=en&amp;as_sdt=0%2c5&amp;q=craaptest+importance+intreserach&amp;btnG=#d=gs_qabs&amp;t=1773131642717&amp;u=%23p%3D6QE9Rupz2pwJ" TargetMode="External"/><Relationship Id="rId7" Type="http://schemas.openxmlformats.org/officeDocument/2006/relationships/hyperlink" Target="https://www.researchgate.net/profile/oche-onuche/publication/343850842" TargetMode="External"/><Relationship Id="rId2" Type="http://schemas.openxmlformats.org/officeDocument/2006/relationships/hyperlink" Target="https://doi.org/10.1542/peds.110.2.402" TargetMode="External"/><Relationship Id="rId1" Type="http://schemas.openxmlformats.org/officeDocument/2006/relationships/slideLayout" Target="../slideLayouts/slideLayout2.xml"/><Relationship Id="rId6" Type="http://schemas.openxmlformats.org/officeDocument/2006/relationships/hyperlink" Target="https://doi:10.4300/JGME-D-22-00621.1.PMID:36274762;PMCID:PMC9580325" TargetMode="External"/><Relationship Id="rId5" Type="http://schemas.openxmlformats.org/officeDocument/2006/relationships/hyperlink" Target="https://www.enago.com/academy/what-are-the-ethical-considerations-in-research-design/" TargetMode="External"/><Relationship Id="rId4" Type="http://schemas.openxmlformats.org/officeDocument/2006/relationships/hyperlink" Target="https://doi:10.51951jmla.2018.283.Epub"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C173E-14AC-B718-ED62-3FC76FB77811}"/>
              </a:ext>
            </a:extLst>
          </p:cNvPr>
          <p:cNvSpPr>
            <a:spLocks noGrp="1"/>
          </p:cNvSpPr>
          <p:nvPr>
            <p:ph type="ctrTitle"/>
          </p:nvPr>
        </p:nvSpPr>
        <p:spPr>
          <a:xfrm>
            <a:off x="76890" y="0"/>
            <a:ext cx="11955091" cy="386397"/>
          </a:xfrm>
          <a:solidFill>
            <a:schemeClr val="accent2"/>
          </a:solidFill>
        </p:spPr>
        <p:txBody>
          <a:bodyPr>
            <a:normAutofit/>
          </a:bodyPr>
          <a:lstStyle/>
          <a:p>
            <a:r>
              <a:rPr lang="en-GB" sz="1400" b="1" u="sng" dirty="0">
                <a:latin typeface="Arial Black" panose="020B0A04020102020204" pitchFamily="34" charset="0"/>
              </a:rPr>
              <a:t>How can UK Health &amp; Social Care services reduce self-isolation and loneliness among elderly adults?</a:t>
            </a:r>
          </a:p>
        </p:txBody>
      </p:sp>
      <p:sp>
        <p:nvSpPr>
          <p:cNvPr id="4" name="TextBox 3">
            <a:extLst>
              <a:ext uri="{FF2B5EF4-FFF2-40B4-BE49-F238E27FC236}">
                <a16:creationId xmlns:a16="http://schemas.microsoft.com/office/drawing/2014/main" id="{4F316393-69DC-F6EF-5B3A-851653235824}"/>
              </a:ext>
            </a:extLst>
          </p:cNvPr>
          <p:cNvSpPr txBox="1"/>
          <p:nvPr/>
        </p:nvSpPr>
        <p:spPr>
          <a:xfrm>
            <a:off x="76890" y="386397"/>
            <a:ext cx="5875022" cy="2308324"/>
          </a:xfrm>
          <a:prstGeom prst="rect">
            <a:avLst/>
          </a:prstGeom>
          <a:solidFill>
            <a:schemeClr val="accent5">
              <a:lumMod val="60000"/>
              <a:lumOff val="40000"/>
            </a:schemeClr>
          </a:solidFill>
        </p:spPr>
        <p:txBody>
          <a:bodyPr wrap="square" rtlCol="0">
            <a:spAutoFit/>
          </a:bodyPr>
          <a:lstStyle/>
          <a:p>
            <a:r>
              <a:rPr lang="en-GB" sz="1200" b="1" u="sng" dirty="0">
                <a:latin typeface="Arial Black" panose="020B0A04020102020204" pitchFamily="34" charset="0"/>
              </a:rPr>
              <a:t>01 Introduction &amp; Research aim</a:t>
            </a:r>
          </a:p>
          <a:p>
            <a:r>
              <a:rPr lang="en-GB" sz="1200" dirty="0">
                <a:latin typeface="Arial" panose="020B0604020202020204" pitchFamily="34" charset="0"/>
                <a:cs typeface="Arial" panose="020B0604020202020204" pitchFamily="34" charset="0"/>
              </a:rPr>
              <a:t>This study used a secondary, desk-based approach to examine how UK health and social care services can reduce self-isolation and loneliness among elderly adults. According to Mak &amp; Thomas (2022), scoping reviews are a type of knowledge synthesis which use a systematic and iterative approach to identify and synthesize an existing or emerging body of literature on a given topic, enabling me to map the extent, range and nature of the literature whilst also identifying any gaps in the literature. This poster is an extension of Chapter 3 of my dissertation which outlines the search strategy, authentication of sources, inclusion and exclusion criteria and ethical considerations. By using a systematic approach to guarantee credibility, reliability, and transparency throughout my research. My aim is to critically analyse existing literature which enables me to identify themes for my analysis in Chapter 4</a:t>
            </a:r>
            <a:r>
              <a:rPr lang="en-GB" sz="1200" b="1" dirty="0">
                <a:latin typeface="Arial" panose="020B0604020202020204" pitchFamily="34" charset="0"/>
                <a:cs typeface="Arial" panose="020B0604020202020204" pitchFamily="34" charset="0"/>
              </a:rPr>
              <a:t>. </a:t>
            </a:r>
          </a:p>
        </p:txBody>
      </p:sp>
      <p:sp>
        <p:nvSpPr>
          <p:cNvPr id="5" name="TextBox 4">
            <a:extLst>
              <a:ext uri="{FF2B5EF4-FFF2-40B4-BE49-F238E27FC236}">
                <a16:creationId xmlns:a16="http://schemas.microsoft.com/office/drawing/2014/main" id="{45AA62B8-A239-AA81-8057-B5F7785B755B}"/>
              </a:ext>
            </a:extLst>
          </p:cNvPr>
          <p:cNvSpPr txBox="1"/>
          <p:nvPr/>
        </p:nvSpPr>
        <p:spPr>
          <a:xfrm>
            <a:off x="76890" y="2694721"/>
            <a:ext cx="5875022" cy="2123658"/>
          </a:xfrm>
          <a:prstGeom prst="rect">
            <a:avLst/>
          </a:prstGeom>
          <a:solidFill>
            <a:schemeClr val="accent3">
              <a:lumMod val="40000"/>
              <a:lumOff val="60000"/>
            </a:schemeClr>
          </a:solidFill>
        </p:spPr>
        <p:txBody>
          <a:bodyPr wrap="square" rtlCol="0">
            <a:spAutoFit/>
          </a:bodyPr>
          <a:lstStyle/>
          <a:p>
            <a:r>
              <a:rPr lang="en-GB" sz="1200" u="sng" dirty="0">
                <a:latin typeface="Arial Black" panose="020B0A04020102020204" pitchFamily="34" charset="0"/>
              </a:rPr>
              <a:t>03 Searching for information</a:t>
            </a:r>
          </a:p>
          <a:p>
            <a:r>
              <a:rPr lang="en-GB" sz="1200" dirty="0">
                <a:latin typeface="Arial" panose="020B0604020202020204" pitchFamily="34" charset="0"/>
                <a:cs typeface="Arial" panose="020B0604020202020204" pitchFamily="34" charset="0"/>
              </a:rPr>
              <a:t>By using the UWTSD Library, Google scholar, PubMed, NIH, WHO &amp;  charities/key organisations to locate pertinent literature to support dissertation research. Using a structured search strategy with specific keywords, using reputable academic databases, and critically evaluating sources for currency, Relevance, Authority, Accuracy and Purpose (CRAAP test, see Figure 1). Filters applied within my searches included peer-reviewed status, publication date, document type and subject area. Boolean operators were used to refine searches and improve precision by defining relationships between keywords: AND combined different concepts, OR included synonyms, and NOT excluded unwanted terms (Villena-Roman et al, 2005). </a:t>
            </a:r>
          </a:p>
        </p:txBody>
      </p:sp>
      <p:sp>
        <p:nvSpPr>
          <p:cNvPr id="6" name="TextBox 5">
            <a:extLst>
              <a:ext uri="{FF2B5EF4-FFF2-40B4-BE49-F238E27FC236}">
                <a16:creationId xmlns:a16="http://schemas.microsoft.com/office/drawing/2014/main" id="{3FAB447D-C097-2DB9-A6DD-6B1115F6C59E}"/>
              </a:ext>
            </a:extLst>
          </p:cNvPr>
          <p:cNvSpPr txBox="1"/>
          <p:nvPr/>
        </p:nvSpPr>
        <p:spPr>
          <a:xfrm>
            <a:off x="5951908" y="386397"/>
            <a:ext cx="6080069" cy="2677656"/>
          </a:xfrm>
          <a:prstGeom prst="rect">
            <a:avLst/>
          </a:prstGeom>
          <a:solidFill>
            <a:srgbClr val="FFFF00"/>
          </a:solidFill>
        </p:spPr>
        <p:txBody>
          <a:bodyPr wrap="square" rtlCol="0">
            <a:spAutoFit/>
          </a:bodyPr>
          <a:lstStyle/>
          <a:p>
            <a:r>
              <a:rPr lang="en-GB" sz="1200" u="sng" dirty="0">
                <a:latin typeface="Arial Black" panose="020B0A04020102020204" pitchFamily="34" charset="0"/>
              </a:rPr>
              <a:t>02 Search Strategy</a:t>
            </a:r>
          </a:p>
          <a:p>
            <a:r>
              <a:rPr lang="en-GB" sz="1200" dirty="0">
                <a:latin typeface="Arial" panose="020B0604020202020204" pitchFamily="34" charset="0"/>
                <a:cs typeface="Arial" panose="020B0604020202020204" pitchFamily="34" charset="0"/>
              </a:rPr>
              <a:t>A search strategy in secondary research is a systematic, documented plan used to identify existing literature, consisting of specific keywords, Boolean operators, and filters to maximise the retrieval of relevant, high-quality sources, ensuring the review is comprehensive, transparent and reproducible (Bramer, Jonge et al, 2018). Keywords for my searches included: elderly, self-isolation, psychological impacts, wellbeing, loneliness, support, services, barriers and physical health. By selecting 10 relevant articles and listing them in my source tracking table (See below), then selecting 5 of the most useful sources based on high relevance to research, methodological quality and authority and impact I complied a results summary table (See below). Based on the research in my summary table I was able to identify key words, which I then grouped into three themes (See Appendices) to identify patterns within the research, gaps and underdeveloped areas, allowing me to explore my research question in more depth throughout Chapter 4. </a:t>
            </a:r>
          </a:p>
        </p:txBody>
      </p:sp>
      <p:pic>
        <p:nvPicPr>
          <p:cNvPr id="1030" name="Picture 6" descr="Police Constable Degree Apprenticeship and Degree Holder Entry ...">
            <a:extLst>
              <a:ext uri="{FF2B5EF4-FFF2-40B4-BE49-F238E27FC236}">
                <a16:creationId xmlns:a16="http://schemas.microsoft.com/office/drawing/2014/main" id="{FBBD8284-65E1-9B2E-D6EF-52B2B6597B8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931" y="6087958"/>
            <a:ext cx="6080069" cy="730017"/>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413723A8-B06E-9013-C356-48477AF8C8CF}"/>
              </a:ext>
            </a:extLst>
          </p:cNvPr>
          <p:cNvSpPr txBox="1"/>
          <p:nvPr/>
        </p:nvSpPr>
        <p:spPr>
          <a:xfrm>
            <a:off x="6054435" y="4746206"/>
            <a:ext cx="1105593" cy="307777"/>
          </a:xfrm>
          <a:prstGeom prst="rect">
            <a:avLst/>
          </a:prstGeom>
          <a:noFill/>
        </p:spPr>
        <p:txBody>
          <a:bodyPr wrap="square" rtlCol="0">
            <a:spAutoFit/>
          </a:bodyPr>
          <a:lstStyle/>
          <a:p>
            <a:r>
              <a:rPr lang="en-GB" sz="1400" dirty="0"/>
              <a:t>(</a:t>
            </a:r>
            <a:r>
              <a:rPr lang="en-GB" sz="1400" b="1" u="sng" dirty="0"/>
              <a:t>Figure</a:t>
            </a:r>
            <a:r>
              <a:rPr lang="en-GB" sz="1400" dirty="0"/>
              <a:t> 1)</a:t>
            </a:r>
          </a:p>
        </p:txBody>
      </p:sp>
      <p:pic>
        <p:nvPicPr>
          <p:cNvPr id="9" name="Picture 2">
            <a:extLst>
              <a:ext uri="{FF2B5EF4-FFF2-40B4-BE49-F238E27FC236}">
                <a16:creationId xmlns:a16="http://schemas.microsoft.com/office/drawing/2014/main" id="{A776D802-80E6-27BA-6431-3C69ABBBA29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891" y="4832308"/>
            <a:ext cx="5875017" cy="836972"/>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84DEE6A2-5808-E76C-67FB-94EF5449880E}"/>
              </a:ext>
            </a:extLst>
          </p:cNvPr>
          <p:cNvSpPr txBox="1"/>
          <p:nvPr/>
        </p:nvSpPr>
        <p:spPr>
          <a:xfrm>
            <a:off x="6111931" y="5842337"/>
            <a:ext cx="6080069" cy="1015663"/>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I applied the CRAAP test when researching my subject area to ensure the credibility, academic rigor, and trustworthiness of my sources. It helped me filter out unreliable information, verify that data is current and relevant, confirm author expertise and identify biases. By using the CRAAP test it helped me to strengthen arguments and prevented false evidence from undermining my academic work.</a:t>
            </a:r>
          </a:p>
        </p:txBody>
      </p:sp>
      <p:pic>
        <p:nvPicPr>
          <p:cNvPr id="11" name="Picture 10">
            <a:extLst>
              <a:ext uri="{FF2B5EF4-FFF2-40B4-BE49-F238E27FC236}">
                <a16:creationId xmlns:a16="http://schemas.microsoft.com/office/drawing/2014/main" id="{BDE804C3-5EEF-38AD-8471-BDA053D6F5E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838812" y="3381372"/>
            <a:ext cx="514376" cy="95255"/>
          </a:xfrm>
          <a:prstGeom prst="rect">
            <a:avLst/>
          </a:prstGeom>
        </p:spPr>
      </p:pic>
      <p:pic>
        <p:nvPicPr>
          <p:cNvPr id="13" name="Picture 12">
            <a:extLst>
              <a:ext uri="{FF2B5EF4-FFF2-40B4-BE49-F238E27FC236}">
                <a16:creationId xmlns:a16="http://schemas.microsoft.com/office/drawing/2014/main" id="{88BC3B32-D9C2-3C45-B1B6-2450A9C0A63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951908" y="3088811"/>
            <a:ext cx="3223405" cy="2728768"/>
          </a:xfrm>
          <a:prstGeom prst="rect">
            <a:avLst/>
          </a:prstGeom>
        </p:spPr>
      </p:pic>
      <p:pic>
        <p:nvPicPr>
          <p:cNvPr id="15" name="Picture 14">
            <a:extLst>
              <a:ext uri="{FF2B5EF4-FFF2-40B4-BE49-F238E27FC236}">
                <a16:creationId xmlns:a16="http://schemas.microsoft.com/office/drawing/2014/main" id="{12015C9E-70FF-A840-0E64-17C891A58382}"/>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136378" y="3164681"/>
            <a:ext cx="2834639" cy="2652898"/>
          </a:xfrm>
          <a:prstGeom prst="rect">
            <a:avLst/>
          </a:prstGeom>
        </p:spPr>
      </p:pic>
      <p:sp>
        <p:nvSpPr>
          <p:cNvPr id="16" name="TextBox 15">
            <a:extLst>
              <a:ext uri="{FF2B5EF4-FFF2-40B4-BE49-F238E27FC236}">
                <a16:creationId xmlns:a16="http://schemas.microsoft.com/office/drawing/2014/main" id="{C7A3CFB9-32F0-A42E-7DC1-91F9C587F4BC}"/>
              </a:ext>
            </a:extLst>
          </p:cNvPr>
          <p:cNvSpPr txBox="1"/>
          <p:nvPr/>
        </p:nvSpPr>
        <p:spPr>
          <a:xfrm>
            <a:off x="96283" y="5586746"/>
            <a:ext cx="5743395" cy="461665"/>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I conducted a systematic review through a rigorous, transparent, and reproducible 7-step process (See Picture above)</a:t>
            </a:r>
          </a:p>
        </p:txBody>
      </p:sp>
    </p:spTree>
    <p:extLst>
      <p:ext uri="{BB962C8B-B14F-4D97-AF65-F5344CB8AC3E}">
        <p14:creationId xmlns:p14="http://schemas.microsoft.com/office/powerpoint/2010/main" val="14181800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447F12FC-C79A-B756-52EC-ED70830EF8EF}"/>
              </a:ext>
            </a:extLst>
          </p:cNvPr>
          <p:cNvSpPr txBox="1"/>
          <p:nvPr/>
        </p:nvSpPr>
        <p:spPr>
          <a:xfrm>
            <a:off x="66502" y="0"/>
            <a:ext cx="4737974" cy="2492990"/>
          </a:xfrm>
          <a:prstGeom prst="rect">
            <a:avLst/>
          </a:prstGeom>
          <a:solidFill>
            <a:schemeClr val="tx2">
              <a:lumMod val="25000"/>
              <a:lumOff val="75000"/>
            </a:schemeClr>
          </a:solidFill>
        </p:spPr>
        <p:txBody>
          <a:bodyPr wrap="square" rtlCol="0">
            <a:spAutoFit/>
          </a:bodyPr>
          <a:lstStyle/>
          <a:p>
            <a:r>
              <a:rPr lang="en-GB" sz="1200" u="sng" dirty="0">
                <a:latin typeface="Arial Black" panose="020B0A04020102020204" pitchFamily="34" charset="0"/>
              </a:rPr>
              <a:t>05 Research validation &amp; Analysis</a:t>
            </a:r>
          </a:p>
          <a:p>
            <a:r>
              <a:rPr lang="en-GB" sz="1200" dirty="0">
                <a:latin typeface="Arial" panose="020B0604020202020204" pitchFamily="34" charset="0"/>
                <a:cs typeface="Arial" panose="020B0604020202020204" pitchFamily="34" charset="0"/>
              </a:rPr>
              <a:t>Validation in secondary research is the process of verifying the accuracy, quality, and reliability of existing data to ensure it is fit for purpose. Validation of research involves critically evaluating sources, checking for bias, and cross-verifying findings to guarantee integrity (Onuche, 2020). The importance of ensuring validation of information prevents misinformation, enables a solid foundation for arguments, ensures validity and consistency and facilitates future research. Skimming techniques were used to efficiently manage large volumes of research and enable me to identify, filter and extract relevant data to identify the sources usefulness in answering my research question (Aritonang, 2018). </a:t>
            </a:r>
          </a:p>
          <a:p>
            <a:endParaRPr lang="en-GB" sz="12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A03B2768-0989-24A6-AFA8-951D0CD3B6B0}"/>
              </a:ext>
            </a:extLst>
          </p:cNvPr>
          <p:cNvSpPr txBox="1"/>
          <p:nvPr/>
        </p:nvSpPr>
        <p:spPr>
          <a:xfrm>
            <a:off x="4804476" y="0"/>
            <a:ext cx="3967566" cy="2492990"/>
          </a:xfrm>
          <a:prstGeom prst="rect">
            <a:avLst/>
          </a:prstGeom>
          <a:solidFill>
            <a:schemeClr val="accent5">
              <a:lumMod val="20000"/>
              <a:lumOff val="80000"/>
            </a:schemeClr>
          </a:solidFill>
        </p:spPr>
        <p:txBody>
          <a:bodyPr wrap="square" rtlCol="0">
            <a:spAutoFit/>
          </a:bodyPr>
          <a:lstStyle/>
          <a:p>
            <a:r>
              <a:rPr lang="en-GB" sz="1200" u="sng" dirty="0">
                <a:latin typeface="Arial Black" panose="020B0A04020102020204" pitchFamily="34" charset="0"/>
                <a:cs typeface="Arial" panose="020B0604020202020204" pitchFamily="34" charset="0"/>
              </a:rPr>
              <a:t>06 Inclusion Criteria</a:t>
            </a:r>
          </a:p>
          <a:p>
            <a:pPr marL="285750" indent="-285750">
              <a:buFontTx/>
              <a:buChar char="-"/>
            </a:pPr>
            <a:r>
              <a:rPr lang="en-GB" sz="1200" dirty="0">
                <a:latin typeface="Arial" panose="020B0604020202020204" pitchFamily="34" charset="0"/>
                <a:cs typeface="Arial" panose="020B0604020202020204" pitchFamily="34" charset="0"/>
              </a:rPr>
              <a:t>Research focusing on loneliness and self isolation amongst the elderly.</a:t>
            </a:r>
          </a:p>
          <a:p>
            <a:pPr marL="285750" indent="-285750">
              <a:buFontTx/>
              <a:buChar char="-"/>
            </a:pPr>
            <a:r>
              <a:rPr lang="en-GB" sz="1200" dirty="0">
                <a:latin typeface="Arial" panose="020B0604020202020204" pitchFamily="34" charset="0"/>
                <a:cs typeface="Arial" panose="020B0604020202020204" pitchFamily="34" charset="0"/>
              </a:rPr>
              <a:t>UK based, English language</a:t>
            </a:r>
          </a:p>
          <a:p>
            <a:pPr marL="285750" indent="-285750">
              <a:buFontTx/>
              <a:buChar char="-"/>
            </a:pPr>
            <a:r>
              <a:rPr lang="en-GB" sz="1200" dirty="0">
                <a:latin typeface="Arial" panose="020B0604020202020204" pitchFamily="34" charset="0"/>
                <a:cs typeface="Arial" panose="020B0604020202020204" pitchFamily="34" charset="0"/>
              </a:rPr>
              <a:t>Published within the last 20 years.</a:t>
            </a:r>
          </a:p>
          <a:p>
            <a:pPr marL="285750" indent="-285750">
              <a:buFontTx/>
              <a:buChar char="-"/>
            </a:pPr>
            <a:r>
              <a:rPr lang="en-GB" sz="1200" dirty="0">
                <a:latin typeface="Arial" panose="020B0604020202020204" pitchFamily="34" charset="0"/>
                <a:cs typeface="Arial" panose="020B0604020202020204" pitchFamily="34" charset="0"/>
              </a:rPr>
              <a:t>Theoretical framework: enhancing validity by linking research question to theory allowing for expansion as to how research question relates to broader theoretical concepts. </a:t>
            </a:r>
          </a:p>
          <a:p>
            <a:pPr marL="285750" indent="-285750">
              <a:buFontTx/>
              <a:buChar char="-"/>
            </a:pPr>
            <a:r>
              <a:rPr lang="en-GB" sz="1200" dirty="0">
                <a:latin typeface="Arial" panose="020B0604020202020204" pitchFamily="34" charset="0"/>
                <a:cs typeface="Arial" panose="020B0604020202020204" pitchFamily="34" charset="0"/>
              </a:rPr>
              <a:t>Peer reviewed journals, policy documents, recognised charities &amp; agencies providing evidence based, scientifically validated health information.</a:t>
            </a:r>
          </a:p>
          <a:p>
            <a:pPr marL="285750" indent="-285750">
              <a:buFontTx/>
              <a:buChar char="-"/>
            </a:pPr>
            <a:endParaRPr lang="en-GB" sz="12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17667113-D3DF-F7E8-3424-6AF38501CCD2}"/>
              </a:ext>
            </a:extLst>
          </p:cNvPr>
          <p:cNvSpPr txBox="1"/>
          <p:nvPr/>
        </p:nvSpPr>
        <p:spPr>
          <a:xfrm>
            <a:off x="8772042" y="0"/>
            <a:ext cx="3419958" cy="2492990"/>
          </a:xfrm>
          <a:prstGeom prst="rect">
            <a:avLst/>
          </a:prstGeom>
          <a:solidFill>
            <a:schemeClr val="accent6">
              <a:lumMod val="20000"/>
              <a:lumOff val="80000"/>
            </a:schemeClr>
          </a:solidFill>
        </p:spPr>
        <p:txBody>
          <a:bodyPr wrap="square" rtlCol="0">
            <a:spAutoFit/>
          </a:bodyPr>
          <a:lstStyle/>
          <a:p>
            <a:r>
              <a:rPr lang="en-GB" sz="1200" u="sng" dirty="0">
                <a:latin typeface="Arial Black" panose="020B0A04020102020204" pitchFamily="34" charset="0"/>
              </a:rPr>
              <a:t>07 Exclusion Criteria</a:t>
            </a:r>
          </a:p>
          <a:p>
            <a:pPr marL="285750" indent="-285750">
              <a:buFontTx/>
              <a:buChar char="-"/>
            </a:pPr>
            <a:r>
              <a:rPr lang="en-GB" sz="1200" dirty="0">
                <a:latin typeface="Arial" panose="020B0604020202020204" pitchFamily="34" charset="0"/>
                <a:cs typeface="Arial" panose="020B0604020202020204" pitchFamily="34" charset="0"/>
              </a:rPr>
              <a:t>Research over 20 years old </a:t>
            </a:r>
          </a:p>
          <a:p>
            <a:pPr marL="285750" indent="-285750">
              <a:buFontTx/>
              <a:buChar char="-"/>
            </a:pPr>
            <a:r>
              <a:rPr lang="en-GB" sz="1200" dirty="0">
                <a:latin typeface="Arial" panose="020B0604020202020204" pitchFamily="34" charset="0"/>
                <a:cs typeface="Arial" panose="020B0604020202020204" pitchFamily="34" charset="0"/>
              </a:rPr>
              <a:t>Not peer-reviewed, opinion based, sources unrelated to research question, inaccurate data, research that violates ethical standards or falls outside the defined scope. </a:t>
            </a:r>
          </a:p>
          <a:p>
            <a:pPr marL="285750" indent="-285750">
              <a:buFontTx/>
              <a:buChar char="-"/>
            </a:pPr>
            <a:r>
              <a:rPr lang="en-GB" sz="1200" dirty="0">
                <a:latin typeface="Arial" panose="020B0604020202020204" pitchFamily="34" charset="0"/>
                <a:cs typeface="Arial" panose="020B0604020202020204" pitchFamily="34" charset="0"/>
              </a:rPr>
              <a:t>Incorrect study type</a:t>
            </a:r>
          </a:p>
          <a:p>
            <a:pPr marL="285750" indent="-285750">
              <a:buFontTx/>
              <a:buChar char="-"/>
            </a:pPr>
            <a:r>
              <a:rPr lang="en-GB" sz="1200" dirty="0">
                <a:latin typeface="Arial" panose="020B0604020202020204" pitchFamily="34" charset="0"/>
                <a:cs typeface="Arial" panose="020B0604020202020204" pitchFamily="34" charset="0"/>
              </a:rPr>
              <a:t>Methodological flaws</a:t>
            </a:r>
          </a:p>
          <a:p>
            <a:pPr marL="285750" indent="-285750">
              <a:buFontTx/>
              <a:buChar char="-"/>
            </a:pP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CRAAP test followed to exclude all irrelevant sources (Blakeslee, 2004). </a:t>
            </a:r>
            <a:endParaRPr lang="en-GB" sz="14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p:txBody>
      </p:sp>
      <p:pic>
        <p:nvPicPr>
          <p:cNvPr id="2052" name="Picture 4">
            <a:extLst>
              <a:ext uri="{FF2B5EF4-FFF2-40B4-BE49-F238E27FC236}">
                <a16:creationId xmlns:a16="http://schemas.microsoft.com/office/drawing/2014/main" id="{459B597B-5546-036A-5F13-732AF5386C8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36028" y="2490240"/>
            <a:ext cx="6555971" cy="2929657"/>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B6001526-E42F-0F3E-B15B-F6FB1D9FD13B}"/>
              </a:ext>
            </a:extLst>
          </p:cNvPr>
          <p:cNvSpPr txBox="1"/>
          <p:nvPr/>
        </p:nvSpPr>
        <p:spPr>
          <a:xfrm>
            <a:off x="66502" y="2492855"/>
            <a:ext cx="5569527" cy="2677656"/>
          </a:xfrm>
          <a:prstGeom prst="rect">
            <a:avLst/>
          </a:prstGeom>
          <a:solidFill>
            <a:schemeClr val="accent3">
              <a:lumMod val="60000"/>
              <a:lumOff val="40000"/>
            </a:schemeClr>
          </a:solidFill>
        </p:spPr>
        <p:txBody>
          <a:bodyPr wrap="square" rtlCol="0">
            <a:spAutoFit/>
          </a:bodyPr>
          <a:lstStyle/>
          <a:p>
            <a:r>
              <a:rPr lang="en-GB" sz="1200" u="sng" dirty="0">
                <a:latin typeface="Arial Black" panose="020B0A04020102020204" pitchFamily="34" charset="0"/>
              </a:rPr>
              <a:t>08 Ethical Considerations</a:t>
            </a:r>
          </a:p>
          <a:p>
            <a:r>
              <a:rPr lang="en-GB" sz="1200" b="1" u="sng" dirty="0">
                <a:latin typeface="Arial" panose="020B0604020202020204" pitchFamily="34" charset="0"/>
                <a:cs typeface="Arial" panose="020B0604020202020204" pitchFamily="34" charset="0"/>
              </a:rPr>
              <a:t>01-Protecting participant safety- </a:t>
            </a:r>
            <a:r>
              <a:rPr lang="en-GB" sz="1200" dirty="0">
                <a:latin typeface="Arial" panose="020B0604020202020204" pitchFamily="34" charset="0"/>
                <a:cs typeface="Arial" panose="020B0604020202020204" pitchFamily="34" charset="0"/>
              </a:rPr>
              <a:t>to prevent physical, psychological, or social harm, ensure voluntary and informed participation, and maintain public trust (Bauchner, 2002).</a:t>
            </a:r>
          </a:p>
          <a:p>
            <a:r>
              <a:rPr lang="en-GB" sz="1200" dirty="0">
                <a:latin typeface="Arial" panose="020B0604020202020204" pitchFamily="34" charset="0"/>
                <a:cs typeface="Arial" panose="020B0604020202020204" pitchFamily="34" charset="0"/>
              </a:rPr>
              <a:t>This study was conducted using secondary research therefore informed consent was not necessary (Aveyard, 2018). Informed consent was obtained in the original studies.</a:t>
            </a:r>
          </a:p>
          <a:p>
            <a:r>
              <a:rPr lang="en-GB" sz="1200" b="1" u="sng" dirty="0">
                <a:latin typeface="Arial" panose="020B0604020202020204" pitchFamily="34" charset="0"/>
                <a:cs typeface="Arial" panose="020B0604020202020204" pitchFamily="34" charset="0"/>
              </a:rPr>
              <a:t>02-Maintaining scientific Integrity- </a:t>
            </a:r>
            <a:r>
              <a:rPr lang="en-GB" sz="1200" dirty="0">
                <a:latin typeface="Arial" panose="020B0604020202020204" pitchFamily="34" charset="0"/>
                <a:cs typeface="Arial" panose="020B0604020202020204" pitchFamily="34" charset="0"/>
              </a:rPr>
              <a:t>by clearly reporting methods, findings and results without fabrication, falsification or plagiarism. Attributing credit and accountability for published work by using citations and Harvard style referencing. Using the CRAAP test to ensure that reliable sources were used throughout.</a:t>
            </a:r>
          </a:p>
          <a:p>
            <a:r>
              <a:rPr lang="en-GB" sz="1200" b="1" u="sng" dirty="0">
                <a:latin typeface="Arial" panose="020B0604020202020204" pitchFamily="34" charset="0"/>
                <a:cs typeface="Arial" panose="020B0604020202020204" pitchFamily="34" charset="0"/>
              </a:rPr>
              <a:t>03-upholding human rights and dignity- </a:t>
            </a:r>
            <a:r>
              <a:rPr lang="en-GB" sz="1200" dirty="0">
                <a:latin typeface="Arial" panose="020B0604020202020204" pitchFamily="34" charset="0"/>
                <a:cs typeface="Arial" panose="020B0604020202020204" pitchFamily="34" charset="0"/>
              </a:rPr>
              <a:t>I treated all data as a valuable, sensitive resource and respected the original, intended purpose of the research. </a:t>
            </a:r>
          </a:p>
        </p:txBody>
      </p:sp>
      <p:sp>
        <p:nvSpPr>
          <p:cNvPr id="10" name="TextBox 9">
            <a:extLst>
              <a:ext uri="{FF2B5EF4-FFF2-40B4-BE49-F238E27FC236}">
                <a16:creationId xmlns:a16="http://schemas.microsoft.com/office/drawing/2014/main" id="{19F87678-6FED-CA63-B341-4550AD62E685}"/>
              </a:ext>
            </a:extLst>
          </p:cNvPr>
          <p:cNvSpPr txBox="1"/>
          <p:nvPr/>
        </p:nvSpPr>
        <p:spPr>
          <a:xfrm>
            <a:off x="66501" y="5173125"/>
            <a:ext cx="5569528" cy="1569660"/>
          </a:xfrm>
          <a:prstGeom prst="rect">
            <a:avLst/>
          </a:prstGeom>
          <a:solidFill>
            <a:srgbClr val="FFFF00"/>
          </a:solidFill>
        </p:spPr>
        <p:txBody>
          <a:bodyPr wrap="square" rtlCol="0">
            <a:spAutoFit/>
          </a:bodyPr>
          <a:lstStyle/>
          <a:p>
            <a:r>
              <a:rPr lang="en-GB" sz="1200" b="1" u="sng" dirty="0">
                <a:latin typeface="Arial" panose="020B0604020202020204" pitchFamily="34" charset="0"/>
                <a:cs typeface="Arial" panose="020B0604020202020204" pitchFamily="34" charset="0"/>
              </a:rPr>
              <a:t>04-Ensuring social responsibility-By </a:t>
            </a:r>
            <a:r>
              <a:rPr lang="en-GB" sz="1200" dirty="0">
                <a:latin typeface="Arial" panose="020B0604020202020204" pitchFamily="34" charset="0"/>
                <a:cs typeface="Arial" panose="020B0604020202020204" pitchFamily="34" charset="0"/>
              </a:rPr>
              <a:t>respecting copyright, using anonymised data to prevent harm and efficiently referencing sources to avoid plagiarism.</a:t>
            </a:r>
          </a:p>
          <a:p>
            <a:r>
              <a:rPr lang="en-GB" sz="1200" b="1" u="sng" dirty="0">
                <a:latin typeface="Arial" panose="020B0604020202020204" pitchFamily="34" charset="0"/>
                <a:cs typeface="Arial" panose="020B0604020202020204" pitchFamily="34" charset="0"/>
              </a:rPr>
              <a:t>05- Building trust in research &amp; institutions- </a:t>
            </a:r>
            <a:r>
              <a:rPr lang="en-GB" sz="1200" dirty="0">
                <a:latin typeface="Arial" panose="020B0604020202020204" pitchFamily="34" charset="0"/>
                <a:cs typeface="Arial" panose="020B0604020202020204" pitchFamily="34" charset="0"/>
              </a:rPr>
              <a:t>by clearly explaining the context of original research to avoid misinterpretation, reporting all findings and clearly citing the original sources (Orsini et al, 2020).</a:t>
            </a:r>
          </a:p>
          <a:p>
            <a:r>
              <a:rPr lang="en-GB" sz="1200" b="1" u="sng" dirty="0">
                <a:latin typeface="Arial" panose="020B0604020202020204" pitchFamily="34" charset="0"/>
                <a:cs typeface="Arial" panose="020B0604020202020204" pitchFamily="34" charset="0"/>
              </a:rPr>
              <a:t>06- Complying with legal &amp; Regulatory compliance-</a:t>
            </a:r>
            <a:r>
              <a:rPr lang="en-GB" sz="1200" dirty="0">
                <a:latin typeface="Arial" panose="020B0604020202020204" pitchFamily="34" charset="0"/>
                <a:cs typeface="Arial" panose="020B0604020202020204" pitchFamily="34" charset="0"/>
              </a:rPr>
              <a:t>  The research within this report adheres to data protection laws (GDPR) and the UK data protection Act, 2018. </a:t>
            </a:r>
          </a:p>
        </p:txBody>
      </p:sp>
      <p:pic>
        <p:nvPicPr>
          <p:cNvPr id="2054" name="Picture 6" descr="GDPR Principles: A Comprehensive Guide | Sovy">
            <a:extLst>
              <a:ext uri="{FF2B5EF4-FFF2-40B4-BE49-F238E27FC236}">
                <a16:creationId xmlns:a16="http://schemas.microsoft.com/office/drawing/2014/main" id="{992D9489-6090-B950-9517-AB8BAFF6638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36029" y="5586153"/>
            <a:ext cx="6555971" cy="10723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814129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159FE-FFFF-4112-C1A7-87E86C82D599}"/>
              </a:ext>
            </a:extLst>
          </p:cNvPr>
          <p:cNvSpPr>
            <a:spLocks noGrp="1"/>
          </p:cNvSpPr>
          <p:nvPr>
            <p:ph type="title"/>
          </p:nvPr>
        </p:nvSpPr>
        <p:spPr>
          <a:xfrm>
            <a:off x="752959" y="123986"/>
            <a:ext cx="1540790" cy="350085"/>
          </a:xfrm>
        </p:spPr>
        <p:txBody>
          <a:bodyPr>
            <a:normAutofit/>
          </a:bodyPr>
          <a:lstStyle/>
          <a:p>
            <a:r>
              <a:rPr lang="en-GB" sz="1600" u="sng" dirty="0">
                <a:latin typeface="Arial Black" panose="020B0A04020102020204" pitchFamily="34" charset="0"/>
              </a:rPr>
              <a:t>References</a:t>
            </a:r>
          </a:p>
        </p:txBody>
      </p:sp>
      <p:sp>
        <p:nvSpPr>
          <p:cNvPr id="3" name="Content Placeholder 2">
            <a:extLst>
              <a:ext uri="{FF2B5EF4-FFF2-40B4-BE49-F238E27FC236}">
                <a16:creationId xmlns:a16="http://schemas.microsoft.com/office/drawing/2014/main" id="{48E3789E-A7AE-49D1-B884-20D0400C6ACF}"/>
              </a:ext>
            </a:extLst>
          </p:cNvPr>
          <p:cNvSpPr>
            <a:spLocks noGrp="1"/>
          </p:cNvSpPr>
          <p:nvPr>
            <p:ph idx="1"/>
          </p:nvPr>
        </p:nvSpPr>
        <p:spPr>
          <a:xfrm>
            <a:off x="838200" y="596685"/>
            <a:ext cx="10515600" cy="5580278"/>
          </a:xfrm>
        </p:spPr>
        <p:txBody>
          <a:bodyPr>
            <a:normAutofit lnSpcReduction="10000"/>
          </a:bodyPr>
          <a:lstStyle/>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Aritonang. Ran. Intan et al.(2018) </a:t>
            </a:r>
            <a:r>
              <a:rPr lang="en-GB" sz="1400" i="1" dirty="0">
                <a:latin typeface="Arial" panose="020B0604020202020204" pitchFamily="34" charset="0"/>
                <a:cs typeface="Arial" panose="020B0604020202020204" pitchFamily="34" charset="0"/>
              </a:rPr>
              <a:t>The analysis of skimming and Scanning technique to improve students in teaching reading comprehension,</a:t>
            </a:r>
            <a:r>
              <a:rPr lang="en-GB" sz="1400" dirty="0">
                <a:latin typeface="Arial" panose="020B0604020202020204" pitchFamily="34" charset="0"/>
                <a:cs typeface="Arial" panose="020B0604020202020204" pitchFamily="34" charset="0"/>
              </a:rPr>
              <a:t> 1(2), 101-106, Professional Journal of English Education. Accessed 10 March 2026.</a:t>
            </a:r>
          </a:p>
          <a:p>
            <a:r>
              <a:rPr lang="en-GB" sz="1400" dirty="0">
                <a:latin typeface="Arial" panose="020B0604020202020204" pitchFamily="34" charset="0"/>
                <a:cs typeface="Arial" panose="020B0604020202020204" pitchFamily="34" charset="0"/>
              </a:rPr>
              <a:t>Aveyard. H. (2018). </a:t>
            </a:r>
            <a:r>
              <a:rPr lang="en-GB" sz="1400" i="1" dirty="0">
                <a:latin typeface="Arial" panose="020B0604020202020204" pitchFamily="34" charset="0"/>
                <a:cs typeface="Arial" panose="020B0604020202020204" pitchFamily="34" charset="0"/>
              </a:rPr>
              <a:t>Doing a literature review in health and social care: </a:t>
            </a:r>
            <a:r>
              <a:rPr lang="en-GB" sz="1400" dirty="0">
                <a:latin typeface="Arial" panose="020B0604020202020204" pitchFamily="34" charset="0"/>
                <a:cs typeface="Arial" panose="020B0604020202020204" pitchFamily="34" charset="0"/>
              </a:rPr>
              <a:t>A practical guide (3</a:t>
            </a:r>
            <a:r>
              <a:rPr lang="en-GB" sz="1400" baseline="30000" dirty="0">
                <a:latin typeface="Arial" panose="020B0604020202020204" pitchFamily="34" charset="0"/>
                <a:cs typeface="Arial" panose="020B0604020202020204" pitchFamily="34" charset="0"/>
              </a:rPr>
              <a:t>rd</a:t>
            </a:r>
            <a:r>
              <a:rPr lang="en-GB" sz="1400" dirty="0">
                <a:latin typeface="Arial" panose="020B0604020202020204" pitchFamily="34" charset="0"/>
                <a:cs typeface="Arial" panose="020B0604020202020204" pitchFamily="34" charset="0"/>
              </a:rPr>
              <a:t> edition). Open University Press.</a:t>
            </a:r>
          </a:p>
          <a:p>
            <a:r>
              <a:rPr lang="en-GB" sz="1400" dirty="0">
                <a:latin typeface="Arial" panose="020B0604020202020204" pitchFamily="34" charset="0"/>
                <a:cs typeface="Arial" panose="020B0604020202020204" pitchFamily="34" charset="0"/>
              </a:rPr>
              <a:t>Bauchner. Howard, MD. (2002) </a:t>
            </a:r>
            <a:r>
              <a:rPr lang="en-GB" sz="1400" i="1" dirty="0">
                <a:latin typeface="Arial" panose="020B0604020202020204" pitchFamily="34" charset="0"/>
                <a:cs typeface="Arial" panose="020B0604020202020204" pitchFamily="34" charset="0"/>
              </a:rPr>
              <a:t>Protecting Research Participants</a:t>
            </a:r>
            <a:r>
              <a:rPr lang="en-GB" sz="1400" dirty="0">
                <a:latin typeface="Arial" panose="020B0604020202020204" pitchFamily="34" charset="0"/>
                <a:cs typeface="Arial" panose="020B0604020202020204" pitchFamily="34" charset="0"/>
              </a:rPr>
              <a:t>. 110(2):402-404, Paediatrics. Available at </a:t>
            </a:r>
            <a:r>
              <a:rPr lang="en-GB" sz="1400" dirty="0">
                <a:latin typeface="Arial" panose="020B0604020202020204" pitchFamily="34" charset="0"/>
                <a:cs typeface="Arial" panose="020B0604020202020204" pitchFamily="34" charset="0"/>
                <a:hlinkClick r:id="rId2"/>
              </a:rPr>
              <a:t>https://doi.org/10.1542/peds.110.2.402</a:t>
            </a:r>
            <a:r>
              <a:rPr lang="en-GB" sz="1400" dirty="0">
                <a:latin typeface="Arial" panose="020B0604020202020204" pitchFamily="34" charset="0"/>
                <a:cs typeface="Arial" panose="020B0604020202020204" pitchFamily="34" charset="0"/>
              </a:rPr>
              <a:t> .</a:t>
            </a:r>
          </a:p>
          <a:p>
            <a:r>
              <a:rPr lang="en-GB" sz="1400" dirty="0">
                <a:latin typeface="Arial" panose="020B0604020202020204" pitchFamily="34" charset="0"/>
                <a:cs typeface="Arial" panose="020B0604020202020204" pitchFamily="34" charset="0"/>
              </a:rPr>
              <a:t>Blakeslee. Sarah. (2004) </a:t>
            </a:r>
            <a:r>
              <a:rPr lang="en-GB" sz="1400" i="1" dirty="0">
                <a:latin typeface="Arial" panose="020B0604020202020204" pitchFamily="34" charset="0"/>
                <a:cs typeface="Arial" panose="020B0604020202020204" pitchFamily="34" charset="0"/>
              </a:rPr>
              <a:t>The CRAAP Test</a:t>
            </a:r>
            <a:r>
              <a:rPr lang="en-GB" sz="1400" dirty="0">
                <a:latin typeface="Arial" panose="020B0604020202020204" pitchFamily="34" charset="0"/>
                <a:cs typeface="Arial" panose="020B0604020202020204" pitchFamily="34" charset="0"/>
              </a:rPr>
              <a:t>, 31 (3),4, Loex Quarterly. Available at </a:t>
            </a:r>
            <a:r>
              <a:rPr lang="en-GB" sz="1400" dirty="0">
                <a:latin typeface="Arial" panose="020B0604020202020204" pitchFamily="34" charset="0"/>
                <a:cs typeface="Arial" panose="020B0604020202020204" pitchFamily="34" charset="0"/>
                <a:hlinkClick r:id="rId3"/>
              </a:rPr>
              <a:t>https://www.scholar.google.com/scholar?hl=en&amp;as_sdt=0%2c5&amp;q=craaptest+importance+intreserach&amp;btnG=#d=gs_qabs&amp;t=1773131642717&amp;u=%23p%3D6QE9Rupz2pwJ</a:t>
            </a:r>
            <a:r>
              <a:rPr lang="en-GB" sz="1400" dirty="0">
                <a:latin typeface="Arial" panose="020B0604020202020204" pitchFamily="34" charset="0"/>
                <a:cs typeface="Arial" panose="020B0604020202020204" pitchFamily="34" charset="0"/>
              </a:rPr>
              <a:t> Accessed 10 March 2026.</a:t>
            </a:r>
          </a:p>
          <a:p>
            <a:r>
              <a:rPr lang="en-GB" sz="1400" dirty="0">
                <a:latin typeface="Arial" panose="020B0604020202020204" pitchFamily="34" charset="0"/>
                <a:cs typeface="Arial" panose="020B0604020202020204" pitchFamily="34" charset="0"/>
              </a:rPr>
              <a:t>Bramer. WM, de Jonge. GB, Rethlefsen. ML, Mast. F, Kleijnen. J (2018) </a:t>
            </a:r>
            <a:r>
              <a:rPr lang="en-GB" sz="1400" i="1" dirty="0">
                <a:latin typeface="Arial" panose="020B0604020202020204" pitchFamily="34" charset="0"/>
                <a:cs typeface="Arial" panose="020B0604020202020204" pitchFamily="34" charset="0"/>
              </a:rPr>
              <a:t>A systematic approach to searching: an efficient and complete method to develop literature searches</a:t>
            </a:r>
            <a:r>
              <a:rPr lang="en-GB" sz="1400" dirty="0">
                <a:latin typeface="Arial" panose="020B0604020202020204" pitchFamily="34" charset="0"/>
                <a:cs typeface="Arial" panose="020B0604020202020204" pitchFamily="34" charset="0"/>
              </a:rPr>
              <a:t>,Oct:106(4), 531-541, J Med Libr Assoc. Available at </a:t>
            </a:r>
            <a:r>
              <a:rPr lang="en-GB" sz="1400" dirty="0">
                <a:latin typeface="Arial" panose="020B0604020202020204" pitchFamily="34" charset="0"/>
                <a:cs typeface="Arial" panose="020B0604020202020204" pitchFamily="34" charset="0"/>
                <a:hlinkClick r:id="rId4"/>
              </a:rPr>
              <a:t>https://doi:10.51951jmla.2018.283.Epub</a:t>
            </a:r>
            <a:r>
              <a:rPr lang="en-GB" sz="1400" dirty="0">
                <a:latin typeface="Arial" panose="020B0604020202020204" pitchFamily="34" charset="0"/>
                <a:cs typeface="Arial" panose="020B0604020202020204" pitchFamily="34" charset="0"/>
              </a:rPr>
              <a:t> Accessed 09 March 2026.</a:t>
            </a:r>
          </a:p>
          <a:p>
            <a:r>
              <a:rPr lang="en-GB" sz="1400" dirty="0">
                <a:latin typeface="Arial" panose="020B0604020202020204" pitchFamily="34" charset="0"/>
                <a:cs typeface="Arial" panose="020B0604020202020204" pitchFamily="34" charset="0"/>
              </a:rPr>
              <a:t>Enago Academy. (2023) </a:t>
            </a:r>
            <a:r>
              <a:rPr lang="en-GB" sz="1400" i="1" dirty="0">
                <a:latin typeface="Arial" panose="020B0604020202020204" pitchFamily="34" charset="0"/>
                <a:cs typeface="Arial" panose="020B0604020202020204" pitchFamily="34" charset="0"/>
              </a:rPr>
              <a:t>What are the ethical considerations in Research design</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5"/>
              </a:rPr>
              <a:t>https://www.enago.com/academy/what-are-the-ethical-considerations-in-research-design/</a:t>
            </a:r>
            <a:r>
              <a:rPr lang="en-GB" sz="1400" dirty="0">
                <a:latin typeface="Arial" panose="020B0604020202020204" pitchFamily="34" charset="0"/>
                <a:cs typeface="Arial" panose="020B0604020202020204" pitchFamily="34" charset="0"/>
              </a:rPr>
              <a:t> Accessed 10 March 2026.</a:t>
            </a:r>
          </a:p>
          <a:p>
            <a:r>
              <a:rPr lang="en-GB" sz="1400" dirty="0">
                <a:latin typeface="Arial" panose="020B0604020202020204" pitchFamily="34" charset="0"/>
                <a:cs typeface="Arial" panose="020B0604020202020204" pitchFamily="34" charset="0"/>
              </a:rPr>
              <a:t>Mak. S, Thomas. A. (2022) </a:t>
            </a:r>
            <a:r>
              <a:rPr lang="en-GB" sz="1400" i="1" dirty="0">
                <a:latin typeface="Arial" panose="020B0604020202020204" pitchFamily="34" charset="0"/>
                <a:cs typeface="Arial" panose="020B0604020202020204" pitchFamily="34" charset="0"/>
              </a:rPr>
              <a:t>Steps for conducting a Scoping Review</a:t>
            </a:r>
            <a:r>
              <a:rPr lang="en-GB" sz="1400" dirty="0">
                <a:latin typeface="Arial" panose="020B0604020202020204" pitchFamily="34" charset="0"/>
                <a:cs typeface="Arial" panose="020B0604020202020204" pitchFamily="34" charset="0"/>
              </a:rPr>
              <a:t>, Oct 14(5):565-567 Available at </a:t>
            </a:r>
            <a:r>
              <a:rPr lang="en-GB" sz="1400" dirty="0">
                <a:latin typeface="Arial" panose="020B0604020202020204" pitchFamily="34" charset="0"/>
                <a:cs typeface="Arial" panose="020B0604020202020204" pitchFamily="34" charset="0"/>
                <a:hlinkClick r:id="rId6"/>
              </a:rPr>
              <a:t>https://doi:10.4300/JGME-D-22-00621.1.PMID:36274762;PMCID:PMC9580325</a:t>
            </a:r>
            <a:r>
              <a:rPr lang="en-GB" sz="1400" dirty="0">
                <a:latin typeface="Arial" panose="020B0604020202020204" pitchFamily="34" charset="0"/>
                <a:cs typeface="Arial" panose="020B0604020202020204" pitchFamily="34" charset="0"/>
              </a:rPr>
              <a:t> Accessed 09 March 2026.</a:t>
            </a:r>
          </a:p>
          <a:p>
            <a:r>
              <a:rPr lang="en-GB" sz="1400" dirty="0">
                <a:latin typeface="Arial" panose="020B0604020202020204" pitchFamily="34" charset="0"/>
                <a:cs typeface="Arial" panose="020B0604020202020204" pitchFamily="34" charset="0"/>
              </a:rPr>
              <a:t>Onuche, (2020) </a:t>
            </a:r>
            <a:r>
              <a:rPr lang="en-GB" sz="1400" i="1" dirty="0">
                <a:latin typeface="Arial" panose="020B0604020202020204" pitchFamily="34" charset="0"/>
                <a:cs typeface="Arial" panose="020B0604020202020204" pitchFamily="34" charset="0"/>
              </a:rPr>
              <a:t>Data collection collation and validation</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7"/>
              </a:rPr>
              <a:t>https://www.researchgate.net/profile/oche-onuche/publication/343850842</a:t>
            </a:r>
            <a:r>
              <a:rPr lang="en-GB" sz="1400" dirty="0">
                <a:latin typeface="Arial" panose="020B0604020202020204" pitchFamily="34" charset="0"/>
                <a:cs typeface="Arial" panose="020B0604020202020204" pitchFamily="34" charset="0"/>
              </a:rPr>
              <a:t>  Accessed 09 March 2026.</a:t>
            </a:r>
          </a:p>
          <a:p>
            <a:r>
              <a:rPr lang="en-GB" sz="1400" dirty="0">
                <a:latin typeface="Arial" panose="020B0604020202020204" pitchFamily="34" charset="0"/>
                <a:cs typeface="Arial" panose="020B0604020202020204" pitchFamily="34" charset="0"/>
              </a:rPr>
              <a:t>Orsini. S. Lucinda et al (2020) </a:t>
            </a:r>
            <a:r>
              <a:rPr lang="en-GB" sz="1400" i="1" dirty="0">
                <a:latin typeface="Arial" panose="020B0604020202020204" pitchFamily="34" charset="0"/>
                <a:cs typeface="Arial" panose="020B0604020202020204" pitchFamily="34" charset="0"/>
              </a:rPr>
              <a:t>Improving Transparency to build trust in real world secondary data studies for Hypothesis testing</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Why, What and How: Recommendations and a road map from the real-world evidence transparency initiative, </a:t>
            </a:r>
            <a:r>
              <a:rPr lang="en-GB" sz="1400" dirty="0">
                <a:latin typeface="Arial" panose="020B0604020202020204" pitchFamily="34" charset="0"/>
                <a:cs typeface="Arial" panose="020B0604020202020204" pitchFamily="34" charset="0"/>
              </a:rPr>
              <a:t>Volume 23, issue 9, Value in Health. </a:t>
            </a:r>
          </a:p>
          <a:p>
            <a:r>
              <a:rPr lang="en-GB" sz="1400" dirty="0">
                <a:latin typeface="Arial" panose="020B0604020202020204" pitchFamily="34" charset="0"/>
                <a:cs typeface="Arial" panose="020B0604020202020204" pitchFamily="34" charset="0"/>
              </a:rPr>
              <a:t>Villena-Roman et al (2005) </a:t>
            </a:r>
            <a:r>
              <a:rPr lang="en-GB" sz="1400" i="1" dirty="0">
                <a:latin typeface="Arial" panose="020B0604020202020204" pitchFamily="34" charset="0"/>
                <a:cs typeface="Arial" panose="020B0604020202020204" pitchFamily="34" charset="0"/>
              </a:rPr>
              <a:t>Boolean Operators in Interactive search</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8"/>
              </a:rPr>
              <a:t>https://www.researchgate.net</a:t>
            </a:r>
            <a:r>
              <a:rPr lang="en-GB" sz="1400" dirty="0">
                <a:latin typeface="Arial" panose="020B0604020202020204" pitchFamily="34" charset="0"/>
                <a:cs typeface="Arial" panose="020B0604020202020204" pitchFamily="34" charset="0"/>
              </a:rPr>
              <a:t> Accessed 09 March 2026.</a:t>
            </a:r>
          </a:p>
          <a:p>
            <a:pPr marL="0" indent="0">
              <a:buNone/>
            </a:pPr>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75592639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46B040A4C94EAC46BE1B9499E5F0E36C" ma:contentTypeVersion="15" ma:contentTypeDescription="Create a new document." ma:contentTypeScope="" ma:versionID="c4686c996184875cd77ccc2fa6828f14">
  <xsd:schema xmlns:xsd="http://www.w3.org/2001/XMLSchema" xmlns:xs="http://www.w3.org/2001/XMLSchema" xmlns:p="http://schemas.microsoft.com/office/2006/metadata/properties" xmlns:ns3="ac030f0c-32f4-4761-8968-de7f208a415f" xmlns:ns4="8ecffad1-7cd6-4418-bee0-2d8591d139cb" targetNamespace="http://schemas.microsoft.com/office/2006/metadata/properties" ma:root="true" ma:fieldsID="d6117294867fd91bbc75a1250de92fa4" ns3:_="" ns4:_="">
    <xsd:import namespace="ac030f0c-32f4-4761-8968-de7f208a415f"/>
    <xsd:import namespace="8ecffad1-7cd6-4418-bee0-2d8591d139cb"/>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element ref="ns4:MediaServiceSearchProperties" minOccurs="0"/>
                <xsd:element ref="ns4:_activity" minOccurs="0"/>
                <xsd:element ref="ns4:MediaServiceObjectDetectorVersions" minOccurs="0"/>
                <xsd:element ref="ns4:MediaServiceSystemTags" minOccurs="0"/>
                <xsd:element ref="ns4:MediaServiceOCR" minOccurs="0"/>
                <xsd:element ref="ns4:MediaServiceGenerationTime" minOccurs="0"/>
                <xsd:element ref="ns4:MediaServiceEventHashCode" minOccurs="0"/>
                <xsd:element ref="ns4: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c030f0c-32f4-4761-8968-de7f208a415f"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cffad1-7cd6-4418-bee0-2d8591d139cb"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element name="MediaServiceSystemTags" ma:index="18" nillable="true" ma:displayName="MediaServiceSystemTags" ma:hidden="true" ma:internalName="MediaServiceSystemTags" ma:readOnly="true">
      <xsd:simpleType>
        <xsd:restriction base="dms:Note"/>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GenerationTime" ma:index="20" nillable="true" ma:displayName="MediaServiceGenerationTime" ma:hidden="true" ma:internalName="MediaServiceGenerationTime" ma:readOnly="true">
      <xsd:simpleType>
        <xsd:restriction base="dms:Text"/>
      </xsd:simpleType>
    </xsd:element>
    <xsd:element name="MediaServiceEventHashCode" ma:index="21" nillable="true" ma:displayName="MediaServiceEventHashCode" ma:hidden="true" ma:internalName="MediaServiceEventHashCode" ma:readOnly="true">
      <xsd:simpleType>
        <xsd:restriction base="dms:Text"/>
      </xsd:simpleType>
    </xsd:element>
    <xsd:element name="MediaServiceDateTaken" ma:index="22" nillable="true" ma:displayName="MediaServiceDateTaken" ma:hidden="true" ma:indexed="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8ecffad1-7cd6-4418-bee0-2d8591d139cb" xsi:nil="true"/>
  </documentManagement>
</p:properties>
</file>

<file path=customXml/itemProps1.xml><?xml version="1.0" encoding="utf-8"?>
<ds:datastoreItem xmlns:ds="http://schemas.openxmlformats.org/officeDocument/2006/customXml" ds:itemID="{751DB930-DE20-4898-B0D6-1853B668613D}">
  <ds:schemaRefs>
    <ds:schemaRef ds:uri="http://schemas.microsoft.com/sharepoint/v3/contenttype/forms"/>
  </ds:schemaRefs>
</ds:datastoreItem>
</file>

<file path=customXml/itemProps2.xml><?xml version="1.0" encoding="utf-8"?>
<ds:datastoreItem xmlns:ds="http://schemas.openxmlformats.org/officeDocument/2006/customXml" ds:itemID="{AE4D2F49-AF82-4C4B-8EF5-5686F9067DF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c030f0c-32f4-4761-8968-de7f208a415f"/>
    <ds:schemaRef ds:uri="8ecffad1-7cd6-4418-bee0-2d8591d139c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91EDD95-B54A-44A5-81CA-6C078899A542}">
  <ds:schemaRefs>
    <ds:schemaRef ds:uri="http://purl.org/dc/terms/"/>
    <ds:schemaRef ds:uri="ac030f0c-32f4-4761-8968-de7f208a415f"/>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schemas.openxmlformats.org/package/2006/metadata/core-properties"/>
    <ds:schemaRef ds:uri="8ecffad1-7cd6-4418-bee0-2d8591d139cb"/>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1020</TotalTime>
  <Words>1465</Words>
  <Application>Microsoft Office PowerPoint</Application>
  <PresentationFormat>Widescreen</PresentationFormat>
  <Paragraphs>47</Paragraphs>
  <Slides>3</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vt:i4>
      </vt:variant>
    </vt:vector>
  </HeadingPairs>
  <TitlesOfParts>
    <vt:vector size="8" baseType="lpstr">
      <vt:lpstr>Aptos</vt:lpstr>
      <vt:lpstr>Aptos Display</vt:lpstr>
      <vt:lpstr>Arial</vt:lpstr>
      <vt:lpstr>Arial Black</vt:lpstr>
      <vt:lpstr>Office Theme</vt:lpstr>
      <vt:lpstr>How can UK Health &amp; Social Care services reduce self-isolation and loneliness among elderly adults?</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Jodie Louise Thomas (2129540)</dc:creator>
  <cp:lastModifiedBy>Jodie Louise Thomas (2129540)</cp:lastModifiedBy>
  <cp:revision>2</cp:revision>
  <dcterms:created xsi:type="dcterms:W3CDTF">2026-03-09T18:25:20Z</dcterms:created>
  <dcterms:modified xsi:type="dcterms:W3CDTF">2026-03-31T16:28:16Z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0x01010046B040A4C94EAC46BE1B9499E5F0E36C</vt:lpwstr>
  </property>
</Properties>
</file>