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5" r:id="rId2"/>
    <p:sldId id="283" r:id="rId3"/>
    <p:sldId id="286" r:id="rId4"/>
    <p:sldId id="287" r:id="rId5"/>
    <p:sldId id="288" r:id="rId6"/>
    <p:sldId id="294" r:id="rId7"/>
    <p:sldId id="293" r:id="rId8"/>
    <p:sldId id="297" r:id="rId9"/>
    <p:sldId id="260" r:id="rId10"/>
    <p:sldId id="284" r:id="rId11"/>
    <p:sldId id="290" r:id="rId12"/>
    <p:sldId id="299" r:id="rId13"/>
    <p:sldId id="300" r:id="rId14"/>
    <p:sldId id="301" r:id="rId15"/>
    <p:sldId id="302" r:id="rId16"/>
    <p:sldId id="303" r:id="rId17"/>
    <p:sldId id="289" r:id="rId18"/>
    <p:sldId id="291" r:id="rId19"/>
    <p:sldId id="292" r:id="rId20"/>
    <p:sldId id="275" r:id="rId21"/>
    <p:sldId id="262" r:id="rId22"/>
    <p:sldId id="269" r:id="rId23"/>
    <p:sldId id="273" r:id="rId24"/>
    <p:sldId id="296" r:id="rId25"/>
    <p:sldId id="274" r:id="rId26"/>
    <p:sldId id="30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C86843-A313-93D4-2010-7F8A4ADF7384}" v="111" dt="2026-01-03T19:41:31.799"/>
    <p1510:client id="{648E8881-A428-C611-6F99-5F6F0956D3E5}" v="3" dt="2026-01-02T19:33:06.240"/>
    <p1510:client id="{7E0746C3-D21D-2BE1-E01A-B6A387C4E7E9}" v="37" dt="2026-01-04T15:01:44.990"/>
    <p1510:client id="{83B92279-D7FE-E054-D996-8D3DE86EB7EF}" v="251" dt="2026-01-04T14:08:52.216"/>
    <p1510:client id="{F2E719FC-E9DB-8DBB-D6F5-FC9D2628EA50}" v="43" dt="2026-01-04T12:08:39.6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37C1B2-DFCA-442A-A00E-0D49E21F37E0}" type="doc">
      <dgm:prSet loTypeId="urn:microsoft.com/office/officeart/2016/7/layout/HorizontalActionList" loCatId="List" qsTypeId="urn:microsoft.com/office/officeart/2005/8/quickstyle/simple5" qsCatId="simple" csTypeId="urn:microsoft.com/office/officeart/2005/8/colors/accent0_3" csCatId="mainScheme"/>
      <dgm:spPr/>
      <dgm:t>
        <a:bodyPr/>
        <a:lstStyle/>
        <a:p>
          <a:endParaRPr lang="en-US"/>
        </a:p>
      </dgm:t>
    </dgm:pt>
    <dgm:pt modelId="{99055DEB-0927-4C4D-A7E6-8BB5F8E596CB}">
      <dgm:prSet/>
      <dgm:spPr/>
      <dgm:t>
        <a:bodyPr/>
        <a:lstStyle/>
        <a:p>
          <a:r>
            <a:rPr lang="en-US"/>
            <a:t>Analyse</a:t>
          </a:r>
        </a:p>
      </dgm:t>
    </dgm:pt>
    <dgm:pt modelId="{B48FF494-AE56-483D-9C70-23B12A0D10C3}" type="parTrans" cxnId="{3A5EFBBA-9DB7-4516-9009-0989858532FB}">
      <dgm:prSet/>
      <dgm:spPr/>
      <dgm:t>
        <a:bodyPr/>
        <a:lstStyle/>
        <a:p>
          <a:endParaRPr lang="en-US"/>
        </a:p>
      </dgm:t>
    </dgm:pt>
    <dgm:pt modelId="{6F664315-BDC1-4307-8493-1744910C69BA}" type="sibTrans" cxnId="{3A5EFBBA-9DB7-4516-9009-0989858532FB}">
      <dgm:prSet/>
      <dgm:spPr/>
      <dgm:t>
        <a:bodyPr/>
        <a:lstStyle/>
        <a:p>
          <a:endParaRPr lang="en-US"/>
        </a:p>
      </dgm:t>
    </dgm:pt>
    <dgm:pt modelId="{DEF225C3-7A0A-468C-A6CF-0F8DBCC98924}">
      <dgm:prSet/>
      <dgm:spPr/>
      <dgm:t>
        <a:bodyPr/>
        <a:lstStyle/>
        <a:p>
          <a:r>
            <a:rPr lang="en-US"/>
            <a:t>Analyse gender-specific operational and financial challenges in women-led cloud kitchens</a:t>
          </a:r>
        </a:p>
      </dgm:t>
    </dgm:pt>
    <dgm:pt modelId="{1755151A-125D-4685-9682-3EB714EAA9B9}" type="parTrans" cxnId="{28943380-1CF7-48B8-A407-390C0ACAD763}">
      <dgm:prSet/>
      <dgm:spPr/>
      <dgm:t>
        <a:bodyPr/>
        <a:lstStyle/>
        <a:p>
          <a:endParaRPr lang="en-US"/>
        </a:p>
      </dgm:t>
    </dgm:pt>
    <dgm:pt modelId="{A8D47D66-DA08-43BD-8345-8F3B6F04F20E}" type="sibTrans" cxnId="{28943380-1CF7-48B8-A407-390C0ACAD763}">
      <dgm:prSet/>
      <dgm:spPr/>
      <dgm:t>
        <a:bodyPr/>
        <a:lstStyle/>
        <a:p>
          <a:endParaRPr lang="en-US"/>
        </a:p>
      </dgm:t>
    </dgm:pt>
    <dgm:pt modelId="{2B8F8711-E418-498F-8AC5-7BD2642A4516}">
      <dgm:prSet/>
      <dgm:spPr/>
      <dgm:t>
        <a:bodyPr/>
        <a:lstStyle/>
        <a:p>
          <a:r>
            <a:rPr lang="en-US"/>
            <a:t>Examine</a:t>
          </a:r>
        </a:p>
      </dgm:t>
    </dgm:pt>
    <dgm:pt modelId="{3E5C219F-057C-4885-BDCD-8B115E07BF96}" type="parTrans" cxnId="{A49BBE9A-96AC-449C-9629-7FA8B8074FE8}">
      <dgm:prSet/>
      <dgm:spPr/>
      <dgm:t>
        <a:bodyPr/>
        <a:lstStyle/>
        <a:p>
          <a:endParaRPr lang="en-US"/>
        </a:p>
      </dgm:t>
    </dgm:pt>
    <dgm:pt modelId="{BC37CD0A-57FB-4314-8A6A-A4780C054706}" type="sibTrans" cxnId="{A49BBE9A-96AC-449C-9629-7FA8B8074FE8}">
      <dgm:prSet/>
      <dgm:spPr/>
      <dgm:t>
        <a:bodyPr/>
        <a:lstStyle/>
        <a:p>
          <a:endParaRPr lang="en-US"/>
        </a:p>
      </dgm:t>
    </dgm:pt>
    <dgm:pt modelId="{EF1D0B6F-4D30-4E8E-903D-10CECC6441C9}">
      <dgm:prSet/>
      <dgm:spPr/>
      <dgm:t>
        <a:bodyPr/>
        <a:lstStyle/>
        <a:p>
          <a:r>
            <a:rPr lang="en-US"/>
            <a:t>Examine the impact of platform dependence on visibility and profitability</a:t>
          </a:r>
        </a:p>
      </dgm:t>
    </dgm:pt>
    <dgm:pt modelId="{A1250476-830D-4D83-BB9A-F89970062407}" type="parTrans" cxnId="{C112433F-339A-4D7E-9458-F0AC5A104336}">
      <dgm:prSet/>
      <dgm:spPr/>
      <dgm:t>
        <a:bodyPr/>
        <a:lstStyle/>
        <a:p>
          <a:endParaRPr lang="en-US"/>
        </a:p>
      </dgm:t>
    </dgm:pt>
    <dgm:pt modelId="{CE9BBEE0-71BC-4423-9631-4DA9A69FE14A}" type="sibTrans" cxnId="{C112433F-339A-4D7E-9458-F0AC5A104336}">
      <dgm:prSet/>
      <dgm:spPr/>
      <dgm:t>
        <a:bodyPr/>
        <a:lstStyle/>
        <a:p>
          <a:endParaRPr lang="en-US"/>
        </a:p>
      </dgm:t>
    </dgm:pt>
    <dgm:pt modelId="{22AE5204-15B0-4966-BAA0-FF7B62AD08E5}">
      <dgm:prSet/>
      <dgm:spPr/>
      <dgm:t>
        <a:bodyPr/>
        <a:lstStyle/>
        <a:p>
          <a:r>
            <a:rPr lang="en-US"/>
            <a:t>Identify</a:t>
          </a:r>
        </a:p>
      </dgm:t>
    </dgm:pt>
    <dgm:pt modelId="{B4804DA6-F078-4A0A-AC26-23DB34C0BC6F}" type="parTrans" cxnId="{51009786-ABA6-408D-BE21-62D4EB34A325}">
      <dgm:prSet/>
      <dgm:spPr/>
      <dgm:t>
        <a:bodyPr/>
        <a:lstStyle/>
        <a:p>
          <a:endParaRPr lang="en-US"/>
        </a:p>
      </dgm:t>
    </dgm:pt>
    <dgm:pt modelId="{388C8AC7-8CC2-4F1C-8D71-702E540E1C44}" type="sibTrans" cxnId="{51009786-ABA6-408D-BE21-62D4EB34A325}">
      <dgm:prSet/>
      <dgm:spPr/>
      <dgm:t>
        <a:bodyPr/>
        <a:lstStyle/>
        <a:p>
          <a:endParaRPr lang="en-US"/>
        </a:p>
      </dgm:t>
    </dgm:pt>
    <dgm:pt modelId="{4D41CD75-C10E-4EC0-8793-0BA514F79E63}">
      <dgm:prSet/>
      <dgm:spPr/>
      <dgm:t>
        <a:bodyPr/>
        <a:lstStyle/>
        <a:p>
          <a:r>
            <a:rPr lang="en-US"/>
            <a:t>Identify innovation strategies adopted by women entrepreneurs</a:t>
          </a:r>
        </a:p>
      </dgm:t>
    </dgm:pt>
    <dgm:pt modelId="{A2AEB81B-661F-478E-90CE-CCB1A0F8C739}" type="parTrans" cxnId="{0F4B5153-65CD-437F-8B50-B0E10010FA3A}">
      <dgm:prSet/>
      <dgm:spPr/>
      <dgm:t>
        <a:bodyPr/>
        <a:lstStyle/>
        <a:p>
          <a:endParaRPr lang="en-US"/>
        </a:p>
      </dgm:t>
    </dgm:pt>
    <dgm:pt modelId="{7855D958-2020-46A1-8EE9-801B2794EA36}" type="sibTrans" cxnId="{0F4B5153-65CD-437F-8B50-B0E10010FA3A}">
      <dgm:prSet/>
      <dgm:spPr/>
      <dgm:t>
        <a:bodyPr/>
        <a:lstStyle/>
        <a:p>
          <a:endParaRPr lang="en-US"/>
        </a:p>
      </dgm:t>
    </dgm:pt>
    <dgm:pt modelId="{6F8714B4-62D9-45BD-8F60-1E9FA90087C5}">
      <dgm:prSet/>
      <dgm:spPr/>
      <dgm:t>
        <a:bodyPr/>
        <a:lstStyle/>
        <a:p>
          <a:r>
            <a:rPr lang="en-US"/>
            <a:t>Assess</a:t>
          </a:r>
        </a:p>
      </dgm:t>
    </dgm:pt>
    <dgm:pt modelId="{29D3842D-24EA-4145-854C-94370508AC44}" type="parTrans" cxnId="{27361F9A-B3F3-42B1-9A69-D70887C59C78}">
      <dgm:prSet/>
      <dgm:spPr/>
      <dgm:t>
        <a:bodyPr/>
        <a:lstStyle/>
        <a:p>
          <a:endParaRPr lang="en-US"/>
        </a:p>
      </dgm:t>
    </dgm:pt>
    <dgm:pt modelId="{640A1F8A-3803-4B95-A867-1B45E4CD63EC}" type="sibTrans" cxnId="{27361F9A-B3F3-42B1-9A69-D70887C59C78}">
      <dgm:prSet/>
      <dgm:spPr/>
      <dgm:t>
        <a:bodyPr/>
        <a:lstStyle/>
        <a:p>
          <a:endParaRPr lang="en-US"/>
        </a:p>
      </dgm:t>
    </dgm:pt>
    <dgm:pt modelId="{3DFFB78A-030C-4CAA-8F88-E57C888D8F7E}">
      <dgm:prSet/>
      <dgm:spPr/>
      <dgm:t>
        <a:bodyPr/>
        <a:lstStyle/>
        <a:p>
          <a:r>
            <a:rPr lang="en-US"/>
            <a:t>Assess the long-term sustainability and empowerment potential of women-led cloud kitchens</a:t>
          </a:r>
        </a:p>
      </dgm:t>
    </dgm:pt>
    <dgm:pt modelId="{55186443-BDC6-4894-A031-5DF0BF6BD385}" type="parTrans" cxnId="{2493E0DB-4BFE-4768-99B3-727200F250E0}">
      <dgm:prSet/>
      <dgm:spPr/>
      <dgm:t>
        <a:bodyPr/>
        <a:lstStyle/>
        <a:p>
          <a:endParaRPr lang="en-US"/>
        </a:p>
      </dgm:t>
    </dgm:pt>
    <dgm:pt modelId="{61352A6D-4F93-477C-B7F9-22A0B1C2C6FE}" type="sibTrans" cxnId="{2493E0DB-4BFE-4768-99B3-727200F250E0}">
      <dgm:prSet/>
      <dgm:spPr/>
      <dgm:t>
        <a:bodyPr/>
        <a:lstStyle/>
        <a:p>
          <a:endParaRPr lang="en-US"/>
        </a:p>
      </dgm:t>
    </dgm:pt>
    <dgm:pt modelId="{12F50E67-526A-4A65-B8BA-DD8411B22860}">
      <dgm:prSet/>
      <dgm:spPr/>
      <dgm:t>
        <a:bodyPr/>
        <a:lstStyle/>
        <a:p>
          <a:r>
            <a:rPr lang="en-US"/>
            <a:t>Contribute</a:t>
          </a:r>
        </a:p>
      </dgm:t>
    </dgm:pt>
    <dgm:pt modelId="{0FAB180D-0531-4827-A139-51A9017AC7FE}" type="parTrans" cxnId="{D2BC49CC-A7DA-4390-A2F8-83686529111D}">
      <dgm:prSet/>
      <dgm:spPr/>
      <dgm:t>
        <a:bodyPr/>
        <a:lstStyle/>
        <a:p>
          <a:endParaRPr lang="en-US"/>
        </a:p>
      </dgm:t>
    </dgm:pt>
    <dgm:pt modelId="{7F3A2727-0564-4204-B000-FC47D9941519}" type="sibTrans" cxnId="{D2BC49CC-A7DA-4390-A2F8-83686529111D}">
      <dgm:prSet/>
      <dgm:spPr/>
      <dgm:t>
        <a:bodyPr/>
        <a:lstStyle/>
        <a:p>
          <a:endParaRPr lang="en-US"/>
        </a:p>
      </dgm:t>
    </dgm:pt>
    <dgm:pt modelId="{F1B60EDA-DF3B-40D8-A4FD-C219F5829514}">
      <dgm:prSet/>
      <dgm:spPr/>
      <dgm:t>
        <a:bodyPr/>
        <a:lstStyle/>
        <a:p>
          <a:r>
            <a:rPr lang="en-US"/>
            <a:t>Contribute to theory by integrating gender, platform economy, and entrepreneurship perspectives</a:t>
          </a:r>
        </a:p>
      </dgm:t>
    </dgm:pt>
    <dgm:pt modelId="{9AFE3382-4917-4E0A-9056-469C78485D41}" type="parTrans" cxnId="{6CA9234F-E827-4E29-BD40-7B50DAE0D6FC}">
      <dgm:prSet/>
      <dgm:spPr/>
      <dgm:t>
        <a:bodyPr/>
        <a:lstStyle/>
        <a:p>
          <a:endParaRPr lang="en-US"/>
        </a:p>
      </dgm:t>
    </dgm:pt>
    <dgm:pt modelId="{F10761C7-D170-41F6-8DC1-AED0D5509F45}" type="sibTrans" cxnId="{6CA9234F-E827-4E29-BD40-7B50DAE0D6FC}">
      <dgm:prSet/>
      <dgm:spPr/>
      <dgm:t>
        <a:bodyPr/>
        <a:lstStyle/>
        <a:p>
          <a:endParaRPr lang="en-US"/>
        </a:p>
      </dgm:t>
    </dgm:pt>
    <dgm:pt modelId="{EE63EEDB-F77C-4294-9213-9BDA9B37D41A}" type="pres">
      <dgm:prSet presAssocID="{5737C1B2-DFCA-442A-A00E-0D49E21F37E0}" presName="Name0" presStyleCnt="0">
        <dgm:presLayoutVars>
          <dgm:dir/>
          <dgm:animLvl val="lvl"/>
          <dgm:resizeHandles val="exact"/>
        </dgm:presLayoutVars>
      </dgm:prSet>
      <dgm:spPr/>
    </dgm:pt>
    <dgm:pt modelId="{63FEC808-B43B-40C9-8F46-BFFCC5C5694F}" type="pres">
      <dgm:prSet presAssocID="{99055DEB-0927-4C4D-A7E6-8BB5F8E596CB}" presName="composite" presStyleCnt="0"/>
      <dgm:spPr/>
    </dgm:pt>
    <dgm:pt modelId="{67ED034B-2912-4A85-8506-91F7EA5CFEDC}" type="pres">
      <dgm:prSet presAssocID="{99055DEB-0927-4C4D-A7E6-8BB5F8E596CB}" presName="parTx" presStyleLbl="alignNode1" presStyleIdx="0" presStyleCnt="5">
        <dgm:presLayoutVars>
          <dgm:chMax val="0"/>
          <dgm:chPref val="0"/>
        </dgm:presLayoutVars>
      </dgm:prSet>
      <dgm:spPr/>
    </dgm:pt>
    <dgm:pt modelId="{0025EAB7-F6FA-42E5-8090-068F34273042}" type="pres">
      <dgm:prSet presAssocID="{99055DEB-0927-4C4D-A7E6-8BB5F8E596CB}" presName="desTx" presStyleLbl="alignAccFollowNode1" presStyleIdx="0" presStyleCnt="5">
        <dgm:presLayoutVars/>
      </dgm:prSet>
      <dgm:spPr/>
    </dgm:pt>
    <dgm:pt modelId="{63945BE2-8EA8-4FE6-97D6-6913A67FB0CE}" type="pres">
      <dgm:prSet presAssocID="{6F664315-BDC1-4307-8493-1744910C69BA}" presName="space" presStyleCnt="0"/>
      <dgm:spPr/>
    </dgm:pt>
    <dgm:pt modelId="{70FB95DD-9E36-4B88-94AA-D3DD1D83126A}" type="pres">
      <dgm:prSet presAssocID="{2B8F8711-E418-498F-8AC5-7BD2642A4516}" presName="composite" presStyleCnt="0"/>
      <dgm:spPr/>
    </dgm:pt>
    <dgm:pt modelId="{497DA743-0D1C-49CC-B9F8-B6DD79647450}" type="pres">
      <dgm:prSet presAssocID="{2B8F8711-E418-498F-8AC5-7BD2642A4516}" presName="parTx" presStyleLbl="alignNode1" presStyleIdx="1" presStyleCnt="5">
        <dgm:presLayoutVars>
          <dgm:chMax val="0"/>
          <dgm:chPref val="0"/>
        </dgm:presLayoutVars>
      </dgm:prSet>
      <dgm:spPr/>
    </dgm:pt>
    <dgm:pt modelId="{24ADAA1C-066F-4450-99D3-758073C33608}" type="pres">
      <dgm:prSet presAssocID="{2B8F8711-E418-498F-8AC5-7BD2642A4516}" presName="desTx" presStyleLbl="alignAccFollowNode1" presStyleIdx="1" presStyleCnt="5">
        <dgm:presLayoutVars/>
      </dgm:prSet>
      <dgm:spPr/>
    </dgm:pt>
    <dgm:pt modelId="{CA3DF024-0BAF-4AF1-95F8-E41BD82ABD0B}" type="pres">
      <dgm:prSet presAssocID="{BC37CD0A-57FB-4314-8A6A-A4780C054706}" presName="space" presStyleCnt="0"/>
      <dgm:spPr/>
    </dgm:pt>
    <dgm:pt modelId="{3461914F-8D8D-46E4-A82F-79D6BCC50BDB}" type="pres">
      <dgm:prSet presAssocID="{22AE5204-15B0-4966-BAA0-FF7B62AD08E5}" presName="composite" presStyleCnt="0"/>
      <dgm:spPr/>
    </dgm:pt>
    <dgm:pt modelId="{057CBA74-0333-423F-A11C-89DC1F98CAFB}" type="pres">
      <dgm:prSet presAssocID="{22AE5204-15B0-4966-BAA0-FF7B62AD08E5}" presName="parTx" presStyleLbl="alignNode1" presStyleIdx="2" presStyleCnt="5">
        <dgm:presLayoutVars>
          <dgm:chMax val="0"/>
          <dgm:chPref val="0"/>
        </dgm:presLayoutVars>
      </dgm:prSet>
      <dgm:spPr/>
    </dgm:pt>
    <dgm:pt modelId="{9F4C70DC-6D79-413E-92D8-9FC8E996A9C6}" type="pres">
      <dgm:prSet presAssocID="{22AE5204-15B0-4966-BAA0-FF7B62AD08E5}" presName="desTx" presStyleLbl="alignAccFollowNode1" presStyleIdx="2" presStyleCnt="5">
        <dgm:presLayoutVars/>
      </dgm:prSet>
      <dgm:spPr/>
    </dgm:pt>
    <dgm:pt modelId="{275405A1-4BFC-458A-BAD6-08D5B834C6BC}" type="pres">
      <dgm:prSet presAssocID="{388C8AC7-8CC2-4F1C-8D71-702E540E1C44}" presName="space" presStyleCnt="0"/>
      <dgm:spPr/>
    </dgm:pt>
    <dgm:pt modelId="{0D509BCD-1AF8-43B0-8F19-1DE6C3574957}" type="pres">
      <dgm:prSet presAssocID="{6F8714B4-62D9-45BD-8F60-1E9FA90087C5}" presName="composite" presStyleCnt="0"/>
      <dgm:spPr/>
    </dgm:pt>
    <dgm:pt modelId="{881B65DE-DE73-470D-8796-562B5EDC0A38}" type="pres">
      <dgm:prSet presAssocID="{6F8714B4-62D9-45BD-8F60-1E9FA90087C5}" presName="parTx" presStyleLbl="alignNode1" presStyleIdx="3" presStyleCnt="5">
        <dgm:presLayoutVars>
          <dgm:chMax val="0"/>
          <dgm:chPref val="0"/>
        </dgm:presLayoutVars>
      </dgm:prSet>
      <dgm:spPr/>
    </dgm:pt>
    <dgm:pt modelId="{139E4AD2-B341-465C-B6EB-72CB4B8D60FE}" type="pres">
      <dgm:prSet presAssocID="{6F8714B4-62D9-45BD-8F60-1E9FA90087C5}" presName="desTx" presStyleLbl="alignAccFollowNode1" presStyleIdx="3" presStyleCnt="5">
        <dgm:presLayoutVars/>
      </dgm:prSet>
      <dgm:spPr/>
    </dgm:pt>
    <dgm:pt modelId="{51FC4BCA-1320-415B-AA88-0F659264A572}" type="pres">
      <dgm:prSet presAssocID="{640A1F8A-3803-4B95-A867-1B45E4CD63EC}" presName="space" presStyleCnt="0"/>
      <dgm:spPr/>
    </dgm:pt>
    <dgm:pt modelId="{BD5D701E-C4A9-46EF-8064-DF8464701F8D}" type="pres">
      <dgm:prSet presAssocID="{12F50E67-526A-4A65-B8BA-DD8411B22860}" presName="composite" presStyleCnt="0"/>
      <dgm:spPr/>
    </dgm:pt>
    <dgm:pt modelId="{F9B49811-FEA1-4ED4-801B-A72FAA339CF0}" type="pres">
      <dgm:prSet presAssocID="{12F50E67-526A-4A65-B8BA-DD8411B22860}" presName="parTx" presStyleLbl="alignNode1" presStyleIdx="4" presStyleCnt="5">
        <dgm:presLayoutVars>
          <dgm:chMax val="0"/>
          <dgm:chPref val="0"/>
        </dgm:presLayoutVars>
      </dgm:prSet>
      <dgm:spPr/>
    </dgm:pt>
    <dgm:pt modelId="{7134B867-0274-4E2A-8837-CA48BC1D88CA}" type="pres">
      <dgm:prSet presAssocID="{12F50E67-526A-4A65-B8BA-DD8411B22860}" presName="desTx" presStyleLbl="alignAccFollowNode1" presStyleIdx="4" presStyleCnt="5">
        <dgm:presLayoutVars/>
      </dgm:prSet>
      <dgm:spPr/>
    </dgm:pt>
  </dgm:ptLst>
  <dgm:cxnLst>
    <dgm:cxn modelId="{6788D404-8FA0-4698-A7BF-9F3E951BD7B3}" type="presOf" srcId="{DEF225C3-7A0A-468C-A6CF-0F8DBCC98924}" destId="{0025EAB7-F6FA-42E5-8090-068F34273042}" srcOrd="0" destOrd="0" presId="urn:microsoft.com/office/officeart/2016/7/layout/HorizontalActionList"/>
    <dgm:cxn modelId="{AF418C24-E7E8-4733-81D8-F0747EFE694E}" type="presOf" srcId="{99055DEB-0927-4C4D-A7E6-8BB5F8E596CB}" destId="{67ED034B-2912-4A85-8506-91F7EA5CFEDC}" srcOrd="0" destOrd="0" presId="urn:microsoft.com/office/officeart/2016/7/layout/HorizontalActionList"/>
    <dgm:cxn modelId="{C112433F-339A-4D7E-9458-F0AC5A104336}" srcId="{2B8F8711-E418-498F-8AC5-7BD2642A4516}" destId="{EF1D0B6F-4D30-4E8E-903D-10CECC6441C9}" srcOrd="0" destOrd="0" parTransId="{A1250476-830D-4D83-BB9A-F89970062407}" sibTransId="{CE9BBEE0-71BC-4423-9631-4DA9A69FE14A}"/>
    <dgm:cxn modelId="{AEE04C47-E153-4028-8997-4D7B8EFD296F}" type="presOf" srcId="{EF1D0B6F-4D30-4E8E-903D-10CECC6441C9}" destId="{24ADAA1C-066F-4450-99D3-758073C33608}" srcOrd="0" destOrd="0" presId="urn:microsoft.com/office/officeart/2016/7/layout/HorizontalActionList"/>
    <dgm:cxn modelId="{6CA9234F-E827-4E29-BD40-7B50DAE0D6FC}" srcId="{12F50E67-526A-4A65-B8BA-DD8411B22860}" destId="{F1B60EDA-DF3B-40D8-A4FD-C219F5829514}" srcOrd="0" destOrd="0" parTransId="{9AFE3382-4917-4E0A-9056-469C78485D41}" sibTransId="{F10761C7-D170-41F6-8DC1-AED0D5509F45}"/>
    <dgm:cxn modelId="{0F4B5153-65CD-437F-8B50-B0E10010FA3A}" srcId="{22AE5204-15B0-4966-BAA0-FF7B62AD08E5}" destId="{4D41CD75-C10E-4EC0-8793-0BA514F79E63}" srcOrd="0" destOrd="0" parTransId="{A2AEB81B-661F-478E-90CE-CCB1A0F8C739}" sibTransId="{7855D958-2020-46A1-8EE9-801B2794EA36}"/>
    <dgm:cxn modelId="{F281F776-2285-41CC-8D6F-51D4E5EDC700}" type="presOf" srcId="{4D41CD75-C10E-4EC0-8793-0BA514F79E63}" destId="{9F4C70DC-6D79-413E-92D8-9FC8E996A9C6}" srcOrd="0" destOrd="0" presId="urn:microsoft.com/office/officeart/2016/7/layout/HorizontalActionList"/>
    <dgm:cxn modelId="{C1BFE278-C84A-4E67-B95E-184823A7E8DF}" type="presOf" srcId="{22AE5204-15B0-4966-BAA0-FF7B62AD08E5}" destId="{057CBA74-0333-423F-A11C-89DC1F98CAFB}" srcOrd="0" destOrd="0" presId="urn:microsoft.com/office/officeart/2016/7/layout/HorizontalActionList"/>
    <dgm:cxn modelId="{28943380-1CF7-48B8-A407-390C0ACAD763}" srcId="{99055DEB-0927-4C4D-A7E6-8BB5F8E596CB}" destId="{DEF225C3-7A0A-468C-A6CF-0F8DBCC98924}" srcOrd="0" destOrd="0" parTransId="{1755151A-125D-4685-9682-3EB714EAA9B9}" sibTransId="{A8D47D66-DA08-43BD-8345-8F3B6F04F20E}"/>
    <dgm:cxn modelId="{51009786-ABA6-408D-BE21-62D4EB34A325}" srcId="{5737C1B2-DFCA-442A-A00E-0D49E21F37E0}" destId="{22AE5204-15B0-4966-BAA0-FF7B62AD08E5}" srcOrd="2" destOrd="0" parTransId="{B4804DA6-F078-4A0A-AC26-23DB34C0BC6F}" sibTransId="{388C8AC7-8CC2-4F1C-8D71-702E540E1C44}"/>
    <dgm:cxn modelId="{27361F9A-B3F3-42B1-9A69-D70887C59C78}" srcId="{5737C1B2-DFCA-442A-A00E-0D49E21F37E0}" destId="{6F8714B4-62D9-45BD-8F60-1E9FA90087C5}" srcOrd="3" destOrd="0" parTransId="{29D3842D-24EA-4145-854C-94370508AC44}" sibTransId="{640A1F8A-3803-4B95-A867-1B45E4CD63EC}"/>
    <dgm:cxn modelId="{A49BBE9A-96AC-449C-9629-7FA8B8074FE8}" srcId="{5737C1B2-DFCA-442A-A00E-0D49E21F37E0}" destId="{2B8F8711-E418-498F-8AC5-7BD2642A4516}" srcOrd="1" destOrd="0" parTransId="{3E5C219F-057C-4885-BDCD-8B115E07BF96}" sibTransId="{BC37CD0A-57FB-4314-8A6A-A4780C054706}"/>
    <dgm:cxn modelId="{2DD4949F-6871-4D0F-B23F-47F207BB6EF6}" type="presOf" srcId="{6F8714B4-62D9-45BD-8F60-1E9FA90087C5}" destId="{881B65DE-DE73-470D-8796-562B5EDC0A38}" srcOrd="0" destOrd="0" presId="urn:microsoft.com/office/officeart/2016/7/layout/HorizontalActionList"/>
    <dgm:cxn modelId="{1D1F9AA0-8003-4D54-A876-3CF67835225C}" type="presOf" srcId="{F1B60EDA-DF3B-40D8-A4FD-C219F5829514}" destId="{7134B867-0274-4E2A-8837-CA48BC1D88CA}" srcOrd="0" destOrd="0" presId="urn:microsoft.com/office/officeart/2016/7/layout/HorizontalActionList"/>
    <dgm:cxn modelId="{3A5EFBBA-9DB7-4516-9009-0989858532FB}" srcId="{5737C1B2-DFCA-442A-A00E-0D49E21F37E0}" destId="{99055DEB-0927-4C4D-A7E6-8BB5F8E596CB}" srcOrd="0" destOrd="0" parTransId="{B48FF494-AE56-483D-9C70-23B12A0D10C3}" sibTransId="{6F664315-BDC1-4307-8493-1744910C69BA}"/>
    <dgm:cxn modelId="{281D3ABB-AAA2-4939-B30C-644F21B8F41F}" type="presOf" srcId="{3DFFB78A-030C-4CAA-8F88-E57C888D8F7E}" destId="{139E4AD2-B341-465C-B6EB-72CB4B8D60FE}" srcOrd="0" destOrd="0" presId="urn:microsoft.com/office/officeart/2016/7/layout/HorizontalActionList"/>
    <dgm:cxn modelId="{D2BC49CC-A7DA-4390-A2F8-83686529111D}" srcId="{5737C1B2-DFCA-442A-A00E-0D49E21F37E0}" destId="{12F50E67-526A-4A65-B8BA-DD8411B22860}" srcOrd="4" destOrd="0" parTransId="{0FAB180D-0531-4827-A139-51A9017AC7FE}" sibTransId="{7F3A2727-0564-4204-B000-FC47D9941519}"/>
    <dgm:cxn modelId="{2493E0DB-4BFE-4768-99B3-727200F250E0}" srcId="{6F8714B4-62D9-45BD-8F60-1E9FA90087C5}" destId="{3DFFB78A-030C-4CAA-8F88-E57C888D8F7E}" srcOrd="0" destOrd="0" parTransId="{55186443-BDC6-4894-A031-5DF0BF6BD385}" sibTransId="{61352A6D-4F93-477C-B7F9-22A0B1C2C6FE}"/>
    <dgm:cxn modelId="{A86CE4E6-6C13-4DC1-951B-AE0ED969AE55}" type="presOf" srcId="{5737C1B2-DFCA-442A-A00E-0D49E21F37E0}" destId="{EE63EEDB-F77C-4294-9213-9BDA9B37D41A}" srcOrd="0" destOrd="0" presId="urn:microsoft.com/office/officeart/2016/7/layout/HorizontalActionList"/>
    <dgm:cxn modelId="{EBAF99E8-3A1F-4836-A7C2-E012717495B9}" type="presOf" srcId="{12F50E67-526A-4A65-B8BA-DD8411B22860}" destId="{F9B49811-FEA1-4ED4-801B-A72FAA339CF0}" srcOrd="0" destOrd="0" presId="urn:microsoft.com/office/officeart/2016/7/layout/HorizontalActionList"/>
    <dgm:cxn modelId="{1CEE17EB-1ABD-465C-B8A0-1B694FB3B2E8}" type="presOf" srcId="{2B8F8711-E418-498F-8AC5-7BD2642A4516}" destId="{497DA743-0D1C-49CC-B9F8-B6DD79647450}" srcOrd="0" destOrd="0" presId="urn:microsoft.com/office/officeart/2016/7/layout/HorizontalActionList"/>
    <dgm:cxn modelId="{1F823398-25E4-4D63-B1B8-8F83F94038CA}" type="presParOf" srcId="{EE63EEDB-F77C-4294-9213-9BDA9B37D41A}" destId="{63FEC808-B43B-40C9-8F46-BFFCC5C5694F}" srcOrd="0" destOrd="0" presId="urn:microsoft.com/office/officeart/2016/7/layout/HorizontalActionList"/>
    <dgm:cxn modelId="{1C81C181-89B4-43B2-8DC5-6AD45AD70898}" type="presParOf" srcId="{63FEC808-B43B-40C9-8F46-BFFCC5C5694F}" destId="{67ED034B-2912-4A85-8506-91F7EA5CFEDC}" srcOrd="0" destOrd="0" presId="urn:microsoft.com/office/officeart/2016/7/layout/HorizontalActionList"/>
    <dgm:cxn modelId="{A4CB5B61-788C-4459-B338-AF807FAFAAB4}" type="presParOf" srcId="{63FEC808-B43B-40C9-8F46-BFFCC5C5694F}" destId="{0025EAB7-F6FA-42E5-8090-068F34273042}" srcOrd="1" destOrd="0" presId="urn:microsoft.com/office/officeart/2016/7/layout/HorizontalActionList"/>
    <dgm:cxn modelId="{FB5032DF-3F5F-4E8B-990D-9DBBFC04984D}" type="presParOf" srcId="{EE63EEDB-F77C-4294-9213-9BDA9B37D41A}" destId="{63945BE2-8EA8-4FE6-97D6-6913A67FB0CE}" srcOrd="1" destOrd="0" presId="urn:microsoft.com/office/officeart/2016/7/layout/HorizontalActionList"/>
    <dgm:cxn modelId="{C1019BC6-AFBD-4E8F-8B75-636BB330FA4E}" type="presParOf" srcId="{EE63EEDB-F77C-4294-9213-9BDA9B37D41A}" destId="{70FB95DD-9E36-4B88-94AA-D3DD1D83126A}" srcOrd="2" destOrd="0" presId="urn:microsoft.com/office/officeart/2016/7/layout/HorizontalActionList"/>
    <dgm:cxn modelId="{2C1DB91D-441A-4605-A977-0513972CA55F}" type="presParOf" srcId="{70FB95DD-9E36-4B88-94AA-D3DD1D83126A}" destId="{497DA743-0D1C-49CC-B9F8-B6DD79647450}" srcOrd="0" destOrd="0" presId="urn:microsoft.com/office/officeart/2016/7/layout/HorizontalActionList"/>
    <dgm:cxn modelId="{4FB0F39E-50BD-436F-A425-7CFECAE7D07A}" type="presParOf" srcId="{70FB95DD-9E36-4B88-94AA-D3DD1D83126A}" destId="{24ADAA1C-066F-4450-99D3-758073C33608}" srcOrd="1" destOrd="0" presId="urn:microsoft.com/office/officeart/2016/7/layout/HorizontalActionList"/>
    <dgm:cxn modelId="{4DDD41B8-859D-4224-B4F5-C6A550CA7598}" type="presParOf" srcId="{EE63EEDB-F77C-4294-9213-9BDA9B37D41A}" destId="{CA3DF024-0BAF-4AF1-95F8-E41BD82ABD0B}" srcOrd="3" destOrd="0" presId="urn:microsoft.com/office/officeart/2016/7/layout/HorizontalActionList"/>
    <dgm:cxn modelId="{69E189E6-5522-4ED4-9290-7F3C8D9EE412}" type="presParOf" srcId="{EE63EEDB-F77C-4294-9213-9BDA9B37D41A}" destId="{3461914F-8D8D-46E4-A82F-79D6BCC50BDB}" srcOrd="4" destOrd="0" presId="urn:microsoft.com/office/officeart/2016/7/layout/HorizontalActionList"/>
    <dgm:cxn modelId="{CE37CAD0-F3DB-4BFF-BC20-E0D97850DC05}" type="presParOf" srcId="{3461914F-8D8D-46E4-A82F-79D6BCC50BDB}" destId="{057CBA74-0333-423F-A11C-89DC1F98CAFB}" srcOrd="0" destOrd="0" presId="urn:microsoft.com/office/officeart/2016/7/layout/HorizontalActionList"/>
    <dgm:cxn modelId="{29CE4C37-500C-416B-ABE6-A5DEC190E7BB}" type="presParOf" srcId="{3461914F-8D8D-46E4-A82F-79D6BCC50BDB}" destId="{9F4C70DC-6D79-413E-92D8-9FC8E996A9C6}" srcOrd="1" destOrd="0" presId="urn:microsoft.com/office/officeart/2016/7/layout/HorizontalActionList"/>
    <dgm:cxn modelId="{0B28691E-920C-4F83-9697-EB3D88375A49}" type="presParOf" srcId="{EE63EEDB-F77C-4294-9213-9BDA9B37D41A}" destId="{275405A1-4BFC-458A-BAD6-08D5B834C6BC}" srcOrd="5" destOrd="0" presId="urn:microsoft.com/office/officeart/2016/7/layout/HorizontalActionList"/>
    <dgm:cxn modelId="{55227AB0-35E8-4369-AD27-C2E682D47FF5}" type="presParOf" srcId="{EE63EEDB-F77C-4294-9213-9BDA9B37D41A}" destId="{0D509BCD-1AF8-43B0-8F19-1DE6C3574957}" srcOrd="6" destOrd="0" presId="urn:microsoft.com/office/officeart/2016/7/layout/HorizontalActionList"/>
    <dgm:cxn modelId="{3E64F349-B690-4881-934A-5BCF7DE4185A}" type="presParOf" srcId="{0D509BCD-1AF8-43B0-8F19-1DE6C3574957}" destId="{881B65DE-DE73-470D-8796-562B5EDC0A38}" srcOrd="0" destOrd="0" presId="urn:microsoft.com/office/officeart/2016/7/layout/HorizontalActionList"/>
    <dgm:cxn modelId="{5C7E5D51-6C56-437C-90EC-4E9F762C4827}" type="presParOf" srcId="{0D509BCD-1AF8-43B0-8F19-1DE6C3574957}" destId="{139E4AD2-B341-465C-B6EB-72CB4B8D60FE}" srcOrd="1" destOrd="0" presId="urn:microsoft.com/office/officeart/2016/7/layout/HorizontalActionList"/>
    <dgm:cxn modelId="{1D5221DB-F20B-49B1-B0F8-993A0BD5AC81}" type="presParOf" srcId="{EE63EEDB-F77C-4294-9213-9BDA9B37D41A}" destId="{51FC4BCA-1320-415B-AA88-0F659264A572}" srcOrd="7" destOrd="0" presId="urn:microsoft.com/office/officeart/2016/7/layout/HorizontalActionList"/>
    <dgm:cxn modelId="{EE73FEBA-3A64-4475-865F-1E951EC410C7}" type="presParOf" srcId="{EE63EEDB-F77C-4294-9213-9BDA9B37D41A}" destId="{BD5D701E-C4A9-46EF-8064-DF8464701F8D}" srcOrd="8" destOrd="0" presId="urn:microsoft.com/office/officeart/2016/7/layout/HorizontalActionList"/>
    <dgm:cxn modelId="{B6D33505-B5AE-4856-809A-6F94FF03B827}" type="presParOf" srcId="{BD5D701E-C4A9-46EF-8064-DF8464701F8D}" destId="{F9B49811-FEA1-4ED4-801B-A72FAA339CF0}" srcOrd="0" destOrd="0" presId="urn:microsoft.com/office/officeart/2016/7/layout/HorizontalActionList"/>
    <dgm:cxn modelId="{6A1D8CC8-E360-4774-883C-5FCAC92E3D5E}" type="presParOf" srcId="{BD5D701E-C4A9-46EF-8064-DF8464701F8D}" destId="{7134B867-0274-4E2A-8837-CA48BC1D88CA}"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D034B-2912-4A85-8506-91F7EA5CFEDC}">
      <dsp:nvSpPr>
        <dsp:cNvPr id="0" name=""/>
        <dsp:cNvSpPr/>
      </dsp:nvSpPr>
      <dsp:spPr>
        <a:xfrm>
          <a:off x="8634" y="870267"/>
          <a:ext cx="2013350" cy="60400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Analyse</a:t>
          </a:r>
        </a:p>
      </dsp:txBody>
      <dsp:txXfrm>
        <a:off x="8634" y="870267"/>
        <a:ext cx="2013350" cy="604005"/>
      </dsp:txXfrm>
    </dsp:sp>
    <dsp:sp modelId="{0025EAB7-F6FA-42E5-8090-068F34273042}">
      <dsp:nvSpPr>
        <dsp:cNvPr id="0" name=""/>
        <dsp:cNvSpPr/>
      </dsp:nvSpPr>
      <dsp:spPr>
        <a:xfrm>
          <a:off x="8634" y="1474272"/>
          <a:ext cx="2013350" cy="2006797"/>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Analyse gender-specific operational and financial challenges in women-led cloud kitchens</a:t>
          </a:r>
        </a:p>
      </dsp:txBody>
      <dsp:txXfrm>
        <a:off x="8634" y="1474272"/>
        <a:ext cx="2013350" cy="2006797"/>
      </dsp:txXfrm>
    </dsp:sp>
    <dsp:sp modelId="{497DA743-0D1C-49CC-B9F8-B6DD79647450}">
      <dsp:nvSpPr>
        <dsp:cNvPr id="0" name=""/>
        <dsp:cNvSpPr/>
      </dsp:nvSpPr>
      <dsp:spPr>
        <a:xfrm>
          <a:off x="2129879" y="870267"/>
          <a:ext cx="2013350" cy="60400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Examine</a:t>
          </a:r>
        </a:p>
      </dsp:txBody>
      <dsp:txXfrm>
        <a:off x="2129879" y="870267"/>
        <a:ext cx="2013350" cy="604005"/>
      </dsp:txXfrm>
    </dsp:sp>
    <dsp:sp modelId="{24ADAA1C-066F-4450-99D3-758073C33608}">
      <dsp:nvSpPr>
        <dsp:cNvPr id="0" name=""/>
        <dsp:cNvSpPr/>
      </dsp:nvSpPr>
      <dsp:spPr>
        <a:xfrm>
          <a:off x="2129879" y="1474272"/>
          <a:ext cx="2013350" cy="2006797"/>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Examine the impact of platform dependence on visibility and profitability</a:t>
          </a:r>
        </a:p>
      </dsp:txBody>
      <dsp:txXfrm>
        <a:off x="2129879" y="1474272"/>
        <a:ext cx="2013350" cy="2006797"/>
      </dsp:txXfrm>
    </dsp:sp>
    <dsp:sp modelId="{057CBA74-0333-423F-A11C-89DC1F98CAFB}">
      <dsp:nvSpPr>
        <dsp:cNvPr id="0" name=""/>
        <dsp:cNvSpPr/>
      </dsp:nvSpPr>
      <dsp:spPr>
        <a:xfrm>
          <a:off x="4251124" y="870267"/>
          <a:ext cx="2013350" cy="60400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Identify</a:t>
          </a:r>
        </a:p>
      </dsp:txBody>
      <dsp:txXfrm>
        <a:off x="4251124" y="870267"/>
        <a:ext cx="2013350" cy="604005"/>
      </dsp:txXfrm>
    </dsp:sp>
    <dsp:sp modelId="{9F4C70DC-6D79-413E-92D8-9FC8E996A9C6}">
      <dsp:nvSpPr>
        <dsp:cNvPr id="0" name=""/>
        <dsp:cNvSpPr/>
      </dsp:nvSpPr>
      <dsp:spPr>
        <a:xfrm>
          <a:off x="4251124" y="1474272"/>
          <a:ext cx="2013350" cy="2006797"/>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Identify innovation strategies adopted by women entrepreneurs</a:t>
          </a:r>
        </a:p>
      </dsp:txBody>
      <dsp:txXfrm>
        <a:off x="4251124" y="1474272"/>
        <a:ext cx="2013350" cy="2006797"/>
      </dsp:txXfrm>
    </dsp:sp>
    <dsp:sp modelId="{881B65DE-DE73-470D-8796-562B5EDC0A38}">
      <dsp:nvSpPr>
        <dsp:cNvPr id="0" name=""/>
        <dsp:cNvSpPr/>
      </dsp:nvSpPr>
      <dsp:spPr>
        <a:xfrm>
          <a:off x="6372369" y="870267"/>
          <a:ext cx="2013350" cy="60400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Assess</a:t>
          </a:r>
        </a:p>
      </dsp:txBody>
      <dsp:txXfrm>
        <a:off x="6372369" y="870267"/>
        <a:ext cx="2013350" cy="604005"/>
      </dsp:txXfrm>
    </dsp:sp>
    <dsp:sp modelId="{139E4AD2-B341-465C-B6EB-72CB4B8D60FE}">
      <dsp:nvSpPr>
        <dsp:cNvPr id="0" name=""/>
        <dsp:cNvSpPr/>
      </dsp:nvSpPr>
      <dsp:spPr>
        <a:xfrm>
          <a:off x="6372369" y="1474272"/>
          <a:ext cx="2013350" cy="2006797"/>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Assess the long-term sustainability and empowerment potential of women-led cloud kitchens</a:t>
          </a:r>
        </a:p>
      </dsp:txBody>
      <dsp:txXfrm>
        <a:off x="6372369" y="1474272"/>
        <a:ext cx="2013350" cy="2006797"/>
      </dsp:txXfrm>
    </dsp:sp>
    <dsp:sp modelId="{F9B49811-FEA1-4ED4-801B-A72FAA339CF0}">
      <dsp:nvSpPr>
        <dsp:cNvPr id="0" name=""/>
        <dsp:cNvSpPr/>
      </dsp:nvSpPr>
      <dsp:spPr>
        <a:xfrm>
          <a:off x="8493615" y="870267"/>
          <a:ext cx="2013350" cy="60400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59099" tIns="159099" rIns="159099" bIns="159099" numCol="1" spcCol="1270" anchor="ctr" anchorCtr="0">
          <a:noAutofit/>
        </a:bodyPr>
        <a:lstStyle/>
        <a:p>
          <a:pPr marL="0" lvl="0" indent="0" algn="ctr" defTabSz="889000">
            <a:lnSpc>
              <a:spcPct val="90000"/>
            </a:lnSpc>
            <a:spcBef>
              <a:spcPct val="0"/>
            </a:spcBef>
            <a:spcAft>
              <a:spcPct val="35000"/>
            </a:spcAft>
            <a:buNone/>
          </a:pPr>
          <a:r>
            <a:rPr lang="en-US" sz="2000" kern="1200"/>
            <a:t>Contribute</a:t>
          </a:r>
        </a:p>
      </dsp:txBody>
      <dsp:txXfrm>
        <a:off x="8493615" y="870267"/>
        <a:ext cx="2013350" cy="604005"/>
      </dsp:txXfrm>
    </dsp:sp>
    <dsp:sp modelId="{7134B867-0274-4E2A-8837-CA48BC1D88CA}">
      <dsp:nvSpPr>
        <dsp:cNvPr id="0" name=""/>
        <dsp:cNvSpPr/>
      </dsp:nvSpPr>
      <dsp:spPr>
        <a:xfrm>
          <a:off x="8493615" y="1474272"/>
          <a:ext cx="2013350" cy="2006797"/>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98874" tIns="198874" rIns="198874" bIns="198874" numCol="1" spcCol="1270" anchor="t" anchorCtr="0">
          <a:noAutofit/>
        </a:bodyPr>
        <a:lstStyle/>
        <a:p>
          <a:pPr marL="0" lvl="0" indent="0" algn="l" defTabSz="666750">
            <a:lnSpc>
              <a:spcPct val="90000"/>
            </a:lnSpc>
            <a:spcBef>
              <a:spcPct val="0"/>
            </a:spcBef>
            <a:spcAft>
              <a:spcPct val="35000"/>
            </a:spcAft>
            <a:buNone/>
          </a:pPr>
          <a:r>
            <a:rPr lang="en-US" sz="1500" kern="1200"/>
            <a:t>Contribute to theory by integrating gender, platform economy, and entrepreneurship perspectives</a:t>
          </a:r>
        </a:p>
      </dsp:txBody>
      <dsp:txXfrm>
        <a:off x="8493615" y="1474272"/>
        <a:ext cx="2013350" cy="2006797"/>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28A35-FCCC-50A2-A54F-71E234B4DA6C}"/>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3000"/>
              <a:t>Women Entrepreneurship in Cloud Kitchens: Exploring Challenges and Opportunities in Mumbai, India.</a:t>
            </a:r>
          </a:p>
        </p:txBody>
      </p:sp>
      <p:pic>
        <p:nvPicPr>
          <p:cNvPr id="5" name="Picture 4" descr="A person standing behind a table with cakes&#10;&#10;AI-generated content may be incorrect.">
            <a:extLst>
              <a:ext uri="{FF2B5EF4-FFF2-40B4-BE49-F238E27FC236}">
                <a16:creationId xmlns:a16="http://schemas.microsoft.com/office/drawing/2014/main" id="{2AF4CC80-AC44-89C6-B815-2486EF726E6B}"/>
              </a:ext>
            </a:extLst>
          </p:cNvPr>
          <p:cNvPicPr>
            <a:picLocks noChangeAspect="1"/>
          </p:cNvPicPr>
          <p:nvPr/>
        </p:nvPicPr>
        <p:blipFill>
          <a:blip r:embed="rId2"/>
          <a:srcRect l="2558" r="689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bg1"/>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26002F4-B9A4-73B2-C70C-7CC492EA7CB3}"/>
              </a:ext>
            </a:extLst>
          </p:cNvPr>
          <p:cNvSpPr>
            <a:spLocks noGrp="1"/>
          </p:cNvSpPr>
          <p:nvPr>
            <p:ph type="subTitle" idx="1"/>
          </p:nvPr>
        </p:nvSpPr>
        <p:spPr>
          <a:xfrm>
            <a:off x="5297762" y="2706624"/>
            <a:ext cx="6251110" cy="3483864"/>
          </a:xfrm>
        </p:spPr>
        <p:txBody>
          <a:bodyPr vert="horz" lIns="91440" tIns="45720" rIns="91440" bIns="45720" rtlCol="0">
            <a:normAutofit/>
          </a:bodyPr>
          <a:lstStyle/>
          <a:p>
            <a:pPr marL="285750" indent="-228600" algn="l">
              <a:buFont typeface="Arial" panose="020B0604020202020204" pitchFamily="34" charset="0"/>
              <a:buChar char="•"/>
            </a:pPr>
            <a:r>
              <a:rPr lang="en-US" sz="2200"/>
              <a:t>Presented by: Sailee Joshi (2427815)</a:t>
            </a:r>
          </a:p>
          <a:p>
            <a:pPr marL="285750" indent="-228600" algn="l">
              <a:buFont typeface="Arial" panose="020B0604020202020204" pitchFamily="34" charset="0"/>
              <a:buChar char="•"/>
            </a:pPr>
            <a:r>
              <a:rPr lang="en-US" sz="2200"/>
              <a:t>University of Wales Trinity Saint David</a:t>
            </a:r>
          </a:p>
          <a:p>
            <a:pPr marL="285750" indent="-228600" algn="l">
              <a:buFont typeface="Arial" panose="020B0604020202020204" pitchFamily="34" charset="0"/>
              <a:buChar char="•"/>
            </a:pPr>
            <a:r>
              <a:rPr lang="en-US" sz="2200"/>
              <a:t>Module: Advancing to Doctoral Research stage</a:t>
            </a:r>
          </a:p>
          <a:p>
            <a:pPr marL="285750" indent="-228600" algn="l">
              <a:buFont typeface="Arial" panose="020B0604020202020204" pitchFamily="34" charset="0"/>
              <a:buChar char="•"/>
            </a:pPr>
            <a:r>
              <a:rPr lang="en-US" sz="2200"/>
              <a:t>Prof. Amare Desta</a:t>
            </a:r>
          </a:p>
        </p:txBody>
      </p:sp>
    </p:spTree>
    <p:extLst>
      <p:ext uri="{BB962C8B-B14F-4D97-AF65-F5344CB8AC3E}">
        <p14:creationId xmlns:p14="http://schemas.microsoft.com/office/powerpoint/2010/main" val="2639261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5E0FB-B8E6-EF33-5E32-291121AF6322}"/>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Introduction</a:t>
            </a:r>
          </a:p>
        </p:txBody>
      </p:sp>
      <p:sp>
        <p:nvSpPr>
          <p:cNvPr id="3" name="Content Placeholder 2">
            <a:extLst>
              <a:ext uri="{FF2B5EF4-FFF2-40B4-BE49-F238E27FC236}">
                <a16:creationId xmlns:a16="http://schemas.microsoft.com/office/drawing/2014/main" id="{83FCAD54-C3DC-3D1E-29DA-D17791E8546E}"/>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2000">
                <a:latin typeface="Corbel"/>
                <a:ea typeface="+mn-lt"/>
                <a:cs typeface="+mn-lt"/>
              </a:rPr>
              <a:t>Cloud kitchens, also known as ghost kitchens, are delivery-only food service models that work through online food delivery platforms and have grown rapidly in large urban markets (Gunden, Morosan and DeFranco, 2024).</a:t>
            </a:r>
            <a:endParaRPr lang="en-US" sz="2000"/>
          </a:p>
          <a:p>
            <a:r>
              <a:rPr lang="en-US" sz="2000">
                <a:latin typeface="Corbel"/>
                <a:ea typeface="+mn-lt"/>
                <a:cs typeface="+mn-lt"/>
              </a:rPr>
              <a:t> In Mumbai one of India’s most expensive and competitive food service markets high real-estate costs and changing consumption patterns have accelerated the adoption of cloud kitchens as an alternative to traditional restaurants.</a:t>
            </a:r>
          </a:p>
          <a:p>
            <a:r>
              <a:rPr lang="en-US" sz="2000">
                <a:latin typeface="Corbel"/>
              </a:rPr>
              <a:t>For women entrepreneurs, cloud kitchens present a low capital, flexible, and home proximate entry point into entrepreneurship. However, platform dependence, financial constraints, safety concerns, and gendered access to resources raise critical questions about sustainability and empowerment within Mumbai’s competitive food ecosystem.</a:t>
            </a:r>
          </a:p>
          <a:p>
            <a:endParaRPr lang="en-US" sz="2000">
              <a:latin typeface="Corbel"/>
            </a:endParaRPr>
          </a:p>
          <a:p>
            <a:endParaRPr lang="en-US" sz="2000">
              <a:latin typeface="Corbel"/>
            </a:endParaRPr>
          </a:p>
        </p:txBody>
      </p:sp>
    </p:spTree>
    <p:extLst>
      <p:ext uri="{BB962C8B-B14F-4D97-AF65-F5344CB8AC3E}">
        <p14:creationId xmlns:p14="http://schemas.microsoft.com/office/powerpoint/2010/main" val="1412901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EB57B-FBF1-5EB0-8ABF-1ECC6C9A275F}"/>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Research Problem</a:t>
            </a:r>
          </a:p>
        </p:txBody>
      </p:sp>
      <p:sp>
        <p:nvSpPr>
          <p:cNvPr id="3" name="Content Placeholder 2">
            <a:extLst>
              <a:ext uri="{FF2B5EF4-FFF2-40B4-BE49-F238E27FC236}">
                <a16:creationId xmlns:a16="http://schemas.microsoft.com/office/drawing/2014/main" id="{9FFEC0DF-350E-40A4-1400-9C7BC3DAA48B}"/>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1700">
                <a:latin typeface="Corbel"/>
                <a:ea typeface="+mn-lt"/>
                <a:cs typeface="+mn-lt"/>
              </a:rPr>
              <a:t>Women entrepreneurs increasingly turn to cloud kitchens to overcome traditional barriers such as high capital investment, safety concerns, and rigid working hours.</a:t>
            </a:r>
            <a:endParaRPr lang="en-US" sz="1700">
              <a:latin typeface="Corbel"/>
            </a:endParaRPr>
          </a:p>
          <a:p>
            <a:r>
              <a:rPr lang="en-US" sz="1700">
                <a:latin typeface="Corbel"/>
                <a:ea typeface="+mn-lt"/>
                <a:cs typeface="+mn-lt"/>
              </a:rPr>
              <a:t>Despite this shift, women-led cloud kitchens in Mumbai face:</a:t>
            </a:r>
            <a:endParaRPr lang="en-US" sz="1700">
              <a:latin typeface="Corbel"/>
            </a:endParaRPr>
          </a:p>
          <a:p>
            <a:pPr marL="0" indent="0">
              <a:buNone/>
            </a:pPr>
            <a:r>
              <a:rPr lang="en-US" sz="1700">
                <a:latin typeface="Corbel"/>
                <a:ea typeface="+mn-lt"/>
                <a:cs typeface="+mn-lt"/>
              </a:rPr>
              <a:t>1.Heavy dependence on food delivery platforms</a:t>
            </a:r>
            <a:endParaRPr lang="en-US" sz="1700">
              <a:latin typeface="Corbel"/>
            </a:endParaRPr>
          </a:p>
          <a:p>
            <a:pPr marL="0" indent="0">
              <a:buNone/>
            </a:pPr>
            <a:r>
              <a:rPr lang="en-US" sz="1700">
                <a:latin typeface="Corbel"/>
                <a:ea typeface="+mn-lt"/>
                <a:cs typeface="+mn-lt"/>
              </a:rPr>
              <a:t>2.High commission rates (20–35%)</a:t>
            </a:r>
            <a:endParaRPr lang="en-US" sz="1700">
              <a:latin typeface="Corbel"/>
            </a:endParaRPr>
          </a:p>
          <a:p>
            <a:pPr marL="0" indent="0">
              <a:buNone/>
            </a:pPr>
            <a:r>
              <a:rPr lang="en-US" sz="1700">
                <a:latin typeface="Corbel"/>
                <a:ea typeface="+mn-lt"/>
                <a:cs typeface="+mn-lt"/>
              </a:rPr>
              <a:t>3.Algorithm-driven visibility challenges</a:t>
            </a:r>
            <a:endParaRPr lang="en-US" sz="1700">
              <a:latin typeface="Corbel"/>
            </a:endParaRPr>
          </a:p>
          <a:p>
            <a:pPr marL="0" indent="0">
              <a:buNone/>
            </a:pPr>
            <a:r>
              <a:rPr lang="en-US" sz="1700">
                <a:latin typeface="Corbel"/>
                <a:ea typeface="+mn-lt"/>
                <a:cs typeface="+mn-lt"/>
              </a:rPr>
              <a:t>4.Limited access to finance and credit</a:t>
            </a:r>
            <a:endParaRPr lang="en-US" sz="1700">
              <a:latin typeface="Corbel"/>
            </a:endParaRPr>
          </a:p>
          <a:p>
            <a:pPr marL="0" indent="0">
              <a:buNone/>
            </a:pPr>
            <a:r>
              <a:rPr lang="en-US" sz="1700">
                <a:latin typeface="Corbel"/>
                <a:ea typeface="+mn-lt"/>
                <a:cs typeface="+mn-lt"/>
              </a:rPr>
              <a:t>5.Work–life balance pressures shaped by gender norms</a:t>
            </a:r>
            <a:endParaRPr lang="en-US" sz="1700">
              <a:latin typeface="Corbel"/>
            </a:endParaRPr>
          </a:p>
          <a:p>
            <a:r>
              <a:rPr lang="en-US" sz="1700">
                <a:latin typeface="Corbel"/>
                <a:ea typeface="+mn-lt"/>
                <a:cs typeface="+mn-lt"/>
              </a:rPr>
              <a:t>Existing research largely ignores the gendered nature of platform dependency, creating a critical gap in understanding whether cloud kitchens genuinely empower women or reproduce structural inequalities in a digital form.</a:t>
            </a:r>
            <a:endParaRPr lang="en-US" sz="1700">
              <a:latin typeface="Corbel"/>
            </a:endParaRPr>
          </a:p>
          <a:p>
            <a:endParaRPr lang="en-US" sz="1700">
              <a:latin typeface="Corbel"/>
            </a:endParaRPr>
          </a:p>
        </p:txBody>
      </p:sp>
    </p:spTree>
    <p:extLst>
      <p:ext uri="{BB962C8B-B14F-4D97-AF65-F5344CB8AC3E}">
        <p14:creationId xmlns:p14="http://schemas.microsoft.com/office/powerpoint/2010/main" val="2703488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9E448-46A2-0E44-CF20-A6AE046B9364}"/>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Research Aim</a:t>
            </a:r>
          </a:p>
        </p:txBody>
      </p:sp>
      <p:sp>
        <p:nvSpPr>
          <p:cNvPr id="3" name="Content Placeholder 2">
            <a:extLst>
              <a:ext uri="{FF2B5EF4-FFF2-40B4-BE49-F238E27FC236}">
                <a16:creationId xmlns:a16="http://schemas.microsoft.com/office/drawing/2014/main" id="{347A09BC-B6B9-A09C-CA39-740A1D11A6D8}"/>
              </a:ext>
            </a:extLst>
          </p:cNvPr>
          <p:cNvSpPr>
            <a:spLocks noGrp="1"/>
          </p:cNvSpPr>
          <p:nvPr>
            <p:ph idx="1"/>
          </p:nvPr>
        </p:nvSpPr>
        <p:spPr>
          <a:xfrm>
            <a:off x="1229531" y="1323722"/>
            <a:ext cx="9724031" cy="3683358"/>
          </a:xfrm>
        </p:spPr>
        <p:txBody>
          <a:bodyPr vert="horz" lIns="91440" tIns="45720" rIns="91440" bIns="45720" rtlCol="0" anchor="ctr">
            <a:normAutofit/>
          </a:bodyPr>
          <a:lstStyle/>
          <a:p>
            <a:r>
              <a:rPr lang="en-US" sz="2000">
                <a:latin typeface="Corbel"/>
                <a:ea typeface="+mn-lt"/>
                <a:cs typeface="+mn-lt"/>
              </a:rPr>
              <a:t>To critically explore the challenges and opportunities faced by women entrepreneurs operating cloud kitchens in Mumbai, with particular focus on platform dependence, operational sustainability, and gendered entrepreneurial experiences.</a:t>
            </a:r>
          </a:p>
        </p:txBody>
      </p:sp>
    </p:spTree>
    <p:extLst>
      <p:ext uri="{BB962C8B-B14F-4D97-AF65-F5344CB8AC3E}">
        <p14:creationId xmlns:p14="http://schemas.microsoft.com/office/powerpoint/2010/main" val="2510796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70EE8-5514-F17E-4510-07B60A97A80E}"/>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Research Questions</a:t>
            </a:r>
          </a:p>
        </p:txBody>
      </p:sp>
      <p:sp>
        <p:nvSpPr>
          <p:cNvPr id="3" name="Content Placeholder 2">
            <a:extLst>
              <a:ext uri="{FF2B5EF4-FFF2-40B4-BE49-F238E27FC236}">
                <a16:creationId xmlns:a16="http://schemas.microsoft.com/office/drawing/2014/main" id="{85A0855C-0004-B3EA-DDC1-739A0B1F500D}"/>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2000">
                <a:ea typeface="+mn-lt"/>
                <a:cs typeface="+mn-lt"/>
              </a:rPr>
              <a:t>How do cloud kitchens enable women’s entry into entrepreneurship in Mumbai?</a:t>
            </a:r>
          </a:p>
          <a:p>
            <a:r>
              <a:rPr lang="en-US" sz="2000">
                <a:ea typeface="+mn-lt"/>
                <a:cs typeface="+mn-lt"/>
              </a:rPr>
              <a:t>What platform-related challenges (commissions, algorithms, visibility) do women entrepreneurs face?</a:t>
            </a:r>
            <a:endParaRPr lang="en-US">
              <a:ea typeface="+mn-lt"/>
              <a:cs typeface="+mn-lt"/>
            </a:endParaRPr>
          </a:p>
          <a:p>
            <a:r>
              <a:rPr lang="en-US" sz="2000">
                <a:ea typeface="+mn-lt"/>
                <a:cs typeface="+mn-lt"/>
              </a:rPr>
              <a:t>How do socio-cultural and financial constraints shape women’s cloud kitchen operations?</a:t>
            </a:r>
            <a:endParaRPr lang="en-US">
              <a:ea typeface="+mn-lt"/>
              <a:cs typeface="+mn-lt"/>
            </a:endParaRPr>
          </a:p>
          <a:p>
            <a:r>
              <a:rPr lang="en-US" sz="2000">
                <a:ea typeface="+mn-lt"/>
                <a:cs typeface="+mn-lt"/>
              </a:rPr>
              <a:t>What strategic adaptations and innovations are adopted by women entrepreneurs?</a:t>
            </a:r>
            <a:endParaRPr lang="en-US">
              <a:ea typeface="+mn-lt"/>
              <a:cs typeface="+mn-lt"/>
            </a:endParaRPr>
          </a:p>
          <a:p>
            <a:r>
              <a:rPr lang="en-US" sz="2000">
                <a:ea typeface="+mn-lt"/>
                <a:cs typeface="+mn-lt"/>
              </a:rPr>
              <a:t>Do women-led cloud kitchens represent a sustainable entrepreneurial pathway in Mumbai?</a:t>
            </a:r>
            <a:endParaRPr lang="en-US">
              <a:ea typeface="+mn-lt"/>
              <a:cs typeface="+mn-lt"/>
            </a:endParaRPr>
          </a:p>
          <a:p>
            <a:endParaRPr lang="en-US" sz="2000" b="1">
              <a:latin typeface="Corbel"/>
              <a:ea typeface="Calibri"/>
              <a:cs typeface="Calibri"/>
            </a:endParaRPr>
          </a:p>
        </p:txBody>
      </p:sp>
    </p:spTree>
    <p:extLst>
      <p:ext uri="{BB962C8B-B14F-4D97-AF65-F5344CB8AC3E}">
        <p14:creationId xmlns:p14="http://schemas.microsoft.com/office/powerpoint/2010/main" val="15017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C58910A6-075E-DAC2-F808-7243A75A9931}"/>
              </a:ext>
            </a:extLst>
          </p:cNvPr>
          <p:cNvPicPr>
            <a:picLocks noChangeAspect="1"/>
          </p:cNvPicPr>
          <p:nvPr/>
        </p:nvPicPr>
        <p:blipFill>
          <a:blip r:embed="rId2">
            <a:duotone>
              <a:prstClr val="black"/>
              <a:schemeClr val="tx2">
                <a:tint val="45000"/>
                <a:satMod val="400000"/>
              </a:schemeClr>
            </a:duotone>
            <a:alphaModFix amt="25000"/>
          </a:blip>
          <a:srcRect t="1177" r="-2" b="144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88F023B-206C-592E-C59C-CB9B9E8345D3}"/>
              </a:ext>
            </a:extLst>
          </p:cNvPr>
          <p:cNvSpPr>
            <a:spLocks noGrp="1"/>
          </p:cNvSpPr>
          <p:nvPr>
            <p:ph type="title"/>
          </p:nvPr>
        </p:nvSpPr>
        <p:spPr>
          <a:xfrm>
            <a:off x="838200" y="365125"/>
            <a:ext cx="10515600" cy="1325563"/>
          </a:xfrm>
        </p:spPr>
        <p:txBody>
          <a:bodyPr>
            <a:normAutofit/>
          </a:bodyPr>
          <a:lstStyle/>
          <a:p>
            <a:r>
              <a:rPr lang="en-US"/>
              <a:t>Research Objectives</a:t>
            </a:r>
          </a:p>
        </p:txBody>
      </p:sp>
      <p:graphicFrame>
        <p:nvGraphicFramePr>
          <p:cNvPr id="22" name="Content Placeholder 2">
            <a:extLst>
              <a:ext uri="{FF2B5EF4-FFF2-40B4-BE49-F238E27FC236}">
                <a16:creationId xmlns:a16="http://schemas.microsoft.com/office/drawing/2014/main" id="{D845834A-A391-1DF4-CFD0-13A1CE34896B}"/>
              </a:ext>
            </a:extLst>
          </p:cNvPr>
          <p:cNvGraphicFramePr>
            <a:graphicFrameLocks noGrp="1"/>
          </p:cNvGraphicFramePr>
          <p:nvPr>
            <p:ph idx="1"/>
            <p:extLst>
              <p:ext uri="{D42A27DB-BD31-4B8C-83A1-F6EECF244321}">
                <p14:modId xmlns:p14="http://schemas.microsoft.com/office/powerpoint/2010/main" val="16530603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931901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7FD9B-CDC2-0B32-B388-59BFB9E8CE6D}"/>
              </a:ext>
            </a:extLst>
          </p:cNvPr>
          <p:cNvSpPr>
            <a:spLocks noGrp="1"/>
          </p:cNvSpPr>
          <p:nvPr>
            <p:ph type="title"/>
          </p:nvPr>
        </p:nvSpPr>
        <p:spPr>
          <a:xfrm>
            <a:off x="1727744" y="-1412922"/>
            <a:ext cx="5801917" cy="2228760"/>
          </a:xfrm>
        </p:spPr>
        <p:txBody>
          <a:bodyPr vert="horz" lIns="91440" tIns="45720" rIns="91440" bIns="45720" rtlCol="0" anchor="b">
            <a:normAutofit/>
          </a:bodyPr>
          <a:lstStyle/>
          <a:p>
            <a:r>
              <a:rPr lang="en-US" sz="4000" kern="1200">
                <a:solidFill>
                  <a:schemeClr val="tx1"/>
                </a:solidFill>
                <a:latin typeface="+mj-lt"/>
                <a:ea typeface="+mj-ea"/>
                <a:cs typeface="+mj-cs"/>
              </a:rPr>
              <a:t>Literature Review</a:t>
            </a:r>
          </a:p>
        </p:txBody>
      </p:sp>
      <p:pic>
        <p:nvPicPr>
          <p:cNvPr id="95" name="Graphic 94" descr="Chef">
            <a:extLst>
              <a:ext uri="{FF2B5EF4-FFF2-40B4-BE49-F238E27FC236}">
                <a16:creationId xmlns:a16="http://schemas.microsoft.com/office/drawing/2014/main" id="{BDD81C46-B0C9-B187-26A7-80767DAAD6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0304" y="-2606"/>
            <a:ext cx="1198532" cy="1198532"/>
          </a:xfrm>
          <a:prstGeom prst="rect">
            <a:avLst/>
          </a:prstGeom>
        </p:spPr>
      </p:pic>
      <p:sp>
        <p:nvSpPr>
          <p:cNvPr id="3" name="TextBox 2">
            <a:extLst>
              <a:ext uri="{FF2B5EF4-FFF2-40B4-BE49-F238E27FC236}">
                <a16:creationId xmlns:a16="http://schemas.microsoft.com/office/drawing/2014/main" id="{6DE301F8-8295-797A-6462-596BC804FF08}"/>
              </a:ext>
            </a:extLst>
          </p:cNvPr>
          <p:cNvSpPr txBox="1"/>
          <p:nvPr/>
        </p:nvSpPr>
        <p:spPr>
          <a:xfrm>
            <a:off x="557377" y="1261028"/>
            <a:ext cx="11072570" cy="493571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b="1">
                <a:latin typeface="Corbel"/>
              </a:rPr>
              <a:t>1. Cloud Kitchens as a Digital Business Model</a:t>
            </a:r>
          </a:p>
          <a:p>
            <a:pPr indent="-228600">
              <a:lnSpc>
                <a:spcPct val="90000"/>
              </a:lnSpc>
              <a:spcAft>
                <a:spcPts val="600"/>
              </a:spcAft>
              <a:buFont typeface="Arial" panose="020B0604020202020204" pitchFamily="34" charset="0"/>
              <a:buChar char="•"/>
            </a:pPr>
            <a:r>
              <a:rPr lang="en-US">
                <a:latin typeface="Corbel"/>
              </a:rPr>
              <a:t>Studies show that cloud kitchens benefit from reduced overheads, flexible scalability, and data-driven menu engineering (Dhir et al., 2023). They allow entrepreneurs to operate multiple virtual brands within shared spaces, </a:t>
            </a:r>
            <a:r>
              <a:rPr lang="en-US" err="1">
                <a:latin typeface="Corbel"/>
              </a:rPr>
              <a:t>optimising</a:t>
            </a:r>
            <a:r>
              <a:rPr lang="en-US">
                <a:latin typeface="Corbel"/>
              </a:rPr>
              <a:t> capacity and reducing fixed costs. Yet, the literature also identifies challenges including operational bottlenecks, reliance on third-party logistics, and limited customer interaction, which weaken brand identity and customer loyalty.</a:t>
            </a:r>
          </a:p>
          <a:p>
            <a:pPr indent="-228600">
              <a:lnSpc>
                <a:spcPct val="90000"/>
              </a:lnSpc>
              <a:spcAft>
                <a:spcPts val="600"/>
              </a:spcAft>
              <a:buFont typeface="Arial" panose="020B0604020202020204" pitchFamily="34" charset="0"/>
              <a:buChar char="•"/>
            </a:pPr>
            <a:r>
              <a:rPr lang="en-US" b="1">
                <a:latin typeface="Corbel"/>
              </a:rPr>
              <a:t>2. Platform Economy and Power Asymmetry</a:t>
            </a:r>
          </a:p>
          <a:p>
            <a:pPr indent="-228600">
              <a:lnSpc>
                <a:spcPct val="90000"/>
              </a:lnSpc>
              <a:spcAft>
                <a:spcPts val="600"/>
              </a:spcAft>
              <a:buFont typeface="Arial" panose="020B0604020202020204" pitchFamily="34" charset="0"/>
              <a:buChar char="•"/>
            </a:pPr>
            <a:r>
              <a:rPr lang="en-US">
                <a:latin typeface="Corbel"/>
              </a:rPr>
              <a:t>Kenney and Zysman (2020) argue that food delivery platforms operate as digital gatekeepers, controlling market visibility and customer access. Platforms impose high commissions (20–35%), algorithmically determine brand rankings, and influence pricing strategies. This aligns with concerns raised in emerging research from India, which shows that cloud kitchens with low bargaining power suffer from margin compression, negative ratings impacts, and limited negotiation leverage.</a:t>
            </a:r>
          </a:p>
          <a:p>
            <a:pPr indent="-228600">
              <a:lnSpc>
                <a:spcPct val="90000"/>
              </a:lnSpc>
              <a:spcAft>
                <a:spcPts val="600"/>
              </a:spcAft>
              <a:buFont typeface="Arial" panose="020B0604020202020204" pitchFamily="34" charset="0"/>
              <a:buChar char="•"/>
            </a:pPr>
            <a:r>
              <a:rPr lang="en-US" b="1">
                <a:latin typeface="Corbel"/>
              </a:rPr>
              <a:t>3. Urban Cost Structures in Mega Cities</a:t>
            </a:r>
          </a:p>
          <a:p>
            <a:pPr indent="-228600">
              <a:lnSpc>
                <a:spcPct val="90000"/>
              </a:lnSpc>
              <a:spcAft>
                <a:spcPts val="600"/>
              </a:spcAft>
              <a:buFont typeface="Arial" panose="020B0604020202020204" pitchFamily="34" charset="0"/>
              <a:buChar char="•"/>
            </a:pPr>
            <a:r>
              <a:rPr lang="en-US">
                <a:latin typeface="Corbel"/>
              </a:rPr>
              <a:t>Mumbai’s commercial real estate remains among the most expensive in India, making traditional restaurant operations increasingly unviable. Scholars examining urban food ecosystems highlight how population density, congestion, and </a:t>
            </a:r>
            <a:r>
              <a:rPr lang="en-US" err="1">
                <a:latin typeface="Corbel"/>
              </a:rPr>
              <a:t>labour</a:t>
            </a:r>
            <a:r>
              <a:rPr lang="en-US">
                <a:latin typeface="Corbel"/>
              </a:rPr>
              <a:t> costs shape digital-first business models. Cloud kitchens theoretically solve these challenges, yet demand volatility and unpredictability remain significant barriers.</a:t>
            </a:r>
          </a:p>
          <a:p>
            <a:pPr indent="-228600">
              <a:lnSpc>
                <a:spcPct val="90000"/>
              </a:lnSpc>
              <a:spcAft>
                <a:spcPts val="600"/>
              </a:spcAft>
              <a:buFont typeface="Arial" panose="020B0604020202020204" pitchFamily="34" charset="0"/>
              <a:buChar char="•"/>
            </a:pPr>
            <a:endParaRPr lang="en-US" sz="1350">
              <a:latin typeface="Corbel"/>
            </a:endParaRPr>
          </a:p>
        </p:txBody>
      </p:sp>
      <p:pic>
        <p:nvPicPr>
          <p:cNvPr id="103" name="Graphic 102" descr="Chef">
            <a:extLst>
              <a:ext uri="{FF2B5EF4-FFF2-40B4-BE49-F238E27FC236}">
                <a16:creationId xmlns:a16="http://schemas.microsoft.com/office/drawing/2014/main" id="{BAFC5A0F-3A78-4B74-98BC-62DCC86156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graphicFrame>
        <p:nvGraphicFramePr>
          <p:cNvPr id="23" name="Content Placeholder 4">
            <a:extLst>
              <a:ext uri="{FF2B5EF4-FFF2-40B4-BE49-F238E27FC236}">
                <a16:creationId xmlns:a16="http://schemas.microsoft.com/office/drawing/2014/main" id="{8BAA4181-13D4-BF05-46F8-4CE3B6E3C3BD}"/>
              </a:ext>
            </a:extLst>
          </p:cNvPr>
          <p:cNvGraphicFramePr>
            <a:graphicFrameLocks noGrp="1"/>
          </p:cNvGraphicFramePr>
          <p:nvPr>
            <p:ph idx="1"/>
            <p:extLst>
              <p:ext uri="{D42A27DB-BD31-4B8C-83A1-F6EECF244321}">
                <p14:modId xmlns:p14="http://schemas.microsoft.com/office/powerpoint/2010/main" val="2941743525"/>
              </p:ext>
            </p:extLst>
          </p:nvPr>
        </p:nvGraphicFramePr>
        <p:xfrm>
          <a:off x="6407268" y="6870213"/>
          <a:ext cx="4170531" cy="1041134"/>
        </p:xfrm>
        <a:graphic>
          <a:graphicData uri="http://schemas.openxmlformats.org/drawingml/2006/table">
            <a:tbl>
              <a:tblPr firstRow="1" bandRow="1">
                <a:noFill/>
                <a:tableStyleId>{5C22544A-7EE6-4342-B048-85BDC9FD1C3A}</a:tableStyleId>
              </a:tblPr>
              <a:tblGrid>
                <a:gridCol w="1390177">
                  <a:extLst>
                    <a:ext uri="{9D8B030D-6E8A-4147-A177-3AD203B41FA5}">
                      <a16:colId xmlns:a16="http://schemas.microsoft.com/office/drawing/2014/main" val="2864288684"/>
                    </a:ext>
                  </a:extLst>
                </a:gridCol>
                <a:gridCol w="1390177">
                  <a:extLst>
                    <a:ext uri="{9D8B030D-6E8A-4147-A177-3AD203B41FA5}">
                      <a16:colId xmlns:a16="http://schemas.microsoft.com/office/drawing/2014/main" val="2056255149"/>
                    </a:ext>
                  </a:extLst>
                </a:gridCol>
                <a:gridCol w="1390177">
                  <a:extLst>
                    <a:ext uri="{9D8B030D-6E8A-4147-A177-3AD203B41FA5}">
                      <a16:colId xmlns:a16="http://schemas.microsoft.com/office/drawing/2014/main" val="93868061"/>
                    </a:ext>
                  </a:extLst>
                </a:gridCol>
              </a:tblGrid>
              <a:tr h="1041134">
                <a:tc>
                  <a:txBody>
                    <a:bodyPr/>
                    <a:lstStyle/>
                    <a:p>
                      <a:pPr>
                        <a:buNone/>
                      </a:pPr>
                      <a:endParaRPr lang="en-US" sz="2900" b="1" cap="all" spc="60">
                        <a:solidFill>
                          <a:schemeClr val="tx1"/>
                        </a:solidFill>
                      </a:endParaRPr>
                    </a:p>
                  </a:txBody>
                  <a:tcPr marL="183118" marR="91558" marT="223100" marB="223100" anchor="b">
                    <a:lnL w="12700" cmpd="sng">
                      <a:noFill/>
                    </a:lnL>
                    <a:lnR w="12700" cmpd="sng">
                      <a:noFill/>
                    </a:lnR>
                    <a:lnT w="12700" cmpd="sng">
                      <a:noFill/>
                    </a:lnT>
                    <a:lnB w="38100" cmpd="sng">
                      <a:noFill/>
                    </a:lnB>
                    <a:noFill/>
                  </a:tcPr>
                </a:tc>
                <a:tc>
                  <a:txBody>
                    <a:bodyPr/>
                    <a:lstStyle/>
                    <a:p>
                      <a:pPr>
                        <a:buNone/>
                      </a:pPr>
                      <a:endParaRPr lang="en-US" sz="2900" b="1" cap="all" spc="60">
                        <a:solidFill>
                          <a:schemeClr val="tx1"/>
                        </a:solidFill>
                      </a:endParaRPr>
                    </a:p>
                  </a:txBody>
                  <a:tcPr marL="183118" marR="91558" marT="223100" marB="223100" anchor="b">
                    <a:lnL w="12700" cmpd="sng">
                      <a:noFill/>
                    </a:lnL>
                    <a:lnR w="12700" cmpd="sng">
                      <a:noFill/>
                    </a:lnR>
                    <a:lnT w="12700" cmpd="sng">
                      <a:noFill/>
                    </a:lnT>
                    <a:lnB w="38100" cmpd="sng">
                      <a:noFill/>
                    </a:lnB>
                    <a:noFill/>
                  </a:tcPr>
                </a:tc>
                <a:tc>
                  <a:txBody>
                    <a:bodyPr/>
                    <a:lstStyle/>
                    <a:p>
                      <a:pPr>
                        <a:buNone/>
                      </a:pPr>
                      <a:endParaRPr lang="en-US" sz="2900" b="1" cap="all" spc="60">
                        <a:solidFill>
                          <a:schemeClr val="tx1"/>
                        </a:solidFill>
                      </a:endParaRPr>
                    </a:p>
                  </a:txBody>
                  <a:tcPr marL="183118" marR="91558" marT="223100" marB="223100" anchor="b">
                    <a:lnL w="12700" cmpd="sng">
                      <a:noFill/>
                    </a:lnL>
                    <a:lnR w="12700" cmpd="sng">
                      <a:noFill/>
                    </a:lnR>
                    <a:lnT w="12700" cmpd="sng">
                      <a:noFill/>
                    </a:lnT>
                    <a:lnB w="38100" cmpd="sng">
                      <a:noFill/>
                    </a:lnB>
                    <a:noFill/>
                  </a:tcPr>
                </a:tc>
                <a:extLst>
                  <a:ext uri="{0D108BD9-81ED-4DB2-BD59-A6C34878D82A}">
                    <a16:rowId xmlns:a16="http://schemas.microsoft.com/office/drawing/2014/main" val="1580591859"/>
                  </a:ext>
                </a:extLst>
              </a:tr>
            </a:tbl>
          </a:graphicData>
        </a:graphic>
      </p:graphicFrame>
    </p:spTree>
    <p:extLst>
      <p:ext uri="{BB962C8B-B14F-4D97-AF65-F5344CB8AC3E}">
        <p14:creationId xmlns:p14="http://schemas.microsoft.com/office/powerpoint/2010/main" val="799623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787EB-DE09-CD92-1F76-3EED3423353E}"/>
              </a:ext>
            </a:extLst>
          </p:cNvPr>
          <p:cNvSpPr>
            <a:spLocks noGrp="1"/>
          </p:cNvSpPr>
          <p:nvPr>
            <p:ph type="title"/>
          </p:nvPr>
        </p:nvSpPr>
        <p:spPr>
          <a:xfrm>
            <a:off x="1291380" y="502021"/>
            <a:ext cx="9610804" cy="622664"/>
          </a:xfrm>
        </p:spPr>
        <p:txBody>
          <a:bodyPr anchor="b">
            <a:normAutofit fontScale="90000"/>
          </a:bodyPr>
          <a:lstStyle/>
          <a:p>
            <a:r>
              <a:rPr lang="en-US" sz="4000"/>
              <a:t>Literature review </a:t>
            </a:r>
          </a:p>
        </p:txBody>
      </p:sp>
      <p:sp>
        <p:nvSpPr>
          <p:cNvPr id="3" name="Content Placeholder 2">
            <a:extLst>
              <a:ext uri="{FF2B5EF4-FFF2-40B4-BE49-F238E27FC236}">
                <a16:creationId xmlns:a16="http://schemas.microsoft.com/office/drawing/2014/main" id="{6D3689B6-084B-D88D-3A83-BEADEC45BA1C}"/>
              </a:ext>
            </a:extLst>
          </p:cNvPr>
          <p:cNvSpPr>
            <a:spLocks noGrp="1"/>
          </p:cNvSpPr>
          <p:nvPr>
            <p:ph idx="1"/>
          </p:nvPr>
        </p:nvSpPr>
        <p:spPr>
          <a:xfrm>
            <a:off x="538810" y="1345213"/>
            <a:ext cx="9688296" cy="4784629"/>
          </a:xfrm>
        </p:spPr>
        <p:txBody>
          <a:bodyPr vert="horz" lIns="91440" tIns="45720" rIns="91440" bIns="45720" rtlCol="0" anchor="t">
            <a:normAutofit/>
          </a:bodyPr>
          <a:lstStyle/>
          <a:p>
            <a:pPr>
              <a:spcBef>
                <a:spcPts val="0"/>
              </a:spcBef>
              <a:spcAft>
                <a:spcPts val="600"/>
              </a:spcAft>
              <a:buFont typeface="Arial,Sans-Serif" panose="020B0604020202020204" pitchFamily="34" charset="0"/>
            </a:pPr>
            <a:r>
              <a:rPr lang="en-US" sz="1800" b="1">
                <a:latin typeface="Corbel"/>
              </a:rPr>
              <a:t>4. Technology Adoption and Consumer </a:t>
            </a:r>
            <a:r>
              <a:rPr lang="en-US" sz="1800" b="1" err="1">
                <a:latin typeface="Corbel"/>
              </a:rPr>
              <a:t>Behaviour</a:t>
            </a:r>
            <a:endParaRPr lang="en-US" sz="1800" b="1">
              <a:latin typeface="Corbel"/>
            </a:endParaRPr>
          </a:p>
          <a:p>
            <a:pPr>
              <a:spcBef>
                <a:spcPts val="0"/>
              </a:spcBef>
              <a:spcAft>
                <a:spcPts val="600"/>
              </a:spcAft>
              <a:buFont typeface="Arial,Sans-Serif" panose="020B0604020202020204" pitchFamily="34" charset="0"/>
            </a:pPr>
            <a:r>
              <a:rPr lang="en-US" sz="1800">
                <a:latin typeface="Corbel"/>
              </a:rPr>
              <a:t>Technology Acceptance Model (TAM) research suggests that consumer decisions in food delivery apps are driven by perceived convenience, trust, and platform usability. This aligns with your quantitative survey variables (trust, value, convenience, delivery speed). However, TAM studies rarely address how platform governance or algorithmic visibility influence consumer preferences, revealing a gap your study can fill.</a:t>
            </a:r>
          </a:p>
          <a:p>
            <a:pPr>
              <a:spcBef>
                <a:spcPts val="0"/>
              </a:spcBef>
              <a:spcAft>
                <a:spcPts val="600"/>
              </a:spcAft>
              <a:buFont typeface="Arial,Sans-Serif" panose="020B0604020202020204" pitchFamily="34" charset="0"/>
            </a:pPr>
            <a:r>
              <a:rPr lang="en-US" sz="1800" b="1">
                <a:latin typeface="Corbel"/>
              </a:rPr>
              <a:t>5. Theoretical Gaps and Need for Paradigm Lens</a:t>
            </a:r>
          </a:p>
          <a:p>
            <a:pPr>
              <a:spcBef>
                <a:spcPts val="0"/>
              </a:spcBef>
              <a:spcAft>
                <a:spcPts val="600"/>
              </a:spcAft>
              <a:buFont typeface="Arial,Sans-Serif" panose="020B0604020202020204" pitchFamily="34" charset="0"/>
            </a:pPr>
            <a:r>
              <a:rPr lang="en-US" sz="1800">
                <a:latin typeface="Corbel"/>
              </a:rPr>
              <a:t>While research explores cloud kitchens operationally, few studies interpret them within a broader theoretical framework. By applying Kuhn’s paradigm theory, your project uniquely analyses cloud kitchens not merely as a business innovation but as a potential </a:t>
            </a:r>
            <a:r>
              <a:rPr lang="en-US" sz="1800" i="1">
                <a:latin typeface="Corbel"/>
              </a:rPr>
              <a:t>paradigm shift</a:t>
            </a:r>
            <a:r>
              <a:rPr lang="en-US" sz="1800">
                <a:latin typeface="Corbel"/>
              </a:rPr>
              <a:t> in urban food services. Existing debates fail to clarify whether cloud kitchens represent a stable new model or a contingent response to external pressures precisely the gap your study addresses. </a:t>
            </a:r>
          </a:p>
          <a:p>
            <a:pPr>
              <a:spcBef>
                <a:spcPts val="0"/>
              </a:spcBef>
              <a:spcAft>
                <a:spcPts val="600"/>
              </a:spcAft>
              <a:buFont typeface="Arial,Sans-Serif" panose="020B0604020202020204" pitchFamily="34" charset="0"/>
            </a:pPr>
            <a:r>
              <a:rPr lang="en-US" sz="1800" b="1">
                <a:latin typeface="Corbel"/>
              </a:rPr>
              <a:t>Studies on women entrepreneurship highlight persistent barriers including restricted access to finance, limited professional networks, and socio-cultural expectations. Digital platforms are often framed as enablers, yet emerging literature suggests they may also reinforce inequalities through algorithmic control and economic dependency.</a:t>
            </a:r>
            <a:endParaRPr lang="en-US" sz="1800" b="1"/>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2763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47AE8-FF86-6232-A151-D0AAF4DC6532}"/>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Research context </a:t>
            </a:r>
          </a:p>
        </p:txBody>
      </p:sp>
      <p:sp>
        <p:nvSpPr>
          <p:cNvPr id="3" name="Content Placeholder 2">
            <a:extLst>
              <a:ext uri="{FF2B5EF4-FFF2-40B4-BE49-F238E27FC236}">
                <a16:creationId xmlns:a16="http://schemas.microsoft.com/office/drawing/2014/main" id="{4CEA8385-3088-A46D-1E5F-0E76900037A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b="1">
                <a:latin typeface="Corbel"/>
                <a:ea typeface="+mn-lt"/>
                <a:cs typeface="+mn-lt"/>
              </a:rPr>
              <a:t>Context: Mumbai Metropolitan Region</a:t>
            </a:r>
            <a:endParaRPr lang="en-US" sz="2000">
              <a:latin typeface="Corbel"/>
            </a:endParaRPr>
          </a:p>
          <a:p>
            <a:r>
              <a:rPr lang="en-US" sz="2000">
                <a:latin typeface="Corbel"/>
                <a:ea typeface="+mn-lt"/>
                <a:cs typeface="+mn-lt"/>
              </a:rPr>
              <a:t>One of India’s fastest-growing digital food markets.</a:t>
            </a:r>
            <a:endParaRPr lang="en-US" sz="2000">
              <a:latin typeface="Corbel"/>
            </a:endParaRPr>
          </a:p>
          <a:p>
            <a:r>
              <a:rPr lang="en-US" sz="2000">
                <a:latin typeface="Corbel"/>
                <a:ea typeface="+mn-lt"/>
                <a:cs typeface="+mn-lt"/>
              </a:rPr>
              <a:t>Dense, competitive, highly </a:t>
            </a:r>
            <a:r>
              <a:rPr lang="en-US" sz="2000" err="1">
                <a:latin typeface="Corbel"/>
                <a:ea typeface="+mn-lt"/>
                <a:cs typeface="+mn-lt"/>
              </a:rPr>
              <a:t>urbanised</a:t>
            </a:r>
            <a:r>
              <a:rPr lang="en-US" sz="2000">
                <a:latin typeface="Corbel"/>
                <a:ea typeface="+mn-lt"/>
                <a:cs typeface="+mn-lt"/>
              </a:rPr>
              <a:t> environment.</a:t>
            </a:r>
            <a:endParaRPr lang="en-US" sz="2000">
              <a:latin typeface="Corbel"/>
            </a:endParaRPr>
          </a:p>
          <a:p>
            <a:r>
              <a:rPr lang="en-US" sz="2000">
                <a:latin typeface="Corbel"/>
                <a:ea typeface="+mn-lt"/>
                <a:cs typeface="+mn-lt"/>
              </a:rPr>
              <a:t> Strong reliance on delivery aggregators post-COVID.</a:t>
            </a:r>
            <a:endParaRPr lang="en-US" sz="2000">
              <a:latin typeface="Corbel"/>
            </a:endParaRPr>
          </a:p>
          <a:p>
            <a:r>
              <a:rPr lang="en-US" sz="2000">
                <a:latin typeface="Corbel"/>
                <a:ea typeface="+mn-lt"/>
                <a:cs typeface="+mn-lt"/>
              </a:rPr>
              <a:t>Increasing cost structures (rent, ingredients, </a:t>
            </a:r>
            <a:r>
              <a:rPr lang="en-US" sz="2000" err="1">
                <a:latin typeface="Corbel"/>
                <a:ea typeface="+mn-lt"/>
                <a:cs typeface="+mn-lt"/>
              </a:rPr>
              <a:t>labour</a:t>
            </a:r>
            <a:r>
              <a:rPr lang="en-US" sz="2000">
                <a:latin typeface="Corbel"/>
                <a:ea typeface="+mn-lt"/>
                <a:cs typeface="+mn-lt"/>
              </a:rPr>
              <a:t>).</a:t>
            </a:r>
            <a:endParaRPr lang="en-US" sz="2000">
              <a:latin typeface="Corbel"/>
            </a:endParaRPr>
          </a:p>
          <a:p>
            <a:r>
              <a:rPr lang="en-US" sz="2000">
                <a:latin typeface="Corbel"/>
                <a:ea typeface="+mn-lt"/>
                <a:cs typeface="+mn-lt"/>
              </a:rPr>
              <a:t>Shift toward digital-first consumer experiences.</a:t>
            </a:r>
            <a:endParaRPr lang="en-US" sz="2000">
              <a:latin typeface="Corbel"/>
            </a:endParaRPr>
          </a:p>
          <a:p>
            <a:r>
              <a:rPr lang="en-US" sz="2000">
                <a:latin typeface="Corbel"/>
                <a:ea typeface="+mn-lt"/>
                <a:cs typeface="+mn-lt"/>
              </a:rPr>
              <a:t>Cultural norms influencing women’s entrepreneurial roles</a:t>
            </a:r>
            <a:endParaRPr lang="en-US" sz="2000">
              <a:latin typeface="Corbel"/>
            </a:endParaRPr>
          </a:p>
        </p:txBody>
      </p:sp>
    </p:spTree>
    <p:extLst>
      <p:ext uri="{BB962C8B-B14F-4D97-AF65-F5344CB8AC3E}">
        <p14:creationId xmlns:p14="http://schemas.microsoft.com/office/powerpoint/2010/main" val="1177221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ECA3C-A851-7A0D-CF35-23F0C1738939}"/>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Research Methodology </a:t>
            </a:r>
          </a:p>
        </p:txBody>
      </p:sp>
      <p:sp>
        <p:nvSpPr>
          <p:cNvPr id="3" name="Content Placeholder 2">
            <a:extLst>
              <a:ext uri="{FF2B5EF4-FFF2-40B4-BE49-F238E27FC236}">
                <a16:creationId xmlns:a16="http://schemas.microsoft.com/office/drawing/2014/main" id="{F7032D9F-8EB1-E74D-2D75-B130831B42F5}"/>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2000">
                <a:latin typeface="Corbel"/>
                <a:ea typeface="+mn-lt"/>
                <a:cs typeface="+mn-lt"/>
              </a:rPr>
              <a:t>A </a:t>
            </a:r>
            <a:r>
              <a:rPr lang="en-US" sz="2000" b="1">
                <a:latin typeface="Corbel"/>
                <a:ea typeface="+mn-lt"/>
                <a:cs typeface="+mn-lt"/>
              </a:rPr>
              <a:t>quantitative approach</a:t>
            </a:r>
            <a:r>
              <a:rPr lang="en-US" sz="2000">
                <a:latin typeface="Corbel"/>
                <a:ea typeface="+mn-lt"/>
                <a:cs typeface="+mn-lt"/>
              </a:rPr>
              <a:t> will be used to collect numerical data through surveys, helping to identify patterns related to costs, platform dependence, and performance.</a:t>
            </a:r>
            <a:endParaRPr lang="en-US" sz="2000">
              <a:latin typeface="Corbel"/>
            </a:endParaRPr>
          </a:p>
          <a:p>
            <a:r>
              <a:rPr lang="en-US" sz="2000">
                <a:latin typeface="Corbel"/>
                <a:ea typeface="+mn-lt"/>
                <a:cs typeface="+mn-lt"/>
              </a:rPr>
              <a:t>A </a:t>
            </a:r>
            <a:r>
              <a:rPr lang="en-US" sz="2000" b="1">
                <a:latin typeface="Corbel"/>
                <a:ea typeface="+mn-lt"/>
                <a:cs typeface="+mn-lt"/>
              </a:rPr>
              <a:t>qualitative approach</a:t>
            </a:r>
            <a:r>
              <a:rPr lang="en-US" sz="2000">
                <a:latin typeface="Corbel"/>
                <a:ea typeface="+mn-lt"/>
                <a:cs typeface="+mn-lt"/>
              </a:rPr>
              <a:t> will be through interviews to gain in-depth insights into experiences, challenges, and strategic decisions of women cloud kitchen operators.</a:t>
            </a:r>
            <a:endParaRPr lang="en-US" sz="2000">
              <a:latin typeface="Corbel"/>
            </a:endParaRPr>
          </a:p>
          <a:p>
            <a:r>
              <a:rPr lang="en-US" sz="2000">
                <a:latin typeface="Corbel"/>
                <a:ea typeface="+mn-lt"/>
                <a:cs typeface="+mn-lt"/>
              </a:rPr>
              <a:t>Secondary data such as industry reports and policy documents will be used to support and </a:t>
            </a:r>
            <a:r>
              <a:rPr lang="en-US" sz="2000" err="1">
                <a:latin typeface="Corbel"/>
                <a:ea typeface="+mn-lt"/>
                <a:cs typeface="+mn-lt"/>
              </a:rPr>
              <a:t>contextualise</a:t>
            </a:r>
            <a:r>
              <a:rPr lang="en-US" sz="2000">
                <a:latin typeface="Corbel"/>
                <a:ea typeface="+mn-lt"/>
                <a:cs typeface="+mn-lt"/>
              </a:rPr>
              <a:t> primary findings.</a:t>
            </a:r>
            <a:endParaRPr lang="en-US" sz="2000">
              <a:latin typeface="Corbel"/>
            </a:endParaRPr>
          </a:p>
          <a:p>
            <a:endParaRPr lang="en-US" sz="2000"/>
          </a:p>
        </p:txBody>
      </p:sp>
    </p:spTree>
    <p:extLst>
      <p:ext uri="{BB962C8B-B14F-4D97-AF65-F5344CB8AC3E}">
        <p14:creationId xmlns:p14="http://schemas.microsoft.com/office/powerpoint/2010/main" val="783505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descr="A diagram of a cycle&#10;&#10;AI-generated content may be incorrect.">
            <a:extLst>
              <a:ext uri="{FF2B5EF4-FFF2-40B4-BE49-F238E27FC236}">
                <a16:creationId xmlns:a16="http://schemas.microsoft.com/office/drawing/2014/main" id="{6ACEBBBA-7CDF-DC75-1784-4A3654AADACA}"/>
              </a:ext>
            </a:extLst>
          </p:cNvPr>
          <p:cNvPicPr>
            <a:picLocks noChangeAspect="1"/>
          </p:cNvPicPr>
          <p:nvPr/>
        </p:nvPicPr>
        <p:blipFill>
          <a:blip r:embed="rId2"/>
          <a:stretch>
            <a:fillRect/>
          </a:stretch>
        </p:blipFill>
        <p:spPr>
          <a:xfrm>
            <a:off x="230101" y="588688"/>
            <a:ext cx="4157751" cy="4849220"/>
          </a:xfrm>
          <a:prstGeom prst="rect">
            <a:avLst/>
          </a:prstGeom>
        </p:spPr>
      </p:pic>
      <p:sp>
        <p:nvSpPr>
          <p:cNvPr id="16" name="Freeform: Shape 15">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person wearing glasses and a tie&#10;&#10;AI-generated content may be incorrect.">
            <a:extLst>
              <a:ext uri="{FF2B5EF4-FFF2-40B4-BE49-F238E27FC236}">
                <a16:creationId xmlns:a16="http://schemas.microsoft.com/office/drawing/2014/main" id="{5846D184-E5EB-ADC1-A3AD-3F94980FC433}"/>
              </a:ext>
            </a:extLst>
          </p:cNvPr>
          <p:cNvPicPr>
            <a:picLocks noChangeAspect="1"/>
          </p:cNvPicPr>
          <p:nvPr/>
        </p:nvPicPr>
        <p:blipFill>
          <a:blip r:embed="rId3"/>
          <a:stretch>
            <a:fillRect/>
          </a:stretch>
        </p:blipFill>
        <p:spPr>
          <a:xfrm>
            <a:off x="5229934" y="1335223"/>
            <a:ext cx="6730177" cy="4753003"/>
          </a:xfrm>
          <a:prstGeom prst="rect">
            <a:avLst/>
          </a:prstGeom>
        </p:spPr>
      </p:pic>
    </p:spTree>
    <p:extLst>
      <p:ext uri="{BB962C8B-B14F-4D97-AF65-F5344CB8AC3E}">
        <p14:creationId xmlns:p14="http://schemas.microsoft.com/office/powerpoint/2010/main" val="3451887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14FF2-6439-AD20-9EA5-7ECF1AE968BA}"/>
              </a:ext>
            </a:extLst>
          </p:cNvPr>
          <p:cNvSpPr>
            <a:spLocks noGrp="1"/>
          </p:cNvSpPr>
          <p:nvPr>
            <p:ph type="title"/>
          </p:nvPr>
        </p:nvSpPr>
        <p:spPr/>
        <p:txBody>
          <a:bodyPr/>
          <a:lstStyle/>
          <a:p>
            <a:r>
              <a:rPr lang="en-US">
                <a:latin typeface="Corbel"/>
                <a:ea typeface="+mj-lt"/>
                <a:cs typeface="+mj-lt"/>
              </a:rPr>
              <a:t>Kuhn’s Paradigm Theory Overview</a:t>
            </a:r>
            <a:endParaRPr lang="en-US">
              <a:latin typeface="Corbel"/>
            </a:endParaRPr>
          </a:p>
        </p:txBody>
      </p:sp>
      <p:sp>
        <p:nvSpPr>
          <p:cNvPr id="3" name="Content Placeholder 2">
            <a:extLst>
              <a:ext uri="{FF2B5EF4-FFF2-40B4-BE49-F238E27FC236}">
                <a16:creationId xmlns:a16="http://schemas.microsoft.com/office/drawing/2014/main" id="{3A2FF980-694C-70A9-7629-BD1D069C24A0}"/>
              </a:ext>
            </a:extLst>
          </p:cNvPr>
          <p:cNvSpPr>
            <a:spLocks noGrp="1"/>
          </p:cNvSpPr>
          <p:nvPr>
            <p:ph idx="1"/>
          </p:nvPr>
        </p:nvSpPr>
        <p:spPr/>
        <p:txBody>
          <a:bodyPr vert="horz" lIns="91440" tIns="45720" rIns="91440" bIns="45720" rtlCol="0" anchor="t">
            <a:normAutofit/>
          </a:bodyPr>
          <a:lstStyle/>
          <a:p>
            <a:pPr>
              <a:lnSpc>
                <a:spcPct val="100000"/>
              </a:lnSpc>
              <a:spcBef>
                <a:spcPts val="0"/>
              </a:spcBef>
            </a:pPr>
            <a:r>
              <a:rPr lang="en-US" sz="2400" b="1" dirty="0">
                <a:latin typeface="Corbel"/>
              </a:rPr>
              <a:t>Kuhn’s Paradigm Theory</a:t>
            </a:r>
            <a:r>
              <a:rPr lang="en-US" sz="2400" dirty="0">
                <a:latin typeface="Corbel"/>
              </a:rPr>
              <a:t> explains how industries evolve through stages of stability, disruption, and transformation. It is used in this study to assess whether women-led cloud kitchens </a:t>
            </a:r>
            <a:r>
              <a:rPr lang="en-US" sz="2400">
                <a:latin typeface="Corbel"/>
              </a:rPr>
              <a:t>represent.</a:t>
            </a:r>
          </a:p>
          <a:p>
            <a:pPr>
              <a:lnSpc>
                <a:spcPct val="100000"/>
              </a:lnSpc>
              <a:spcBef>
                <a:spcPts val="0"/>
              </a:spcBef>
            </a:pPr>
            <a:r>
              <a:rPr lang="en-US" sz="2400" b="1">
                <a:latin typeface="Corbel"/>
              </a:rPr>
              <a:t>Normal Science</a:t>
            </a:r>
            <a:r>
              <a:rPr lang="en-US" sz="2400">
                <a:latin typeface="Corbel"/>
              </a:rPr>
              <a:t> – Traditional dine-in, male-dominated restaurant models</a:t>
            </a:r>
            <a:endParaRPr lang="en-US" sz="2400" dirty="0">
              <a:latin typeface="Corbel"/>
            </a:endParaRPr>
          </a:p>
          <a:p>
            <a:pPr>
              <a:lnSpc>
                <a:spcPct val="100000"/>
              </a:lnSpc>
              <a:spcBef>
                <a:spcPts val="0"/>
              </a:spcBef>
            </a:pPr>
            <a:r>
              <a:rPr lang="en-US" sz="2400" b="1" dirty="0">
                <a:latin typeface="Corbel"/>
              </a:rPr>
              <a:t>Anomalies</a:t>
            </a:r>
            <a:r>
              <a:rPr lang="en-US" sz="2400" dirty="0">
                <a:latin typeface="Corbel"/>
              </a:rPr>
              <a:t> – Women </a:t>
            </a:r>
            <a:r>
              <a:rPr lang="en-US" sz="2400">
                <a:latin typeface="Corbel"/>
              </a:rPr>
              <a:t>looking for</a:t>
            </a:r>
            <a:r>
              <a:rPr lang="en-US" sz="2400" dirty="0">
                <a:latin typeface="Corbel"/>
              </a:rPr>
              <a:t> alternative, flexible entrepreneurial routes</a:t>
            </a:r>
          </a:p>
          <a:p>
            <a:pPr>
              <a:lnSpc>
                <a:spcPct val="100000"/>
              </a:lnSpc>
              <a:spcBef>
                <a:spcPts val="0"/>
              </a:spcBef>
            </a:pPr>
            <a:r>
              <a:rPr lang="en-US" sz="2400" b="1">
                <a:latin typeface="Corbel"/>
              </a:rPr>
              <a:t>Crisis</a:t>
            </a:r>
            <a:r>
              <a:rPr lang="en-US" sz="2400">
                <a:latin typeface="Corbel"/>
              </a:rPr>
              <a:t> – Rising costs, safety concerns, and exclusion from formal food businesses</a:t>
            </a:r>
            <a:endParaRPr lang="en-US" sz="2400" dirty="0">
              <a:latin typeface="Corbel"/>
            </a:endParaRPr>
          </a:p>
          <a:p>
            <a:pPr>
              <a:lnSpc>
                <a:spcPct val="100000"/>
              </a:lnSpc>
              <a:spcBef>
                <a:spcPts val="0"/>
              </a:spcBef>
            </a:pPr>
            <a:r>
              <a:rPr lang="en-US" sz="2400" b="1">
                <a:latin typeface="Corbel"/>
              </a:rPr>
              <a:t>Paradigm Shift</a:t>
            </a:r>
            <a:r>
              <a:rPr lang="en-US" sz="2400">
                <a:latin typeface="Corbel"/>
              </a:rPr>
              <a:t> – Digital, delivery-only models enabling women entrepreneurship</a:t>
            </a:r>
            <a:endParaRPr lang="en-US" sz="2400" dirty="0">
              <a:latin typeface="Corbel"/>
            </a:endParaRPr>
          </a:p>
          <a:p>
            <a:pPr>
              <a:lnSpc>
                <a:spcPct val="100000"/>
              </a:lnSpc>
              <a:spcBef>
                <a:spcPts val="0"/>
              </a:spcBef>
            </a:pPr>
            <a:r>
              <a:rPr lang="en-US" sz="2400">
                <a:latin typeface="Corbel"/>
              </a:rPr>
              <a:t>This framework helps evaluate </a:t>
            </a:r>
            <a:r>
              <a:rPr lang="en-US" sz="2400" b="1">
                <a:latin typeface="Corbel"/>
              </a:rPr>
              <a:t>structural change</a:t>
            </a:r>
            <a:r>
              <a:rPr lang="en-US" sz="2400">
                <a:latin typeface="Corbel"/>
              </a:rPr>
              <a:t>, not just business innovation.</a:t>
            </a:r>
          </a:p>
          <a:p>
            <a:pPr algn="ctr">
              <a:lnSpc>
                <a:spcPct val="100000"/>
              </a:lnSpc>
              <a:spcBef>
                <a:spcPts val="0"/>
              </a:spcBef>
            </a:pPr>
            <a:endParaRPr lang="en-US" sz="1800" dirty="0"/>
          </a:p>
          <a:p>
            <a:endParaRPr lang="en-US" dirty="0"/>
          </a:p>
        </p:txBody>
      </p:sp>
    </p:spTree>
    <p:extLst>
      <p:ext uri="{BB962C8B-B14F-4D97-AF65-F5344CB8AC3E}">
        <p14:creationId xmlns:p14="http://schemas.microsoft.com/office/powerpoint/2010/main" val="1092710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0DA51-5F5A-2726-6AF4-CDE6BF150933}"/>
              </a:ext>
            </a:extLst>
          </p:cNvPr>
          <p:cNvSpPr>
            <a:spLocks noGrp="1"/>
          </p:cNvSpPr>
          <p:nvPr>
            <p:ph type="title"/>
          </p:nvPr>
        </p:nvSpPr>
        <p:spPr/>
        <p:txBody>
          <a:bodyPr/>
          <a:lstStyle/>
          <a:p>
            <a:r>
              <a:rPr lang="en-US">
                <a:latin typeface="Corbel"/>
                <a:ea typeface="+mj-lt"/>
                <a:cs typeface="+mj-lt"/>
              </a:rPr>
              <a:t>Applying Kuhn’s Paradigm Theory to Women Entrepreneurship</a:t>
            </a:r>
            <a:endParaRPr lang="en-US">
              <a:latin typeface="Corbel"/>
            </a:endParaRPr>
          </a:p>
        </p:txBody>
      </p:sp>
      <p:sp>
        <p:nvSpPr>
          <p:cNvPr id="3" name="Content Placeholder 2">
            <a:extLst>
              <a:ext uri="{FF2B5EF4-FFF2-40B4-BE49-F238E27FC236}">
                <a16:creationId xmlns:a16="http://schemas.microsoft.com/office/drawing/2014/main" id="{1F466092-9EA4-1D8A-01BC-2245E3425F25}"/>
              </a:ext>
            </a:extLst>
          </p:cNvPr>
          <p:cNvSpPr>
            <a:spLocks noGrp="1"/>
          </p:cNvSpPr>
          <p:nvPr>
            <p:ph idx="1"/>
          </p:nvPr>
        </p:nvSpPr>
        <p:spPr/>
        <p:txBody>
          <a:bodyPr vert="horz" lIns="91440" tIns="45720" rIns="91440" bIns="45720" rtlCol="0" anchor="t">
            <a:normAutofit/>
          </a:bodyPr>
          <a:lstStyle/>
          <a:p>
            <a:r>
              <a:rPr lang="en-US" sz="2400">
                <a:latin typeface="Corbel"/>
                <a:ea typeface="+mn-lt"/>
                <a:cs typeface="+mn-lt"/>
              </a:rPr>
              <a:t>Kuhn’s theory is applied to examine how women entrepreneurs challenge the dominant restaurant paradigm in Mumbai.</a:t>
            </a:r>
            <a:endParaRPr lang="en-US" sz="2400">
              <a:latin typeface="Corbel"/>
            </a:endParaRPr>
          </a:p>
          <a:p>
            <a:r>
              <a:rPr lang="en-US" sz="2400" dirty="0">
                <a:latin typeface="Corbel"/>
                <a:ea typeface="+mn-lt"/>
                <a:cs typeface="+mn-lt"/>
              </a:rPr>
              <a:t>Traditional restaurant ownership </a:t>
            </a:r>
            <a:r>
              <a:rPr lang="en-US" sz="2400" dirty="0" err="1">
                <a:latin typeface="Corbel"/>
                <a:ea typeface="+mn-lt"/>
                <a:cs typeface="+mn-lt"/>
              </a:rPr>
              <a:t>favours</a:t>
            </a:r>
            <a:r>
              <a:rPr lang="en-US" sz="2400" dirty="0">
                <a:latin typeface="Corbel"/>
                <a:ea typeface="+mn-lt"/>
                <a:cs typeface="+mn-lt"/>
              </a:rPr>
              <a:t> high capital, physical presence, and male networks</a:t>
            </a:r>
            <a:endParaRPr lang="en-US" sz="2400">
              <a:latin typeface="Corbel"/>
            </a:endParaRPr>
          </a:p>
          <a:p>
            <a:r>
              <a:rPr lang="en-US" sz="2400" dirty="0">
                <a:latin typeface="Corbel"/>
                <a:ea typeface="+mn-lt"/>
                <a:cs typeface="+mn-lt"/>
              </a:rPr>
              <a:t>Women-led cloud kitchens </a:t>
            </a:r>
            <a:r>
              <a:rPr lang="en-US" sz="2400">
                <a:latin typeface="Corbel"/>
                <a:ea typeface="+mn-lt"/>
                <a:cs typeface="+mn-lt"/>
              </a:rPr>
              <a:t>appear</a:t>
            </a:r>
            <a:r>
              <a:rPr lang="en-US" sz="2400" dirty="0">
                <a:latin typeface="Corbel"/>
                <a:ea typeface="+mn-lt"/>
                <a:cs typeface="+mn-lt"/>
              </a:rPr>
              <a:t> as anomalies that question these assumptions</a:t>
            </a:r>
            <a:endParaRPr lang="en-US" sz="2400">
              <a:latin typeface="Corbel"/>
            </a:endParaRPr>
          </a:p>
          <a:p>
            <a:r>
              <a:rPr lang="en-US" sz="2400">
                <a:latin typeface="Corbel"/>
                <a:ea typeface="+mn-lt"/>
                <a:cs typeface="+mn-lt"/>
              </a:rPr>
              <a:t>Digital platforms allow experimentation outside conventional structures</a:t>
            </a:r>
            <a:endParaRPr lang="en-US" sz="2400">
              <a:latin typeface="Corbel"/>
            </a:endParaRPr>
          </a:p>
          <a:p>
            <a:r>
              <a:rPr lang="en-US" sz="2400" dirty="0">
                <a:latin typeface="Corbel"/>
                <a:ea typeface="+mn-lt"/>
                <a:cs typeface="+mn-lt"/>
              </a:rPr>
              <a:t>Persistent anomalies may signal  a </a:t>
            </a:r>
            <a:r>
              <a:rPr lang="en-US" sz="2400">
                <a:latin typeface="Corbel"/>
                <a:ea typeface="+mn-lt"/>
                <a:cs typeface="+mn-lt"/>
              </a:rPr>
              <a:t>paradigm</a:t>
            </a:r>
            <a:r>
              <a:rPr lang="en-US" sz="2400" dirty="0">
                <a:latin typeface="Corbel"/>
                <a:ea typeface="+mn-lt"/>
                <a:cs typeface="+mn-lt"/>
              </a:rPr>
              <a:t> shift a toward inclusive entrepreneurship</a:t>
            </a:r>
            <a:endParaRPr lang="en-US" sz="2400">
              <a:latin typeface="Corbel"/>
            </a:endParaRPr>
          </a:p>
          <a:p>
            <a:endParaRPr lang="en-US" dirty="0"/>
          </a:p>
        </p:txBody>
      </p:sp>
    </p:spTree>
    <p:extLst>
      <p:ext uri="{BB962C8B-B14F-4D97-AF65-F5344CB8AC3E}">
        <p14:creationId xmlns:p14="http://schemas.microsoft.com/office/powerpoint/2010/main" val="3232272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EBEE9-74BE-51C3-477B-98F571140F26}"/>
              </a:ext>
            </a:extLst>
          </p:cNvPr>
          <p:cNvSpPr>
            <a:spLocks noGrp="1"/>
          </p:cNvSpPr>
          <p:nvPr>
            <p:ph type="title"/>
          </p:nvPr>
        </p:nvSpPr>
        <p:spPr/>
        <p:txBody>
          <a:bodyPr/>
          <a:lstStyle/>
          <a:p>
            <a:r>
              <a:rPr lang="en-US">
                <a:latin typeface="Corbel"/>
                <a:ea typeface="+mj-lt"/>
                <a:cs typeface="+mj-lt"/>
              </a:rPr>
              <a:t>Paradigm Stages in Mumbai’s Food Service Sector</a:t>
            </a:r>
            <a:endParaRPr lang="en-US">
              <a:latin typeface="Corbel"/>
            </a:endParaRPr>
          </a:p>
        </p:txBody>
      </p:sp>
      <p:sp>
        <p:nvSpPr>
          <p:cNvPr id="3" name="Content Placeholder 2">
            <a:extLst>
              <a:ext uri="{FF2B5EF4-FFF2-40B4-BE49-F238E27FC236}">
                <a16:creationId xmlns:a16="http://schemas.microsoft.com/office/drawing/2014/main" id="{287F56DD-6721-D626-351C-E20A687F3EA7}"/>
              </a:ext>
            </a:extLst>
          </p:cNvPr>
          <p:cNvSpPr>
            <a:spLocks noGrp="1"/>
          </p:cNvSpPr>
          <p:nvPr>
            <p:ph idx="1"/>
          </p:nvPr>
        </p:nvSpPr>
        <p:spPr/>
        <p:txBody>
          <a:bodyPr vert="horz" lIns="91440" tIns="45720" rIns="91440" bIns="45720" rtlCol="0" anchor="t">
            <a:noAutofit/>
          </a:bodyPr>
          <a:lstStyle/>
          <a:p>
            <a:r>
              <a:rPr lang="en-US" sz="1600" b="1">
                <a:latin typeface="Corbel"/>
                <a:ea typeface="+mn-lt"/>
                <a:cs typeface="+mn-lt"/>
              </a:rPr>
              <a:t>Normal Paradigm</a:t>
            </a:r>
            <a:endParaRPr lang="en-US" sz="1600">
              <a:latin typeface="Corbel"/>
            </a:endParaRPr>
          </a:p>
          <a:p>
            <a:r>
              <a:rPr lang="en-US" sz="1600">
                <a:latin typeface="Corbel"/>
                <a:ea typeface="+mn-lt"/>
                <a:cs typeface="+mn-lt"/>
              </a:rPr>
              <a:t>Dine-in restaurants</a:t>
            </a:r>
            <a:endParaRPr lang="en-US" sz="1600">
              <a:latin typeface="Corbel"/>
            </a:endParaRPr>
          </a:p>
          <a:p>
            <a:r>
              <a:rPr lang="en-US" sz="1600">
                <a:latin typeface="Corbel"/>
                <a:ea typeface="+mn-lt"/>
                <a:cs typeface="+mn-lt"/>
              </a:rPr>
              <a:t>Male-dominated ownership</a:t>
            </a:r>
            <a:endParaRPr lang="en-US" sz="1600">
              <a:latin typeface="Corbel"/>
            </a:endParaRPr>
          </a:p>
          <a:p>
            <a:r>
              <a:rPr lang="en-US" sz="1600">
                <a:latin typeface="Corbel"/>
                <a:ea typeface="+mn-lt"/>
                <a:cs typeface="+mn-lt"/>
              </a:rPr>
              <a:t>High fixed costs and long working hours</a:t>
            </a:r>
            <a:endParaRPr lang="en-US" sz="1600">
              <a:latin typeface="Corbel"/>
            </a:endParaRPr>
          </a:p>
          <a:p>
            <a:r>
              <a:rPr lang="en-US" sz="1600" b="1">
                <a:latin typeface="Corbel"/>
                <a:ea typeface="+mn-lt"/>
                <a:cs typeface="+mn-lt"/>
              </a:rPr>
              <a:t>Anomalies</a:t>
            </a:r>
            <a:endParaRPr lang="en-US" sz="1600">
              <a:latin typeface="Corbel"/>
            </a:endParaRPr>
          </a:p>
          <a:p>
            <a:r>
              <a:rPr lang="en-US" sz="1600">
                <a:latin typeface="Corbel"/>
                <a:ea typeface="+mn-lt"/>
                <a:cs typeface="+mn-lt"/>
              </a:rPr>
              <a:t>Women entering food entrepreneurship through cloud kitchens</a:t>
            </a:r>
            <a:endParaRPr lang="en-US" sz="1600">
              <a:latin typeface="Corbel"/>
            </a:endParaRPr>
          </a:p>
          <a:p>
            <a:r>
              <a:rPr lang="en-US" sz="1600">
                <a:latin typeface="Corbel"/>
                <a:ea typeface="+mn-lt"/>
                <a:cs typeface="+mn-lt"/>
              </a:rPr>
              <a:t>Home-based or small-scale digital operations</a:t>
            </a:r>
            <a:endParaRPr lang="en-US" sz="1600">
              <a:latin typeface="Corbel"/>
            </a:endParaRPr>
          </a:p>
          <a:p>
            <a:r>
              <a:rPr lang="en-US" sz="1600" b="1">
                <a:latin typeface="Corbel"/>
                <a:ea typeface="+mn-lt"/>
                <a:cs typeface="+mn-lt"/>
              </a:rPr>
              <a:t>Crisis</a:t>
            </a:r>
            <a:endParaRPr lang="en-US" sz="1600">
              <a:latin typeface="Corbel"/>
            </a:endParaRPr>
          </a:p>
          <a:p>
            <a:r>
              <a:rPr lang="en-US" sz="1600" dirty="0">
                <a:latin typeface="Corbel"/>
                <a:ea typeface="+mn-lt"/>
                <a:cs typeface="+mn-lt"/>
              </a:rPr>
              <a:t>Unsustainable rents and </a:t>
            </a:r>
            <a:r>
              <a:rPr lang="en-US" sz="1600" dirty="0" err="1">
                <a:latin typeface="Corbel"/>
                <a:ea typeface="+mn-lt"/>
                <a:cs typeface="+mn-lt"/>
              </a:rPr>
              <a:t>labour</a:t>
            </a:r>
            <a:r>
              <a:rPr lang="en-US" sz="1600" dirty="0">
                <a:latin typeface="Corbel"/>
                <a:ea typeface="+mn-lt"/>
                <a:cs typeface="+mn-lt"/>
              </a:rPr>
              <a:t> costs</a:t>
            </a:r>
            <a:endParaRPr lang="en-US" sz="1600">
              <a:latin typeface="Corbel"/>
            </a:endParaRPr>
          </a:p>
          <a:p>
            <a:r>
              <a:rPr lang="en-US" sz="1600">
                <a:latin typeface="Corbel"/>
                <a:ea typeface="+mn-lt"/>
                <a:cs typeface="+mn-lt"/>
              </a:rPr>
              <a:t>Safety and mobility constraints for women</a:t>
            </a:r>
            <a:endParaRPr lang="en-US" sz="1600">
              <a:latin typeface="Corbel"/>
            </a:endParaRPr>
          </a:p>
          <a:p>
            <a:r>
              <a:rPr lang="en-US" sz="1600">
                <a:latin typeface="Corbel"/>
                <a:ea typeface="+mn-lt"/>
                <a:cs typeface="+mn-lt"/>
              </a:rPr>
              <a:t>COVID-19 accelerating digital dependence</a:t>
            </a:r>
            <a:endParaRPr lang="en-US" sz="1600">
              <a:latin typeface="Corbel"/>
            </a:endParaRPr>
          </a:p>
          <a:p>
            <a:r>
              <a:rPr lang="en-US" sz="1600" b="1">
                <a:latin typeface="Corbel"/>
                <a:ea typeface="+mn-lt"/>
                <a:cs typeface="+mn-lt"/>
              </a:rPr>
              <a:t>Emerging Paradigm</a:t>
            </a:r>
            <a:endParaRPr lang="en-US" sz="1600">
              <a:latin typeface="Corbel"/>
            </a:endParaRPr>
          </a:p>
          <a:p>
            <a:r>
              <a:rPr lang="en-US" sz="1600">
                <a:latin typeface="Corbel"/>
                <a:ea typeface="+mn-lt"/>
                <a:cs typeface="+mn-lt"/>
              </a:rPr>
              <a:t>Women-led, platform-based cloud kitchens</a:t>
            </a:r>
            <a:endParaRPr lang="en-US" sz="1600">
              <a:latin typeface="Corbel"/>
            </a:endParaRPr>
          </a:p>
          <a:p>
            <a:r>
              <a:rPr lang="en-US" sz="1600">
                <a:latin typeface="Corbel"/>
                <a:ea typeface="+mn-lt"/>
                <a:cs typeface="+mn-lt"/>
              </a:rPr>
              <a:t>Flexible, asset-light, digitally mediated business models</a:t>
            </a:r>
            <a:endParaRPr lang="en-US" sz="1600">
              <a:latin typeface="Corbel"/>
            </a:endParaRPr>
          </a:p>
          <a:p>
            <a:endParaRPr lang="en-US" dirty="0"/>
          </a:p>
        </p:txBody>
      </p:sp>
    </p:spTree>
    <p:extLst>
      <p:ext uri="{BB962C8B-B14F-4D97-AF65-F5344CB8AC3E}">
        <p14:creationId xmlns:p14="http://schemas.microsoft.com/office/powerpoint/2010/main" val="3312132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8D24-00E5-99ED-290C-5EDA7EB97531}"/>
              </a:ext>
            </a:extLst>
          </p:cNvPr>
          <p:cNvSpPr>
            <a:spLocks noGrp="1"/>
          </p:cNvSpPr>
          <p:nvPr>
            <p:ph type="title"/>
          </p:nvPr>
        </p:nvSpPr>
        <p:spPr/>
        <p:txBody>
          <a:bodyPr/>
          <a:lstStyle/>
          <a:p>
            <a:r>
              <a:rPr lang="en-US">
                <a:latin typeface="Corbel"/>
                <a:ea typeface="+mj-lt"/>
                <a:cs typeface="+mj-lt"/>
              </a:rPr>
              <a:t>Kuhn’s Paradigm Theory &amp; Platform Dependence</a:t>
            </a:r>
            <a:endParaRPr lang="en-US">
              <a:latin typeface="Corbel"/>
            </a:endParaRPr>
          </a:p>
        </p:txBody>
      </p:sp>
      <p:sp>
        <p:nvSpPr>
          <p:cNvPr id="3" name="Content Placeholder 2">
            <a:extLst>
              <a:ext uri="{FF2B5EF4-FFF2-40B4-BE49-F238E27FC236}">
                <a16:creationId xmlns:a16="http://schemas.microsoft.com/office/drawing/2014/main" id="{F29EE64F-B2FB-EEE5-2013-15573A96B267}"/>
              </a:ext>
            </a:extLst>
          </p:cNvPr>
          <p:cNvSpPr>
            <a:spLocks noGrp="1"/>
          </p:cNvSpPr>
          <p:nvPr>
            <p:ph idx="1"/>
          </p:nvPr>
        </p:nvSpPr>
        <p:spPr/>
        <p:txBody>
          <a:bodyPr vert="horz" lIns="91440" tIns="45720" rIns="91440" bIns="45720" rtlCol="0" anchor="t">
            <a:normAutofit/>
          </a:bodyPr>
          <a:lstStyle/>
          <a:p>
            <a:r>
              <a:rPr lang="en-US" dirty="0">
                <a:latin typeface="Corbel"/>
                <a:ea typeface="+mn-lt"/>
                <a:cs typeface="+mn-lt"/>
              </a:rPr>
              <a:t>While cloud kitchens signal a paradigm shift, platform dominance complicates the transition:</a:t>
            </a:r>
            <a:endParaRPr lang="en-US">
              <a:latin typeface="Corbel"/>
            </a:endParaRPr>
          </a:p>
          <a:p>
            <a:r>
              <a:rPr lang="en-US">
                <a:latin typeface="Corbel"/>
                <a:ea typeface="+mn-lt"/>
                <a:cs typeface="+mn-lt"/>
              </a:rPr>
              <a:t>Platforms act as new gatekeepers, replacing landlords and suppliers</a:t>
            </a:r>
            <a:endParaRPr lang="en-US">
              <a:latin typeface="Corbel"/>
            </a:endParaRPr>
          </a:p>
          <a:p>
            <a:r>
              <a:rPr lang="en-US" dirty="0">
                <a:latin typeface="Corbel"/>
                <a:ea typeface="+mn-lt"/>
                <a:cs typeface="+mn-lt"/>
              </a:rPr>
              <a:t>Women entrepreneurs remain structurally dependent on algorithms and commissions</a:t>
            </a:r>
            <a:endParaRPr lang="en-US">
              <a:latin typeface="Corbel"/>
            </a:endParaRPr>
          </a:p>
          <a:p>
            <a:r>
              <a:rPr lang="en-US" dirty="0">
                <a:latin typeface="Corbel"/>
                <a:ea typeface="+mn-lt"/>
                <a:cs typeface="+mn-lt"/>
              </a:rPr>
              <a:t>This raises the question:</a:t>
            </a:r>
            <a:br>
              <a:rPr lang="en-US" dirty="0">
                <a:latin typeface="Corbel"/>
                <a:ea typeface="+mn-lt"/>
                <a:cs typeface="+mn-lt"/>
              </a:rPr>
            </a:br>
            <a:r>
              <a:rPr lang="en-US" dirty="0">
                <a:latin typeface="Corbel"/>
                <a:ea typeface="+mn-lt"/>
                <a:cs typeface="+mn-lt"/>
              </a:rPr>
              <a:t> Is this a complete paradigm shift or a constrained one?</a:t>
            </a:r>
            <a:endParaRPr lang="en-US">
              <a:latin typeface="Corbel"/>
            </a:endParaRPr>
          </a:p>
          <a:p>
            <a:r>
              <a:rPr lang="en-US">
                <a:latin typeface="Corbel"/>
                <a:ea typeface="+mn-lt"/>
                <a:cs typeface="+mn-lt"/>
              </a:rPr>
              <a:t>Kuhn’s framework allows critical evaluation of incomplete or unstable paradigms.</a:t>
            </a:r>
            <a:endParaRPr lang="en-US">
              <a:latin typeface="Corbel"/>
            </a:endParaRPr>
          </a:p>
          <a:p>
            <a:endParaRPr lang="en-US" dirty="0"/>
          </a:p>
        </p:txBody>
      </p:sp>
    </p:spTree>
    <p:extLst>
      <p:ext uri="{BB962C8B-B14F-4D97-AF65-F5344CB8AC3E}">
        <p14:creationId xmlns:p14="http://schemas.microsoft.com/office/powerpoint/2010/main" val="2501149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8F5BB-D4A5-9D86-2627-AC1FB73F3D53}"/>
              </a:ext>
            </a:extLst>
          </p:cNvPr>
          <p:cNvSpPr>
            <a:spLocks noGrp="1"/>
          </p:cNvSpPr>
          <p:nvPr>
            <p:ph type="title"/>
          </p:nvPr>
        </p:nvSpPr>
        <p:spPr/>
        <p:txBody>
          <a:bodyPr/>
          <a:lstStyle/>
          <a:p>
            <a:r>
              <a:rPr lang="en-US">
                <a:latin typeface="Corbel"/>
                <a:ea typeface="+mj-lt"/>
                <a:cs typeface="+mj-lt"/>
              </a:rPr>
              <a:t>Kuhn’s Paradigm Theory Research </a:t>
            </a:r>
            <a:r>
              <a:rPr lang="en-US" dirty="0">
                <a:latin typeface="Corbel"/>
                <a:ea typeface="+mj-lt"/>
                <a:cs typeface="+mj-lt"/>
              </a:rPr>
              <a:t>Justification</a:t>
            </a:r>
            <a:endParaRPr lang="en-US" dirty="0">
              <a:latin typeface="Corbel"/>
            </a:endParaRPr>
          </a:p>
        </p:txBody>
      </p:sp>
      <p:sp>
        <p:nvSpPr>
          <p:cNvPr id="3" name="Content Placeholder 2">
            <a:extLst>
              <a:ext uri="{FF2B5EF4-FFF2-40B4-BE49-F238E27FC236}">
                <a16:creationId xmlns:a16="http://schemas.microsoft.com/office/drawing/2014/main" id="{A974855A-1395-C314-735A-9DCD57EE137B}"/>
              </a:ext>
            </a:extLst>
          </p:cNvPr>
          <p:cNvSpPr>
            <a:spLocks noGrp="1"/>
          </p:cNvSpPr>
          <p:nvPr>
            <p:ph idx="1"/>
          </p:nvPr>
        </p:nvSpPr>
        <p:spPr/>
        <p:txBody>
          <a:bodyPr vert="horz" lIns="91440" tIns="45720" rIns="91440" bIns="45720" rtlCol="0" anchor="t">
            <a:normAutofit/>
          </a:bodyPr>
          <a:lstStyle/>
          <a:p>
            <a:r>
              <a:rPr lang="en-US">
                <a:latin typeface="Corbel"/>
                <a:ea typeface="+mn-lt"/>
                <a:cs typeface="+mn-lt"/>
              </a:rPr>
              <a:t>Using Kuhn’s theory strengthens the research by:</a:t>
            </a:r>
            <a:endParaRPr lang="en-US">
              <a:latin typeface="Corbel"/>
            </a:endParaRPr>
          </a:p>
          <a:p>
            <a:r>
              <a:rPr lang="en-US">
                <a:latin typeface="Corbel"/>
                <a:ea typeface="+mn-lt"/>
                <a:cs typeface="+mn-lt"/>
              </a:rPr>
              <a:t>Moving beyond descriptive entrepreneurship studies</a:t>
            </a:r>
            <a:endParaRPr lang="en-US">
              <a:latin typeface="Corbel"/>
            </a:endParaRPr>
          </a:p>
          <a:p>
            <a:r>
              <a:rPr lang="en-US">
                <a:latin typeface="Corbel"/>
                <a:ea typeface="+mn-lt"/>
                <a:cs typeface="+mn-lt"/>
              </a:rPr>
              <a:t>Explaining why women turn to cloud kitchens, not just how</a:t>
            </a:r>
            <a:endParaRPr lang="en-US">
              <a:latin typeface="Corbel"/>
            </a:endParaRPr>
          </a:p>
          <a:p>
            <a:r>
              <a:rPr lang="en-US">
                <a:latin typeface="Corbel"/>
                <a:ea typeface="+mn-lt"/>
                <a:cs typeface="+mn-lt"/>
              </a:rPr>
              <a:t>Linking gender, technology, and structural change</a:t>
            </a:r>
            <a:endParaRPr lang="en-US">
              <a:latin typeface="Corbel"/>
            </a:endParaRPr>
          </a:p>
          <a:p>
            <a:r>
              <a:rPr lang="en-US">
                <a:latin typeface="Corbel"/>
                <a:ea typeface="+mn-lt"/>
                <a:cs typeface="+mn-lt"/>
              </a:rPr>
              <a:t>Providing a doctoral-level theoretical lens for evaluating sustainability</a:t>
            </a:r>
            <a:endParaRPr lang="en-US">
              <a:latin typeface="Corbel"/>
            </a:endParaRPr>
          </a:p>
          <a:p>
            <a:r>
              <a:rPr lang="en-US">
                <a:latin typeface="Corbel"/>
                <a:ea typeface="+mn-lt"/>
                <a:cs typeface="+mn-lt"/>
              </a:rPr>
              <a:t>This positions women-led cloud kitchens as part of a broader transformation in urban food entrepreneurship.</a:t>
            </a:r>
            <a:endParaRPr lang="en-US">
              <a:latin typeface="Corbel"/>
            </a:endParaRPr>
          </a:p>
          <a:p>
            <a:endParaRPr lang="en-US" dirty="0"/>
          </a:p>
        </p:txBody>
      </p:sp>
    </p:spTree>
    <p:extLst>
      <p:ext uri="{BB962C8B-B14F-4D97-AF65-F5344CB8AC3E}">
        <p14:creationId xmlns:p14="http://schemas.microsoft.com/office/powerpoint/2010/main" val="2479718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DCDE088D-7015-D9F2-680A-BD619543B2A9}"/>
              </a:ext>
            </a:extLst>
          </p:cNvPr>
          <p:cNvGraphicFramePr>
            <a:graphicFrameLocks noGrp="1"/>
          </p:cNvGraphicFramePr>
          <p:nvPr>
            <p:extLst>
              <p:ext uri="{D42A27DB-BD31-4B8C-83A1-F6EECF244321}">
                <p14:modId xmlns:p14="http://schemas.microsoft.com/office/powerpoint/2010/main" val="2741519737"/>
              </p:ext>
            </p:extLst>
          </p:nvPr>
        </p:nvGraphicFramePr>
        <p:xfrm>
          <a:off x="457200" y="571179"/>
          <a:ext cx="11277602" cy="5715646"/>
        </p:xfrm>
        <a:graphic>
          <a:graphicData uri="http://schemas.openxmlformats.org/drawingml/2006/table">
            <a:tbl>
              <a:tblPr firstRow="1" bandRow="1">
                <a:solidFill>
                  <a:schemeClr val="bg1">
                    <a:lumMod val="95000"/>
                  </a:schemeClr>
                </a:solidFill>
                <a:tableStyleId>{5C22544A-7EE6-4342-B048-85BDC9FD1C3A}</a:tableStyleId>
              </a:tblPr>
              <a:tblGrid>
                <a:gridCol w="1906416">
                  <a:extLst>
                    <a:ext uri="{9D8B030D-6E8A-4147-A177-3AD203B41FA5}">
                      <a16:colId xmlns:a16="http://schemas.microsoft.com/office/drawing/2014/main" val="1923210954"/>
                    </a:ext>
                  </a:extLst>
                </a:gridCol>
                <a:gridCol w="2485480">
                  <a:extLst>
                    <a:ext uri="{9D8B030D-6E8A-4147-A177-3AD203B41FA5}">
                      <a16:colId xmlns:a16="http://schemas.microsoft.com/office/drawing/2014/main" val="1739196653"/>
                    </a:ext>
                  </a:extLst>
                </a:gridCol>
                <a:gridCol w="3565224">
                  <a:extLst>
                    <a:ext uri="{9D8B030D-6E8A-4147-A177-3AD203B41FA5}">
                      <a16:colId xmlns:a16="http://schemas.microsoft.com/office/drawing/2014/main" val="3492254972"/>
                    </a:ext>
                  </a:extLst>
                </a:gridCol>
                <a:gridCol w="3320482">
                  <a:extLst>
                    <a:ext uri="{9D8B030D-6E8A-4147-A177-3AD203B41FA5}">
                      <a16:colId xmlns:a16="http://schemas.microsoft.com/office/drawing/2014/main" val="2804903445"/>
                    </a:ext>
                  </a:extLst>
                </a:gridCol>
              </a:tblGrid>
              <a:tr h="684895">
                <a:tc>
                  <a:txBody>
                    <a:bodyPr/>
                    <a:lstStyle/>
                    <a:p>
                      <a:pPr>
                        <a:buNone/>
                      </a:pPr>
                      <a:r>
                        <a:rPr lang="en-US" sz="1600" b="1" cap="none" spc="0">
                          <a:solidFill>
                            <a:schemeClr val="tx1"/>
                          </a:solidFill>
                        </a:rPr>
                        <a:t>Kuhn’s Original Stage</a:t>
                      </a:r>
                    </a:p>
                  </a:txBody>
                  <a:tcPr marL="64497" marR="37225" marT="18428" marB="138207"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buNone/>
                      </a:pPr>
                      <a:r>
                        <a:rPr lang="en-US" sz="1600" b="1" cap="none" spc="0">
                          <a:solidFill>
                            <a:schemeClr val="tx1"/>
                          </a:solidFill>
                        </a:rPr>
                        <a:t>What the Stage Means (Kuhn)</a:t>
                      </a:r>
                    </a:p>
                  </a:txBody>
                  <a:tcPr marL="64497" marR="37225" marT="18428" marB="138207"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buNone/>
                      </a:pPr>
                      <a:r>
                        <a:rPr lang="en-US" sz="1600" b="1" cap="none" spc="0">
                          <a:solidFill>
                            <a:schemeClr val="tx1"/>
                          </a:solidFill>
                        </a:rPr>
                        <a:t>Application to Mumbai Cloud kitchen</a:t>
                      </a:r>
                    </a:p>
                  </a:txBody>
                  <a:tcPr marL="64497" marR="37225" marT="18428" marB="138207"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buNone/>
                      </a:pPr>
                      <a:r>
                        <a:rPr lang="en-US" sz="1600" b="1" cap="none" spc="0">
                          <a:solidFill>
                            <a:schemeClr val="tx1"/>
                          </a:solidFill>
                        </a:rPr>
                        <a:t>Link to My Research Topic</a:t>
                      </a:r>
                    </a:p>
                  </a:txBody>
                  <a:tcPr marL="64497" marR="37225" marT="18428" marB="138207"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689420464"/>
                  </a:ext>
                </a:extLst>
              </a:tr>
              <a:tr h="930597">
                <a:tc>
                  <a:txBody>
                    <a:bodyPr/>
                    <a:lstStyle/>
                    <a:p>
                      <a:pPr>
                        <a:buNone/>
                      </a:pPr>
                      <a:r>
                        <a:rPr lang="en-US" sz="1200" b="1" cap="none" spc="0">
                          <a:solidFill>
                            <a:schemeClr val="tx1"/>
                          </a:solidFill>
                        </a:rPr>
                        <a:t>1. Pre-Paradigm Stage</a:t>
                      </a:r>
                      <a:endParaRPr lang="en-US" sz="1200" cap="none" spc="0">
                        <a:solidFill>
                          <a:schemeClr val="tx1"/>
                        </a:solidFill>
                      </a:endParaRPr>
                    </a:p>
                  </a:txBody>
                  <a:tcPr marL="64497" marR="37225" marT="18428" marB="138207" anchor="ctr">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No single dominant framework; multiple competing ideas and practices coexist without consensus.</a:t>
                      </a:r>
                    </a:p>
                  </a:txBody>
                  <a:tcPr marL="64497" marR="37225" marT="18428" marB="138207" anchor="ctr">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Traditional restaurants, takeaway outlets, home chefs, and early delivery-only models coexist without a dominant digital structure.</a:t>
                      </a:r>
                    </a:p>
                  </a:txBody>
                  <a:tcPr marL="64497" marR="37225" marT="18428" marB="138207" anchor="ctr">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Highlights the fragmented early food-service landscape before cloud kitchens became established, justifying the need for conceptual clarity.</a:t>
                      </a:r>
                    </a:p>
                  </a:txBody>
                  <a:tcPr marL="64497" marR="37225" marT="18428" marB="138207" anchor="ctr">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3016561746"/>
                  </a:ext>
                </a:extLst>
              </a:tr>
              <a:tr h="930597">
                <a:tc>
                  <a:txBody>
                    <a:bodyPr/>
                    <a:lstStyle/>
                    <a:p>
                      <a:pPr>
                        <a:buNone/>
                      </a:pPr>
                      <a:r>
                        <a:rPr lang="en-US" sz="1200" b="1" cap="none" spc="0">
                          <a:solidFill>
                            <a:schemeClr val="tx1"/>
                          </a:solidFill>
                        </a:rPr>
                        <a:t>2. Normal Science (Old Paradigm)</a:t>
                      </a:r>
                      <a:endParaRPr lang="en-US" sz="1200" cap="none" spc="0">
                        <a:solidFill>
                          <a:schemeClr val="tx1"/>
                        </a:solidFill>
                      </a:endParaRPr>
                    </a:p>
                  </a:txBody>
                  <a:tcPr marL="64497" marR="37225" marT="18428" marB="138207" anchor="ctr">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A dominant paradigm emerges; shared rules, standards, and exemplars guide routine practice and research.</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Traditional dine-in restaurants dominate, focusing on physical space, ambience, service quality, and location-based competition.</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Earlier food-service research focused on dine-in metrics, which now inadequately explain delivery-driven business models.</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761808698"/>
                  </a:ext>
                </a:extLst>
              </a:tr>
              <a:tr h="746320">
                <a:tc>
                  <a:txBody>
                    <a:bodyPr/>
                    <a:lstStyle/>
                    <a:p>
                      <a:pPr>
                        <a:buNone/>
                      </a:pPr>
                      <a:r>
                        <a:rPr lang="en-US" sz="1200" b="1" cap="none" spc="0">
                          <a:solidFill>
                            <a:schemeClr val="tx1"/>
                          </a:solidFill>
                        </a:rPr>
                        <a:t>3. Anomalies</a:t>
                      </a:r>
                      <a:endParaRPr lang="en-US" sz="1200" cap="none" spc="0">
                        <a:solidFill>
                          <a:schemeClr val="tx1"/>
                        </a:solidFill>
                      </a:endParaRPr>
                    </a:p>
                  </a:txBody>
                  <a:tcPr marL="64497" marR="37225" marT="18428" marB="138207" anchor="ctr">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Persistent problems appear that the dominant paradigm cannot explain or resolve.</a:t>
                      </a:r>
                    </a:p>
                  </a:txBody>
                  <a:tcPr marL="64497" marR="37225" marT="18428" marB="138207" anchor="ctr">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High real-estate costs, traffic congestion, limited space, rising delivery demand, and digital consumer behaviour in Mumbai.</a:t>
                      </a:r>
                    </a:p>
                  </a:txBody>
                  <a:tcPr marL="64497" marR="37225" marT="18428" marB="138207" anchor="ctr">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These anomalies expose the limitations of the traditional restaurant paradigm and motivate new research questions.</a:t>
                      </a:r>
                    </a:p>
                  </a:txBody>
                  <a:tcPr marL="64497" marR="37225" marT="18428" marB="138207" anchor="ctr">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117638516"/>
                  </a:ext>
                </a:extLst>
              </a:tr>
              <a:tr h="746320">
                <a:tc>
                  <a:txBody>
                    <a:bodyPr/>
                    <a:lstStyle/>
                    <a:p>
                      <a:pPr>
                        <a:buNone/>
                      </a:pPr>
                      <a:r>
                        <a:rPr lang="en-US" sz="1200" b="1" cap="none" spc="0">
                          <a:solidFill>
                            <a:schemeClr val="tx1"/>
                          </a:solidFill>
                        </a:rPr>
                        <a:t>4. Crisis</a:t>
                      </a:r>
                      <a:endParaRPr lang="en-US" sz="1200" cap="none" spc="0">
                        <a:solidFill>
                          <a:schemeClr val="tx1"/>
                        </a:solidFill>
                      </a:endParaRPr>
                    </a:p>
                  </a:txBody>
                  <a:tcPr marL="64497" marR="37225" marT="18428" marB="138207" anchor="ctr">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Accumulating anomalies lead to loss of confidence in the existing paradigm.</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Traditional restaurant models become economically and operationally unsustainable, especially for small and mid-sized operators.</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Signals a theoretical and practical gap in existing literature, validating the relevance of studying cloud kitchens.</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604057441"/>
                  </a:ext>
                </a:extLst>
              </a:tr>
              <a:tr h="746320">
                <a:tc>
                  <a:txBody>
                    <a:bodyPr/>
                    <a:lstStyle/>
                    <a:p>
                      <a:pPr>
                        <a:buNone/>
                      </a:pPr>
                      <a:r>
                        <a:rPr lang="en-US" sz="1200" b="1" cap="none" spc="0">
                          <a:solidFill>
                            <a:schemeClr val="tx1"/>
                          </a:solidFill>
                        </a:rPr>
                        <a:t>5. Scientific Revolution (Paradigm Shift)</a:t>
                      </a:r>
                      <a:endParaRPr lang="en-US" sz="1200" cap="none" spc="0">
                        <a:solidFill>
                          <a:schemeClr val="tx1"/>
                        </a:solidFill>
                      </a:endParaRPr>
                    </a:p>
                  </a:txBody>
                  <a:tcPr marL="64497" marR="37225" marT="18428" marB="138207" anchor="ctr">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A new paradigm replaces the old, redefining rules, practices, and standards.</a:t>
                      </a:r>
                    </a:p>
                  </a:txBody>
                  <a:tcPr marL="64497" marR="37225" marT="18428" marB="138207" anchor="ctr">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Emergence of cloud kitchens: delivery-only, digitally mediated, platform-dependent food businesses.</a:t>
                      </a:r>
                    </a:p>
                  </a:txBody>
                  <a:tcPr marL="64497" marR="37225" marT="18428" marB="138207" anchor="ctr">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buNone/>
                      </a:pPr>
                      <a:r>
                        <a:rPr lang="en-US" sz="1200" cap="none" spc="0">
                          <a:solidFill>
                            <a:schemeClr val="tx1"/>
                          </a:solidFill>
                        </a:rPr>
                        <a:t>Positions cloud kitchens as a structural transformation rather than a temporary innovation.</a:t>
                      </a:r>
                    </a:p>
                  </a:txBody>
                  <a:tcPr marL="64497" marR="37225" marT="18428" marB="138207" anchor="ctr">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013988798"/>
                  </a:ext>
                </a:extLst>
              </a:tr>
              <a:tr h="930597">
                <a:tc>
                  <a:txBody>
                    <a:bodyPr/>
                    <a:lstStyle/>
                    <a:p>
                      <a:pPr>
                        <a:buNone/>
                      </a:pPr>
                      <a:r>
                        <a:rPr lang="en-US" sz="1200" b="1" cap="none" spc="0">
                          <a:solidFill>
                            <a:schemeClr val="tx1"/>
                          </a:solidFill>
                        </a:rPr>
                        <a:t>6. New Normal Science</a:t>
                      </a:r>
                      <a:endParaRPr lang="en-US" sz="1200" cap="none" spc="0">
                        <a:solidFill>
                          <a:schemeClr val="tx1"/>
                        </a:solidFill>
                      </a:endParaRPr>
                    </a:p>
                  </a:txBody>
                  <a:tcPr marL="64497" marR="37225" marT="18428" marB="138207" anchor="ctr">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The new paradigm stabilises and becomes the basis for routine practice and research.</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Cloud kitchens become institutionalised in Mumbai, with standardised operations, platform integration, and growing regulatory attention.</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US" sz="1200" cap="none" spc="0">
                          <a:solidFill>
                            <a:schemeClr val="tx1"/>
                          </a:solidFill>
                        </a:rPr>
                        <a:t>My doctoral research examines the </a:t>
                      </a:r>
                      <a:r>
                        <a:rPr lang="en-US" sz="1200" b="1" cap="none" spc="0">
                          <a:solidFill>
                            <a:schemeClr val="tx1"/>
                          </a:solidFill>
                        </a:rPr>
                        <a:t>challenges and opportunities within this stabilised paradigm</a:t>
                      </a:r>
                      <a:r>
                        <a:rPr lang="en-US" sz="1200" cap="none" spc="0">
                          <a:solidFill>
                            <a:schemeClr val="tx1"/>
                          </a:solidFill>
                        </a:rPr>
                        <a:t>, focusing on sustainability and strategic adaptation.</a:t>
                      </a:r>
                    </a:p>
                  </a:txBody>
                  <a:tcPr marL="64497" marR="37225" marT="18428" marB="138207"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467363185"/>
                  </a:ext>
                </a:extLst>
              </a:tr>
            </a:tbl>
          </a:graphicData>
        </a:graphic>
      </p:graphicFrame>
    </p:spTree>
    <p:extLst>
      <p:ext uri="{BB962C8B-B14F-4D97-AF65-F5344CB8AC3E}">
        <p14:creationId xmlns:p14="http://schemas.microsoft.com/office/powerpoint/2010/main" val="4108566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8FE4F-C0A0-C606-B8B7-5BE48D81502B}"/>
              </a:ext>
            </a:extLst>
          </p:cNvPr>
          <p:cNvSpPr>
            <a:spLocks noGrp="1"/>
          </p:cNvSpPr>
          <p:nvPr>
            <p:ph type="title"/>
          </p:nvPr>
        </p:nvSpPr>
        <p:spPr>
          <a:xfrm>
            <a:off x="1371599" y="5510253"/>
            <a:ext cx="9895951" cy="1033669"/>
          </a:xfrm>
        </p:spPr>
        <p:txBody>
          <a:bodyPr>
            <a:normAutofit/>
          </a:bodyPr>
          <a:lstStyle/>
          <a:p>
            <a:r>
              <a:rPr lang="en-US" sz="4000">
                <a:solidFill>
                  <a:srgbClr val="FFFFFF"/>
                </a:solidFill>
              </a:rPr>
              <a:t>Theoretical framework</a:t>
            </a:r>
          </a:p>
        </p:txBody>
      </p:sp>
      <p:sp>
        <p:nvSpPr>
          <p:cNvPr id="3" name="Content Placeholder 2">
            <a:extLst>
              <a:ext uri="{FF2B5EF4-FFF2-40B4-BE49-F238E27FC236}">
                <a16:creationId xmlns:a16="http://schemas.microsoft.com/office/drawing/2014/main" id="{248AA753-9584-8670-D419-7CFED9B29D30}"/>
              </a:ext>
            </a:extLst>
          </p:cNvPr>
          <p:cNvSpPr>
            <a:spLocks noGrp="1"/>
          </p:cNvSpPr>
          <p:nvPr>
            <p:ph idx="1"/>
          </p:nvPr>
        </p:nvSpPr>
        <p:spPr>
          <a:xfrm>
            <a:off x="1940256" y="3833199"/>
            <a:ext cx="8332826" cy="1119982"/>
          </a:xfrm>
        </p:spPr>
        <p:txBody>
          <a:bodyPr vert="horz" lIns="91440" tIns="45720" rIns="91440" bIns="45720" rtlCol="0" anchor="ctr">
            <a:normAutofit/>
          </a:bodyPr>
          <a:lstStyle/>
          <a:p>
            <a:endParaRPr lang="en-US" sz="2000"/>
          </a:p>
          <a:p>
            <a:endParaRPr lang="en-US" sz="2000"/>
          </a:p>
        </p:txBody>
      </p:sp>
      <p:graphicFrame>
        <p:nvGraphicFramePr>
          <p:cNvPr id="5" name="Table 4">
            <a:extLst>
              <a:ext uri="{FF2B5EF4-FFF2-40B4-BE49-F238E27FC236}">
                <a16:creationId xmlns:a16="http://schemas.microsoft.com/office/drawing/2014/main" id="{FB05E331-06CE-F7F3-79AB-2D46096D7D5C}"/>
              </a:ext>
            </a:extLst>
          </p:cNvPr>
          <p:cNvGraphicFramePr>
            <a:graphicFrameLocks noGrp="1"/>
          </p:cNvGraphicFramePr>
          <p:nvPr>
            <p:extLst>
              <p:ext uri="{D42A27DB-BD31-4B8C-83A1-F6EECF244321}">
                <p14:modId xmlns:p14="http://schemas.microsoft.com/office/powerpoint/2010/main" val="2462841051"/>
              </p:ext>
            </p:extLst>
          </p:nvPr>
        </p:nvGraphicFramePr>
        <p:xfrm>
          <a:off x="362857" y="471714"/>
          <a:ext cx="11522879" cy="456548"/>
        </p:xfrm>
        <a:graphic>
          <a:graphicData uri="http://schemas.openxmlformats.org/drawingml/2006/table">
            <a:tbl>
              <a:tblPr bandRow="1">
                <a:tableStyleId>{5C22544A-7EE6-4342-B048-85BDC9FD1C3A}</a:tableStyleId>
              </a:tblPr>
              <a:tblGrid>
                <a:gridCol w="2442423">
                  <a:extLst>
                    <a:ext uri="{9D8B030D-6E8A-4147-A177-3AD203B41FA5}">
                      <a16:colId xmlns:a16="http://schemas.microsoft.com/office/drawing/2014/main" val="1017329009"/>
                    </a:ext>
                  </a:extLst>
                </a:gridCol>
                <a:gridCol w="2488723">
                  <a:extLst>
                    <a:ext uri="{9D8B030D-6E8A-4147-A177-3AD203B41FA5}">
                      <a16:colId xmlns:a16="http://schemas.microsoft.com/office/drawing/2014/main" val="323399499"/>
                    </a:ext>
                  </a:extLst>
                </a:gridCol>
                <a:gridCol w="3753871">
                  <a:extLst>
                    <a:ext uri="{9D8B030D-6E8A-4147-A177-3AD203B41FA5}">
                      <a16:colId xmlns:a16="http://schemas.microsoft.com/office/drawing/2014/main" val="1627702054"/>
                    </a:ext>
                  </a:extLst>
                </a:gridCol>
                <a:gridCol w="2837862">
                  <a:extLst>
                    <a:ext uri="{9D8B030D-6E8A-4147-A177-3AD203B41FA5}">
                      <a16:colId xmlns:a16="http://schemas.microsoft.com/office/drawing/2014/main" val="2419070867"/>
                    </a:ext>
                  </a:extLst>
                </a:gridCol>
              </a:tblGrid>
              <a:tr h="228274">
                <a:tc>
                  <a:txBody>
                    <a:bodyPr/>
                    <a:lstStyle/>
                    <a:p>
                      <a:pPr>
                        <a:buNone/>
                      </a:pPr>
                      <a:endParaRPr lang="en-US" sz="600"/>
                    </a:p>
                  </a:txBody>
                  <a:tcPr marL="30587" marR="30587" marT="15294" marB="15294" anchor="ctr">
                    <a:lnL>
                      <a:noFill/>
                    </a:lnL>
                    <a:lnR>
                      <a:noFill/>
                    </a:lnR>
                    <a:lnT>
                      <a:noFill/>
                    </a:lnT>
                    <a:lnB>
                      <a:noFill/>
                    </a:lnB>
                    <a:noFill/>
                  </a:tcPr>
                </a:tc>
                <a:tc>
                  <a:txBody>
                    <a:bodyPr/>
                    <a:lstStyle/>
                    <a:p>
                      <a:pPr>
                        <a:buNone/>
                      </a:pPr>
                      <a:endParaRPr lang="en-US" sz="600"/>
                    </a:p>
                  </a:txBody>
                  <a:tcPr marL="30587" marR="30587" marT="15294" marB="15294" anchor="ctr">
                    <a:lnL>
                      <a:noFill/>
                    </a:lnL>
                    <a:lnR>
                      <a:noFill/>
                    </a:lnR>
                    <a:lnT>
                      <a:noFill/>
                    </a:lnT>
                    <a:lnB>
                      <a:noFill/>
                    </a:lnB>
                    <a:noFill/>
                  </a:tcPr>
                </a:tc>
                <a:tc>
                  <a:txBody>
                    <a:bodyPr/>
                    <a:lstStyle/>
                    <a:p>
                      <a:pPr>
                        <a:buNone/>
                      </a:pPr>
                      <a:endParaRPr lang="en-US" sz="600"/>
                    </a:p>
                  </a:txBody>
                  <a:tcPr marL="30587" marR="30587" marT="15294" marB="15294" anchor="ctr">
                    <a:lnL>
                      <a:noFill/>
                    </a:lnL>
                    <a:lnR>
                      <a:noFill/>
                    </a:lnR>
                    <a:lnT>
                      <a:noFill/>
                    </a:lnT>
                    <a:lnB>
                      <a:noFill/>
                    </a:lnB>
                    <a:noFill/>
                  </a:tcPr>
                </a:tc>
                <a:tc>
                  <a:txBody>
                    <a:bodyPr/>
                    <a:lstStyle/>
                    <a:p>
                      <a:pPr>
                        <a:buNone/>
                      </a:pPr>
                      <a:endParaRPr lang="en-US" sz="600"/>
                    </a:p>
                  </a:txBody>
                  <a:tcPr marL="30587" marR="30587" marT="15294" marB="15294" anchor="ctr">
                    <a:lnL>
                      <a:noFill/>
                    </a:lnL>
                    <a:lnR>
                      <a:noFill/>
                    </a:lnR>
                    <a:lnT>
                      <a:noFill/>
                    </a:lnT>
                    <a:lnB>
                      <a:noFill/>
                    </a:lnB>
                    <a:noFill/>
                  </a:tcPr>
                </a:tc>
                <a:extLst>
                  <a:ext uri="{0D108BD9-81ED-4DB2-BD59-A6C34878D82A}">
                    <a16:rowId xmlns:a16="http://schemas.microsoft.com/office/drawing/2014/main" val="1160276896"/>
                  </a:ext>
                </a:extLst>
              </a:tr>
              <a:tr h="228274">
                <a:tc>
                  <a:txBody>
                    <a:bodyPr/>
                    <a:lstStyle/>
                    <a:p>
                      <a:pPr>
                        <a:buNone/>
                      </a:pPr>
                      <a:endParaRPr lang="en-US" sz="600"/>
                    </a:p>
                  </a:txBody>
                  <a:tcPr marL="30587" marR="30587" marT="15294" marB="15294" anchor="ctr">
                    <a:lnL>
                      <a:noFill/>
                    </a:lnL>
                    <a:lnR>
                      <a:noFill/>
                    </a:lnR>
                    <a:lnT>
                      <a:noFill/>
                    </a:lnT>
                    <a:lnB>
                      <a:noFill/>
                    </a:lnB>
                    <a:noFill/>
                  </a:tcPr>
                </a:tc>
                <a:tc>
                  <a:txBody>
                    <a:bodyPr/>
                    <a:lstStyle/>
                    <a:p>
                      <a:pPr>
                        <a:buNone/>
                      </a:pPr>
                      <a:endParaRPr lang="en-US" sz="600"/>
                    </a:p>
                  </a:txBody>
                  <a:tcPr marL="30587" marR="30587" marT="15294" marB="15294" anchor="ctr">
                    <a:lnL>
                      <a:noFill/>
                    </a:lnL>
                    <a:lnR>
                      <a:noFill/>
                    </a:lnR>
                    <a:lnT>
                      <a:noFill/>
                    </a:lnT>
                    <a:lnB>
                      <a:noFill/>
                    </a:lnB>
                    <a:noFill/>
                  </a:tcPr>
                </a:tc>
                <a:tc>
                  <a:txBody>
                    <a:bodyPr/>
                    <a:lstStyle/>
                    <a:p>
                      <a:pPr>
                        <a:buNone/>
                      </a:pPr>
                      <a:endParaRPr lang="en-US" sz="600"/>
                    </a:p>
                  </a:txBody>
                  <a:tcPr marL="30587" marR="30587" marT="15294" marB="15294" anchor="ctr">
                    <a:lnL>
                      <a:noFill/>
                    </a:lnL>
                    <a:lnR>
                      <a:noFill/>
                    </a:lnR>
                    <a:lnT>
                      <a:noFill/>
                    </a:lnT>
                    <a:lnB>
                      <a:noFill/>
                    </a:lnB>
                    <a:noFill/>
                  </a:tcPr>
                </a:tc>
                <a:tc>
                  <a:txBody>
                    <a:bodyPr/>
                    <a:lstStyle/>
                    <a:p>
                      <a:pPr>
                        <a:buNone/>
                      </a:pPr>
                      <a:endParaRPr lang="en-US" sz="600"/>
                    </a:p>
                  </a:txBody>
                  <a:tcPr marL="30587" marR="30587" marT="15294" marB="15294" anchor="ctr">
                    <a:lnL>
                      <a:noFill/>
                    </a:lnL>
                    <a:lnR>
                      <a:noFill/>
                    </a:lnR>
                    <a:lnT>
                      <a:noFill/>
                    </a:lnT>
                    <a:lnB>
                      <a:noFill/>
                    </a:lnB>
                    <a:noFill/>
                  </a:tcPr>
                </a:tc>
                <a:extLst>
                  <a:ext uri="{0D108BD9-81ED-4DB2-BD59-A6C34878D82A}">
                    <a16:rowId xmlns:a16="http://schemas.microsoft.com/office/drawing/2014/main" val="3333167686"/>
                  </a:ext>
                </a:extLst>
              </a:tr>
            </a:tbl>
          </a:graphicData>
        </a:graphic>
      </p:graphicFrame>
      <p:sp>
        <p:nvSpPr>
          <p:cNvPr id="4" name="TextBox 3">
            <a:extLst>
              <a:ext uri="{FF2B5EF4-FFF2-40B4-BE49-F238E27FC236}">
                <a16:creationId xmlns:a16="http://schemas.microsoft.com/office/drawing/2014/main" id="{C5796953-AA5C-D060-F779-B073133B212D}"/>
              </a:ext>
            </a:extLst>
          </p:cNvPr>
          <p:cNvSpPr txBox="1"/>
          <p:nvPr/>
        </p:nvSpPr>
        <p:spPr>
          <a:xfrm>
            <a:off x="-1653" y="-256309"/>
            <a:ext cx="11289347"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200" b="1" dirty="0">
              <a:latin typeface="Corbel"/>
            </a:endParaRPr>
          </a:p>
          <a:p>
            <a:pPr marL="228600" indent="-228600">
              <a:buFont typeface=""/>
              <a:buChar char="•"/>
            </a:pPr>
            <a:r>
              <a:rPr lang="en-US" sz="3200">
                <a:latin typeface="Corbel"/>
              </a:rPr>
              <a:t>Kuhn’s Paradigm Theory – Evaluates structural shifts in women entrepreneurship</a:t>
            </a:r>
            <a:endParaRPr lang="en-US" sz="3200" dirty="0">
              <a:latin typeface="Corbel"/>
            </a:endParaRPr>
          </a:p>
          <a:p>
            <a:pPr marL="228600" indent="-228600">
              <a:buFont typeface=""/>
              <a:buChar char="•"/>
            </a:pPr>
            <a:r>
              <a:rPr lang="en-US" sz="3200">
                <a:latin typeface="Corbel"/>
              </a:rPr>
              <a:t>Gendered Entrepreneurship Theory – Explains socio-cultural and institutional barriers</a:t>
            </a:r>
            <a:endParaRPr lang="en-US" sz="3200" dirty="0">
              <a:latin typeface="Corbel"/>
            </a:endParaRPr>
          </a:p>
          <a:p>
            <a:pPr marL="228600" indent="-228600">
              <a:buFont typeface=""/>
              <a:buChar char="•"/>
            </a:pPr>
            <a:r>
              <a:rPr lang="en-US" sz="3200">
                <a:latin typeface="Corbel"/>
              </a:rPr>
              <a:t>Platform Ecosystem Theory – Analyses power asymmetry and algorithmic control</a:t>
            </a:r>
            <a:endParaRPr lang="en-US" sz="3200" dirty="0">
              <a:latin typeface="Corbel"/>
            </a:endParaRPr>
          </a:p>
          <a:p>
            <a:pPr marL="228600" indent="-228600">
              <a:buFont typeface=""/>
              <a:buChar char="•"/>
            </a:pPr>
            <a:r>
              <a:rPr lang="en-US" sz="3200">
                <a:latin typeface="Corbel"/>
              </a:rPr>
              <a:t>Resource-Based View &amp; Dynamic Capabilities – Examines resilience strategies</a:t>
            </a:r>
            <a:endParaRPr lang="en-US" sz="3200" dirty="0">
              <a:latin typeface="Corbel"/>
            </a:endParaRPr>
          </a:p>
          <a:p>
            <a:pPr marL="228600" indent="-228600">
              <a:buFont typeface=""/>
              <a:buChar char="•"/>
            </a:pPr>
            <a:r>
              <a:rPr lang="en-US" sz="3200">
                <a:latin typeface="Corbel"/>
              </a:rPr>
              <a:t>Technology Acceptance Model (TAM) – Explores consumer trust and adoption</a:t>
            </a:r>
            <a:endParaRPr lang="en-US" sz="3200" dirty="0">
              <a:latin typeface="Corbel"/>
            </a:endParaRPr>
          </a:p>
          <a:p>
            <a:pPr marL="228600" indent="-228600">
              <a:buFont typeface=""/>
              <a:buChar char="•"/>
            </a:pPr>
            <a:endParaRPr lang="en-US" sz="3200" dirty="0">
              <a:latin typeface="Corbel"/>
            </a:endParaRPr>
          </a:p>
          <a:p>
            <a:pPr algn="ctr"/>
            <a:endParaRPr lang="en-US"/>
          </a:p>
        </p:txBody>
      </p:sp>
    </p:spTree>
    <p:extLst>
      <p:ext uri="{BB962C8B-B14F-4D97-AF65-F5344CB8AC3E}">
        <p14:creationId xmlns:p14="http://schemas.microsoft.com/office/powerpoint/2010/main" val="1468331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B08C81A8-59BC-59E9-1013-4B51DC98E16F}"/>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Conceptual framework</a:t>
            </a:r>
          </a:p>
        </p:txBody>
      </p:sp>
      <p:graphicFrame>
        <p:nvGraphicFramePr>
          <p:cNvPr id="5" name="Content Placeholder 4">
            <a:extLst>
              <a:ext uri="{FF2B5EF4-FFF2-40B4-BE49-F238E27FC236}">
                <a16:creationId xmlns:a16="http://schemas.microsoft.com/office/drawing/2014/main" id="{8F4EDF5F-D2A1-153B-A731-94B6406A3192}"/>
              </a:ext>
            </a:extLst>
          </p:cNvPr>
          <p:cNvGraphicFramePr>
            <a:graphicFrameLocks noGrp="1"/>
          </p:cNvGraphicFramePr>
          <p:nvPr>
            <p:ph idx="1"/>
            <p:extLst>
              <p:ext uri="{D42A27DB-BD31-4B8C-83A1-F6EECF244321}">
                <p14:modId xmlns:p14="http://schemas.microsoft.com/office/powerpoint/2010/main" val="2677731760"/>
              </p:ext>
            </p:extLst>
          </p:nvPr>
        </p:nvGraphicFramePr>
        <p:xfrm>
          <a:off x="278190" y="2455333"/>
          <a:ext cx="11653557" cy="4185524"/>
        </p:xfrm>
        <a:graphic>
          <a:graphicData uri="http://schemas.openxmlformats.org/drawingml/2006/table">
            <a:tbl>
              <a:tblPr bandRow="1">
                <a:tableStyleId>{5C22544A-7EE6-4342-B048-85BDC9FD1C3A}</a:tableStyleId>
              </a:tblPr>
              <a:tblGrid>
                <a:gridCol w="3403802">
                  <a:extLst>
                    <a:ext uri="{9D8B030D-6E8A-4147-A177-3AD203B41FA5}">
                      <a16:colId xmlns:a16="http://schemas.microsoft.com/office/drawing/2014/main" val="3958714330"/>
                    </a:ext>
                  </a:extLst>
                </a:gridCol>
                <a:gridCol w="4134822">
                  <a:extLst>
                    <a:ext uri="{9D8B030D-6E8A-4147-A177-3AD203B41FA5}">
                      <a16:colId xmlns:a16="http://schemas.microsoft.com/office/drawing/2014/main" val="994475557"/>
                    </a:ext>
                  </a:extLst>
                </a:gridCol>
                <a:gridCol w="4114933">
                  <a:extLst>
                    <a:ext uri="{9D8B030D-6E8A-4147-A177-3AD203B41FA5}">
                      <a16:colId xmlns:a16="http://schemas.microsoft.com/office/drawing/2014/main" val="1571625638"/>
                    </a:ext>
                  </a:extLst>
                </a:gridCol>
              </a:tblGrid>
              <a:tr h="328276">
                <a:tc>
                  <a:txBody>
                    <a:bodyPr/>
                    <a:lstStyle/>
                    <a:p>
                      <a:pPr>
                        <a:buNone/>
                      </a:pPr>
                      <a:r>
                        <a:rPr lang="en-US" sz="1200" b="1"/>
                        <a:t>Concept / Variable</a:t>
                      </a:r>
                      <a:endParaRPr lang="en-US" sz="1200"/>
                    </a:p>
                  </a:txBody>
                  <a:tcPr marL="63994" marR="63994" marT="31997" marB="31997" anchor="ctr">
                    <a:lnL>
                      <a:noFill/>
                    </a:lnL>
                    <a:lnR>
                      <a:noFill/>
                    </a:lnR>
                    <a:lnT>
                      <a:noFill/>
                    </a:lnT>
                    <a:lnB>
                      <a:noFill/>
                    </a:lnB>
                    <a:noFill/>
                  </a:tcPr>
                </a:tc>
                <a:tc>
                  <a:txBody>
                    <a:bodyPr/>
                    <a:lstStyle/>
                    <a:p>
                      <a:pPr>
                        <a:buNone/>
                      </a:pPr>
                      <a:r>
                        <a:rPr lang="en-US" sz="1200" b="1"/>
                        <a:t>Description</a:t>
                      </a:r>
                      <a:endParaRPr lang="en-US" sz="1200"/>
                    </a:p>
                  </a:txBody>
                  <a:tcPr marL="63994" marR="63994" marT="31997" marB="31997" anchor="ctr">
                    <a:lnL>
                      <a:noFill/>
                    </a:lnL>
                    <a:lnR>
                      <a:noFill/>
                    </a:lnR>
                    <a:lnT>
                      <a:noFill/>
                    </a:lnT>
                    <a:lnB>
                      <a:noFill/>
                    </a:lnB>
                    <a:noFill/>
                  </a:tcPr>
                </a:tc>
                <a:tc>
                  <a:txBody>
                    <a:bodyPr/>
                    <a:lstStyle/>
                    <a:p>
                      <a:pPr>
                        <a:buNone/>
                      </a:pPr>
                      <a:r>
                        <a:rPr lang="en-US" sz="1200" b="1"/>
                        <a:t>Role in the Study</a:t>
                      </a:r>
                      <a:endParaRPr lang="en-US" sz="1200"/>
                    </a:p>
                  </a:txBody>
                  <a:tcPr marL="63994" marR="63994" marT="31997" marB="31997" anchor="ctr">
                    <a:lnL>
                      <a:noFill/>
                    </a:lnL>
                    <a:lnR>
                      <a:noFill/>
                    </a:lnR>
                    <a:lnT>
                      <a:noFill/>
                    </a:lnT>
                    <a:lnB>
                      <a:noFill/>
                    </a:lnB>
                    <a:noFill/>
                  </a:tcPr>
                </a:tc>
                <a:extLst>
                  <a:ext uri="{0D108BD9-81ED-4DB2-BD59-A6C34878D82A}">
                    <a16:rowId xmlns:a16="http://schemas.microsoft.com/office/drawing/2014/main" val="98941223"/>
                  </a:ext>
                </a:extLst>
              </a:tr>
              <a:tr h="574484">
                <a:tc>
                  <a:txBody>
                    <a:bodyPr/>
                    <a:lstStyle/>
                    <a:p>
                      <a:pPr>
                        <a:buNone/>
                      </a:pPr>
                      <a:r>
                        <a:rPr lang="en-US" sz="1200" b="1"/>
                        <a:t>Structural Challenges</a:t>
                      </a:r>
                      <a:r>
                        <a:rPr lang="en-US" sz="1200" dirty="0"/>
                        <a:t> </a:t>
                      </a:r>
                      <a:endParaRPr lang="en-US" sz="1200" i="1" dirty="0"/>
                    </a:p>
                  </a:txBody>
                  <a:tcPr marL="63994" marR="63994" marT="31997" marB="31997" anchor="ctr">
                    <a:lnL>
                      <a:noFill/>
                    </a:lnL>
                    <a:lnR>
                      <a:noFill/>
                    </a:lnR>
                    <a:lnT>
                      <a:noFill/>
                    </a:lnT>
                    <a:lnB>
                      <a:noFill/>
                    </a:lnB>
                    <a:noFill/>
                  </a:tcPr>
                </a:tc>
                <a:tc>
                  <a:txBody>
                    <a:bodyPr/>
                    <a:lstStyle/>
                    <a:p>
                      <a:pPr>
                        <a:buNone/>
                      </a:pPr>
                      <a:r>
                        <a:rPr lang="en-US" sz="1200" dirty="0"/>
                        <a:t>Urban, logistical, and cost-related constraints (rent, </a:t>
                      </a:r>
                      <a:r>
                        <a:rPr lang="en-US" sz="1200" dirty="0" err="1"/>
                        <a:t>labour</a:t>
                      </a:r>
                      <a:r>
                        <a:rPr lang="en-US" sz="1200" dirty="0"/>
                        <a:t>, traffic).</a:t>
                      </a:r>
                    </a:p>
                  </a:txBody>
                  <a:tcPr marL="63994" marR="63994" marT="31997" marB="31997" anchor="ctr">
                    <a:lnL>
                      <a:noFill/>
                    </a:lnL>
                    <a:lnR>
                      <a:noFill/>
                    </a:lnR>
                    <a:lnT>
                      <a:noFill/>
                    </a:lnT>
                    <a:lnB>
                      <a:noFill/>
                    </a:lnB>
                    <a:noFill/>
                  </a:tcPr>
                </a:tc>
                <a:tc>
                  <a:txBody>
                    <a:bodyPr/>
                    <a:lstStyle/>
                    <a:p>
                      <a:pPr>
                        <a:buNone/>
                      </a:pPr>
                      <a:r>
                        <a:rPr lang="en-US" sz="1200" b="0" dirty="0"/>
                        <a:t>Identify operational barriers affecting women owned cloud kitchens.</a:t>
                      </a:r>
                    </a:p>
                  </a:txBody>
                  <a:tcPr marL="63994" marR="63994" marT="31997" marB="31997" anchor="ctr">
                    <a:lnL>
                      <a:noFill/>
                    </a:lnL>
                    <a:lnR>
                      <a:noFill/>
                    </a:lnR>
                    <a:lnT>
                      <a:noFill/>
                    </a:lnT>
                    <a:lnB>
                      <a:noFill/>
                    </a:lnB>
                    <a:noFill/>
                  </a:tcPr>
                </a:tc>
                <a:extLst>
                  <a:ext uri="{0D108BD9-81ED-4DB2-BD59-A6C34878D82A}">
                    <a16:rowId xmlns:a16="http://schemas.microsoft.com/office/drawing/2014/main" val="480909134"/>
                  </a:ext>
                </a:extLst>
              </a:tr>
              <a:tr h="574484">
                <a:tc>
                  <a:txBody>
                    <a:bodyPr/>
                    <a:lstStyle/>
                    <a:p>
                      <a:pPr>
                        <a:buNone/>
                      </a:pPr>
                      <a:r>
                        <a:rPr lang="en-US" sz="1200" b="1"/>
                        <a:t>Platform-Related Challenges</a:t>
                      </a:r>
                      <a:r>
                        <a:rPr lang="en-US" sz="1200" dirty="0"/>
                        <a:t> </a:t>
                      </a:r>
                      <a:endParaRPr lang="en-US" sz="1200" i="1" dirty="0"/>
                    </a:p>
                  </a:txBody>
                  <a:tcPr marL="63994" marR="63994" marT="31997" marB="31997" anchor="ctr">
                    <a:lnL>
                      <a:noFill/>
                    </a:lnL>
                    <a:lnR>
                      <a:noFill/>
                    </a:lnR>
                    <a:lnT>
                      <a:noFill/>
                    </a:lnT>
                    <a:lnB>
                      <a:noFill/>
                    </a:lnB>
                    <a:noFill/>
                  </a:tcPr>
                </a:tc>
                <a:tc>
                  <a:txBody>
                    <a:bodyPr/>
                    <a:lstStyle/>
                    <a:p>
                      <a:pPr>
                        <a:buNone/>
                      </a:pPr>
                      <a:r>
                        <a:rPr lang="en-US" sz="1200"/>
                        <a:t>Dependence on Swiggy/Zomato, commissions, algorithms, power imbalance.</a:t>
                      </a:r>
                    </a:p>
                  </a:txBody>
                  <a:tcPr marL="63994" marR="63994" marT="31997" marB="31997" anchor="ctr">
                    <a:lnL>
                      <a:noFill/>
                    </a:lnL>
                    <a:lnR>
                      <a:noFill/>
                    </a:lnR>
                    <a:lnT>
                      <a:noFill/>
                    </a:lnT>
                    <a:lnB>
                      <a:noFill/>
                    </a:lnB>
                    <a:noFill/>
                  </a:tcPr>
                </a:tc>
                <a:tc>
                  <a:txBody>
                    <a:bodyPr/>
                    <a:lstStyle/>
                    <a:p>
                      <a:pPr>
                        <a:buNone/>
                      </a:pPr>
                      <a:r>
                        <a:rPr lang="en-US" sz="1200" b="0"/>
                        <a:t>Explain digital platform pressures on cloud kitchens.</a:t>
                      </a:r>
                      <a:endParaRPr lang="en-US" sz="1200" b="0" dirty="0"/>
                    </a:p>
                  </a:txBody>
                  <a:tcPr marL="63994" marR="63994" marT="31997" marB="31997" anchor="ctr">
                    <a:lnL>
                      <a:noFill/>
                    </a:lnL>
                    <a:lnR>
                      <a:noFill/>
                    </a:lnR>
                    <a:lnT>
                      <a:noFill/>
                    </a:lnT>
                    <a:lnB>
                      <a:noFill/>
                    </a:lnB>
                    <a:noFill/>
                  </a:tcPr>
                </a:tc>
                <a:extLst>
                  <a:ext uri="{0D108BD9-81ED-4DB2-BD59-A6C34878D82A}">
                    <a16:rowId xmlns:a16="http://schemas.microsoft.com/office/drawing/2014/main" val="10363790"/>
                  </a:ext>
                </a:extLst>
              </a:tr>
              <a:tr h="328276">
                <a:tc>
                  <a:txBody>
                    <a:bodyPr/>
                    <a:lstStyle/>
                    <a:p>
                      <a:pPr>
                        <a:buNone/>
                      </a:pPr>
                      <a:r>
                        <a:rPr lang="en-US" sz="1200" b="1"/>
                        <a:t>Technological Opportunities</a:t>
                      </a:r>
                      <a:r>
                        <a:rPr lang="en-US" sz="1200" dirty="0"/>
                        <a:t> </a:t>
                      </a:r>
                      <a:endParaRPr lang="en-US" sz="1200" i="1" dirty="0"/>
                    </a:p>
                  </a:txBody>
                  <a:tcPr marL="63994" marR="63994" marT="31997" marB="31997" anchor="ctr">
                    <a:lnL>
                      <a:noFill/>
                    </a:lnL>
                    <a:lnR>
                      <a:noFill/>
                    </a:lnR>
                    <a:lnT>
                      <a:noFill/>
                    </a:lnT>
                    <a:lnB>
                      <a:noFill/>
                    </a:lnB>
                    <a:noFill/>
                  </a:tcPr>
                </a:tc>
                <a:tc>
                  <a:txBody>
                    <a:bodyPr/>
                    <a:lstStyle/>
                    <a:p>
                      <a:pPr>
                        <a:buNone/>
                      </a:pPr>
                      <a:r>
                        <a:rPr lang="en-US" sz="1200"/>
                        <a:t>AI automation, ONDC, digital payments, kitchen tech.</a:t>
                      </a:r>
                    </a:p>
                  </a:txBody>
                  <a:tcPr marL="63994" marR="63994" marT="31997" marB="31997" anchor="ctr">
                    <a:lnL>
                      <a:noFill/>
                    </a:lnL>
                    <a:lnR>
                      <a:noFill/>
                    </a:lnR>
                    <a:lnT>
                      <a:noFill/>
                    </a:lnT>
                    <a:lnB>
                      <a:noFill/>
                    </a:lnB>
                    <a:noFill/>
                  </a:tcPr>
                </a:tc>
                <a:tc>
                  <a:txBody>
                    <a:bodyPr/>
                    <a:lstStyle/>
                    <a:p>
                      <a:pPr>
                        <a:buNone/>
                      </a:pPr>
                      <a:r>
                        <a:rPr lang="en-US" sz="1200" b="0"/>
                        <a:t>Explore innovation-driven opportunities.</a:t>
                      </a:r>
                      <a:endParaRPr lang="en-US" sz="1200" b="0" dirty="0"/>
                    </a:p>
                  </a:txBody>
                  <a:tcPr marL="63994" marR="63994" marT="31997" marB="31997" anchor="ctr">
                    <a:lnL>
                      <a:noFill/>
                    </a:lnL>
                    <a:lnR>
                      <a:noFill/>
                    </a:lnR>
                    <a:lnT>
                      <a:noFill/>
                    </a:lnT>
                    <a:lnB>
                      <a:noFill/>
                    </a:lnB>
                    <a:noFill/>
                  </a:tcPr>
                </a:tc>
                <a:extLst>
                  <a:ext uri="{0D108BD9-81ED-4DB2-BD59-A6C34878D82A}">
                    <a16:rowId xmlns:a16="http://schemas.microsoft.com/office/drawing/2014/main" val="1756857393"/>
                  </a:ext>
                </a:extLst>
              </a:tr>
              <a:tr h="574484">
                <a:tc>
                  <a:txBody>
                    <a:bodyPr/>
                    <a:lstStyle/>
                    <a:p>
                      <a:pPr>
                        <a:buNone/>
                      </a:pPr>
                      <a:r>
                        <a:rPr lang="en-US" sz="1200" b="1"/>
                        <a:t>Strategic Capabilities</a:t>
                      </a:r>
                      <a:r>
                        <a:rPr lang="en-US" sz="1200" dirty="0"/>
                        <a:t> </a:t>
                      </a:r>
                      <a:endParaRPr lang="en-US" sz="1200" i="1" dirty="0"/>
                    </a:p>
                  </a:txBody>
                  <a:tcPr marL="63994" marR="63994" marT="31997" marB="31997" anchor="ctr">
                    <a:lnL>
                      <a:noFill/>
                    </a:lnL>
                    <a:lnR>
                      <a:noFill/>
                    </a:lnR>
                    <a:lnT>
                      <a:noFill/>
                    </a:lnT>
                    <a:lnB>
                      <a:noFill/>
                    </a:lnB>
                    <a:noFill/>
                  </a:tcPr>
                </a:tc>
                <a:tc>
                  <a:txBody>
                    <a:bodyPr/>
                    <a:lstStyle/>
                    <a:p>
                      <a:pPr>
                        <a:buNone/>
                      </a:pPr>
                      <a:r>
                        <a:rPr lang="en-US" sz="1200" dirty="0"/>
                        <a:t>Multi-branding, data analytics, efficiency, resource </a:t>
                      </a:r>
                      <a:r>
                        <a:rPr lang="en-US" sz="1200" dirty="0" err="1"/>
                        <a:t>optimisation</a:t>
                      </a:r>
                      <a:r>
                        <a:rPr lang="en-US" sz="1200" dirty="0"/>
                        <a:t>.</a:t>
                      </a:r>
                    </a:p>
                  </a:txBody>
                  <a:tcPr marL="63994" marR="63994" marT="31997" marB="31997" anchor="ctr">
                    <a:lnL>
                      <a:noFill/>
                    </a:lnL>
                    <a:lnR>
                      <a:noFill/>
                    </a:lnR>
                    <a:lnT>
                      <a:noFill/>
                    </a:lnT>
                    <a:lnB>
                      <a:noFill/>
                    </a:lnB>
                    <a:noFill/>
                  </a:tcPr>
                </a:tc>
                <a:tc>
                  <a:txBody>
                    <a:bodyPr/>
                    <a:lstStyle/>
                    <a:p>
                      <a:pPr>
                        <a:buNone/>
                      </a:pPr>
                      <a:r>
                        <a:rPr lang="en-US" sz="1200" b="0"/>
                        <a:t>Explain competitive advantage and growth potential.</a:t>
                      </a:r>
                      <a:endParaRPr lang="en-US" sz="1200" b="0" dirty="0"/>
                    </a:p>
                  </a:txBody>
                  <a:tcPr marL="63994" marR="63994" marT="31997" marB="31997" anchor="ctr">
                    <a:lnL>
                      <a:noFill/>
                    </a:lnL>
                    <a:lnR>
                      <a:noFill/>
                    </a:lnR>
                    <a:lnT>
                      <a:noFill/>
                    </a:lnT>
                    <a:lnB>
                      <a:noFill/>
                    </a:lnB>
                    <a:noFill/>
                  </a:tcPr>
                </a:tc>
                <a:extLst>
                  <a:ext uri="{0D108BD9-81ED-4DB2-BD59-A6C34878D82A}">
                    <a16:rowId xmlns:a16="http://schemas.microsoft.com/office/drawing/2014/main" val="3999857951"/>
                  </a:ext>
                </a:extLst>
              </a:tr>
              <a:tr h="574484">
                <a:tc>
                  <a:txBody>
                    <a:bodyPr/>
                    <a:lstStyle/>
                    <a:p>
                      <a:pPr>
                        <a:buNone/>
                      </a:pPr>
                      <a:r>
                        <a:rPr lang="en-US" sz="1200" b="1"/>
                        <a:t>Managerial Adaptability</a:t>
                      </a:r>
                      <a:r>
                        <a:rPr lang="en-US" sz="1200" dirty="0"/>
                        <a:t> </a:t>
                      </a:r>
                      <a:endParaRPr lang="en-US" sz="1200" i="1" dirty="0"/>
                    </a:p>
                  </a:txBody>
                  <a:tcPr marL="63994" marR="63994" marT="31997" marB="31997" anchor="ctr">
                    <a:lnL>
                      <a:noFill/>
                    </a:lnL>
                    <a:lnR>
                      <a:noFill/>
                    </a:lnR>
                    <a:lnT>
                      <a:noFill/>
                    </a:lnT>
                    <a:lnB>
                      <a:noFill/>
                    </a:lnB>
                    <a:noFill/>
                  </a:tcPr>
                </a:tc>
                <a:tc>
                  <a:txBody>
                    <a:bodyPr/>
                    <a:lstStyle/>
                    <a:p>
                      <a:pPr>
                        <a:buNone/>
                      </a:pPr>
                      <a:r>
                        <a:rPr lang="en-US" sz="1200"/>
                        <a:t>Ability to adapt, innovate, reposition brands.</a:t>
                      </a:r>
                    </a:p>
                  </a:txBody>
                  <a:tcPr marL="63994" marR="63994" marT="31997" marB="31997" anchor="ctr">
                    <a:lnL>
                      <a:noFill/>
                    </a:lnL>
                    <a:lnR>
                      <a:noFill/>
                    </a:lnR>
                    <a:lnT>
                      <a:noFill/>
                    </a:lnT>
                    <a:lnB>
                      <a:noFill/>
                    </a:lnB>
                    <a:noFill/>
                  </a:tcPr>
                </a:tc>
                <a:tc>
                  <a:txBody>
                    <a:bodyPr/>
                    <a:lstStyle/>
                    <a:p>
                      <a:pPr>
                        <a:buNone/>
                      </a:pPr>
                      <a:r>
                        <a:rPr lang="en-US" sz="1200" b="0"/>
                        <a:t>Influences how challenges/opportunities affect outcomes.</a:t>
                      </a:r>
                      <a:endParaRPr lang="en-US" sz="1200" b="0" dirty="0"/>
                    </a:p>
                  </a:txBody>
                  <a:tcPr marL="63994" marR="63994" marT="31997" marB="31997" anchor="ctr">
                    <a:lnL>
                      <a:noFill/>
                    </a:lnL>
                    <a:lnR>
                      <a:noFill/>
                    </a:lnR>
                    <a:lnT>
                      <a:noFill/>
                    </a:lnT>
                    <a:lnB>
                      <a:noFill/>
                    </a:lnB>
                    <a:noFill/>
                  </a:tcPr>
                </a:tc>
                <a:extLst>
                  <a:ext uri="{0D108BD9-81ED-4DB2-BD59-A6C34878D82A}">
                    <a16:rowId xmlns:a16="http://schemas.microsoft.com/office/drawing/2014/main" val="3606864966"/>
                  </a:ext>
                </a:extLst>
              </a:tr>
              <a:tr h="574484">
                <a:tc>
                  <a:txBody>
                    <a:bodyPr/>
                    <a:lstStyle/>
                    <a:p>
                      <a:pPr>
                        <a:buNone/>
                      </a:pPr>
                      <a:r>
                        <a:rPr lang="en-US" sz="1200" b="1" dirty="0"/>
                        <a:t>Institutional </a:t>
                      </a:r>
                      <a:r>
                        <a:rPr lang="en-US" sz="1200" b="1" dirty="0" err="1"/>
                        <a:t>Environmen</a:t>
                      </a:r>
                      <a:endParaRPr lang="en-US" sz="1200" dirty="0" err="1"/>
                    </a:p>
                  </a:txBody>
                  <a:tcPr marL="63994" marR="63994" marT="31997" marB="31997" anchor="ctr">
                    <a:lnL>
                      <a:noFill/>
                    </a:lnL>
                    <a:lnR>
                      <a:noFill/>
                    </a:lnR>
                    <a:lnT>
                      <a:noFill/>
                    </a:lnT>
                    <a:lnB>
                      <a:noFill/>
                    </a:lnB>
                    <a:noFill/>
                  </a:tcPr>
                </a:tc>
                <a:tc>
                  <a:txBody>
                    <a:bodyPr/>
                    <a:lstStyle/>
                    <a:p>
                      <a:pPr>
                        <a:buNone/>
                      </a:pPr>
                      <a:r>
                        <a:rPr lang="en-US" sz="1200"/>
                        <a:t>Regulations, licensing, hygiene standards, compliance.</a:t>
                      </a:r>
                    </a:p>
                  </a:txBody>
                  <a:tcPr marL="63994" marR="63994" marT="31997" marB="31997" anchor="ctr">
                    <a:lnL>
                      <a:noFill/>
                    </a:lnL>
                    <a:lnR>
                      <a:noFill/>
                    </a:lnR>
                    <a:lnT>
                      <a:noFill/>
                    </a:lnT>
                    <a:lnB>
                      <a:noFill/>
                    </a:lnB>
                    <a:noFill/>
                  </a:tcPr>
                </a:tc>
                <a:tc>
                  <a:txBody>
                    <a:bodyPr/>
                    <a:lstStyle/>
                    <a:p>
                      <a:pPr>
                        <a:buNone/>
                      </a:pPr>
                      <a:r>
                        <a:rPr lang="en-US" sz="1200" b="0"/>
                        <a:t>Shapes operational feasibility.</a:t>
                      </a:r>
                      <a:endParaRPr lang="en-US" sz="1200" b="0" dirty="0"/>
                    </a:p>
                  </a:txBody>
                  <a:tcPr marL="63994" marR="63994" marT="31997" marB="31997" anchor="ctr">
                    <a:lnL>
                      <a:noFill/>
                    </a:lnL>
                    <a:lnR>
                      <a:noFill/>
                    </a:lnR>
                    <a:lnT>
                      <a:noFill/>
                    </a:lnT>
                    <a:lnB>
                      <a:noFill/>
                    </a:lnB>
                    <a:noFill/>
                  </a:tcPr>
                </a:tc>
                <a:extLst>
                  <a:ext uri="{0D108BD9-81ED-4DB2-BD59-A6C34878D82A}">
                    <a16:rowId xmlns:a16="http://schemas.microsoft.com/office/drawing/2014/main" val="1836547965"/>
                  </a:ext>
                </a:extLst>
              </a:tr>
              <a:tr h="328276">
                <a:tc>
                  <a:txBody>
                    <a:bodyPr/>
                    <a:lstStyle/>
                    <a:p>
                      <a:pPr>
                        <a:buNone/>
                      </a:pPr>
                      <a:r>
                        <a:rPr lang="en-US" sz="1200" b="1"/>
                        <a:t>Operational Performance</a:t>
                      </a:r>
                      <a:r>
                        <a:rPr lang="en-US" sz="1200" dirty="0"/>
                        <a:t> </a:t>
                      </a:r>
                      <a:endParaRPr lang="en-US" sz="1200" i="1" dirty="0"/>
                    </a:p>
                  </a:txBody>
                  <a:tcPr marL="63994" marR="63994" marT="31997" marB="31997" anchor="ctr">
                    <a:lnL>
                      <a:noFill/>
                    </a:lnL>
                    <a:lnR>
                      <a:noFill/>
                    </a:lnR>
                    <a:lnT>
                      <a:noFill/>
                    </a:lnT>
                    <a:lnB>
                      <a:noFill/>
                    </a:lnB>
                    <a:noFill/>
                  </a:tcPr>
                </a:tc>
                <a:tc>
                  <a:txBody>
                    <a:bodyPr/>
                    <a:lstStyle/>
                    <a:p>
                      <a:pPr>
                        <a:buNone/>
                      </a:pPr>
                      <a:r>
                        <a:rPr lang="en-US" sz="1200"/>
                        <a:t>Efficiency, delivery speed, accuracy, capacity use.</a:t>
                      </a:r>
                    </a:p>
                  </a:txBody>
                  <a:tcPr marL="63994" marR="63994" marT="31997" marB="31997" anchor="ctr">
                    <a:lnL>
                      <a:noFill/>
                    </a:lnL>
                    <a:lnR>
                      <a:noFill/>
                    </a:lnR>
                    <a:lnT>
                      <a:noFill/>
                    </a:lnT>
                    <a:lnB>
                      <a:noFill/>
                    </a:lnB>
                    <a:noFill/>
                  </a:tcPr>
                </a:tc>
                <a:tc>
                  <a:txBody>
                    <a:bodyPr/>
                    <a:lstStyle/>
                    <a:p>
                      <a:pPr>
                        <a:buNone/>
                      </a:pPr>
                      <a:r>
                        <a:rPr lang="en-US" sz="1200" b="0"/>
                        <a:t>Examines short-term performance outcomes.</a:t>
                      </a:r>
                      <a:endParaRPr lang="en-US" sz="1200" b="0" dirty="0"/>
                    </a:p>
                  </a:txBody>
                  <a:tcPr marL="63994" marR="63994" marT="31997" marB="31997" anchor="ctr">
                    <a:lnL>
                      <a:noFill/>
                    </a:lnL>
                    <a:lnR>
                      <a:noFill/>
                    </a:lnR>
                    <a:lnT>
                      <a:noFill/>
                    </a:lnT>
                    <a:lnB>
                      <a:noFill/>
                    </a:lnB>
                    <a:noFill/>
                  </a:tcPr>
                </a:tc>
                <a:extLst>
                  <a:ext uri="{0D108BD9-81ED-4DB2-BD59-A6C34878D82A}">
                    <a16:rowId xmlns:a16="http://schemas.microsoft.com/office/drawing/2014/main" val="2924970129"/>
                  </a:ext>
                </a:extLst>
              </a:tr>
              <a:tr h="328276">
                <a:tc>
                  <a:txBody>
                    <a:bodyPr/>
                    <a:lstStyle/>
                    <a:p>
                      <a:pPr>
                        <a:buNone/>
                      </a:pPr>
                      <a:r>
                        <a:rPr lang="en-US" sz="1200" b="1"/>
                        <a:t>Business Sustainability</a:t>
                      </a:r>
                      <a:r>
                        <a:rPr lang="en-US" sz="1200" dirty="0"/>
                        <a:t> </a:t>
                      </a:r>
                      <a:endParaRPr lang="en-US" sz="1200" i="1" dirty="0"/>
                    </a:p>
                  </a:txBody>
                  <a:tcPr marL="63994" marR="63994" marT="31997" marB="31997" anchor="ctr">
                    <a:lnL>
                      <a:noFill/>
                    </a:lnL>
                    <a:lnR>
                      <a:noFill/>
                    </a:lnR>
                    <a:lnT>
                      <a:noFill/>
                    </a:lnT>
                    <a:lnB>
                      <a:noFill/>
                    </a:lnB>
                    <a:noFill/>
                  </a:tcPr>
                </a:tc>
                <a:tc>
                  <a:txBody>
                    <a:bodyPr/>
                    <a:lstStyle/>
                    <a:p>
                      <a:pPr>
                        <a:buNone/>
                      </a:pPr>
                      <a:r>
                        <a:rPr lang="en-US" sz="1200"/>
                        <a:t>Profitability, viability, scaling potential.</a:t>
                      </a:r>
                    </a:p>
                  </a:txBody>
                  <a:tcPr marL="63994" marR="63994" marT="31997" marB="31997" anchor="ctr">
                    <a:lnL>
                      <a:noFill/>
                    </a:lnL>
                    <a:lnR>
                      <a:noFill/>
                    </a:lnR>
                    <a:lnT>
                      <a:noFill/>
                    </a:lnT>
                    <a:lnB>
                      <a:noFill/>
                    </a:lnB>
                    <a:noFill/>
                  </a:tcPr>
                </a:tc>
                <a:tc>
                  <a:txBody>
                    <a:bodyPr/>
                    <a:lstStyle/>
                    <a:p>
                      <a:pPr>
                        <a:buNone/>
                      </a:pPr>
                      <a:r>
                        <a:rPr lang="en-US" sz="1200"/>
                        <a:t>Final research outcome; explains long-term success.</a:t>
                      </a:r>
                    </a:p>
                  </a:txBody>
                  <a:tcPr marL="63994" marR="63994" marT="31997" marB="31997" anchor="ctr">
                    <a:lnL>
                      <a:noFill/>
                    </a:lnL>
                    <a:lnR>
                      <a:noFill/>
                    </a:lnR>
                    <a:lnT>
                      <a:noFill/>
                    </a:lnT>
                    <a:lnB>
                      <a:noFill/>
                    </a:lnB>
                    <a:noFill/>
                  </a:tcPr>
                </a:tc>
                <a:extLst>
                  <a:ext uri="{0D108BD9-81ED-4DB2-BD59-A6C34878D82A}">
                    <a16:rowId xmlns:a16="http://schemas.microsoft.com/office/drawing/2014/main" val="3303360697"/>
                  </a:ext>
                </a:extLst>
              </a:tr>
            </a:tbl>
          </a:graphicData>
        </a:graphic>
      </p:graphicFrame>
    </p:spTree>
    <p:extLst>
      <p:ext uri="{BB962C8B-B14F-4D97-AF65-F5344CB8AC3E}">
        <p14:creationId xmlns:p14="http://schemas.microsoft.com/office/powerpoint/2010/main" val="29137072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984FF-49D1-492D-B707-DD9104D3B3FB}"/>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latin typeface="Corbel"/>
              </a:rPr>
              <a:t>Stake holders and method of data collection</a:t>
            </a:r>
          </a:p>
        </p:txBody>
      </p:sp>
      <p:graphicFrame>
        <p:nvGraphicFramePr>
          <p:cNvPr id="34" name="Content Placeholder 4">
            <a:extLst>
              <a:ext uri="{FF2B5EF4-FFF2-40B4-BE49-F238E27FC236}">
                <a16:creationId xmlns:a16="http://schemas.microsoft.com/office/drawing/2014/main" id="{34316371-5E6F-BB68-2D85-6DDF938399B2}"/>
              </a:ext>
            </a:extLst>
          </p:cNvPr>
          <p:cNvGraphicFramePr>
            <a:graphicFrameLocks noGrp="1"/>
          </p:cNvGraphicFramePr>
          <p:nvPr>
            <p:ph idx="1"/>
            <p:extLst>
              <p:ext uri="{D42A27DB-BD31-4B8C-83A1-F6EECF244321}">
                <p14:modId xmlns:p14="http://schemas.microsoft.com/office/powerpoint/2010/main" val="2350858101"/>
              </p:ext>
            </p:extLst>
          </p:nvPr>
        </p:nvGraphicFramePr>
        <p:xfrm>
          <a:off x="644056" y="2315872"/>
          <a:ext cx="10927831" cy="3786223"/>
        </p:xfrm>
        <a:graphic>
          <a:graphicData uri="http://schemas.openxmlformats.org/drawingml/2006/table">
            <a:tbl>
              <a:tblPr bandRow="1">
                <a:tableStyleId>{5C22544A-7EE6-4342-B048-85BDC9FD1C3A}</a:tableStyleId>
              </a:tblPr>
              <a:tblGrid>
                <a:gridCol w="2156292">
                  <a:extLst>
                    <a:ext uri="{9D8B030D-6E8A-4147-A177-3AD203B41FA5}">
                      <a16:colId xmlns:a16="http://schemas.microsoft.com/office/drawing/2014/main" val="4108697341"/>
                    </a:ext>
                  </a:extLst>
                </a:gridCol>
                <a:gridCol w="2711750">
                  <a:extLst>
                    <a:ext uri="{9D8B030D-6E8A-4147-A177-3AD203B41FA5}">
                      <a16:colId xmlns:a16="http://schemas.microsoft.com/office/drawing/2014/main" val="2604115130"/>
                    </a:ext>
                  </a:extLst>
                </a:gridCol>
                <a:gridCol w="3719670">
                  <a:extLst>
                    <a:ext uri="{9D8B030D-6E8A-4147-A177-3AD203B41FA5}">
                      <a16:colId xmlns:a16="http://schemas.microsoft.com/office/drawing/2014/main" val="765547740"/>
                    </a:ext>
                  </a:extLst>
                </a:gridCol>
                <a:gridCol w="2340119">
                  <a:extLst>
                    <a:ext uri="{9D8B030D-6E8A-4147-A177-3AD203B41FA5}">
                      <a16:colId xmlns:a16="http://schemas.microsoft.com/office/drawing/2014/main" val="3295228450"/>
                    </a:ext>
                  </a:extLst>
                </a:gridCol>
              </a:tblGrid>
              <a:tr h="308451">
                <a:tc>
                  <a:txBody>
                    <a:bodyPr/>
                    <a:lstStyle/>
                    <a:p>
                      <a:pPr>
                        <a:buNone/>
                      </a:pPr>
                      <a:r>
                        <a:rPr lang="en-US" sz="1300" b="1"/>
                        <a:t>Stakeholder Group</a:t>
                      </a:r>
                      <a:endParaRPr lang="en-US" sz="1300"/>
                    </a:p>
                  </a:txBody>
                  <a:tcPr marL="67519" marR="67519" marT="33760" marB="33760" anchor="ctr">
                    <a:lnL>
                      <a:noFill/>
                    </a:lnL>
                    <a:lnR>
                      <a:noFill/>
                    </a:lnR>
                    <a:lnT>
                      <a:noFill/>
                    </a:lnT>
                    <a:lnB>
                      <a:noFill/>
                    </a:lnB>
                    <a:noFill/>
                  </a:tcPr>
                </a:tc>
                <a:tc>
                  <a:txBody>
                    <a:bodyPr/>
                    <a:lstStyle/>
                    <a:p>
                      <a:pPr>
                        <a:buNone/>
                      </a:pPr>
                      <a:r>
                        <a:rPr lang="en-US" sz="1300" b="1"/>
                        <a:t>Role in the Study</a:t>
                      </a:r>
                      <a:endParaRPr lang="en-US" sz="1300"/>
                    </a:p>
                  </a:txBody>
                  <a:tcPr marL="67519" marR="67519" marT="33760" marB="33760" anchor="ctr">
                    <a:lnL>
                      <a:noFill/>
                    </a:lnL>
                    <a:lnR>
                      <a:noFill/>
                    </a:lnR>
                    <a:lnT>
                      <a:noFill/>
                    </a:lnT>
                    <a:lnB>
                      <a:noFill/>
                    </a:lnB>
                    <a:noFill/>
                  </a:tcPr>
                </a:tc>
                <a:tc>
                  <a:txBody>
                    <a:bodyPr/>
                    <a:lstStyle/>
                    <a:p>
                      <a:pPr>
                        <a:buNone/>
                      </a:pPr>
                      <a:r>
                        <a:rPr lang="en-US" sz="1300" b="1"/>
                        <a:t>Expected Insights</a:t>
                      </a:r>
                      <a:endParaRPr lang="en-US" sz="1300"/>
                    </a:p>
                  </a:txBody>
                  <a:tcPr marL="67519" marR="67519" marT="33760" marB="33760" anchor="ctr">
                    <a:lnL>
                      <a:noFill/>
                    </a:lnL>
                    <a:lnR>
                      <a:noFill/>
                    </a:lnR>
                    <a:lnT>
                      <a:noFill/>
                    </a:lnT>
                    <a:lnB>
                      <a:noFill/>
                    </a:lnB>
                    <a:noFill/>
                  </a:tcPr>
                </a:tc>
                <a:tc>
                  <a:txBody>
                    <a:bodyPr/>
                    <a:lstStyle/>
                    <a:p>
                      <a:pPr>
                        <a:buNone/>
                      </a:pPr>
                      <a:r>
                        <a:rPr lang="en-US" sz="1300" b="1"/>
                        <a:t>Method of Data Collection</a:t>
                      </a:r>
                      <a:endParaRPr lang="en-US" sz="1300"/>
                    </a:p>
                  </a:txBody>
                  <a:tcPr marL="67519" marR="67519" marT="33760" marB="33760" anchor="ctr">
                    <a:lnL>
                      <a:noFill/>
                    </a:lnL>
                    <a:lnR>
                      <a:noFill/>
                    </a:lnR>
                    <a:lnT>
                      <a:noFill/>
                    </a:lnT>
                    <a:lnB>
                      <a:noFill/>
                    </a:lnB>
                    <a:noFill/>
                  </a:tcPr>
                </a:tc>
                <a:extLst>
                  <a:ext uri="{0D108BD9-81ED-4DB2-BD59-A6C34878D82A}">
                    <a16:rowId xmlns:a16="http://schemas.microsoft.com/office/drawing/2014/main" val="2721197528"/>
                  </a:ext>
                </a:extLst>
              </a:tr>
              <a:tr h="715218">
                <a:tc>
                  <a:txBody>
                    <a:bodyPr/>
                    <a:lstStyle/>
                    <a:p>
                      <a:pPr>
                        <a:buNone/>
                      </a:pPr>
                      <a:r>
                        <a:rPr lang="en-US" sz="1300"/>
                        <a:t>Women Cloud Kitchen Owners / Operators</a:t>
                      </a:r>
                    </a:p>
                  </a:txBody>
                  <a:tcPr marL="67519" marR="67519" marT="33760" marB="33760" anchor="ctr">
                    <a:lnL>
                      <a:noFill/>
                    </a:lnL>
                    <a:lnR>
                      <a:noFill/>
                    </a:lnR>
                    <a:lnT>
                      <a:noFill/>
                    </a:lnT>
                    <a:lnB>
                      <a:noFill/>
                    </a:lnB>
                    <a:noFill/>
                  </a:tcPr>
                </a:tc>
                <a:tc>
                  <a:txBody>
                    <a:bodyPr/>
                    <a:lstStyle/>
                    <a:p>
                      <a:pPr>
                        <a:buNone/>
                      </a:pPr>
                      <a:r>
                        <a:rPr lang="en-US" sz="1300" dirty="0"/>
                        <a:t>Primary participants; central to evaluating sustainability and paradigm shift</a:t>
                      </a:r>
                    </a:p>
                  </a:txBody>
                  <a:tcPr marL="67519" marR="67519" marT="33760" marB="33760" anchor="ctr">
                    <a:lnL>
                      <a:noFill/>
                    </a:lnL>
                    <a:lnR>
                      <a:noFill/>
                    </a:lnR>
                    <a:lnT>
                      <a:noFill/>
                    </a:lnT>
                    <a:lnB>
                      <a:noFill/>
                    </a:lnB>
                    <a:noFill/>
                  </a:tcPr>
                </a:tc>
                <a:tc>
                  <a:txBody>
                    <a:bodyPr/>
                    <a:lstStyle/>
                    <a:p>
                      <a:pPr>
                        <a:buNone/>
                      </a:pPr>
                      <a:r>
                        <a:rPr lang="en-US" sz="1300"/>
                        <a:t>Operational challenges, cost pressures, platform dependence, sustainability strategies</a:t>
                      </a:r>
                    </a:p>
                  </a:txBody>
                  <a:tcPr marL="67519" marR="67519" marT="33760" marB="33760" anchor="ctr">
                    <a:lnL>
                      <a:noFill/>
                    </a:lnL>
                    <a:lnR>
                      <a:noFill/>
                    </a:lnR>
                    <a:lnT>
                      <a:noFill/>
                    </a:lnT>
                    <a:lnB>
                      <a:noFill/>
                    </a:lnB>
                    <a:noFill/>
                  </a:tcPr>
                </a:tc>
                <a:tc>
                  <a:txBody>
                    <a:bodyPr/>
                    <a:lstStyle/>
                    <a:p>
                      <a:pPr>
                        <a:buNone/>
                      </a:pPr>
                      <a:r>
                        <a:rPr lang="en-US" sz="1300"/>
                        <a:t>Semi-structured interviews; questionnaire survey</a:t>
                      </a:r>
                    </a:p>
                  </a:txBody>
                  <a:tcPr marL="67519" marR="67519" marT="33760" marB="33760" anchor="ctr">
                    <a:lnL>
                      <a:noFill/>
                    </a:lnL>
                    <a:lnR>
                      <a:noFill/>
                    </a:lnR>
                    <a:lnT>
                      <a:noFill/>
                    </a:lnT>
                    <a:lnB>
                      <a:noFill/>
                    </a:lnB>
                    <a:noFill/>
                  </a:tcPr>
                </a:tc>
                <a:extLst>
                  <a:ext uri="{0D108BD9-81ED-4DB2-BD59-A6C34878D82A}">
                    <a16:rowId xmlns:a16="http://schemas.microsoft.com/office/drawing/2014/main" val="350811056"/>
                  </a:ext>
                </a:extLst>
              </a:tr>
              <a:tr h="715218">
                <a:tc>
                  <a:txBody>
                    <a:bodyPr/>
                    <a:lstStyle/>
                    <a:p>
                      <a:pPr>
                        <a:buNone/>
                      </a:pPr>
                      <a:r>
                        <a:rPr lang="en-US" sz="1300"/>
                        <a:t>Food Delivery Platform Representatives</a:t>
                      </a:r>
                    </a:p>
                  </a:txBody>
                  <a:tcPr marL="67519" marR="67519" marT="33760" marB="33760" anchor="ctr">
                    <a:lnL>
                      <a:noFill/>
                    </a:lnL>
                    <a:lnR>
                      <a:noFill/>
                    </a:lnR>
                    <a:lnT>
                      <a:noFill/>
                    </a:lnT>
                    <a:lnB>
                      <a:noFill/>
                    </a:lnB>
                    <a:noFill/>
                  </a:tcPr>
                </a:tc>
                <a:tc>
                  <a:txBody>
                    <a:bodyPr/>
                    <a:lstStyle/>
                    <a:p>
                      <a:pPr>
                        <a:buNone/>
                      </a:pPr>
                      <a:r>
                        <a:rPr lang="en-US" sz="1300"/>
                        <a:t>Key ecosystem actors influencing visibility and performance</a:t>
                      </a:r>
                    </a:p>
                  </a:txBody>
                  <a:tcPr marL="67519" marR="67519" marT="33760" marB="33760" anchor="ctr">
                    <a:lnL>
                      <a:noFill/>
                    </a:lnL>
                    <a:lnR>
                      <a:noFill/>
                    </a:lnR>
                    <a:lnT>
                      <a:noFill/>
                    </a:lnT>
                    <a:lnB>
                      <a:noFill/>
                    </a:lnB>
                    <a:noFill/>
                  </a:tcPr>
                </a:tc>
                <a:tc>
                  <a:txBody>
                    <a:bodyPr/>
                    <a:lstStyle/>
                    <a:p>
                      <a:pPr>
                        <a:buNone/>
                      </a:pPr>
                      <a:r>
                        <a:rPr lang="en-US" sz="1300"/>
                        <a:t>Platform policies, commission structures, algorithmic visibility, support mechanisms</a:t>
                      </a:r>
                    </a:p>
                  </a:txBody>
                  <a:tcPr marL="67519" marR="67519" marT="33760" marB="33760" anchor="ctr">
                    <a:lnL>
                      <a:noFill/>
                    </a:lnL>
                    <a:lnR>
                      <a:noFill/>
                    </a:lnR>
                    <a:lnT>
                      <a:noFill/>
                    </a:lnT>
                    <a:lnB>
                      <a:noFill/>
                    </a:lnB>
                    <a:noFill/>
                  </a:tcPr>
                </a:tc>
                <a:tc>
                  <a:txBody>
                    <a:bodyPr/>
                    <a:lstStyle/>
                    <a:p>
                      <a:pPr>
                        <a:buNone/>
                      </a:pPr>
                      <a:r>
                        <a:rPr lang="en-US" sz="1300"/>
                        <a:t>Secondary data analysis; policy documents; industry reports</a:t>
                      </a:r>
                    </a:p>
                  </a:txBody>
                  <a:tcPr marL="67519" marR="67519" marT="33760" marB="33760" anchor="ctr">
                    <a:lnL>
                      <a:noFill/>
                    </a:lnL>
                    <a:lnR>
                      <a:noFill/>
                    </a:lnR>
                    <a:lnT>
                      <a:noFill/>
                    </a:lnT>
                    <a:lnB>
                      <a:noFill/>
                    </a:lnB>
                    <a:noFill/>
                  </a:tcPr>
                </a:tc>
                <a:extLst>
                  <a:ext uri="{0D108BD9-81ED-4DB2-BD59-A6C34878D82A}">
                    <a16:rowId xmlns:a16="http://schemas.microsoft.com/office/drawing/2014/main" val="2995327375"/>
                  </a:ext>
                </a:extLst>
              </a:tr>
              <a:tr h="511834">
                <a:tc>
                  <a:txBody>
                    <a:bodyPr/>
                    <a:lstStyle/>
                    <a:p>
                      <a:pPr>
                        <a:buNone/>
                      </a:pPr>
                      <a:r>
                        <a:rPr lang="en-US" sz="1300"/>
                        <a:t>Employees &amp; Kitchen Staff</a:t>
                      </a:r>
                    </a:p>
                  </a:txBody>
                  <a:tcPr marL="67519" marR="67519" marT="33760" marB="33760" anchor="ctr">
                    <a:lnL>
                      <a:noFill/>
                    </a:lnL>
                    <a:lnR>
                      <a:noFill/>
                    </a:lnR>
                    <a:lnT>
                      <a:noFill/>
                    </a:lnT>
                    <a:lnB>
                      <a:noFill/>
                    </a:lnB>
                    <a:noFill/>
                  </a:tcPr>
                </a:tc>
                <a:tc>
                  <a:txBody>
                    <a:bodyPr/>
                    <a:lstStyle/>
                    <a:p>
                      <a:pPr>
                        <a:buNone/>
                      </a:pPr>
                      <a:r>
                        <a:rPr lang="en-US" sz="1300" dirty="0"/>
                        <a:t>Provide operational and </a:t>
                      </a:r>
                      <a:r>
                        <a:rPr lang="en-US" sz="1300" dirty="0" err="1"/>
                        <a:t>labour</a:t>
                      </a:r>
                      <a:r>
                        <a:rPr lang="en-US" sz="1300" dirty="0"/>
                        <a:t> perspectives</a:t>
                      </a:r>
                    </a:p>
                  </a:txBody>
                  <a:tcPr marL="67519" marR="67519" marT="33760" marB="33760" anchor="ctr">
                    <a:lnL>
                      <a:noFill/>
                    </a:lnL>
                    <a:lnR>
                      <a:noFill/>
                    </a:lnR>
                    <a:lnT>
                      <a:noFill/>
                    </a:lnT>
                    <a:lnB>
                      <a:noFill/>
                    </a:lnB>
                    <a:noFill/>
                  </a:tcPr>
                </a:tc>
                <a:tc>
                  <a:txBody>
                    <a:bodyPr/>
                    <a:lstStyle/>
                    <a:p>
                      <a:pPr>
                        <a:buNone/>
                      </a:pPr>
                      <a:r>
                        <a:rPr lang="en-US" sz="1300"/>
                        <a:t>Work conditions, operational stability, impact of platform demand fluctuations</a:t>
                      </a:r>
                    </a:p>
                  </a:txBody>
                  <a:tcPr marL="67519" marR="67519" marT="33760" marB="33760" anchor="ctr">
                    <a:lnL>
                      <a:noFill/>
                    </a:lnL>
                    <a:lnR>
                      <a:noFill/>
                    </a:lnR>
                    <a:lnT>
                      <a:noFill/>
                    </a:lnT>
                    <a:lnB>
                      <a:noFill/>
                    </a:lnB>
                    <a:noFill/>
                  </a:tcPr>
                </a:tc>
                <a:tc>
                  <a:txBody>
                    <a:bodyPr/>
                    <a:lstStyle/>
                    <a:p>
                      <a:pPr>
                        <a:buNone/>
                      </a:pPr>
                      <a:r>
                        <a:rPr lang="en-US" sz="1300"/>
                        <a:t>Structured questionnaires; informal interviews</a:t>
                      </a:r>
                    </a:p>
                  </a:txBody>
                  <a:tcPr marL="67519" marR="67519" marT="33760" marB="33760" anchor="ctr">
                    <a:lnL>
                      <a:noFill/>
                    </a:lnL>
                    <a:lnR>
                      <a:noFill/>
                    </a:lnR>
                    <a:lnT>
                      <a:noFill/>
                    </a:lnT>
                    <a:lnB>
                      <a:noFill/>
                    </a:lnB>
                    <a:noFill/>
                  </a:tcPr>
                </a:tc>
                <a:extLst>
                  <a:ext uri="{0D108BD9-81ED-4DB2-BD59-A6C34878D82A}">
                    <a16:rowId xmlns:a16="http://schemas.microsoft.com/office/drawing/2014/main" val="1957467637"/>
                  </a:ext>
                </a:extLst>
              </a:tr>
              <a:tr h="511834">
                <a:tc>
                  <a:txBody>
                    <a:bodyPr/>
                    <a:lstStyle/>
                    <a:p>
                      <a:pPr>
                        <a:buNone/>
                      </a:pPr>
                      <a:r>
                        <a:rPr lang="en-US" sz="1300"/>
                        <a:t>Customers / Consumers</a:t>
                      </a:r>
                    </a:p>
                  </a:txBody>
                  <a:tcPr marL="67519" marR="67519" marT="33760" marB="33760" anchor="ctr">
                    <a:lnL>
                      <a:noFill/>
                    </a:lnL>
                    <a:lnR>
                      <a:noFill/>
                    </a:lnR>
                    <a:lnT>
                      <a:noFill/>
                    </a:lnT>
                    <a:lnB>
                      <a:noFill/>
                    </a:lnB>
                    <a:noFill/>
                  </a:tcPr>
                </a:tc>
                <a:tc>
                  <a:txBody>
                    <a:bodyPr/>
                    <a:lstStyle/>
                    <a:p>
                      <a:pPr>
                        <a:buNone/>
                      </a:pPr>
                      <a:r>
                        <a:rPr lang="en-US" sz="1300"/>
                        <a:t>Demand-side stakeholders shaping business outcomes</a:t>
                      </a:r>
                    </a:p>
                  </a:txBody>
                  <a:tcPr marL="67519" marR="67519" marT="33760" marB="33760" anchor="ctr">
                    <a:lnL>
                      <a:noFill/>
                    </a:lnL>
                    <a:lnR>
                      <a:noFill/>
                    </a:lnR>
                    <a:lnT>
                      <a:noFill/>
                    </a:lnT>
                    <a:lnB>
                      <a:noFill/>
                    </a:lnB>
                    <a:noFill/>
                  </a:tcPr>
                </a:tc>
                <a:tc>
                  <a:txBody>
                    <a:bodyPr/>
                    <a:lstStyle/>
                    <a:p>
                      <a:pPr>
                        <a:buNone/>
                      </a:pPr>
                      <a:r>
                        <a:rPr lang="en-US" sz="1300" dirty="0"/>
                        <a:t>Ordering </a:t>
                      </a:r>
                      <a:r>
                        <a:rPr lang="en-US" sz="1300" dirty="0" err="1"/>
                        <a:t>behaviour</a:t>
                      </a:r>
                      <a:r>
                        <a:rPr lang="en-US" sz="1300" dirty="0"/>
                        <a:t>, trust, satisfaction, perception of cloud kitchens</a:t>
                      </a:r>
                    </a:p>
                  </a:txBody>
                  <a:tcPr marL="67519" marR="67519" marT="33760" marB="33760" anchor="ctr">
                    <a:lnL>
                      <a:noFill/>
                    </a:lnL>
                    <a:lnR>
                      <a:noFill/>
                    </a:lnR>
                    <a:lnT>
                      <a:noFill/>
                    </a:lnT>
                    <a:lnB>
                      <a:noFill/>
                    </a:lnB>
                    <a:noFill/>
                  </a:tcPr>
                </a:tc>
                <a:tc>
                  <a:txBody>
                    <a:bodyPr/>
                    <a:lstStyle/>
                    <a:p>
                      <a:pPr>
                        <a:buNone/>
                      </a:pPr>
                      <a:r>
                        <a:rPr lang="en-US" sz="1300"/>
                        <a:t>Online surveys; secondary consumer data</a:t>
                      </a:r>
                    </a:p>
                  </a:txBody>
                  <a:tcPr marL="67519" marR="67519" marT="33760" marB="33760" anchor="ctr">
                    <a:lnL>
                      <a:noFill/>
                    </a:lnL>
                    <a:lnR>
                      <a:noFill/>
                    </a:lnR>
                    <a:lnT>
                      <a:noFill/>
                    </a:lnT>
                    <a:lnB>
                      <a:noFill/>
                    </a:lnB>
                    <a:noFill/>
                  </a:tcPr>
                </a:tc>
                <a:extLst>
                  <a:ext uri="{0D108BD9-81ED-4DB2-BD59-A6C34878D82A}">
                    <a16:rowId xmlns:a16="http://schemas.microsoft.com/office/drawing/2014/main" val="3414095698"/>
                  </a:ext>
                </a:extLst>
              </a:tr>
              <a:tr h="511834">
                <a:tc>
                  <a:txBody>
                    <a:bodyPr/>
                    <a:lstStyle/>
                    <a:p>
                      <a:pPr>
                        <a:buNone/>
                      </a:pPr>
                      <a:r>
                        <a:rPr lang="en-US" sz="1300"/>
                        <a:t>Government &amp; Regulatory Bodies</a:t>
                      </a:r>
                    </a:p>
                  </a:txBody>
                  <a:tcPr marL="67519" marR="67519" marT="33760" marB="33760" anchor="ctr">
                    <a:lnL>
                      <a:noFill/>
                    </a:lnL>
                    <a:lnR>
                      <a:noFill/>
                    </a:lnR>
                    <a:lnT>
                      <a:noFill/>
                    </a:lnT>
                    <a:lnB>
                      <a:noFill/>
                    </a:lnB>
                    <a:noFill/>
                  </a:tcPr>
                </a:tc>
                <a:tc>
                  <a:txBody>
                    <a:bodyPr/>
                    <a:lstStyle/>
                    <a:p>
                      <a:pPr>
                        <a:buNone/>
                      </a:pPr>
                      <a:r>
                        <a:rPr lang="en-US" sz="1300"/>
                        <a:t>Institutional stakeholders shaping compliance environment</a:t>
                      </a:r>
                    </a:p>
                  </a:txBody>
                  <a:tcPr marL="67519" marR="67519" marT="33760" marB="33760" anchor="ctr">
                    <a:lnL>
                      <a:noFill/>
                    </a:lnL>
                    <a:lnR>
                      <a:noFill/>
                    </a:lnR>
                    <a:lnT>
                      <a:noFill/>
                    </a:lnT>
                    <a:lnB>
                      <a:noFill/>
                    </a:lnB>
                    <a:noFill/>
                  </a:tcPr>
                </a:tc>
                <a:tc>
                  <a:txBody>
                    <a:bodyPr/>
                    <a:lstStyle/>
                    <a:p>
                      <a:pPr>
                        <a:buNone/>
                      </a:pPr>
                      <a:r>
                        <a:rPr lang="en-US" sz="1300"/>
                        <a:t>Regulatory challenges, policy support, urban food business governance</a:t>
                      </a:r>
                    </a:p>
                  </a:txBody>
                  <a:tcPr marL="67519" marR="67519" marT="33760" marB="33760" anchor="ctr">
                    <a:lnL>
                      <a:noFill/>
                    </a:lnL>
                    <a:lnR>
                      <a:noFill/>
                    </a:lnR>
                    <a:lnT>
                      <a:noFill/>
                    </a:lnT>
                    <a:lnB>
                      <a:noFill/>
                    </a:lnB>
                    <a:noFill/>
                  </a:tcPr>
                </a:tc>
                <a:tc>
                  <a:txBody>
                    <a:bodyPr/>
                    <a:lstStyle/>
                    <a:p>
                      <a:pPr>
                        <a:buNone/>
                      </a:pPr>
                      <a:r>
                        <a:rPr lang="en-US" sz="1300"/>
                        <a:t>Policy document review; secondary data</a:t>
                      </a:r>
                    </a:p>
                  </a:txBody>
                  <a:tcPr marL="67519" marR="67519" marT="33760" marB="33760" anchor="ctr">
                    <a:lnL>
                      <a:noFill/>
                    </a:lnL>
                    <a:lnR>
                      <a:noFill/>
                    </a:lnR>
                    <a:lnT>
                      <a:noFill/>
                    </a:lnT>
                    <a:lnB>
                      <a:noFill/>
                    </a:lnB>
                    <a:noFill/>
                  </a:tcPr>
                </a:tc>
                <a:extLst>
                  <a:ext uri="{0D108BD9-81ED-4DB2-BD59-A6C34878D82A}">
                    <a16:rowId xmlns:a16="http://schemas.microsoft.com/office/drawing/2014/main" val="3924934324"/>
                  </a:ext>
                </a:extLst>
              </a:tr>
              <a:tr h="511834">
                <a:tc>
                  <a:txBody>
                    <a:bodyPr/>
                    <a:lstStyle/>
                    <a:p>
                      <a:pPr>
                        <a:buNone/>
                      </a:pPr>
                      <a:r>
                        <a:rPr lang="en-US" sz="1300"/>
                        <a:t>Financial Institutions / Investors</a:t>
                      </a:r>
                    </a:p>
                  </a:txBody>
                  <a:tcPr marL="67519" marR="67519" marT="33760" marB="33760" anchor="ctr">
                    <a:lnL>
                      <a:noFill/>
                    </a:lnL>
                    <a:lnR>
                      <a:noFill/>
                    </a:lnR>
                    <a:lnT>
                      <a:noFill/>
                    </a:lnT>
                    <a:lnB>
                      <a:noFill/>
                    </a:lnB>
                    <a:noFill/>
                  </a:tcPr>
                </a:tc>
                <a:tc>
                  <a:txBody>
                    <a:bodyPr/>
                    <a:lstStyle/>
                    <a:p>
                      <a:pPr>
                        <a:buNone/>
                      </a:pPr>
                      <a:r>
                        <a:rPr lang="en-US" sz="1300"/>
                        <a:t>Influence growth and long-term viability through finance</a:t>
                      </a:r>
                    </a:p>
                  </a:txBody>
                  <a:tcPr marL="67519" marR="67519" marT="33760" marB="33760" anchor="ctr">
                    <a:lnL>
                      <a:noFill/>
                    </a:lnL>
                    <a:lnR>
                      <a:noFill/>
                    </a:lnR>
                    <a:lnT>
                      <a:noFill/>
                    </a:lnT>
                    <a:lnB>
                      <a:noFill/>
                    </a:lnB>
                    <a:noFill/>
                  </a:tcPr>
                </a:tc>
                <a:tc>
                  <a:txBody>
                    <a:bodyPr/>
                    <a:lstStyle/>
                    <a:p>
                      <a:pPr>
                        <a:buNone/>
                      </a:pPr>
                      <a:r>
                        <a:rPr lang="en-US" sz="1300" dirty="0"/>
                        <a:t>Access to credit, risk perception, financing constraints</a:t>
                      </a:r>
                    </a:p>
                  </a:txBody>
                  <a:tcPr marL="67519" marR="67519" marT="33760" marB="33760" anchor="ctr">
                    <a:lnL>
                      <a:noFill/>
                    </a:lnL>
                    <a:lnR>
                      <a:noFill/>
                    </a:lnR>
                    <a:lnT>
                      <a:noFill/>
                    </a:lnT>
                    <a:lnB>
                      <a:noFill/>
                    </a:lnB>
                    <a:noFill/>
                  </a:tcPr>
                </a:tc>
                <a:tc>
                  <a:txBody>
                    <a:bodyPr/>
                    <a:lstStyle/>
                    <a:p>
                      <a:pPr>
                        <a:buNone/>
                      </a:pPr>
                      <a:r>
                        <a:rPr lang="en-US" sz="1300"/>
                        <a:t>Expert interviews; secondary financial reports</a:t>
                      </a:r>
                    </a:p>
                  </a:txBody>
                  <a:tcPr marL="67519" marR="67519" marT="33760" marB="33760" anchor="ctr">
                    <a:lnL>
                      <a:noFill/>
                    </a:lnL>
                    <a:lnR>
                      <a:noFill/>
                    </a:lnR>
                    <a:lnT>
                      <a:noFill/>
                    </a:lnT>
                    <a:lnB>
                      <a:noFill/>
                    </a:lnB>
                    <a:noFill/>
                  </a:tcPr>
                </a:tc>
                <a:extLst>
                  <a:ext uri="{0D108BD9-81ED-4DB2-BD59-A6C34878D82A}">
                    <a16:rowId xmlns:a16="http://schemas.microsoft.com/office/drawing/2014/main" val="2807795694"/>
                  </a:ext>
                </a:extLst>
              </a:tr>
            </a:tbl>
          </a:graphicData>
        </a:graphic>
      </p:graphicFrame>
    </p:spTree>
    <p:extLst>
      <p:ext uri="{BB962C8B-B14F-4D97-AF65-F5344CB8AC3E}">
        <p14:creationId xmlns:p14="http://schemas.microsoft.com/office/powerpoint/2010/main" val="4173760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2F1E1-26DD-B208-94F4-7F07AB184580}"/>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Limitations and </a:t>
            </a:r>
            <a:r>
              <a:rPr lang="en-US" sz="4000">
                <a:solidFill>
                  <a:srgbClr val="FFFFFF"/>
                </a:solidFill>
              </a:rPr>
              <a:t>challenges</a:t>
            </a:r>
          </a:p>
        </p:txBody>
      </p:sp>
      <p:sp>
        <p:nvSpPr>
          <p:cNvPr id="3" name="Content Placeholder 2">
            <a:extLst>
              <a:ext uri="{FF2B5EF4-FFF2-40B4-BE49-F238E27FC236}">
                <a16:creationId xmlns:a16="http://schemas.microsoft.com/office/drawing/2014/main" id="{CC66A635-ADF5-8608-FBC0-362AB4C249F9}"/>
              </a:ext>
            </a:extLst>
          </p:cNvPr>
          <p:cNvSpPr>
            <a:spLocks noGrp="1"/>
          </p:cNvSpPr>
          <p:nvPr>
            <p:ph idx="1"/>
          </p:nvPr>
        </p:nvSpPr>
        <p:spPr>
          <a:xfrm>
            <a:off x="4435307" y="1205861"/>
            <a:ext cx="6555347" cy="5546047"/>
          </a:xfrm>
        </p:spPr>
        <p:txBody>
          <a:bodyPr vert="horz" lIns="91440" tIns="45720" rIns="91440" bIns="45720" rtlCol="0" anchor="ctr">
            <a:noAutofit/>
          </a:bodyPr>
          <a:lstStyle/>
          <a:p>
            <a:pPr marL="342900" indent="-342900"/>
            <a:r>
              <a:rPr lang="en-US" sz="1600" b="1">
                <a:latin typeface="Corbel"/>
                <a:ea typeface="+mn-lt"/>
                <a:cs typeface="+mn-lt"/>
              </a:rPr>
              <a:t>LIMITATIONS</a:t>
            </a:r>
            <a:endParaRPr lang="en-US" sz="1600" b="1" dirty="0">
              <a:latin typeface="Corbel"/>
            </a:endParaRPr>
          </a:p>
          <a:p>
            <a:pPr marL="342900" indent="-342900"/>
            <a:r>
              <a:rPr lang="en-US" sz="1600" dirty="0">
                <a:latin typeface="Corbel"/>
                <a:ea typeface="+mn-lt"/>
                <a:cs typeface="+mn-lt"/>
              </a:rPr>
              <a:t>Context-specific: Focused on Mumbai, limiting wider </a:t>
            </a:r>
            <a:r>
              <a:rPr lang="en-US" sz="1600">
                <a:latin typeface="Corbel"/>
                <a:ea typeface="+mn-lt"/>
                <a:cs typeface="+mn-lt"/>
              </a:rPr>
              <a:t>generalizability</a:t>
            </a:r>
            <a:endParaRPr lang="en-US" sz="1600" dirty="0">
              <a:latin typeface="Corbel"/>
              <a:ea typeface="+mn-lt"/>
              <a:cs typeface="+mn-lt"/>
            </a:endParaRPr>
          </a:p>
          <a:p>
            <a:pPr marL="342900" indent="-342900"/>
            <a:r>
              <a:rPr lang="en-US" sz="1600">
                <a:latin typeface="Corbel"/>
                <a:ea typeface="+mn-lt"/>
                <a:cs typeface="+mn-lt"/>
              </a:rPr>
              <a:t>Gender-focused scope: Concentrates on women entrepreneurs, excluding direct gender comparison</a:t>
            </a:r>
            <a:endParaRPr lang="en-US" sz="1600" dirty="0">
              <a:latin typeface="Corbel"/>
            </a:endParaRPr>
          </a:p>
          <a:p>
            <a:pPr marL="342900" indent="-342900"/>
            <a:r>
              <a:rPr lang="en-US" sz="1600">
                <a:latin typeface="Corbel"/>
                <a:ea typeface="+mn-lt"/>
                <a:cs typeface="+mn-lt"/>
              </a:rPr>
              <a:t>Platform dependence: Emphasis on Swiggy and Zomato may overlook alternative models</a:t>
            </a:r>
            <a:endParaRPr lang="en-US" sz="1600" dirty="0">
              <a:latin typeface="Corbel"/>
            </a:endParaRPr>
          </a:p>
          <a:p>
            <a:pPr marL="342900" indent="-342900"/>
            <a:r>
              <a:rPr lang="en-US" sz="1600">
                <a:latin typeface="Corbel"/>
                <a:ea typeface="+mn-lt"/>
                <a:cs typeface="+mn-lt"/>
              </a:rPr>
              <a:t>Data limitations: Reliance on self-reported and confidentiality-sensitive information</a:t>
            </a:r>
            <a:endParaRPr lang="en-US" sz="1600" dirty="0">
              <a:latin typeface="Corbel"/>
            </a:endParaRPr>
          </a:p>
          <a:p>
            <a:pPr marL="342900" indent="-342900"/>
            <a:endParaRPr lang="en-US" sz="1600" dirty="0">
              <a:latin typeface="Corbel"/>
            </a:endParaRPr>
          </a:p>
          <a:p>
            <a:pPr marL="342900" indent="-342900"/>
            <a:r>
              <a:rPr lang="en-US" sz="1600" b="1">
                <a:latin typeface="Corbel"/>
                <a:ea typeface="+mn-lt"/>
                <a:cs typeface="+mn-lt"/>
              </a:rPr>
              <a:t>CHALLENGES</a:t>
            </a:r>
            <a:endParaRPr lang="en-US" sz="1600" b="1" dirty="0">
              <a:latin typeface="Corbel"/>
              <a:ea typeface="+mn-lt"/>
              <a:cs typeface="+mn-lt"/>
            </a:endParaRPr>
          </a:p>
          <a:p>
            <a:pPr marL="342900" indent="-342900"/>
            <a:r>
              <a:rPr lang="en-US" sz="1600">
                <a:latin typeface="Corbel"/>
                <a:ea typeface="+mn-lt"/>
                <a:cs typeface="+mn-lt"/>
              </a:rPr>
              <a:t> High platform dependence on Swiggy and Zomato, leading to  high   commissions and limited bargaining power</a:t>
            </a:r>
            <a:endParaRPr lang="en-US" sz="1600" dirty="0">
              <a:latin typeface="Corbel"/>
              <a:ea typeface="+mn-lt"/>
              <a:cs typeface="+mn-lt"/>
            </a:endParaRPr>
          </a:p>
          <a:p>
            <a:pPr marL="514350" indent="-514350"/>
            <a:r>
              <a:rPr lang="en-US" sz="1600">
                <a:latin typeface="Corbel"/>
                <a:ea typeface="+mn-lt"/>
                <a:cs typeface="+mn-lt"/>
              </a:rPr>
              <a:t>Visibility and algorithmic bias, making it difficult for new women-led brands to gain traction</a:t>
            </a:r>
            <a:endParaRPr lang="en-US" sz="1600" dirty="0">
              <a:latin typeface="Corbel"/>
            </a:endParaRPr>
          </a:p>
          <a:p>
            <a:pPr marL="514350" indent="-514350"/>
            <a:r>
              <a:rPr lang="en-US" sz="1600">
                <a:latin typeface="Corbel"/>
                <a:ea typeface="+mn-lt"/>
                <a:cs typeface="+mn-lt"/>
              </a:rPr>
              <a:t>Limited access to finance and credit, restricting scaling and innovation</a:t>
            </a:r>
            <a:endParaRPr lang="en-US" sz="1600" dirty="0">
              <a:latin typeface="Corbel"/>
            </a:endParaRPr>
          </a:p>
          <a:p>
            <a:pPr marL="514350" indent="-514350"/>
            <a:r>
              <a:rPr lang="en-US" sz="1600" dirty="0">
                <a:latin typeface="Corbel"/>
                <a:ea typeface="+mn-lt"/>
                <a:cs typeface="+mn-lt"/>
              </a:rPr>
              <a:t>Rising operational costs (rent, ingredients, </a:t>
            </a:r>
            <a:r>
              <a:rPr lang="en-US" sz="1600" dirty="0" err="1">
                <a:latin typeface="Corbel"/>
                <a:ea typeface="+mn-lt"/>
                <a:cs typeface="+mn-lt"/>
              </a:rPr>
              <a:t>labour</a:t>
            </a:r>
            <a:r>
              <a:rPr lang="en-US" sz="1600" dirty="0">
                <a:latin typeface="Corbel"/>
                <a:ea typeface="+mn-lt"/>
                <a:cs typeface="+mn-lt"/>
              </a:rPr>
              <a:t>, packaging) in Mumbai</a:t>
            </a:r>
            <a:endParaRPr lang="en-US" sz="1600" dirty="0">
              <a:latin typeface="Corbel"/>
            </a:endParaRPr>
          </a:p>
          <a:p>
            <a:pPr marL="514350" indent="-514350"/>
            <a:r>
              <a:rPr lang="en-US" sz="1600">
                <a:latin typeface="Corbel"/>
                <a:ea typeface="+mn-lt"/>
                <a:cs typeface="+mn-lt"/>
              </a:rPr>
              <a:t>Gender-specific constraints, including safety concerns, time poverty, and work–life balance pressures</a:t>
            </a:r>
            <a:endParaRPr lang="en-US" sz="1600">
              <a:latin typeface="Corbel"/>
            </a:endParaRPr>
          </a:p>
          <a:p>
            <a:pPr marL="514350" indent="-514350"/>
            <a:endParaRPr lang="en-US" sz="2000" dirty="0">
              <a:latin typeface="Corbel"/>
              <a:ea typeface="+mn-lt"/>
              <a:cs typeface="+mn-lt"/>
            </a:endParaRPr>
          </a:p>
          <a:p>
            <a:pPr marL="514350" indent="-514350"/>
            <a:endParaRPr lang="en-US" sz="2000" dirty="0">
              <a:latin typeface="Corbel"/>
            </a:endParaRPr>
          </a:p>
          <a:p>
            <a:endParaRPr lang="en-US" sz="2000"/>
          </a:p>
        </p:txBody>
      </p:sp>
    </p:spTree>
    <p:extLst>
      <p:ext uri="{BB962C8B-B14F-4D97-AF65-F5344CB8AC3E}">
        <p14:creationId xmlns:p14="http://schemas.microsoft.com/office/powerpoint/2010/main" val="3449193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E1D133-7CB7-F6B4-24E5-42969CA73526}"/>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Corbel"/>
              </a:rPr>
              <a:t>Research design</a:t>
            </a:r>
          </a:p>
        </p:txBody>
      </p:sp>
      <p:sp>
        <p:nvSpPr>
          <p:cNvPr id="3" name="Content Placeholder 2">
            <a:extLst>
              <a:ext uri="{FF2B5EF4-FFF2-40B4-BE49-F238E27FC236}">
                <a16:creationId xmlns:a16="http://schemas.microsoft.com/office/drawing/2014/main" id="{6930F57A-1C68-2711-AFBE-1E8206DFE874}"/>
              </a:ext>
            </a:extLst>
          </p:cNvPr>
          <p:cNvSpPr>
            <a:spLocks noGrp="1"/>
          </p:cNvSpPr>
          <p:nvPr>
            <p:ph idx="1"/>
          </p:nvPr>
        </p:nvSpPr>
        <p:spPr>
          <a:xfrm>
            <a:off x="1238551" y="2064197"/>
            <a:ext cx="9724031" cy="4505834"/>
          </a:xfrm>
        </p:spPr>
        <p:txBody>
          <a:bodyPr vert="horz" lIns="91440" tIns="45720" rIns="91440" bIns="45720" rtlCol="0" anchor="ctr">
            <a:normAutofit fontScale="85000" lnSpcReduction="20000"/>
          </a:bodyPr>
          <a:lstStyle/>
          <a:p>
            <a:pPr marL="0" indent="0">
              <a:buNone/>
            </a:pPr>
            <a:r>
              <a:rPr lang="en-US" sz="1600" b="1">
                <a:latin typeface="Corbel"/>
              </a:rPr>
              <a:t>Mixed-Methods Exploratory Design</a:t>
            </a:r>
            <a:endParaRPr lang="en-US" sz="1600">
              <a:latin typeface="Corbel"/>
            </a:endParaRPr>
          </a:p>
          <a:p>
            <a:pPr>
              <a:buNone/>
            </a:pPr>
            <a:r>
              <a:rPr lang="en-US" b="1">
                <a:latin typeface="Corbel"/>
              </a:rPr>
              <a:t>Quantitative data</a:t>
            </a:r>
            <a:endParaRPr lang="en-US">
              <a:latin typeface="Corbel"/>
            </a:endParaRPr>
          </a:p>
          <a:p>
            <a:pPr>
              <a:buFont typeface="Arial"/>
              <a:buChar char="•"/>
            </a:pPr>
            <a:r>
              <a:rPr lang="en-US" sz="2000" b="1">
                <a:latin typeface="Corbel"/>
                <a:ea typeface="+mn-lt"/>
                <a:cs typeface="+mn-lt"/>
              </a:rPr>
              <a:t>Sample:</a:t>
            </a:r>
            <a:r>
              <a:rPr lang="en-US" sz="2000">
                <a:latin typeface="Corbel"/>
                <a:ea typeface="+mn-lt"/>
                <a:cs typeface="+mn-lt"/>
              </a:rPr>
              <a:t> 150–200 consumers</a:t>
            </a:r>
            <a:endParaRPr lang="en-US">
              <a:latin typeface="Corbel"/>
            </a:endParaRPr>
          </a:p>
          <a:p>
            <a:pPr>
              <a:buFont typeface="Arial"/>
            </a:pPr>
            <a:r>
              <a:rPr lang="en-US" sz="2000" b="1">
                <a:latin typeface="Corbel"/>
                <a:ea typeface="+mn-lt"/>
                <a:cs typeface="+mn-lt"/>
              </a:rPr>
              <a:t>Instrument:</a:t>
            </a:r>
            <a:r>
              <a:rPr lang="en-US" sz="2000">
                <a:latin typeface="Corbel"/>
                <a:ea typeface="+mn-lt"/>
                <a:cs typeface="+mn-lt"/>
              </a:rPr>
              <a:t> Likert-scale survey</a:t>
            </a:r>
            <a:endParaRPr lang="en-US">
              <a:latin typeface="Corbel"/>
            </a:endParaRPr>
          </a:p>
          <a:p>
            <a:pPr>
              <a:buFont typeface="Arial"/>
            </a:pPr>
            <a:r>
              <a:rPr lang="en-US" sz="2000" b="1">
                <a:latin typeface="Corbel"/>
                <a:ea typeface="+mn-lt"/>
                <a:cs typeface="+mn-lt"/>
              </a:rPr>
              <a:t>Measures:</a:t>
            </a:r>
            <a:r>
              <a:rPr lang="en-US" sz="2000">
                <a:latin typeface="Corbel"/>
                <a:ea typeface="+mn-lt"/>
                <a:cs typeface="+mn-lt"/>
              </a:rPr>
              <a:t> trust, perceived convenience, satisfaction, value, delivery speed</a:t>
            </a:r>
            <a:endParaRPr lang="en-US">
              <a:latin typeface="Corbel"/>
              <a:ea typeface="+mn-lt"/>
              <a:cs typeface="+mn-lt"/>
            </a:endParaRPr>
          </a:p>
          <a:p>
            <a:pPr>
              <a:buFont typeface="Arial"/>
            </a:pPr>
            <a:r>
              <a:rPr lang="en-US" sz="2000" b="1">
                <a:latin typeface="Corbel"/>
                <a:ea typeface="+mn-lt"/>
                <a:cs typeface="+mn-lt"/>
              </a:rPr>
              <a:t>Analysis:</a:t>
            </a:r>
            <a:r>
              <a:rPr lang="en-US" sz="2000">
                <a:latin typeface="Corbel"/>
                <a:ea typeface="+mn-lt"/>
                <a:cs typeface="+mn-lt"/>
              </a:rPr>
              <a:t> SPSS (descriptive statistics, correlations, regressions)</a:t>
            </a:r>
            <a:endParaRPr lang="en-US">
              <a:latin typeface="Corbel"/>
              <a:ea typeface="+mn-lt"/>
              <a:cs typeface="+mn-lt"/>
            </a:endParaRPr>
          </a:p>
          <a:p>
            <a:pPr indent="0">
              <a:buNone/>
            </a:pPr>
            <a:r>
              <a:rPr lang="en-US" b="1">
                <a:latin typeface="Corbel"/>
              </a:rPr>
              <a:t>Qualitative data</a:t>
            </a:r>
            <a:endParaRPr lang="en-US">
              <a:latin typeface="Corbel"/>
            </a:endParaRPr>
          </a:p>
          <a:p>
            <a:pPr>
              <a:buFont typeface="Arial"/>
              <a:buChar char="•"/>
            </a:pPr>
            <a:r>
              <a:rPr lang="en-US" sz="2000" b="1">
                <a:latin typeface="Corbel"/>
                <a:ea typeface="+mn-lt"/>
                <a:cs typeface="+mn-lt"/>
              </a:rPr>
              <a:t>Sample:</a:t>
            </a:r>
            <a:r>
              <a:rPr lang="en-US" sz="2000">
                <a:latin typeface="Corbel"/>
                <a:ea typeface="+mn-lt"/>
                <a:cs typeface="+mn-lt"/>
              </a:rPr>
              <a:t> 20–30 cloud kitchen operators + industry experts</a:t>
            </a:r>
            <a:endParaRPr lang="en-US">
              <a:latin typeface="Corbel"/>
              <a:ea typeface="+mn-lt"/>
              <a:cs typeface="+mn-lt"/>
            </a:endParaRPr>
          </a:p>
          <a:p>
            <a:pPr>
              <a:buFont typeface="Arial"/>
            </a:pPr>
            <a:r>
              <a:rPr lang="en-US" sz="2000" b="1">
                <a:latin typeface="Corbel"/>
                <a:ea typeface="+mn-lt"/>
                <a:cs typeface="+mn-lt"/>
              </a:rPr>
              <a:t>Method:</a:t>
            </a:r>
            <a:r>
              <a:rPr lang="en-US" sz="2000">
                <a:latin typeface="Corbel"/>
                <a:ea typeface="+mn-lt"/>
                <a:cs typeface="+mn-lt"/>
              </a:rPr>
              <a:t> Semi-structured interviews</a:t>
            </a:r>
            <a:endParaRPr lang="en-US">
              <a:latin typeface="Corbel"/>
            </a:endParaRPr>
          </a:p>
          <a:p>
            <a:pPr>
              <a:buFont typeface="Arial"/>
            </a:pPr>
            <a:r>
              <a:rPr lang="en-US" sz="2000" b="1">
                <a:latin typeface="Corbel"/>
                <a:ea typeface="+mn-lt"/>
                <a:cs typeface="+mn-lt"/>
              </a:rPr>
              <a:t>Analysis:</a:t>
            </a:r>
            <a:r>
              <a:rPr lang="en-US" sz="2000">
                <a:latin typeface="Corbel"/>
                <a:ea typeface="+mn-lt"/>
                <a:cs typeface="+mn-lt"/>
              </a:rPr>
              <a:t> Thematic coding using NVivo</a:t>
            </a:r>
            <a:endParaRPr lang="en-US">
              <a:latin typeface="Corbel"/>
              <a:ea typeface="+mn-lt"/>
              <a:cs typeface="+mn-lt"/>
            </a:endParaRPr>
          </a:p>
          <a:p>
            <a:pPr indent="0">
              <a:buNone/>
            </a:pPr>
            <a:r>
              <a:rPr lang="en-US" b="1">
                <a:latin typeface="Corbel"/>
              </a:rPr>
              <a:t>Integration</a:t>
            </a:r>
            <a:endParaRPr lang="en-US">
              <a:latin typeface="Corbel"/>
            </a:endParaRPr>
          </a:p>
          <a:p>
            <a:pPr>
              <a:buFont typeface="Arial"/>
            </a:pPr>
            <a:r>
              <a:rPr lang="en-US" sz="2000">
                <a:latin typeface="Corbel"/>
                <a:ea typeface="+mn-lt"/>
                <a:cs typeface="+mn-lt"/>
              </a:rPr>
              <a:t>Triangulation</a:t>
            </a:r>
            <a:endParaRPr lang="en-US">
              <a:latin typeface="Corbel"/>
            </a:endParaRPr>
          </a:p>
          <a:p>
            <a:pPr>
              <a:buFont typeface="Arial"/>
            </a:pPr>
            <a:r>
              <a:rPr lang="en-US" sz="2000">
                <a:latin typeface="Corbel"/>
                <a:ea typeface="+mn-lt"/>
                <a:cs typeface="+mn-lt"/>
              </a:rPr>
              <a:t>Convergence model</a:t>
            </a:r>
            <a:endParaRPr lang="en-US">
              <a:latin typeface="Corbel"/>
            </a:endParaRPr>
          </a:p>
          <a:p>
            <a:pPr>
              <a:buFont typeface="Arial"/>
            </a:pPr>
            <a:r>
              <a:rPr lang="en-US" sz="2000">
                <a:latin typeface="Corbel"/>
                <a:ea typeface="+mn-lt"/>
                <a:cs typeface="+mn-lt"/>
              </a:rPr>
              <a:t>Integration at interpretation stage</a:t>
            </a:r>
            <a:endParaRPr lang="en-US">
              <a:latin typeface="Corbel"/>
            </a:endParaRPr>
          </a:p>
          <a:p>
            <a:pPr marL="0" indent="0">
              <a:buNone/>
            </a:pPr>
            <a:endParaRPr lang="en-US" sz="2000" b="1">
              <a:latin typeface="Corbel"/>
            </a:endParaRPr>
          </a:p>
          <a:p>
            <a:endParaRPr lang="en-US" sz="2000"/>
          </a:p>
        </p:txBody>
      </p:sp>
    </p:spTree>
    <p:extLst>
      <p:ext uri="{BB962C8B-B14F-4D97-AF65-F5344CB8AC3E}">
        <p14:creationId xmlns:p14="http://schemas.microsoft.com/office/powerpoint/2010/main" val="1575015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465C8-2037-7B3A-AE46-DC354091CFD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Corbel"/>
              </a:rPr>
              <a:t>Research Contributions</a:t>
            </a:r>
          </a:p>
        </p:txBody>
      </p:sp>
      <p:sp>
        <p:nvSpPr>
          <p:cNvPr id="3" name="Content Placeholder 2">
            <a:extLst>
              <a:ext uri="{FF2B5EF4-FFF2-40B4-BE49-F238E27FC236}">
                <a16:creationId xmlns:a16="http://schemas.microsoft.com/office/drawing/2014/main" id="{3F2EB970-FC8E-D3DB-A249-F69177C1A34B}"/>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1700" b="1">
                <a:latin typeface="Corbel"/>
              </a:rPr>
              <a:t>Theoretical Contributions</a:t>
            </a:r>
            <a:endParaRPr lang="en-US" sz="1700">
              <a:latin typeface="Corbel"/>
            </a:endParaRPr>
          </a:p>
          <a:p>
            <a:r>
              <a:rPr lang="en-US" sz="1700">
                <a:latin typeface="Corbel"/>
                <a:ea typeface="+mn-lt"/>
                <a:cs typeface="+mn-lt"/>
              </a:rPr>
              <a:t>Applying Kuhn’s paradigm theory to explain the shift from dine-in restaurants to cloud kitchens.</a:t>
            </a:r>
            <a:endParaRPr lang="en-US" sz="1700">
              <a:latin typeface="Corbel"/>
            </a:endParaRPr>
          </a:p>
          <a:p>
            <a:r>
              <a:rPr lang="en-US" sz="1700">
                <a:latin typeface="Corbel"/>
                <a:ea typeface="+mn-lt"/>
                <a:cs typeface="+mn-lt"/>
              </a:rPr>
              <a:t>Extending platform ecosystem theory through insights into platform power in Mumbai’s food-delivery market.</a:t>
            </a:r>
            <a:endParaRPr lang="en-US" sz="1700">
              <a:latin typeface="Corbel"/>
            </a:endParaRPr>
          </a:p>
          <a:p>
            <a:r>
              <a:rPr lang="en-US" sz="1700">
                <a:latin typeface="Corbel"/>
                <a:ea typeface="+mn-lt"/>
                <a:cs typeface="+mn-lt"/>
              </a:rPr>
              <a:t>Refining RBV and dynamic capabilities to show how firms develop resilience in high-constraint environments.</a:t>
            </a:r>
            <a:endParaRPr lang="en-US" sz="1700">
              <a:latin typeface="Corbel"/>
            </a:endParaRPr>
          </a:p>
          <a:p>
            <a:r>
              <a:rPr lang="en-US" sz="1700">
                <a:latin typeface="Corbel"/>
                <a:ea typeface="+mn-lt"/>
                <a:cs typeface="+mn-lt"/>
              </a:rPr>
              <a:t>Enhancing TAM by demonstrating how ecosystem pressures shape technology adoption.</a:t>
            </a:r>
            <a:endParaRPr lang="en-US" sz="1700">
              <a:latin typeface="Corbel"/>
            </a:endParaRPr>
          </a:p>
          <a:p>
            <a:pPr marL="0" indent="0">
              <a:buNone/>
            </a:pPr>
            <a:r>
              <a:rPr lang="en-US" sz="1700" b="1">
                <a:latin typeface="Corbel"/>
              </a:rPr>
              <a:t>Practical Contributions</a:t>
            </a:r>
            <a:endParaRPr lang="en-US" sz="1700">
              <a:latin typeface="Corbel"/>
            </a:endParaRPr>
          </a:p>
          <a:p>
            <a:r>
              <a:rPr lang="en-US" sz="1700">
                <a:latin typeface="Corbel"/>
              </a:rPr>
              <a:t>Evidence-based operational strategies.</a:t>
            </a:r>
          </a:p>
          <a:p>
            <a:r>
              <a:rPr lang="en-US" sz="1700">
                <a:latin typeface="Corbel"/>
              </a:rPr>
              <a:t>Insights into managing aggregator dependence.</a:t>
            </a:r>
          </a:p>
          <a:p>
            <a:r>
              <a:rPr lang="en-US" sz="1700">
                <a:latin typeface="Corbel"/>
              </a:rPr>
              <a:t>Recommendations for brand visibility and customer retention.</a:t>
            </a:r>
          </a:p>
          <a:p>
            <a:pPr marL="0" indent="0">
              <a:buNone/>
            </a:pPr>
            <a:r>
              <a:rPr lang="en-US" sz="1700" b="1">
                <a:latin typeface="Corbel"/>
              </a:rPr>
              <a:t>Methodological Contributions</a:t>
            </a:r>
            <a:endParaRPr lang="en-US" sz="1700">
              <a:latin typeface="Corbel"/>
            </a:endParaRPr>
          </a:p>
          <a:p>
            <a:r>
              <a:rPr lang="en-US" sz="1700">
                <a:latin typeface="Corbel"/>
              </a:rPr>
              <a:t>Mixed-methods model for business research in fast-changing industries.</a:t>
            </a:r>
          </a:p>
          <a:p>
            <a:endParaRPr lang="en-US" sz="1700"/>
          </a:p>
        </p:txBody>
      </p:sp>
    </p:spTree>
    <p:extLst>
      <p:ext uri="{BB962C8B-B14F-4D97-AF65-F5344CB8AC3E}">
        <p14:creationId xmlns:p14="http://schemas.microsoft.com/office/powerpoint/2010/main" val="4118116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20923-C183-8977-1779-4C51BF5BAC43}"/>
              </a:ext>
            </a:extLst>
          </p:cNvPr>
          <p:cNvSpPr>
            <a:spLocks noGrp="1"/>
          </p:cNvSpPr>
          <p:nvPr>
            <p:ph type="title"/>
          </p:nvPr>
        </p:nvSpPr>
        <p:spPr>
          <a:xfrm>
            <a:off x="836679" y="723898"/>
            <a:ext cx="6002110" cy="1495425"/>
          </a:xfrm>
        </p:spPr>
        <p:txBody>
          <a:bodyPr>
            <a:normAutofit/>
          </a:bodyPr>
          <a:lstStyle/>
          <a:p>
            <a:r>
              <a:rPr lang="en-US" sz="4000"/>
              <a:t>Research Ethics</a:t>
            </a:r>
          </a:p>
        </p:txBody>
      </p:sp>
      <p:sp>
        <p:nvSpPr>
          <p:cNvPr id="3" name="Content Placeholder 2">
            <a:extLst>
              <a:ext uri="{FF2B5EF4-FFF2-40B4-BE49-F238E27FC236}">
                <a16:creationId xmlns:a16="http://schemas.microsoft.com/office/drawing/2014/main" id="{08D0A96C-7EC8-DCA6-96B5-B299382915DC}"/>
              </a:ext>
            </a:extLst>
          </p:cNvPr>
          <p:cNvSpPr>
            <a:spLocks noGrp="1"/>
          </p:cNvSpPr>
          <p:nvPr>
            <p:ph idx="1"/>
          </p:nvPr>
        </p:nvSpPr>
        <p:spPr>
          <a:xfrm>
            <a:off x="836680" y="2405067"/>
            <a:ext cx="6002110" cy="3729034"/>
          </a:xfrm>
        </p:spPr>
        <p:txBody>
          <a:bodyPr vert="horz" lIns="91440" tIns="45720" rIns="91440" bIns="45720" rtlCol="0">
            <a:normAutofit/>
          </a:bodyPr>
          <a:lstStyle/>
          <a:p>
            <a:r>
              <a:rPr lang="en-US" sz="2000">
                <a:latin typeface="Corbel"/>
                <a:ea typeface="+mn-lt"/>
                <a:cs typeface="+mn-lt"/>
              </a:rPr>
              <a:t>informed consent</a:t>
            </a:r>
          </a:p>
          <a:p>
            <a:r>
              <a:rPr lang="en-US" sz="2000">
                <a:latin typeface="Corbel"/>
                <a:ea typeface="+mn-lt"/>
                <a:cs typeface="+mn-lt"/>
              </a:rPr>
              <a:t>confidentiality for operators</a:t>
            </a:r>
          </a:p>
          <a:p>
            <a:r>
              <a:rPr lang="en-US" sz="2000">
                <a:latin typeface="Corbel"/>
                <a:ea typeface="+mn-lt"/>
                <a:cs typeface="+mn-lt"/>
              </a:rPr>
              <a:t>secure data storage under GDPR</a:t>
            </a:r>
          </a:p>
          <a:p>
            <a:r>
              <a:rPr lang="en-US" sz="2000">
                <a:latin typeface="Corbel"/>
                <a:ea typeface="+mn-lt"/>
                <a:cs typeface="+mn-lt"/>
              </a:rPr>
              <a:t>anonymisation of commercially sensitive data</a:t>
            </a:r>
          </a:p>
          <a:p>
            <a:r>
              <a:rPr lang="en-US" sz="2000">
                <a:latin typeface="Corbel"/>
                <a:ea typeface="+mn-lt"/>
                <a:cs typeface="+mn-lt"/>
              </a:rPr>
              <a:t>reflexive positionality statement</a:t>
            </a:r>
          </a:p>
          <a:p>
            <a:r>
              <a:rPr lang="en-US" sz="2000">
                <a:latin typeface="Corbel"/>
                <a:ea typeface="+mn-lt"/>
                <a:cs typeface="+mn-lt"/>
              </a:rPr>
              <a:t>ensuring participants can withdraw anytime</a:t>
            </a:r>
          </a:p>
          <a:p>
            <a:endParaRPr lang="en-US" sz="2000"/>
          </a:p>
        </p:txBody>
      </p:sp>
      <p:pic>
        <p:nvPicPr>
          <p:cNvPr id="4" name="Picture 3" descr="A person cooking food in a kitchen&#10;&#10;AI-generated content may be incorrect.">
            <a:extLst>
              <a:ext uri="{FF2B5EF4-FFF2-40B4-BE49-F238E27FC236}">
                <a16:creationId xmlns:a16="http://schemas.microsoft.com/office/drawing/2014/main" id="{33CEF7AB-E876-EA7D-6043-035FB5D75E94}"/>
              </a:ext>
            </a:extLst>
          </p:cNvPr>
          <p:cNvPicPr>
            <a:picLocks noChangeAspect="1"/>
          </p:cNvPicPr>
          <p:nvPr/>
        </p:nvPicPr>
        <p:blipFill>
          <a:blip r:embed="rId2"/>
          <a:srcRect l="2934"/>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30565170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B0059-E362-B00E-FC5F-6A3CA65A9E5F}"/>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Corbel"/>
              </a:rPr>
              <a:t>Conclusion </a:t>
            </a:r>
          </a:p>
        </p:txBody>
      </p:sp>
      <p:sp>
        <p:nvSpPr>
          <p:cNvPr id="3" name="Content Placeholder 2">
            <a:extLst>
              <a:ext uri="{FF2B5EF4-FFF2-40B4-BE49-F238E27FC236}">
                <a16:creationId xmlns:a16="http://schemas.microsoft.com/office/drawing/2014/main" id="{E8EF25CC-4BC9-99F7-A7DA-9BCC124300B2}"/>
              </a:ext>
            </a:extLst>
          </p:cNvPr>
          <p:cNvSpPr>
            <a:spLocks noGrp="1"/>
          </p:cNvSpPr>
          <p:nvPr>
            <p:ph idx="1"/>
          </p:nvPr>
        </p:nvSpPr>
        <p:spPr>
          <a:xfrm>
            <a:off x="742647" y="2886673"/>
            <a:ext cx="9724031" cy="3683358"/>
          </a:xfrm>
        </p:spPr>
        <p:txBody>
          <a:bodyPr vert="horz" lIns="91440" tIns="45720" rIns="91440" bIns="45720" rtlCol="0" anchor="ctr">
            <a:noAutofit/>
          </a:bodyPr>
          <a:lstStyle/>
          <a:p>
            <a:r>
              <a:rPr lang="en-US" sz="2400" dirty="0">
                <a:latin typeface="Corbel"/>
                <a:ea typeface="+mn-lt"/>
                <a:cs typeface="+mn-lt"/>
              </a:rPr>
              <a:t>Cloud kitchens have </a:t>
            </a:r>
            <a:r>
              <a:rPr lang="en-US" sz="2400">
                <a:latin typeface="Corbel"/>
                <a:ea typeface="+mn-lt"/>
                <a:cs typeface="+mn-lt"/>
              </a:rPr>
              <a:t>appeared</a:t>
            </a:r>
            <a:r>
              <a:rPr lang="en-US" sz="2400" dirty="0">
                <a:latin typeface="Corbel"/>
                <a:ea typeface="+mn-lt"/>
                <a:cs typeface="+mn-lt"/>
              </a:rPr>
              <a:t> as a critical entry pathway for women entrepreneurs in Mumbai, offering flexibility and reduced capital requirements.</a:t>
            </a:r>
            <a:endParaRPr lang="en-US" sz="2400">
              <a:latin typeface="Corbel"/>
            </a:endParaRPr>
          </a:p>
          <a:p>
            <a:r>
              <a:rPr lang="en-US" sz="2400">
                <a:latin typeface="Corbel"/>
                <a:ea typeface="+mn-lt"/>
                <a:cs typeface="+mn-lt"/>
              </a:rPr>
              <a:t>Despite these opportunities, platform dependence on Swiggy and Zomato</a:t>
            </a:r>
            <a:r>
              <a:rPr lang="en-US" sz="2400" dirty="0">
                <a:latin typeface="Corbel"/>
                <a:ea typeface="+mn-lt"/>
                <a:cs typeface="+mn-lt"/>
              </a:rPr>
              <a:t> </a:t>
            </a:r>
            <a:r>
              <a:rPr lang="en-US" sz="2400">
                <a:latin typeface="Corbel"/>
                <a:ea typeface="+mn-lt"/>
                <a:cs typeface="+mn-lt"/>
              </a:rPr>
              <a:t>constrains autonomy, profitability, and long-term sustainability.</a:t>
            </a:r>
            <a:endParaRPr lang="en-US" sz="2400">
              <a:latin typeface="Corbel"/>
            </a:endParaRPr>
          </a:p>
          <a:p>
            <a:r>
              <a:rPr lang="en-US" sz="2400" dirty="0">
                <a:latin typeface="Corbel"/>
                <a:ea typeface="+mn-lt"/>
                <a:cs typeface="+mn-lt"/>
              </a:rPr>
              <a:t>From a Kuhnian perspective, women-led cloud kitchens </a:t>
            </a:r>
            <a:r>
              <a:rPr lang="en-US" sz="2400">
                <a:latin typeface="Corbel"/>
                <a:ea typeface="+mn-lt"/>
                <a:cs typeface="+mn-lt"/>
              </a:rPr>
              <a:t>are</a:t>
            </a:r>
            <a:r>
              <a:rPr lang="en-US" sz="2400" dirty="0">
                <a:latin typeface="Corbel"/>
                <a:ea typeface="+mn-lt"/>
                <a:cs typeface="+mn-lt"/>
              </a:rPr>
              <a:t> a paradigm challenge to traditional, male-dominated restaurant entrepreneurship.</a:t>
            </a:r>
          </a:p>
          <a:p>
            <a:r>
              <a:rPr lang="en-US" sz="2400" dirty="0">
                <a:latin typeface="Corbel"/>
                <a:ea typeface="+mn-lt"/>
                <a:cs typeface="+mn-lt"/>
              </a:rPr>
              <a:t>However, the dominance of digital platforms suggests a constrained or transitional change in thinking, rather than a fully </a:t>
            </a:r>
            <a:r>
              <a:rPr lang="en-US" sz="2400">
                <a:latin typeface="Corbel"/>
                <a:ea typeface="+mn-lt"/>
                <a:cs typeface="+mn-lt"/>
              </a:rPr>
              <a:t>stabilized</a:t>
            </a:r>
            <a:r>
              <a:rPr lang="en-US" sz="2400" dirty="0">
                <a:latin typeface="Corbel"/>
                <a:ea typeface="+mn-lt"/>
                <a:cs typeface="+mn-lt"/>
              </a:rPr>
              <a:t> new model.</a:t>
            </a:r>
          </a:p>
          <a:p>
            <a:r>
              <a:rPr lang="en-US" sz="2400">
                <a:latin typeface="Corbel"/>
                <a:ea typeface="+mn-lt"/>
                <a:cs typeface="+mn-lt"/>
              </a:rPr>
              <a:t>The study highlights the need for inclusive platform governance, targeted policy support, and capability development to enable sustainable women entrepreneurship in digital food ecosystems.</a:t>
            </a:r>
          </a:p>
          <a:p>
            <a:endParaRPr lang="en-US" sz="2000" dirty="0">
              <a:latin typeface="Corbel"/>
              <a:ea typeface="+mn-lt"/>
              <a:cs typeface="+mn-lt"/>
            </a:endParaRPr>
          </a:p>
          <a:p>
            <a:endParaRPr lang="en-US" sz="2000">
              <a:latin typeface="Corbel"/>
            </a:endParaRPr>
          </a:p>
          <a:p>
            <a:endParaRPr lang="en-US" sz="2000"/>
          </a:p>
        </p:txBody>
      </p:sp>
    </p:spTree>
    <p:extLst>
      <p:ext uri="{BB962C8B-B14F-4D97-AF65-F5344CB8AC3E}">
        <p14:creationId xmlns:p14="http://schemas.microsoft.com/office/powerpoint/2010/main" val="40153562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FC0C6-6795-3FBD-55A8-A691CC159AB5}"/>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a:t>
            </a:r>
          </a:p>
        </p:txBody>
      </p:sp>
      <p:sp>
        <p:nvSpPr>
          <p:cNvPr id="3" name="Content Placeholder 2">
            <a:extLst>
              <a:ext uri="{FF2B5EF4-FFF2-40B4-BE49-F238E27FC236}">
                <a16:creationId xmlns:a16="http://schemas.microsoft.com/office/drawing/2014/main" id="{983A766D-DC04-F31A-963D-853A0AC34F34}"/>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100">
                <a:highlight>
                  <a:srgbClr val="FFFFFF"/>
                </a:highlight>
              </a:rPr>
              <a:t>Singh, A. (2025) The future of Indian restaurants: The role of technology in the impact of AI and the evolution of future ghost kitchens. Available at: books.google.com [Accessed: Date].</a:t>
            </a:r>
          </a:p>
          <a:p>
            <a:r>
              <a:rPr lang="en-US" sz="1100">
                <a:highlight>
                  <a:srgbClr val="FFFFFF"/>
                </a:highlight>
              </a:rPr>
              <a:t>Singh, A.K. and Malik, C. (2025) Simulation-based learning: The key elements growth of cloud kitchen and behavior's ordering patterns in the post-Covid era. In: </a:t>
            </a:r>
            <a:r>
              <a:rPr lang="en-US" sz="1100" i="1">
                <a:highlight>
                  <a:srgbClr val="FFFFFF"/>
                </a:highlight>
              </a:rPr>
              <a:t>Innovation and Opportunities for Innovation in India</a:t>
            </a:r>
            <a:r>
              <a:rPr lang="en-US" sz="1100">
                <a:highlight>
                  <a:srgbClr val="FFFFFF"/>
                </a:highlight>
              </a:rPr>
              <a:t>. Taylor &amp; Francis.</a:t>
            </a:r>
          </a:p>
          <a:p>
            <a:r>
              <a:rPr lang="en-US" sz="1100">
                <a:highlight>
                  <a:srgbClr val="FFFFFF"/>
                </a:highlight>
              </a:rPr>
              <a:t>Singh, B. and Kumar, S. (2025) Eco-friendly practices of ghost kitchens through smart technology: Technological innovations in the food-beverage industry. In: </a:t>
            </a:r>
            <a:r>
              <a:rPr lang="en-US" sz="1100" i="1">
                <a:highlight>
                  <a:srgbClr val="FFFFFF"/>
                </a:highlight>
              </a:rPr>
              <a:t>Impact of AI and the Evolution of Future Ghost Kitchens</a:t>
            </a:r>
            <a:r>
              <a:rPr lang="en-US" sz="1100">
                <a:highlight>
                  <a:srgbClr val="FFFFFF"/>
                </a:highlight>
              </a:rPr>
              <a:t>. IGI Global. Available at: igi-global.com [Accessed: Date].</a:t>
            </a:r>
          </a:p>
          <a:p>
            <a:r>
              <a:rPr lang="en-US" sz="1100">
                <a:highlight>
                  <a:srgbClr val="FFFFFF"/>
                </a:highlight>
              </a:rPr>
              <a:t>Sisodia, S. and Nair, M.S. (2021) Impact of COVID-19 on consumer behaviour with reference to cloud kitchens in Indore city. In: </a:t>
            </a:r>
            <a:r>
              <a:rPr lang="en-US" sz="1100" i="1">
                <a:highlight>
                  <a:srgbClr val="FFFFFF"/>
                </a:highlight>
              </a:rPr>
              <a:t>Management in the New Normal</a:t>
            </a:r>
            <a:r>
              <a:rPr lang="en-US" sz="1100">
                <a:highlight>
                  <a:srgbClr val="FFFFFF"/>
                </a:highlight>
              </a:rPr>
              <a:t>. Available at: researchgate.net [Accessed: Date].</a:t>
            </a:r>
          </a:p>
          <a:p>
            <a:r>
              <a:rPr lang="en-US" sz="1100">
                <a:highlight>
                  <a:srgbClr val="FFFFFF"/>
                </a:highlight>
              </a:rPr>
              <a:t>Sorn, S. and Al Nesrawi, E. (2022) Sustainability in the restaurant industry: The contribution of cloud kitchens. Available at: diva-portal.org [Accessed: Date].</a:t>
            </a:r>
          </a:p>
          <a:p>
            <a:r>
              <a:rPr lang="en-US" sz="1100">
                <a:highlight>
                  <a:srgbClr val="FFFFFF"/>
                </a:highlight>
              </a:rPr>
              <a:t>Srinivas, T. (2021) "Swiggy it!" Food delivery, gastro geographies, and the shifting meaning of the local in pandemic India. </a:t>
            </a:r>
            <a:r>
              <a:rPr lang="en-US" sz="1100" i="1">
                <a:highlight>
                  <a:srgbClr val="FFFFFF"/>
                </a:highlight>
              </a:rPr>
              <a:t>Gastronomica: The Journal of Food and Culture</a:t>
            </a:r>
            <a:r>
              <a:rPr lang="en-US" sz="1100">
                <a:highlight>
                  <a:srgbClr val="FFFFFF"/>
                </a:highlight>
              </a:rPr>
              <a:t>. Available at: online.ucpress.edu [Accessed: Date].</a:t>
            </a:r>
          </a:p>
          <a:p>
            <a:r>
              <a:rPr lang="en-US" sz="1100">
                <a:highlight>
                  <a:srgbClr val="FFFFFF"/>
                </a:highlight>
              </a:rPr>
              <a:t>Sufi, T. and Ahmed, S. (2021) Surviving COVID-19 crisis by new business models: A case study of the Indian restaurant industry. In: </a:t>
            </a:r>
            <a:r>
              <a:rPr lang="en-US" sz="1100" i="1">
                <a:highlight>
                  <a:srgbClr val="FFFFFF"/>
                </a:highlight>
              </a:rPr>
              <a:t>Entrepreneurship, Innovation, Sustainability, and ICTs in the Post-COVID Era</a:t>
            </a:r>
            <a:r>
              <a:rPr lang="en-US" sz="1100">
                <a:highlight>
                  <a:srgbClr val="FFFFFF"/>
                </a:highlight>
              </a:rPr>
              <a:t>. IGI Global.</a:t>
            </a:r>
          </a:p>
          <a:p>
            <a:r>
              <a:rPr lang="en-US" sz="1100">
                <a:highlight>
                  <a:srgbClr val="FFFFFF"/>
                </a:highlight>
              </a:rPr>
              <a:t>Sultana, M.F., Nikhat, R. and Ahmed, B. (2025) Feeding the future: Trust, technology, and sustainability in cloud kitchens. </a:t>
            </a:r>
            <a:r>
              <a:rPr lang="en-US" sz="1100" i="1">
                <a:highlight>
                  <a:srgbClr val="FFFFFF"/>
                </a:highlight>
              </a:rPr>
              <a:t>International Journal of Management</a:t>
            </a:r>
            <a:r>
              <a:rPr lang="en-US" sz="1100">
                <a:highlight>
                  <a:srgbClr val="FFFFFF"/>
                </a:highlight>
              </a:rPr>
              <a:t>. Available at: researchgate.net [Accessed: Date].</a:t>
            </a:r>
          </a:p>
          <a:p>
            <a:r>
              <a:rPr lang="en-US" sz="1100">
                <a:highlight>
                  <a:srgbClr val="FFFFFF"/>
                </a:highlight>
              </a:rPr>
              <a:t>Suresh, S., Santhosh, S. and Samjaila, T.H. (2024) Food Economies--Engendered Ghost Kitchens in the Digital Age. In: </a:t>
            </a:r>
            <a:r>
              <a:rPr lang="en-US" sz="1100" i="1">
                <a:highlight>
                  <a:srgbClr val="FFFFFF"/>
                </a:highlight>
              </a:rPr>
              <a:t>Digital Transformation via AI and Digitalization: Volume 2</a:t>
            </a:r>
            <a:r>
              <a:rPr lang="en-US" sz="1100">
                <a:highlight>
                  <a:srgbClr val="FFFFFF"/>
                </a:highlight>
              </a:rPr>
              <a:t>. Springer.</a:t>
            </a:r>
          </a:p>
          <a:p>
            <a:endParaRPr lang="en-US" sz="1100">
              <a:highlight>
                <a:srgbClr val="FFFFFF"/>
              </a:highlight>
            </a:endParaRPr>
          </a:p>
          <a:p>
            <a:endParaRPr lang="en-US" sz="1100"/>
          </a:p>
        </p:txBody>
      </p:sp>
    </p:spTree>
    <p:extLst>
      <p:ext uri="{BB962C8B-B14F-4D97-AF65-F5344CB8AC3E}">
        <p14:creationId xmlns:p14="http://schemas.microsoft.com/office/powerpoint/2010/main" val="93349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Women Entrepreneurship in Cloud Kitchens: Exploring Challenges and Opportunities in Mumbai, India.</vt:lpstr>
      <vt:lpstr>Introduction</vt:lpstr>
      <vt:lpstr>Research Problem</vt:lpstr>
      <vt:lpstr>Research Aim</vt:lpstr>
      <vt:lpstr>Research Questions</vt:lpstr>
      <vt:lpstr>Research Objectives</vt:lpstr>
      <vt:lpstr>Literature Review</vt:lpstr>
      <vt:lpstr>Literature review </vt:lpstr>
      <vt:lpstr>Research context </vt:lpstr>
      <vt:lpstr>Research Methodology </vt:lpstr>
      <vt:lpstr>PowerPoint Presentation</vt:lpstr>
      <vt:lpstr>Kuhn’s Paradigm Theory Overview</vt:lpstr>
      <vt:lpstr>Applying Kuhn’s Paradigm Theory to Women Entrepreneurship</vt:lpstr>
      <vt:lpstr>Paradigm Stages in Mumbai’s Food Service Sector</vt:lpstr>
      <vt:lpstr>Kuhn’s Paradigm Theory &amp; Platform Dependence</vt:lpstr>
      <vt:lpstr>Kuhn’s Paradigm Theory Research Justification</vt:lpstr>
      <vt:lpstr>PowerPoint Presentation</vt:lpstr>
      <vt:lpstr>Theoretical framework</vt:lpstr>
      <vt:lpstr>Conceptual framework</vt:lpstr>
      <vt:lpstr>Stake holders and method of data collection</vt:lpstr>
      <vt:lpstr>Limitations and challenges</vt:lpstr>
      <vt:lpstr>Research design</vt:lpstr>
      <vt:lpstr>Research Contributions</vt:lpstr>
      <vt:lpstr>Research Ethics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159</cp:revision>
  <dcterms:created xsi:type="dcterms:W3CDTF">2025-11-20T17:07:12Z</dcterms:created>
  <dcterms:modified xsi:type="dcterms:W3CDTF">2026-01-04T15:02:19Z</dcterms:modified>
</cp:coreProperties>
</file>