
<file path=[Content_Types].xml><?xml version="1.0" encoding="utf-8"?>
<Types xmlns="http://schemas.openxmlformats.org/package/2006/content-types">
  <Default Extension="fntdata" ContentType="application/x-fontdata"/>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669088" cy="9753600"/>
  <p:embeddedFontLst>
    <p:embeddedFont>
      <p:font typeface="Open Sans" panose="020B0606030504020204" pitchFamily="34" charset="0"/>
      <p:regular r:id="rId17"/>
      <p:bold r:id="rId18"/>
      <p:italic r:id="rId19"/>
      <p:boldItalic r:id="rId20"/>
    </p:embeddedFont>
    <p:embeddedFont>
      <p:font typeface="Roboto Mono" panose="00000009000000000000" pitchFamily="49" charset="0"/>
      <p:regular r:id="rId21"/>
      <p:bold r:id="rId22"/>
      <p:italic r:id="rId23"/>
      <p:boldItalic r:id="rId24"/>
    </p:embeddedFont>
    <p:embeddedFont>
      <p:font typeface="Verdana" panose="020B0604030504040204" pitchFamily="34"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guide id="3" orient="horz" pos="283">
          <p15:clr>
            <a:srgbClr val="747775"/>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2" d="100"/>
          <a:sy n="92" d="100"/>
        </p:scale>
        <p:origin x="494" y="82"/>
      </p:cViewPr>
      <p:guideLst>
        <p:guide orient="horz" pos="2160"/>
        <p:guide pos="2880"/>
        <p:guide orient="horz" pos="283"/>
      </p:guideLst>
    </p:cSldViewPr>
  </p:slideViewPr>
  <p:notesTextViewPr>
    <p:cViewPr>
      <p:scale>
        <a:sx n="1" d="1"/>
        <a:sy n="1" d="1"/>
      </p:scale>
      <p:origin x="0" y="0"/>
    </p:cViewPr>
  </p:notesTextViewPr>
  <p:notesViewPr>
    <p:cSldViewPr snapToGrid="0">
      <p:cViewPr varScale="1">
        <p:scale>
          <a:sx n="100" d="100"/>
          <a:sy n="100"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890838" cy="487363"/>
          </a:xfrm>
          <a:prstGeom prst="rect">
            <a:avLst/>
          </a:prstGeom>
          <a:noFill/>
          <a:ln>
            <a:noFill/>
          </a:ln>
        </p:spPr>
        <p:txBody>
          <a:bodyPr spcFirstLastPara="1" wrap="square" lIns="90125" tIns="45050" rIns="90125" bIns="45050" anchor="t" anchorCtr="0">
            <a:noAutofit/>
          </a:bodyPr>
          <a:lstStyle>
            <a:lvl1pPr marR="0" lvl="0" algn="l" rtl="0">
              <a:spcBef>
                <a:spcPts val="0"/>
              </a:spcBef>
              <a:spcAft>
                <a:spcPts val="0"/>
              </a:spcAft>
              <a:buSzPts val="1400"/>
              <a:buNone/>
              <a:defRPr sz="1200" b="0" i="0" u="none" strike="noStrike" cap="none">
                <a:solidFill>
                  <a:schemeClr val="dk1"/>
                </a:solidFill>
                <a:latin typeface="Verdana"/>
                <a:ea typeface="Verdana"/>
                <a:cs typeface="Verdana"/>
                <a:sym typeface="Verdana"/>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778250" y="0"/>
            <a:ext cx="2890838" cy="487363"/>
          </a:xfrm>
          <a:prstGeom prst="rect">
            <a:avLst/>
          </a:prstGeom>
          <a:noFill/>
          <a:ln>
            <a:noFill/>
          </a:ln>
        </p:spPr>
        <p:txBody>
          <a:bodyPr spcFirstLastPara="1" wrap="square" lIns="90125" tIns="45050" rIns="90125" bIns="45050" anchor="t" anchorCtr="0">
            <a:noAutofit/>
          </a:bodyPr>
          <a:lstStyle>
            <a:lvl1pPr marR="0" lvl="0" algn="r" rtl="0">
              <a:spcBef>
                <a:spcPts val="0"/>
              </a:spcBef>
              <a:spcAft>
                <a:spcPts val="0"/>
              </a:spcAft>
              <a:buSzPts val="1400"/>
              <a:buNone/>
              <a:defRPr sz="1200" b="0" i="0" u="none" strike="noStrike" cap="none">
                <a:solidFill>
                  <a:schemeClr val="dk1"/>
                </a:solidFill>
                <a:latin typeface="Verdana"/>
                <a:ea typeface="Verdana"/>
                <a:cs typeface="Verdana"/>
                <a:sym typeface="Verdana"/>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6" name="Google Shape;6;n"/>
          <p:cNvSpPr txBox="1">
            <a:spLocks noGrp="1"/>
          </p:cNvSpPr>
          <p:nvPr>
            <p:ph type="body" idx="1"/>
          </p:nvPr>
        </p:nvSpPr>
        <p:spPr>
          <a:xfrm>
            <a:off x="889000" y="4632325"/>
            <a:ext cx="4891088" cy="4391025"/>
          </a:xfrm>
          <a:prstGeom prst="rect">
            <a:avLst/>
          </a:prstGeom>
          <a:noFill/>
          <a:ln>
            <a:noFill/>
          </a:ln>
        </p:spPr>
        <p:txBody>
          <a:bodyPr spcFirstLastPara="1" wrap="square" lIns="90125" tIns="45050" rIns="90125" bIns="45050" anchor="t" anchorCtr="0">
            <a:noAutofit/>
          </a:bodyPr>
          <a:lstStyle>
            <a:lvl1pPr marL="457200" marR="0" lvl="0"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1pPr>
            <a:lvl2pPr marL="914400" marR="0" lvl="1"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2pPr>
            <a:lvl3pPr marL="1371600" marR="0" lvl="2"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3pPr>
            <a:lvl4pPr marL="1828800" marR="0" lvl="3"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4pPr>
            <a:lvl5pPr marL="2286000" marR="0" lvl="4"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9266238"/>
            <a:ext cx="2890838" cy="487362"/>
          </a:xfrm>
          <a:prstGeom prst="rect">
            <a:avLst/>
          </a:prstGeom>
          <a:noFill/>
          <a:ln>
            <a:noFill/>
          </a:ln>
        </p:spPr>
        <p:txBody>
          <a:bodyPr spcFirstLastPara="1" wrap="square" lIns="90125" tIns="45050" rIns="90125" bIns="45050" anchor="b" anchorCtr="0">
            <a:noAutofit/>
          </a:bodyPr>
          <a:lstStyle>
            <a:lvl1pPr marR="0" lvl="0" algn="l" rtl="0">
              <a:spcBef>
                <a:spcPts val="0"/>
              </a:spcBef>
              <a:spcAft>
                <a:spcPts val="0"/>
              </a:spcAft>
              <a:buSzPts val="1400"/>
              <a:buNone/>
              <a:defRPr sz="1200" b="0" i="0" u="none" strike="noStrike" cap="none">
                <a:solidFill>
                  <a:schemeClr val="dk1"/>
                </a:solidFill>
                <a:latin typeface="Verdana"/>
                <a:ea typeface="Verdana"/>
                <a:cs typeface="Verdana"/>
                <a:sym typeface="Verdana"/>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778250" y="9266238"/>
            <a:ext cx="2890838" cy="487362"/>
          </a:xfrm>
          <a:prstGeom prst="rect">
            <a:avLst/>
          </a:prstGeom>
          <a:noFill/>
          <a:ln>
            <a:noFill/>
          </a:ln>
        </p:spPr>
        <p:txBody>
          <a:bodyPr spcFirstLastPara="1" wrap="square" lIns="90125" tIns="45050" rIns="90125" bIns="4505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Verdana"/>
                <a:ea typeface="Verdana"/>
                <a:cs typeface="Verdana"/>
                <a:sym typeface="Verdana"/>
              </a:rPr>
              <a:t>‹#›</a:t>
            </a:fld>
            <a:endParaRPr sz="1200" b="0" i="0" u="none" strike="noStrike" cap="none">
              <a:solidFill>
                <a:schemeClr val="dk1"/>
              </a:solidFill>
              <a:latin typeface="Verdana"/>
              <a:ea typeface="Verdana"/>
              <a:cs typeface="Verdana"/>
              <a:sym typeface="Verdana"/>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1: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76" name="Google Shape;76;p1: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2: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82" name="Google Shape;82;p2: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3: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90" name="Google Shape;90;p3: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4: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98" name="Google Shape;98;p4: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5: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04" name="Google Shape;104;p5: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6: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12" name="Google Shape;112;p6: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7: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20" name="Google Shape;120;p7: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8: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28" name="Google Shape;128;p8: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9: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34" name="Google Shape;134;p9: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3d73955c482_0_17: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3d73955c482_0_17:notes"/>
          <p:cNvSpPr txBox="1">
            <a:spLocks noGrp="1"/>
          </p:cNvSpPr>
          <p:nvPr>
            <p:ph type="body" idx="1"/>
          </p:nvPr>
        </p:nvSpPr>
        <p:spPr>
          <a:xfrm>
            <a:off x="889000" y="4632325"/>
            <a:ext cx="4891200" cy="4391100"/>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43" name="Google Shape;143;g3d73955c482_0_17:notes"/>
          <p:cNvSpPr txBox="1">
            <a:spLocks noGrp="1"/>
          </p:cNvSpPr>
          <p:nvPr>
            <p:ph type="sldNum" idx="12"/>
          </p:nvPr>
        </p:nvSpPr>
        <p:spPr>
          <a:xfrm>
            <a:off x="3778250" y="9266238"/>
            <a:ext cx="2890800" cy="487500"/>
          </a:xfrm>
          <a:prstGeom prst="rect">
            <a:avLst/>
          </a:prstGeom>
        </p:spPr>
        <p:txBody>
          <a:bodyPr spcFirstLastPara="1" wrap="square" lIns="90125" tIns="45050" rIns="90125" bIns="4505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10: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50" name="Google Shape;150;p10: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11: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58" name="Google Shape;158;p11: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3d7261f0b69_0_13: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3d7261f0b69_0_13:notes"/>
          <p:cNvSpPr txBox="1">
            <a:spLocks noGrp="1"/>
          </p:cNvSpPr>
          <p:nvPr>
            <p:ph type="body" idx="1"/>
          </p:nvPr>
        </p:nvSpPr>
        <p:spPr>
          <a:xfrm>
            <a:off x="889000" y="4632325"/>
            <a:ext cx="4891200" cy="4391100"/>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67" name="Google Shape;167;g3d7261f0b69_0_13:notes"/>
          <p:cNvSpPr txBox="1">
            <a:spLocks noGrp="1"/>
          </p:cNvSpPr>
          <p:nvPr>
            <p:ph type="sldNum" idx="12"/>
          </p:nvPr>
        </p:nvSpPr>
        <p:spPr>
          <a:xfrm>
            <a:off x="3778250" y="9266238"/>
            <a:ext cx="2890800" cy="487500"/>
          </a:xfrm>
          <a:prstGeom prst="rect">
            <a:avLst/>
          </a:prstGeom>
        </p:spPr>
        <p:txBody>
          <a:bodyPr spcFirstLastPara="1" wrap="square" lIns="90125" tIns="45050" rIns="90125" bIns="4505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3d73955c482_0_9:notes"/>
          <p:cNvSpPr>
            <a:spLocks noGrp="1" noRot="1" noChangeAspect="1"/>
          </p:cNvSpPr>
          <p:nvPr>
            <p:ph type="sldImg" idx="2"/>
          </p:nvPr>
        </p:nvSpPr>
        <p:spPr>
          <a:xfrm>
            <a:off x="895350" y="730250"/>
            <a:ext cx="4878300" cy="3659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3d73955c482_0_9:notes"/>
          <p:cNvSpPr txBox="1">
            <a:spLocks noGrp="1"/>
          </p:cNvSpPr>
          <p:nvPr>
            <p:ph type="body" idx="1"/>
          </p:nvPr>
        </p:nvSpPr>
        <p:spPr>
          <a:xfrm>
            <a:off x="889000" y="4632325"/>
            <a:ext cx="4891200" cy="4391100"/>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75" name="Google Shape;175;g3d73955c482_0_9:notes"/>
          <p:cNvSpPr txBox="1">
            <a:spLocks noGrp="1"/>
          </p:cNvSpPr>
          <p:nvPr>
            <p:ph type="sldNum" idx="12"/>
          </p:nvPr>
        </p:nvSpPr>
        <p:spPr>
          <a:xfrm>
            <a:off x="3778250" y="9266238"/>
            <a:ext cx="2890800" cy="487500"/>
          </a:xfrm>
          <a:prstGeom prst="rect">
            <a:avLst/>
          </a:prstGeom>
        </p:spPr>
        <p:txBody>
          <a:bodyPr spcFirstLastPara="1" wrap="square" lIns="90125" tIns="45050" rIns="90125" bIns="4505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14</a:t>
            </a:fld>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4"/>
        <p:cNvGrpSpPr/>
        <p:nvPr/>
      </p:nvGrpSpPr>
      <p:grpSpPr>
        <a:xfrm>
          <a:off x="0" y="0"/>
          <a:ext cx="0" cy="0"/>
          <a:chOff x="0" y="0"/>
          <a:chExt cx="0" cy="0"/>
        </a:xfrm>
      </p:grpSpPr>
      <p:sp>
        <p:nvSpPr>
          <p:cNvPr id="15" name="Google Shape;15;p2"/>
          <p:cNvSpPr txBox="1">
            <a:spLocks noGrp="1"/>
          </p:cNvSpPr>
          <p:nvPr>
            <p:ph type="ctrTitle"/>
          </p:nvPr>
        </p:nvSpPr>
        <p:spPr>
          <a:xfrm>
            <a:off x="683568" y="1988840"/>
            <a:ext cx="7772400" cy="14700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16" name="Google Shape;16;p2"/>
          <p:cNvSpPr txBox="1">
            <a:spLocks noGrp="1"/>
          </p:cNvSpPr>
          <p:nvPr>
            <p:ph type="subTitle" idx="1"/>
          </p:nvPr>
        </p:nvSpPr>
        <p:spPr>
          <a:xfrm>
            <a:off x="1369368" y="3744615"/>
            <a:ext cx="6400800" cy="1752600"/>
          </a:xfrm>
          <a:prstGeom prst="rect">
            <a:avLst/>
          </a:prstGeom>
          <a:noFill/>
          <a:ln>
            <a:noFill/>
          </a:ln>
        </p:spPr>
        <p:txBody>
          <a:bodyPr spcFirstLastPara="1" wrap="square" lIns="91425" tIns="45700" rIns="91425" bIns="45700" anchor="t" anchorCtr="0">
            <a:no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7" name="Google Shape;17;p2"/>
          <p:cNvSpPr txBox="1">
            <a:spLocks noGrp="1"/>
          </p:cNvSpPr>
          <p:nvPr>
            <p:ph type="dt" idx="10"/>
          </p:nvPr>
        </p:nvSpPr>
        <p:spPr>
          <a:xfrm>
            <a:off x="395288"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2"/>
          <p:cNvSpPr txBox="1">
            <a:spLocks noGrp="1"/>
          </p:cNvSpPr>
          <p:nvPr>
            <p:ph type="ftr" idx="11"/>
          </p:nvPr>
        </p:nvSpPr>
        <p:spPr>
          <a:xfrm>
            <a:off x="4140200" y="6381750"/>
            <a:ext cx="28956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9" name="Google Shape;19;p2"/>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2" name="Google Shape;22;p3"/>
          <p:cNvSpPr txBox="1">
            <a:spLocks noGrp="1"/>
          </p:cNvSpPr>
          <p:nvPr>
            <p:ph type="body" idx="1"/>
          </p:nvPr>
        </p:nvSpPr>
        <p:spPr>
          <a:xfrm>
            <a:off x="457200" y="1600201"/>
            <a:ext cx="8229600" cy="3917032"/>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3" name="Google Shape;23;p3"/>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3"/>
          <p:cNvSpPr txBox="1">
            <a:spLocks noGrp="1"/>
          </p:cNvSpPr>
          <p:nvPr>
            <p:ph type="ftr" idx="11"/>
          </p:nvPr>
        </p:nvSpPr>
        <p:spPr>
          <a:xfrm>
            <a:off x="3132138" y="6461125"/>
            <a:ext cx="28956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25" name="Google Shape;25;p3"/>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6"/>
        <p:cNvGrpSpPr/>
        <p:nvPr/>
      </p:nvGrpSpPr>
      <p:grpSpPr>
        <a:xfrm>
          <a:off x="0" y="0"/>
          <a:ext cx="0" cy="0"/>
          <a:chOff x="0" y="0"/>
          <a:chExt cx="0" cy="0"/>
        </a:xfrm>
      </p:grpSpPr>
      <p:sp>
        <p:nvSpPr>
          <p:cNvPr id="27" name="Google Shape;27;p4"/>
          <p:cNvSpPr txBox="1">
            <a:spLocks noGrp="1"/>
          </p:cNvSpPr>
          <p:nvPr>
            <p:ph type="title"/>
          </p:nvPr>
        </p:nvSpPr>
        <p:spPr>
          <a:xfrm>
            <a:off x="683568" y="3993083"/>
            <a:ext cx="7772400" cy="136207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sz="4000" b="1"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8" name="Google Shape;28;p4"/>
          <p:cNvSpPr txBox="1">
            <a:spLocks noGrp="1"/>
          </p:cNvSpPr>
          <p:nvPr>
            <p:ph type="body" idx="1"/>
          </p:nvPr>
        </p:nvSpPr>
        <p:spPr>
          <a:xfrm>
            <a:off x="683568" y="2492896"/>
            <a:ext cx="7772400" cy="1500187"/>
          </a:xfrm>
          <a:prstGeom prst="rect">
            <a:avLst/>
          </a:prstGeom>
          <a:noFill/>
          <a:ln>
            <a:noFill/>
          </a:ln>
        </p:spPr>
        <p:txBody>
          <a:bodyPr spcFirstLastPara="1" wrap="square" lIns="91425" tIns="45700" rIns="91425" bIns="45700" anchor="b" anchorCtr="0">
            <a:no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29" name="Google Shape;29;p4"/>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4"/>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1"/>
        <p:cNvGrpSpPr/>
        <p:nvPr/>
      </p:nvGrpSpPr>
      <p:grpSpPr>
        <a:xfrm>
          <a:off x="0" y="0"/>
          <a:ext cx="0" cy="0"/>
          <a:chOff x="0" y="0"/>
          <a:chExt cx="0" cy="0"/>
        </a:xfrm>
      </p:grpSpPr>
      <p:sp>
        <p:nvSpPr>
          <p:cNvPr id="32" name="Google Shape;32;p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3" name="Google Shape;33;p5"/>
          <p:cNvSpPr txBox="1">
            <a:spLocks noGrp="1"/>
          </p:cNvSpPr>
          <p:nvPr>
            <p:ph type="body" idx="1"/>
          </p:nvPr>
        </p:nvSpPr>
        <p:spPr>
          <a:xfrm>
            <a:off x="457200" y="1600201"/>
            <a:ext cx="4038600" cy="3989040"/>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4" name="Google Shape;34;p5"/>
          <p:cNvSpPr txBox="1">
            <a:spLocks noGrp="1"/>
          </p:cNvSpPr>
          <p:nvPr>
            <p:ph type="body" idx="2"/>
          </p:nvPr>
        </p:nvSpPr>
        <p:spPr>
          <a:xfrm>
            <a:off x="4648200" y="1600201"/>
            <a:ext cx="4038600" cy="3989040"/>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5" name="Google Shape;35;p5"/>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5"/>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7"/>
        <p:cNvGrpSpPr/>
        <p:nvPr/>
      </p:nvGrpSpPr>
      <p:grpSpPr>
        <a:xfrm>
          <a:off x="0" y="0"/>
          <a:ext cx="0" cy="0"/>
          <a:chOff x="0" y="0"/>
          <a:chExt cx="0" cy="0"/>
        </a:xfrm>
      </p:grpSpPr>
      <p:sp>
        <p:nvSpPr>
          <p:cNvPr id="38" name="Google Shape;38;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9" name="Google Shape;39;p6"/>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0" name="Google Shape;40;p6"/>
          <p:cNvSpPr txBox="1">
            <a:spLocks noGrp="1"/>
          </p:cNvSpPr>
          <p:nvPr>
            <p:ph type="body" idx="2"/>
          </p:nvPr>
        </p:nvSpPr>
        <p:spPr>
          <a:xfrm>
            <a:off x="457200" y="2174875"/>
            <a:ext cx="4040188" cy="3414365"/>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1" name="Google Shape;41;p6"/>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2" name="Google Shape;42;p6"/>
          <p:cNvSpPr txBox="1">
            <a:spLocks noGrp="1"/>
          </p:cNvSpPr>
          <p:nvPr>
            <p:ph type="body" idx="4"/>
          </p:nvPr>
        </p:nvSpPr>
        <p:spPr>
          <a:xfrm>
            <a:off x="4645025" y="2174875"/>
            <a:ext cx="4041775" cy="3414365"/>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3" name="Google Shape;43;p6"/>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6"/>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47" name="Google Shape;47;p7"/>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9"/>
        <p:cNvGrpSpPr/>
        <p:nvPr/>
      </p:nvGrpSpPr>
      <p:grpSpPr>
        <a:xfrm>
          <a:off x="0" y="0"/>
          <a:ext cx="0" cy="0"/>
          <a:chOff x="0" y="0"/>
          <a:chExt cx="0" cy="0"/>
        </a:xfrm>
      </p:grpSpPr>
      <p:sp>
        <p:nvSpPr>
          <p:cNvPr id="50" name="Google Shape;50;p8"/>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8"/>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2"/>
        <p:cNvGrpSpPr/>
        <p:nvPr/>
      </p:nvGrpSpPr>
      <p:grpSpPr>
        <a:xfrm>
          <a:off x="0" y="0"/>
          <a:ext cx="0" cy="0"/>
          <a:chOff x="0" y="0"/>
          <a:chExt cx="0" cy="0"/>
        </a:xfrm>
      </p:grpSpPr>
      <p:sp>
        <p:nvSpPr>
          <p:cNvPr id="53" name="Google Shape;53;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4" name="Google Shape;54;p9"/>
          <p:cNvSpPr txBox="1">
            <a:spLocks noGrp="1"/>
          </p:cNvSpPr>
          <p:nvPr>
            <p:ph type="body" idx="1"/>
          </p:nvPr>
        </p:nvSpPr>
        <p:spPr>
          <a:xfrm>
            <a:off x="3575050" y="273050"/>
            <a:ext cx="5111750" cy="5172173"/>
          </a:xfrm>
          <a:prstGeom prst="rect">
            <a:avLst/>
          </a:prstGeom>
          <a:noFill/>
          <a:ln>
            <a:noFill/>
          </a:ln>
        </p:spPr>
        <p:txBody>
          <a:bodyPr spcFirstLastPara="1" wrap="square" lIns="91425" tIns="45700" rIns="91425" bIns="45700" anchor="t" anchorCtr="0">
            <a:no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5" name="Google Shape;55;p9"/>
          <p:cNvSpPr txBox="1">
            <a:spLocks noGrp="1"/>
          </p:cNvSpPr>
          <p:nvPr>
            <p:ph type="body" idx="2"/>
          </p:nvPr>
        </p:nvSpPr>
        <p:spPr>
          <a:xfrm>
            <a:off x="457200" y="1435100"/>
            <a:ext cx="3008313" cy="4029891"/>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6" name="Google Shape;56;p9"/>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9"/>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8"/>
        <p:cNvGrpSpPr/>
        <p:nvPr/>
      </p:nvGrpSpPr>
      <p:grpSpPr>
        <a:xfrm>
          <a:off x="0" y="0"/>
          <a:ext cx="0" cy="0"/>
          <a:chOff x="0" y="0"/>
          <a:chExt cx="0" cy="0"/>
        </a:xfrm>
      </p:grpSpPr>
      <p:sp>
        <p:nvSpPr>
          <p:cNvPr id="59" name="Google Shape;59;p10"/>
          <p:cNvSpPr txBox="1">
            <a:spLocks noGrp="1"/>
          </p:cNvSpPr>
          <p:nvPr>
            <p:ph type="title"/>
          </p:nvPr>
        </p:nvSpPr>
        <p:spPr>
          <a:xfrm>
            <a:off x="1792288" y="4509120"/>
            <a:ext cx="5486400" cy="56673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0" name="Google Shape;60;p10"/>
          <p:cNvSpPr>
            <a:spLocks noGrp="1"/>
          </p:cNvSpPr>
          <p:nvPr>
            <p:ph type="pic" idx="2"/>
          </p:nvPr>
        </p:nvSpPr>
        <p:spPr>
          <a:xfrm>
            <a:off x="1792288" y="612775"/>
            <a:ext cx="5486400" cy="3824337"/>
          </a:xfrm>
          <a:prstGeom prst="rect">
            <a:avLst/>
          </a:prstGeom>
          <a:noFill/>
          <a:ln>
            <a:noFill/>
          </a:ln>
        </p:spPr>
      </p:sp>
      <p:sp>
        <p:nvSpPr>
          <p:cNvPr id="61" name="Google Shape;61;p10"/>
          <p:cNvSpPr txBox="1">
            <a:spLocks noGrp="1"/>
          </p:cNvSpPr>
          <p:nvPr>
            <p:ph type="body" idx="1"/>
          </p:nvPr>
        </p:nvSpPr>
        <p:spPr>
          <a:xfrm>
            <a:off x="1792288" y="5157192"/>
            <a:ext cx="5486400" cy="432048"/>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10"/>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10"/>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4"/>
        <p:cNvGrpSpPr/>
        <p:nvPr/>
      </p:nvGrpSpPr>
      <p:grpSpPr>
        <a:xfrm>
          <a:off x="0" y="0"/>
          <a:ext cx="0" cy="0"/>
          <a:chOff x="0" y="0"/>
          <a:chExt cx="0" cy="0"/>
        </a:xfrm>
      </p:grpSpPr>
      <p:sp>
        <p:nvSpPr>
          <p:cNvPr id="65" name="Google Shape;65;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6" name="Google Shape;66;p11"/>
          <p:cNvSpPr txBox="1">
            <a:spLocks noGrp="1"/>
          </p:cNvSpPr>
          <p:nvPr>
            <p:ph type="body" idx="1"/>
          </p:nvPr>
        </p:nvSpPr>
        <p:spPr>
          <a:xfrm rot="5400000">
            <a:off x="2613819" y="-556418"/>
            <a:ext cx="3916363" cy="82296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67" name="Google Shape;67;p11"/>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11"/>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69"/>
        <p:cNvGrpSpPr/>
        <p:nvPr/>
      </p:nvGrpSpPr>
      <p:grpSpPr>
        <a:xfrm>
          <a:off x="0" y="0"/>
          <a:ext cx="0" cy="0"/>
          <a:chOff x="0" y="0"/>
          <a:chExt cx="0" cy="0"/>
        </a:xfrm>
      </p:grpSpPr>
      <p:sp>
        <p:nvSpPr>
          <p:cNvPr id="70" name="Google Shape;70;p12"/>
          <p:cNvSpPr txBox="1">
            <a:spLocks noGrp="1"/>
          </p:cNvSpPr>
          <p:nvPr>
            <p:ph type="title"/>
          </p:nvPr>
        </p:nvSpPr>
        <p:spPr>
          <a:xfrm rot="5400000">
            <a:off x="5036803" y="1867236"/>
            <a:ext cx="5242594" cy="20574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71" name="Google Shape;71;p12"/>
          <p:cNvSpPr txBox="1">
            <a:spLocks noGrp="1"/>
          </p:cNvSpPr>
          <p:nvPr>
            <p:ph type="body" idx="1"/>
          </p:nvPr>
        </p:nvSpPr>
        <p:spPr>
          <a:xfrm rot="5400000">
            <a:off x="845803" y="-113964"/>
            <a:ext cx="5242594" cy="60198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2" name="Google Shape;72;p12"/>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2"/>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1pPr>
            <a:lvl2pPr marR="0" lvl="1"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2pPr>
            <a:lvl3pPr marR="0" lvl="2"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3pPr>
            <a:lvl4pPr marR="0" lvl="3"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4pPr>
            <a:lvl5pPr marR="0" lvl="4"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5pPr>
            <a:lvl6pPr marR="0" lvl="5"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6pPr>
            <a:lvl7pPr marR="0" lvl="6"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7pPr>
            <a:lvl8pPr marR="0" lvl="7"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8pPr>
            <a:lvl9pPr marR="0" lvl="8"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9pPr>
          </a:lstStyle>
          <a:p>
            <a:endParaRPr/>
          </a:p>
        </p:txBody>
      </p:sp>
      <p:sp>
        <p:nvSpPr>
          <p:cNvPr id="11" name="Google Shape;11;p1"/>
          <p:cNvSpPr txBox="1">
            <a:spLocks noGrp="1"/>
          </p:cNvSpPr>
          <p:nvPr>
            <p:ph type="body" idx="1"/>
          </p:nvPr>
        </p:nvSpPr>
        <p:spPr>
          <a:xfrm>
            <a:off x="457200" y="1600200"/>
            <a:ext cx="8229600" cy="3916363"/>
          </a:xfrm>
          <a:prstGeom prst="rect">
            <a:avLst/>
          </a:prstGeom>
          <a:noFill/>
          <a:ln>
            <a:noFill/>
          </a:ln>
        </p:spPr>
        <p:txBody>
          <a:bodyPr spcFirstLastPara="1" wrap="square" lIns="91425" tIns="45700" rIns="91425" bIns="45700" anchor="t" anchorCtr="0">
            <a:no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a:p>
        </p:txBody>
      </p:sp>
      <p:sp>
        <p:nvSpPr>
          <p:cNvPr id="12" name="Google Shape;12;p1"/>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050" b="0" i="0" u="none" strike="noStrike" cap="none">
                <a:solidFill>
                  <a:srgbClr val="888888"/>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3" name="Google Shape;13;p1"/>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5334/gh.1278" TargetMode="External"/><Relationship Id="rId3" Type="http://schemas.openxmlformats.org/officeDocument/2006/relationships/slideLayout" Target="../slideLayouts/slideLayout2.xml"/><Relationship Id="rId7" Type="http://schemas.openxmlformats.org/officeDocument/2006/relationships/hyperlink" Target="https://doi.org/10.3390/diseases14020057"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doi.org/10.1177/2055668321996572" TargetMode="External"/><Relationship Id="rId5" Type="http://schemas.openxmlformats.org/officeDocument/2006/relationships/hyperlink" Target="https://doi.org/10.2196/31056" TargetMode="External"/><Relationship Id="rId4" Type="http://schemas.openxmlformats.org/officeDocument/2006/relationships/notesSlide" Target="../notesSlides/notesSlide12.xml"/><Relationship Id="rId9"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2196/41177"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doi.org/10.21037/cdt-20-302" TargetMode="External"/><Relationship Id="rId4" Type="http://schemas.openxmlformats.org/officeDocument/2006/relationships/hyperlink" Target="https://doi.org/10.1186/s12911-021-01680-x"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01/jamanetworkopen.2023.14741"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doi.org/10.21037/cdt-20-3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3"/>
          <p:cNvSpPr txBox="1">
            <a:spLocks noGrp="1"/>
          </p:cNvSpPr>
          <p:nvPr>
            <p:ph type="subTitle" idx="1"/>
          </p:nvPr>
        </p:nvSpPr>
        <p:spPr>
          <a:xfrm>
            <a:off x="549275" y="1340768"/>
            <a:ext cx="8050709" cy="1584176"/>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lt1"/>
              </a:buClr>
              <a:buSzPts val="2800"/>
              <a:buNone/>
            </a:pPr>
            <a:r>
              <a:rPr lang="en-GB" sz="2800" b="1">
                <a:solidFill>
                  <a:schemeClr val="lt1"/>
                </a:solidFill>
              </a:rPr>
              <a:t>BMHP5032 Introduction to Physiology</a:t>
            </a:r>
            <a:endParaRPr/>
          </a:p>
          <a:p>
            <a:pPr marL="0" lvl="0" indent="0" algn="l" rtl="0">
              <a:spcBef>
                <a:spcPts val="560"/>
              </a:spcBef>
              <a:spcAft>
                <a:spcPts val="0"/>
              </a:spcAft>
              <a:buClr>
                <a:schemeClr val="lt1"/>
              </a:buClr>
              <a:buSzPts val="2800"/>
              <a:buNone/>
            </a:pPr>
            <a:r>
              <a:rPr lang="en-GB" sz="2800" b="1">
                <a:solidFill>
                  <a:schemeClr val="lt1"/>
                </a:solidFill>
              </a:rPr>
              <a:t>Component 2 – Presentation </a:t>
            </a:r>
            <a:endParaRPr/>
          </a:p>
          <a:p>
            <a:pPr marL="0" lvl="0" indent="0" algn="l" rtl="0">
              <a:spcBef>
                <a:spcPts val="560"/>
              </a:spcBef>
              <a:spcAft>
                <a:spcPts val="0"/>
              </a:spcAft>
              <a:buClr>
                <a:schemeClr val="lt1"/>
              </a:buClr>
              <a:buSzPts val="2800"/>
              <a:buNone/>
            </a:pPr>
            <a:r>
              <a:rPr lang="en-GB" sz="2800" b="1">
                <a:solidFill>
                  <a:schemeClr val="lt1"/>
                </a:solidFill>
              </a:rPr>
              <a:t>Care Plan ( Cardiovascular Disease-Coronary Artery Disease )</a:t>
            </a:r>
            <a:endParaRPr/>
          </a:p>
          <a:p>
            <a:pPr marL="0" lvl="0" indent="0" algn="l" rtl="0">
              <a:spcBef>
                <a:spcPts val="560"/>
              </a:spcBef>
              <a:spcAft>
                <a:spcPts val="0"/>
              </a:spcAft>
              <a:buClr>
                <a:srgbClr val="888888"/>
              </a:buClr>
              <a:buSzPts val="2800"/>
              <a:buNone/>
            </a:pPr>
            <a:endParaRPr sz="2800" b="1">
              <a:solidFill>
                <a:schemeClr val="lt1"/>
              </a:solidFill>
            </a:endParaRPr>
          </a:p>
          <a:p>
            <a:pPr marL="0" lvl="0" indent="0" algn="l" rtl="0">
              <a:spcBef>
                <a:spcPts val="560"/>
              </a:spcBef>
              <a:spcAft>
                <a:spcPts val="0"/>
              </a:spcAft>
              <a:buClr>
                <a:schemeClr val="lt1"/>
              </a:buClr>
              <a:buSzPts val="2800"/>
              <a:buNone/>
            </a:pPr>
            <a:r>
              <a:rPr lang="en-GB" sz="2800" b="1">
                <a:solidFill>
                  <a:schemeClr val="lt1"/>
                </a:solidFill>
              </a:rPr>
              <a:t>Student ID: 2424591</a:t>
            </a:r>
            <a:endParaRPr/>
          </a:p>
          <a:p>
            <a:pPr marL="0" lvl="0" indent="0" algn="l" rtl="0">
              <a:spcBef>
                <a:spcPts val="560"/>
              </a:spcBef>
              <a:spcAft>
                <a:spcPts val="0"/>
              </a:spcAft>
              <a:buClr>
                <a:schemeClr val="lt1"/>
              </a:buClr>
              <a:buSzPts val="2800"/>
              <a:buNone/>
            </a:pPr>
            <a:r>
              <a:rPr lang="en-GB" sz="2800" b="1">
                <a:solidFill>
                  <a:schemeClr val="lt1"/>
                </a:solidFill>
              </a:rPr>
              <a:t>Student name: Jujita Angog Cupatan</a:t>
            </a:r>
            <a:endParaRPr/>
          </a:p>
          <a:p>
            <a:pPr marL="0" lvl="0" indent="0" algn="l" rtl="0">
              <a:spcBef>
                <a:spcPts val="560"/>
              </a:spcBef>
              <a:spcAft>
                <a:spcPts val="0"/>
              </a:spcAft>
              <a:buClr>
                <a:schemeClr val="lt1"/>
              </a:buClr>
              <a:buSzPts val="2800"/>
              <a:buNone/>
            </a:pPr>
            <a:r>
              <a:rPr lang="en-GB" sz="2800" b="1">
                <a:solidFill>
                  <a:schemeClr val="lt1"/>
                </a:solidFill>
              </a:rPr>
              <a:t>Lecturer Name: Dr.Soban Sadiq</a:t>
            </a:r>
            <a:endParaRPr/>
          </a:p>
        </p:txBody>
      </p:sp>
      <p:sp>
        <p:nvSpPr>
          <p:cNvPr id="79" name="Google Shape;79;p13"/>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1200"/>
              <a:buFont typeface="Arial"/>
              <a:buNone/>
            </a:pPr>
            <a:fld id="{00000000-1234-1234-1234-123412341234}" type="slidenum">
              <a:rPr lang="en-GB" sz="1200" b="0" i="0" u="none" strike="noStrike" cap="none">
                <a:solidFill>
                  <a:srgbClr val="898989"/>
                </a:solidFill>
                <a:latin typeface="Open Sans"/>
                <a:ea typeface="Open Sans"/>
                <a:cs typeface="Open Sans"/>
                <a:sym typeface="Open Sans"/>
              </a:rPr>
              <a:t>1</a:t>
            </a:fld>
            <a:endParaRPr sz="1200" b="0" i="0" u="none" strike="noStrike" cap="none">
              <a:solidFill>
                <a:srgbClr val="898989"/>
              </a:solidFill>
              <a:latin typeface="Open Sans"/>
              <a:ea typeface="Open Sans"/>
              <a:cs typeface="Open Sans"/>
              <a:sym typeface="Open Sans"/>
            </a:endParaRPr>
          </a:p>
        </p:txBody>
      </p:sp>
      <p:pic>
        <p:nvPicPr>
          <p:cNvPr id="7" name="Audio 6">
            <a:hlinkClick r:id="" action="ppaction://media"/>
            <a:extLst>
              <a:ext uri="{FF2B5EF4-FFF2-40B4-BE49-F238E27FC236}">
                <a16:creationId xmlns:a16="http://schemas.microsoft.com/office/drawing/2014/main" id="{2B90EF6C-E481-D7C1-D55C-D8D253E064A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84528" t="-81922" r="-184528" b="-81922"/>
          <a:stretch>
            <a:fillRect/>
          </a:stretch>
        </p:blipFill>
        <p:spPr>
          <a:xfrm>
            <a:off x="6858000" y="5357812"/>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1946"/>
    </mc:Choice>
    <mc:Fallback>
      <p:transition spd="slow" advTm="219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4"/>
          <p:cNvSpPr txBox="1">
            <a:spLocks noGrp="1"/>
          </p:cNvSpPr>
          <p:nvPr>
            <p:ph type="title"/>
          </p:nvPr>
        </p:nvSpPr>
        <p:spPr>
          <a:xfrm>
            <a:off x="457200" y="274638"/>
            <a:ext cx="8229600" cy="850106"/>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600" b="1"/>
              <a:t>Introduction</a:t>
            </a:r>
            <a:endParaRPr/>
          </a:p>
        </p:txBody>
      </p:sp>
      <p:sp>
        <p:nvSpPr>
          <p:cNvPr id="85" name="Google Shape;85;p14"/>
          <p:cNvSpPr txBox="1">
            <a:spLocks noGrp="1"/>
          </p:cNvSpPr>
          <p:nvPr>
            <p:ph type="body" idx="1"/>
          </p:nvPr>
        </p:nvSpPr>
        <p:spPr>
          <a:xfrm>
            <a:off x="457200" y="1349376"/>
            <a:ext cx="8229600" cy="3917100"/>
          </a:xfrm>
          <a:prstGeom prst="rect">
            <a:avLst/>
          </a:prstGeom>
          <a:noFill/>
          <a:ln>
            <a:noFill/>
          </a:ln>
        </p:spPr>
        <p:txBody>
          <a:bodyPr spcFirstLastPara="1" wrap="square" lIns="91425" tIns="45700" rIns="91425" bIns="45700" anchor="t" anchorCtr="0">
            <a:noAutofit/>
          </a:bodyPr>
          <a:lstStyle/>
          <a:p>
            <a:pPr marL="457200" lvl="0" indent="0" algn="l" rtl="0">
              <a:lnSpc>
                <a:spcPct val="115000"/>
              </a:lnSpc>
              <a:spcBef>
                <a:spcPts val="1200"/>
              </a:spcBef>
              <a:spcAft>
                <a:spcPts val="0"/>
              </a:spcAft>
              <a:buClr>
                <a:schemeClr val="dk1"/>
              </a:buClr>
              <a:buSzPts val="1100"/>
              <a:buFont typeface="Arial"/>
              <a:buNone/>
            </a:pPr>
            <a:r>
              <a:rPr lang="en-GB" sz="1800" dirty="0">
                <a:latin typeface="Arial"/>
                <a:ea typeface="Arial"/>
                <a:cs typeface="Arial"/>
                <a:sym typeface="Arial"/>
              </a:rPr>
              <a:t>This presentation introduces </a:t>
            </a:r>
            <a:r>
              <a:rPr lang="en-GB" sz="1800" dirty="0" err="1">
                <a:latin typeface="Arial"/>
                <a:ea typeface="Arial"/>
                <a:cs typeface="Arial"/>
                <a:sym typeface="Arial"/>
              </a:rPr>
              <a:t>Mr.Angelo,a</a:t>
            </a:r>
            <a:r>
              <a:rPr lang="en-GB" sz="1800" dirty="0">
                <a:latin typeface="Arial"/>
                <a:ea typeface="Arial"/>
                <a:cs typeface="Arial"/>
                <a:sym typeface="Arial"/>
              </a:rPr>
              <a:t> 58‑year old patient diagnosed with heart disease (coronary artery disease) and explores how his lifestyle and health history contribute to his condition.</a:t>
            </a:r>
            <a:endParaRPr sz="1800" dirty="0">
              <a:latin typeface="Arial"/>
              <a:ea typeface="Arial"/>
              <a:cs typeface="Arial"/>
              <a:sym typeface="Arial"/>
            </a:endParaRPr>
          </a:p>
          <a:p>
            <a:pPr marL="457200" lvl="0" indent="0" algn="l" rtl="0">
              <a:lnSpc>
                <a:spcPct val="115000"/>
              </a:lnSpc>
              <a:spcBef>
                <a:spcPts val="1200"/>
              </a:spcBef>
              <a:spcAft>
                <a:spcPts val="0"/>
              </a:spcAft>
              <a:buClr>
                <a:schemeClr val="dk1"/>
              </a:buClr>
              <a:buSzPts val="1100"/>
              <a:buFont typeface="Arial"/>
              <a:buNone/>
            </a:pPr>
            <a:r>
              <a:rPr lang="en-GB" sz="1800" dirty="0">
                <a:latin typeface="Arial"/>
                <a:ea typeface="Arial"/>
                <a:cs typeface="Arial"/>
                <a:sym typeface="Arial"/>
              </a:rPr>
              <a:t>It explains what heart disease </a:t>
            </a:r>
            <a:r>
              <a:rPr lang="en-GB" sz="1800" dirty="0" err="1">
                <a:latin typeface="Arial"/>
                <a:ea typeface="Arial"/>
                <a:cs typeface="Arial"/>
                <a:sym typeface="Arial"/>
              </a:rPr>
              <a:t>is,highlights</a:t>
            </a:r>
            <a:r>
              <a:rPr lang="en-GB" sz="1800" dirty="0">
                <a:latin typeface="Arial"/>
                <a:ea typeface="Arial"/>
                <a:cs typeface="Arial"/>
                <a:sym typeface="Arial"/>
              </a:rPr>
              <a:t> how common cardiovascular conditions are worldwide and gives a brief overview of the heart’s </a:t>
            </a:r>
            <a:r>
              <a:rPr lang="en-GB" sz="1800" dirty="0" err="1">
                <a:latin typeface="Arial"/>
                <a:ea typeface="Arial"/>
                <a:cs typeface="Arial"/>
                <a:sym typeface="Arial"/>
              </a:rPr>
              <a:t>anatomy,including</a:t>
            </a:r>
            <a:r>
              <a:rPr lang="en-GB" sz="1800" dirty="0">
                <a:latin typeface="Arial"/>
                <a:ea typeface="Arial"/>
                <a:cs typeface="Arial"/>
                <a:sym typeface="Arial"/>
              </a:rPr>
              <a:t> how the coronary heart disease. (NHS, 2024)</a:t>
            </a:r>
            <a:endParaRPr sz="1800" dirty="0">
              <a:latin typeface="Arial"/>
              <a:ea typeface="Arial"/>
              <a:cs typeface="Arial"/>
              <a:sym typeface="Arial"/>
            </a:endParaRPr>
          </a:p>
          <a:p>
            <a:pPr marL="457200" lvl="0" indent="0" algn="l" rtl="0">
              <a:lnSpc>
                <a:spcPct val="115000"/>
              </a:lnSpc>
              <a:spcBef>
                <a:spcPts val="1200"/>
              </a:spcBef>
              <a:spcAft>
                <a:spcPts val="1200"/>
              </a:spcAft>
              <a:buNone/>
            </a:pPr>
            <a:endParaRPr sz="1800" dirty="0">
              <a:latin typeface="Arial"/>
              <a:ea typeface="Arial"/>
              <a:cs typeface="Arial"/>
              <a:sym typeface="Arial"/>
            </a:endParaRPr>
          </a:p>
        </p:txBody>
      </p:sp>
      <p:sp>
        <p:nvSpPr>
          <p:cNvPr id="86" name="Google Shape;86;p14"/>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26/06/2024</a:t>
            </a:r>
            <a:endParaRPr/>
          </a:p>
        </p:txBody>
      </p:sp>
      <p:sp>
        <p:nvSpPr>
          <p:cNvPr id="87" name="Google Shape;87;p14"/>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2</a:t>
            </a:fld>
            <a:endParaRPr/>
          </a:p>
        </p:txBody>
      </p:sp>
      <p:pic>
        <p:nvPicPr>
          <p:cNvPr id="8" name="Audio 7">
            <a:hlinkClick r:id="" action="ppaction://media"/>
            <a:extLst>
              <a:ext uri="{FF2B5EF4-FFF2-40B4-BE49-F238E27FC236}">
                <a16:creationId xmlns:a16="http://schemas.microsoft.com/office/drawing/2014/main" id="{E4955359-C8A4-170F-D7A9-341BE85B7D1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84528" t="-81922" r="-184528" b="-81922"/>
          <a:stretch>
            <a:fillRect/>
          </a:stretch>
        </p:blipFill>
        <p:spPr>
          <a:xfrm>
            <a:off x="6858000" y="5357812"/>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0662"/>
    </mc:Choice>
    <mc:Fallback>
      <p:transition spd="slow" advTm="30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600" b="1"/>
              <a:t>Information about the person</a:t>
            </a:r>
            <a:endParaRPr/>
          </a:p>
        </p:txBody>
      </p:sp>
      <p:sp>
        <p:nvSpPr>
          <p:cNvPr id="93" name="Google Shape;93;p15"/>
          <p:cNvSpPr txBox="1">
            <a:spLocks noGrp="1"/>
          </p:cNvSpPr>
          <p:nvPr>
            <p:ph type="body" idx="1"/>
          </p:nvPr>
        </p:nvSpPr>
        <p:spPr>
          <a:xfrm>
            <a:off x="457210" y="1321724"/>
            <a:ext cx="8229600" cy="4222865"/>
          </a:xfrm>
          <a:prstGeom prst="rect">
            <a:avLst/>
          </a:prstGeom>
          <a:ln/>
        </p:spPr>
        <p:style>
          <a:lnRef idx="2">
            <a:schemeClr val="dk1"/>
          </a:lnRef>
          <a:fillRef idx="1">
            <a:schemeClr val="lt1"/>
          </a:fillRef>
          <a:effectRef idx="0">
            <a:schemeClr val="dk1"/>
          </a:effectRef>
          <a:fontRef idx="minor">
            <a:schemeClr val="dk1"/>
          </a:fontRef>
        </p:style>
        <p:txBody>
          <a:bodyPr spcFirstLastPara="1" wrap="square" lIns="91425" tIns="45700" rIns="91425" bIns="45700" anchor="t" anchorCtr="0">
            <a:noAutofit/>
          </a:bodyPr>
          <a:lstStyle/>
          <a:p>
            <a:pPr marL="457200" lvl="0" indent="-342900" algn="l" rtl="0">
              <a:lnSpc>
                <a:spcPct val="115000"/>
              </a:lnSpc>
              <a:spcBef>
                <a:spcPts val="1200"/>
              </a:spcBef>
              <a:spcAft>
                <a:spcPts val="0"/>
              </a:spcAft>
              <a:buSzPts val="1800"/>
              <a:buChar char="●"/>
            </a:pPr>
            <a:r>
              <a:rPr lang="en-GB" sz="1800" dirty="0">
                <a:latin typeface="Arial"/>
                <a:ea typeface="Arial"/>
                <a:cs typeface="Arial"/>
                <a:sym typeface="Arial"/>
              </a:rPr>
              <a:t>Mr. </a:t>
            </a:r>
            <a:r>
              <a:rPr lang="en-GB" sz="1800" dirty="0">
                <a:ln w="0"/>
                <a:solidFill>
                  <a:sysClr val="windowText" lastClr="000000"/>
                </a:solidFill>
                <a:effectLst>
                  <a:outerShdw blurRad="38100" dist="19050" dir="2700000" algn="tl" rotWithShape="0">
                    <a:schemeClr val="dk1">
                      <a:alpha val="40000"/>
                    </a:schemeClr>
                  </a:outerShdw>
                </a:effectLst>
                <a:latin typeface="Arial"/>
                <a:ea typeface="Arial"/>
                <a:cs typeface="Arial"/>
                <a:sym typeface="Arial"/>
              </a:rPr>
              <a:t>Angelo </a:t>
            </a:r>
            <a:r>
              <a:rPr lang="en-GB" sz="1800" dirty="0">
                <a:latin typeface="Arial"/>
                <a:ea typeface="Arial"/>
                <a:cs typeface="Arial"/>
                <a:sym typeface="Arial"/>
              </a:rPr>
              <a:t>,a 58‑year‑old male living independently in a rented flat in East London.</a:t>
            </a:r>
            <a:endParaRPr sz="1800" dirty="0">
              <a:latin typeface="Arial"/>
              <a:ea typeface="Arial"/>
              <a:cs typeface="Arial"/>
              <a:sym typeface="Arial"/>
            </a:endParaRPr>
          </a:p>
          <a:p>
            <a:pPr marL="457200" lvl="0" indent="0" algn="l" rtl="0">
              <a:lnSpc>
                <a:spcPct val="115000"/>
              </a:lnSpc>
              <a:spcBef>
                <a:spcPts val="1200"/>
              </a:spcBef>
              <a:spcAft>
                <a:spcPts val="0"/>
              </a:spcAft>
              <a:buNone/>
            </a:pPr>
            <a:endParaRPr sz="1800" dirty="0">
              <a:latin typeface="Arial"/>
              <a:ea typeface="Arial"/>
              <a:cs typeface="Arial"/>
              <a:sym typeface="Arial"/>
            </a:endParaRPr>
          </a:p>
          <a:p>
            <a:pPr marL="457200" lvl="0" indent="-342900" algn="l" rtl="0">
              <a:lnSpc>
                <a:spcPct val="115000"/>
              </a:lnSpc>
              <a:spcBef>
                <a:spcPts val="1200"/>
              </a:spcBef>
              <a:spcAft>
                <a:spcPts val="0"/>
              </a:spcAft>
              <a:buSzPts val="1800"/>
              <a:buChar char="●"/>
            </a:pPr>
            <a:r>
              <a:rPr lang="en-GB" sz="1800" dirty="0">
                <a:latin typeface="Arial"/>
                <a:ea typeface="Arial"/>
                <a:cs typeface="Arial"/>
                <a:sym typeface="Arial"/>
              </a:rPr>
              <a:t>Diagnosed with heart disease (coronary artery disease),with a history of hypertension high cholesterol and long-term </a:t>
            </a:r>
            <a:r>
              <a:rPr lang="en-GB" sz="1800" dirty="0" err="1">
                <a:latin typeface="Arial"/>
                <a:ea typeface="Arial"/>
                <a:cs typeface="Arial"/>
                <a:sym typeface="Arial"/>
              </a:rPr>
              <a:t>smoking.Current</a:t>
            </a:r>
            <a:r>
              <a:rPr lang="en-GB" sz="1800" dirty="0">
                <a:latin typeface="Arial"/>
                <a:ea typeface="Arial"/>
                <a:cs typeface="Arial"/>
                <a:sym typeface="Arial"/>
              </a:rPr>
              <a:t> weight 102 kg, placing him in the obese range.</a:t>
            </a:r>
            <a:endParaRPr sz="1800" dirty="0">
              <a:latin typeface="Arial"/>
              <a:ea typeface="Arial"/>
              <a:cs typeface="Arial"/>
              <a:sym typeface="Arial"/>
            </a:endParaRPr>
          </a:p>
          <a:p>
            <a:pPr marL="457200" lvl="0" indent="0" algn="l" rtl="0">
              <a:lnSpc>
                <a:spcPct val="115000"/>
              </a:lnSpc>
              <a:spcBef>
                <a:spcPts val="1200"/>
              </a:spcBef>
              <a:spcAft>
                <a:spcPts val="0"/>
              </a:spcAft>
              <a:buNone/>
            </a:pPr>
            <a:endParaRPr sz="1800" dirty="0">
              <a:latin typeface="Arial"/>
              <a:ea typeface="Arial"/>
              <a:cs typeface="Arial"/>
              <a:sym typeface="Arial"/>
            </a:endParaRPr>
          </a:p>
          <a:p>
            <a:pPr marL="457200" lvl="0" indent="-342900" algn="l" rtl="0">
              <a:lnSpc>
                <a:spcPct val="115000"/>
              </a:lnSpc>
              <a:spcBef>
                <a:spcPts val="1200"/>
              </a:spcBef>
              <a:spcAft>
                <a:spcPts val="0"/>
              </a:spcAft>
              <a:buSzPts val="1800"/>
              <a:buChar char="●"/>
            </a:pPr>
            <a:r>
              <a:rPr lang="en-GB" sz="1800" dirty="0">
                <a:latin typeface="Arial"/>
                <a:ea typeface="Arial"/>
                <a:cs typeface="Arial"/>
                <a:sym typeface="Arial"/>
              </a:rPr>
              <a:t>Works part‑time as a delivery driver and reports </a:t>
            </a:r>
            <a:r>
              <a:rPr lang="en-GB" sz="1800" dirty="0" err="1">
                <a:latin typeface="Arial"/>
                <a:ea typeface="Arial"/>
                <a:cs typeface="Arial"/>
                <a:sym typeface="Arial"/>
              </a:rPr>
              <a:t>fatigue,chest</a:t>
            </a:r>
            <a:r>
              <a:rPr lang="en-GB" sz="1800" dirty="0">
                <a:latin typeface="Arial"/>
                <a:ea typeface="Arial"/>
                <a:cs typeface="Arial"/>
                <a:sym typeface="Arial"/>
              </a:rPr>
              <a:t> discomfort during activity and difficulty keeping up with medication routines.(NHS, 2024).</a:t>
            </a:r>
            <a:endParaRPr sz="1800" dirty="0">
              <a:latin typeface="Arial"/>
              <a:ea typeface="Arial"/>
              <a:cs typeface="Arial"/>
              <a:sym typeface="Arial"/>
            </a:endParaRPr>
          </a:p>
          <a:p>
            <a:pPr marL="457200" lvl="0" indent="0" algn="l" rtl="0">
              <a:lnSpc>
                <a:spcPct val="115000"/>
              </a:lnSpc>
              <a:spcBef>
                <a:spcPts val="1200"/>
              </a:spcBef>
              <a:spcAft>
                <a:spcPts val="1200"/>
              </a:spcAft>
              <a:buNone/>
            </a:pPr>
            <a:endParaRPr sz="2400" dirty="0"/>
          </a:p>
        </p:txBody>
      </p:sp>
      <p:sp>
        <p:nvSpPr>
          <p:cNvPr id="94" name="Google Shape;94;p15"/>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26/06/2024</a:t>
            </a:r>
            <a:endParaRPr/>
          </a:p>
        </p:txBody>
      </p:sp>
      <p:sp>
        <p:nvSpPr>
          <p:cNvPr id="95" name="Google Shape;95;p15"/>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3</a:t>
            </a:fld>
            <a:endParaRPr/>
          </a:p>
        </p:txBody>
      </p:sp>
      <p:pic>
        <p:nvPicPr>
          <p:cNvPr id="6" name="Audio 5">
            <a:hlinkClick r:id="" action="ppaction://media"/>
            <a:extLst>
              <a:ext uri="{FF2B5EF4-FFF2-40B4-BE49-F238E27FC236}">
                <a16:creationId xmlns:a16="http://schemas.microsoft.com/office/drawing/2014/main" id="{DF5AF5F1-54B4-A245-4859-56555C0EFDB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84528" t="-81922" r="-184528" b="-81922"/>
          <a:stretch>
            <a:fillRect/>
          </a:stretch>
        </p:blipFill>
        <p:spPr>
          <a:xfrm>
            <a:off x="6858000" y="5357812"/>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9705"/>
    </mc:Choice>
    <mc:Fallback>
      <p:transition spd="slow" advTm="59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6"/>
          <p:cNvSpPr txBox="1">
            <a:spLocks noGrp="1"/>
          </p:cNvSpPr>
          <p:nvPr>
            <p:ph type="title"/>
          </p:nvPr>
        </p:nvSpPr>
        <p:spPr>
          <a:xfrm>
            <a:off x="393700" y="-145876"/>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600" b="1"/>
              <a:t>Anatomy and Physiology</a:t>
            </a:r>
            <a:endParaRPr/>
          </a:p>
        </p:txBody>
      </p:sp>
      <p:sp>
        <p:nvSpPr>
          <p:cNvPr id="101" name="Google Shape;101;p16"/>
          <p:cNvSpPr txBox="1">
            <a:spLocks noGrp="1"/>
          </p:cNvSpPr>
          <p:nvPr>
            <p:ph type="body" idx="1"/>
          </p:nvPr>
        </p:nvSpPr>
        <p:spPr>
          <a:xfrm>
            <a:off x="520700" y="997126"/>
            <a:ext cx="8229600" cy="3917100"/>
          </a:xfrm>
          <a:prstGeom prst="rect">
            <a:avLst/>
          </a:prstGeom>
          <a:noFill/>
          <a:ln>
            <a:noFill/>
          </a:ln>
        </p:spPr>
        <p:txBody>
          <a:bodyPr spcFirstLastPara="1" wrap="square" lIns="91425" tIns="45700" rIns="91425" bIns="45700" anchor="t" anchorCtr="0">
            <a:noAutofit/>
          </a:bodyPr>
          <a:lstStyle/>
          <a:p>
            <a:pPr marL="457200" lvl="0" indent="-342900" algn="l" rtl="0">
              <a:lnSpc>
                <a:spcPct val="115000"/>
              </a:lnSpc>
              <a:spcBef>
                <a:spcPts val="1200"/>
              </a:spcBef>
              <a:spcAft>
                <a:spcPts val="0"/>
              </a:spcAft>
              <a:buSzPts val="1800"/>
              <a:buChar char="●"/>
            </a:pPr>
            <a:r>
              <a:rPr lang="en-GB" sz="1800"/>
              <a:t>Heart failure affects around 1–2% of the global population and develops after cardiac injury,leading to structural and functional changes in the heart.</a:t>
            </a:r>
            <a:endParaRPr sz="1800"/>
          </a:p>
          <a:p>
            <a:pPr marL="457200" lvl="0" indent="0" algn="l" rtl="0">
              <a:lnSpc>
                <a:spcPct val="115000"/>
              </a:lnSpc>
              <a:spcBef>
                <a:spcPts val="1200"/>
              </a:spcBef>
              <a:spcAft>
                <a:spcPts val="0"/>
              </a:spcAft>
              <a:buNone/>
            </a:pPr>
            <a:endParaRPr sz="1800"/>
          </a:p>
          <a:p>
            <a:pPr marL="457200" lvl="0" indent="-342900" algn="l" rtl="0">
              <a:lnSpc>
                <a:spcPct val="115000"/>
              </a:lnSpc>
              <a:spcBef>
                <a:spcPts val="1200"/>
              </a:spcBef>
              <a:spcAft>
                <a:spcPts val="0"/>
              </a:spcAft>
              <a:buSzPts val="1800"/>
              <a:buChar char="●"/>
            </a:pPr>
            <a:r>
              <a:rPr lang="en-GB" sz="1800"/>
              <a:t>These changes activate systems such as the sympathetic nervous system and the renin angiotensin‑aldosterone system,causing symptoms like breathlessness,tachycardia and fluid overload.</a:t>
            </a:r>
            <a:endParaRPr sz="1800"/>
          </a:p>
          <a:p>
            <a:pPr marL="457200" lvl="0" indent="0" algn="l" rtl="0">
              <a:lnSpc>
                <a:spcPct val="115000"/>
              </a:lnSpc>
              <a:spcBef>
                <a:spcPts val="1200"/>
              </a:spcBef>
              <a:spcAft>
                <a:spcPts val="0"/>
              </a:spcAft>
              <a:buNone/>
            </a:pPr>
            <a:endParaRPr sz="1800"/>
          </a:p>
          <a:p>
            <a:pPr marL="457200" lvl="0" indent="-342900" algn="l" rtl="0">
              <a:lnSpc>
                <a:spcPct val="115000"/>
              </a:lnSpc>
              <a:spcBef>
                <a:spcPts val="1200"/>
              </a:spcBef>
              <a:spcAft>
                <a:spcPts val="0"/>
              </a:spcAft>
              <a:buSzPts val="1800"/>
              <a:buChar char="●"/>
            </a:pPr>
            <a:r>
              <a:rPr lang="en-GB" sz="1800"/>
              <a:t>Diagnosis involves tests such as echocardiography, NT‑proBNP and cardiac catheterisation,while treatments include beta‑blockers, ACE inhibitors, ARNI and surgical or interventional procedures </a:t>
            </a:r>
            <a:r>
              <a:rPr lang="en-GB" sz="1800">
                <a:latin typeface="Times New Roman"/>
                <a:ea typeface="Times New Roman"/>
                <a:cs typeface="Times New Roman"/>
                <a:sym typeface="Times New Roman"/>
              </a:rPr>
              <a:t>(Schwinger, 2021).</a:t>
            </a:r>
            <a:endParaRPr sz="2400"/>
          </a:p>
        </p:txBody>
      </p:sp>
      <p:pic>
        <p:nvPicPr>
          <p:cNvPr id="11" name="Audio 10">
            <a:hlinkClick r:id="" action="ppaction://media"/>
            <a:extLst>
              <a:ext uri="{FF2B5EF4-FFF2-40B4-BE49-F238E27FC236}">
                <a16:creationId xmlns:a16="http://schemas.microsoft.com/office/drawing/2014/main" id="{B87765E0-9626-D28C-F928-53543B597B6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84528" t="-81922" r="-184528" b="-81922"/>
          <a:stretch>
            <a:fillRect/>
          </a:stretch>
        </p:blipFill>
        <p:spPr>
          <a:xfrm>
            <a:off x="6858000" y="5357812"/>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6316"/>
    </mc:Choice>
    <mc:Fallback>
      <p:transition spd="slow" advTm="106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7"/>
          <p:cNvSpPr txBox="1">
            <a:spLocks noGrp="1"/>
          </p:cNvSpPr>
          <p:nvPr>
            <p:ph type="title"/>
          </p:nvPr>
        </p:nvSpPr>
        <p:spPr>
          <a:xfrm>
            <a:off x="393700" y="-12"/>
            <a:ext cx="8229600" cy="9222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600" b="1"/>
              <a:t>Care Plan (1/3)</a:t>
            </a:r>
            <a:endParaRPr/>
          </a:p>
        </p:txBody>
      </p:sp>
      <p:sp>
        <p:nvSpPr>
          <p:cNvPr id="107" name="Google Shape;107;p17"/>
          <p:cNvSpPr txBox="1">
            <a:spLocks noGrp="1"/>
          </p:cNvSpPr>
          <p:nvPr>
            <p:ph type="body" idx="1"/>
          </p:nvPr>
        </p:nvSpPr>
        <p:spPr>
          <a:xfrm>
            <a:off x="644350" y="740825"/>
            <a:ext cx="8229600" cy="4936500"/>
          </a:xfrm>
          <a:prstGeom prst="rect">
            <a:avLst/>
          </a:prstGeom>
          <a:noFill/>
          <a:ln>
            <a:noFill/>
          </a:ln>
        </p:spPr>
        <p:txBody>
          <a:bodyPr spcFirstLastPara="1" wrap="square" lIns="91425" tIns="45700" rIns="91425" bIns="45700" anchor="t" anchorCtr="0">
            <a:noAutofit/>
          </a:bodyPr>
          <a:lstStyle/>
          <a:p>
            <a:pPr marL="457200" lvl="0" indent="-342900" algn="l" rtl="0">
              <a:lnSpc>
                <a:spcPct val="115000"/>
              </a:lnSpc>
              <a:spcBef>
                <a:spcPts val="1200"/>
              </a:spcBef>
              <a:spcAft>
                <a:spcPts val="0"/>
              </a:spcAft>
              <a:buSzPts val="1800"/>
              <a:buChar char="•"/>
            </a:pPr>
            <a:r>
              <a:rPr lang="en-GB" sz="2400" dirty="0"/>
              <a:t>R</a:t>
            </a:r>
            <a:r>
              <a:rPr lang="en-GB" sz="1800" dirty="0"/>
              <a:t>esearch shows that even though a healthy lifestyle can reduce the risk of many obesity related diseases the benefit is only moderate for adults living with obesity like </a:t>
            </a:r>
            <a:r>
              <a:rPr lang="en-GB" sz="1800" dirty="0" err="1"/>
              <a:t>Mr.Angelo</a:t>
            </a:r>
            <a:endParaRPr sz="1800" dirty="0"/>
          </a:p>
          <a:p>
            <a:pPr marL="457200" lvl="0" indent="0" algn="l" rtl="0">
              <a:lnSpc>
                <a:spcPct val="115000"/>
              </a:lnSpc>
              <a:spcBef>
                <a:spcPts val="1200"/>
              </a:spcBef>
              <a:spcAft>
                <a:spcPts val="0"/>
              </a:spcAft>
              <a:buNone/>
            </a:pPr>
            <a:endParaRPr sz="1800" dirty="0"/>
          </a:p>
          <a:p>
            <a:pPr marL="457200" lvl="0" indent="-342900" algn="l" rtl="0">
              <a:lnSpc>
                <a:spcPct val="115000"/>
              </a:lnSpc>
              <a:spcBef>
                <a:spcPts val="1200"/>
              </a:spcBef>
              <a:spcAft>
                <a:spcPts val="0"/>
              </a:spcAft>
              <a:buSzPts val="1800"/>
              <a:buChar char="●"/>
            </a:pPr>
            <a:r>
              <a:rPr lang="en-GB" sz="1800" dirty="0"/>
              <a:t>Large UK Biobank data indicates that healthy behaviours such as not smoking, regular activity and a balanced diet lower the chances of conditions Mr. Angelo is at risk of including hypertension heart disease and heart failure.</a:t>
            </a:r>
            <a:endParaRPr sz="1800" dirty="0"/>
          </a:p>
          <a:p>
            <a:pPr marL="457200" lvl="0" indent="0" algn="l" rtl="0">
              <a:lnSpc>
                <a:spcPct val="115000"/>
              </a:lnSpc>
              <a:spcBef>
                <a:spcPts val="1200"/>
              </a:spcBef>
              <a:spcAft>
                <a:spcPts val="0"/>
              </a:spcAft>
              <a:buNone/>
            </a:pPr>
            <a:endParaRPr sz="1800" dirty="0"/>
          </a:p>
          <a:p>
            <a:pPr marL="457200" lvl="0" indent="-342900" algn="l" rtl="0">
              <a:lnSpc>
                <a:spcPct val="115000"/>
              </a:lnSpc>
              <a:spcBef>
                <a:spcPts val="1200"/>
              </a:spcBef>
              <a:spcAft>
                <a:spcPts val="0"/>
              </a:spcAft>
              <a:buSzPts val="1800"/>
              <a:buChar char="●"/>
            </a:pPr>
            <a:r>
              <a:rPr lang="en-GB" sz="1800" dirty="0"/>
              <a:t>However the evidence also shows that individuals with obesity remain at higher risk than those with normal weight which helps explain why Mr. A’s cardiovascular condition still developed despite any positive lifestyle habits he may have.</a:t>
            </a:r>
            <a:endParaRPr sz="1800" dirty="0"/>
          </a:p>
          <a:p>
            <a:pPr marL="342900" lvl="0" indent="0" algn="l" rtl="0">
              <a:spcBef>
                <a:spcPts val="1200"/>
              </a:spcBef>
              <a:spcAft>
                <a:spcPts val="0"/>
              </a:spcAft>
              <a:buNone/>
            </a:pPr>
            <a:endParaRPr sz="1800" dirty="0"/>
          </a:p>
        </p:txBody>
      </p:sp>
      <p:sp>
        <p:nvSpPr>
          <p:cNvPr id="108" name="Google Shape;108;p17"/>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26/06/2024</a:t>
            </a:r>
            <a:endParaRPr/>
          </a:p>
        </p:txBody>
      </p:sp>
      <p:sp>
        <p:nvSpPr>
          <p:cNvPr id="109" name="Google Shape;109;p17"/>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5</a:t>
            </a:fld>
            <a:endParaRPr/>
          </a:p>
        </p:txBody>
      </p:sp>
      <p:pic>
        <p:nvPicPr>
          <p:cNvPr id="8" name="Audio 7">
            <a:hlinkClick r:id="" action="ppaction://media"/>
            <a:extLst>
              <a:ext uri="{FF2B5EF4-FFF2-40B4-BE49-F238E27FC236}">
                <a16:creationId xmlns:a16="http://schemas.microsoft.com/office/drawing/2014/main" id="{7EBF21AD-A7D4-2687-B3DF-64389017E51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84528" t="-81922" r="-184528" b="-81922"/>
          <a:stretch>
            <a:fillRect/>
          </a:stretch>
        </p:blipFill>
        <p:spPr>
          <a:xfrm>
            <a:off x="6858000" y="5357812"/>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1525"/>
    </mc:Choice>
    <mc:Fallback>
      <p:transition spd="slow" advTm="915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8"/>
          <p:cNvSpPr txBox="1">
            <a:spLocks noGrp="1"/>
          </p:cNvSpPr>
          <p:nvPr>
            <p:ph type="title"/>
          </p:nvPr>
        </p:nvSpPr>
        <p:spPr>
          <a:xfrm>
            <a:off x="457200" y="274638"/>
            <a:ext cx="8229600" cy="922114"/>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600" b="1"/>
              <a:t>Care Plan (2/3)</a:t>
            </a:r>
            <a:endParaRPr/>
          </a:p>
        </p:txBody>
      </p:sp>
      <p:sp>
        <p:nvSpPr>
          <p:cNvPr id="115" name="Google Shape;115;p18"/>
          <p:cNvSpPr txBox="1">
            <a:spLocks noGrp="1"/>
          </p:cNvSpPr>
          <p:nvPr>
            <p:ph type="body" idx="1"/>
          </p:nvPr>
        </p:nvSpPr>
        <p:spPr>
          <a:xfrm>
            <a:off x="250825" y="1340400"/>
            <a:ext cx="8303700" cy="3948600"/>
          </a:xfrm>
          <a:prstGeom prst="rect">
            <a:avLst/>
          </a:prstGeom>
          <a:noFill/>
          <a:ln>
            <a:noFill/>
          </a:ln>
        </p:spPr>
        <p:txBody>
          <a:bodyPr spcFirstLastPara="1" wrap="square" lIns="91425" tIns="45700" rIns="91425" bIns="45700" anchor="t" anchorCtr="0">
            <a:noAutofit/>
          </a:bodyPr>
          <a:lstStyle/>
          <a:p>
            <a:pPr marL="457200" lvl="0" indent="-342900" algn="l" rtl="0">
              <a:lnSpc>
                <a:spcPct val="115000"/>
              </a:lnSpc>
              <a:spcBef>
                <a:spcPts val="1200"/>
              </a:spcBef>
              <a:spcAft>
                <a:spcPts val="0"/>
              </a:spcAft>
              <a:buSzPts val="1800"/>
              <a:buChar char="●"/>
            </a:pPr>
            <a:r>
              <a:rPr lang="en-GB" sz="1800">
                <a:latin typeface="Arial"/>
                <a:ea typeface="Arial"/>
                <a:cs typeface="Arial"/>
                <a:sym typeface="Arial"/>
              </a:rPr>
              <a:t>Mr. Angelo uses a smartphone‑based programme to support daily secondary‑prevention routines.</a:t>
            </a:r>
            <a:endParaRPr sz="1800">
              <a:latin typeface="Arial"/>
              <a:ea typeface="Arial"/>
              <a:cs typeface="Arial"/>
              <a:sym typeface="Arial"/>
            </a:endParaRPr>
          </a:p>
          <a:p>
            <a:pPr marL="457200" lvl="0" indent="-342900" algn="l" rtl="0">
              <a:lnSpc>
                <a:spcPct val="115000"/>
              </a:lnSpc>
              <a:spcBef>
                <a:spcPts val="0"/>
              </a:spcBef>
              <a:spcAft>
                <a:spcPts val="0"/>
              </a:spcAft>
              <a:buSzPts val="1800"/>
              <a:buChar char="●"/>
            </a:pPr>
            <a:r>
              <a:rPr lang="en-GB" sz="1800">
                <a:latin typeface="Arial"/>
                <a:ea typeface="Arial"/>
                <a:cs typeface="Arial"/>
                <a:sym typeface="Arial"/>
              </a:rPr>
              <a:t>Completes a 15‑minute app‑guided session each day, including video exercises and CAD education.</a:t>
            </a:r>
            <a:endParaRPr sz="1800">
              <a:latin typeface="Arial"/>
              <a:ea typeface="Arial"/>
              <a:cs typeface="Arial"/>
              <a:sym typeface="Arial"/>
            </a:endParaRPr>
          </a:p>
          <a:p>
            <a:pPr marL="457200" lvl="0" indent="-342900" algn="l" rtl="0">
              <a:lnSpc>
                <a:spcPct val="115000"/>
              </a:lnSpc>
              <a:spcBef>
                <a:spcPts val="0"/>
              </a:spcBef>
              <a:spcAft>
                <a:spcPts val="0"/>
              </a:spcAft>
              <a:buSzPts val="1800"/>
              <a:buChar char="●"/>
            </a:pPr>
            <a:r>
              <a:rPr lang="en-GB" sz="1800">
                <a:latin typeface="Arial"/>
                <a:ea typeface="Arial"/>
                <a:cs typeface="Arial"/>
                <a:sym typeface="Arial"/>
              </a:rPr>
              <a:t>Uses in‑app tools to monitor vital signs such as blood pressure and heart rate.</a:t>
            </a:r>
            <a:endParaRPr sz="1800">
              <a:latin typeface="Arial"/>
              <a:ea typeface="Arial"/>
              <a:cs typeface="Arial"/>
              <a:sym typeface="Arial"/>
            </a:endParaRPr>
          </a:p>
          <a:p>
            <a:pPr marL="457200" lvl="0" indent="-342900" algn="l" rtl="0">
              <a:lnSpc>
                <a:spcPct val="115000"/>
              </a:lnSpc>
              <a:spcBef>
                <a:spcPts val="0"/>
              </a:spcBef>
              <a:spcAft>
                <a:spcPts val="0"/>
              </a:spcAft>
              <a:buSzPts val="1800"/>
              <a:buChar char="●"/>
            </a:pPr>
            <a:r>
              <a:rPr lang="en-GB" sz="1800">
                <a:latin typeface="Arial"/>
                <a:ea typeface="Arial"/>
                <a:cs typeface="Arial"/>
                <a:sym typeface="Arial"/>
              </a:rPr>
              <a:t>Routine encourages physical activity, healthier eating and better understanding of risk factors.</a:t>
            </a:r>
            <a:endParaRPr sz="1800">
              <a:latin typeface="Arial"/>
              <a:ea typeface="Arial"/>
              <a:cs typeface="Arial"/>
              <a:sym typeface="Arial"/>
            </a:endParaRPr>
          </a:p>
          <a:p>
            <a:pPr marL="457200" lvl="0" indent="0" algn="l" rtl="0">
              <a:spcBef>
                <a:spcPts val="1200"/>
              </a:spcBef>
              <a:spcAft>
                <a:spcPts val="0"/>
              </a:spcAft>
              <a:buNone/>
            </a:pPr>
            <a:r>
              <a:rPr lang="en-GB" sz="1800">
                <a:latin typeface="Arial"/>
                <a:ea typeface="Arial"/>
                <a:cs typeface="Arial"/>
                <a:sym typeface="Arial"/>
              </a:rPr>
              <a:t>Consistent use over 28 days is linked to increased activity levels and improved dietary habits. </a:t>
            </a:r>
            <a:r>
              <a:rPr lang="en-GB" sz="1800">
                <a:latin typeface="Times New Roman"/>
                <a:ea typeface="Times New Roman"/>
                <a:cs typeface="Times New Roman"/>
                <a:sym typeface="Times New Roman"/>
              </a:rPr>
              <a:t>(Eckardt et al., 2021)</a:t>
            </a:r>
            <a:endParaRPr sz="1800">
              <a:latin typeface="Arial"/>
              <a:ea typeface="Arial"/>
              <a:cs typeface="Arial"/>
              <a:sym typeface="Arial"/>
            </a:endParaRPr>
          </a:p>
          <a:p>
            <a:pPr marL="0" lvl="0" indent="0" algn="l" rtl="0">
              <a:lnSpc>
                <a:spcPct val="115000"/>
              </a:lnSpc>
              <a:spcBef>
                <a:spcPts val="1200"/>
              </a:spcBef>
              <a:spcAft>
                <a:spcPts val="1200"/>
              </a:spcAft>
              <a:buNone/>
            </a:pPr>
            <a:endParaRPr sz="1900"/>
          </a:p>
        </p:txBody>
      </p:sp>
      <p:sp>
        <p:nvSpPr>
          <p:cNvPr id="116" name="Google Shape;116;p18"/>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26/06/2024</a:t>
            </a:r>
            <a:endParaRPr/>
          </a:p>
        </p:txBody>
      </p:sp>
      <p:sp>
        <p:nvSpPr>
          <p:cNvPr id="117" name="Google Shape;117;p18"/>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6</a:t>
            </a:fld>
            <a:endParaRPr/>
          </a:p>
        </p:txBody>
      </p:sp>
      <p:pic>
        <p:nvPicPr>
          <p:cNvPr id="3" name="Audio 2">
            <a:hlinkClick r:id="" action="ppaction://media"/>
            <a:extLst>
              <a:ext uri="{FF2B5EF4-FFF2-40B4-BE49-F238E27FC236}">
                <a16:creationId xmlns:a16="http://schemas.microsoft.com/office/drawing/2014/main" id="{DF35BB96-FE79-959C-9264-2919C4D829E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84528" t="-81922" r="-184528" b="-81922"/>
          <a:stretch>
            <a:fillRect/>
          </a:stretch>
        </p:blipFill>
        <p:spPr>
          <a:xfrm>
            <a:off x="6858000" y="5357812"/>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9063"/>
    </mc:Choice>
    <mc:Fallback>
      <p:transition spd="slow" advTm="790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19"/>
          <p:cNvSpPr txBox="1">
            <a:spLocks noGrp="1"/>
          </p:cNvSpPr>
          <p:nvPr>
            <p:ph type="title"/>
          </p:nvPr>
        </p:nvSpPr>
        <p:spPr>
          <a:xfrm>
            <a:off x="457200" y="274638"/>
            <a:ext cx="8229600" cy="922114"/>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600" b="1"/>
              <a:t>Care Plan (3/3) </a:t>
            </a:r>
            <a:endParaRPr/>
          </a:p>
        </p:txBody>
      </p:sp>
      <p:sp>
        <p:nvSpPr>
          <p:cNvPr id="123" name="Google Shape;123;p19"/>
          <p:cNvSpPr txBox="1">
            <a:spLocks noGrp="1"/>
          </p:cNvSpPr>
          <p:nvPr>
            <p:ph type="body" idx="1"/>
          </p:nvPr>
        </p:nvSpPr>
        <p:spPr>
          <a:xfrm>
            <a:off x="250825" y="1308376"/>
            <a:ext cx="8229600" cy="3917100"/>
          </a:xfrm>
          <a:prstGeom prst="rect">
            <a:avLst/>
          </a:prstGeom>
          <a:noFill/>
          <a:ln>
            <a:noFill/>
          </a:ln>
        </p:spPr>
        <p:txBody>
          <a:bodyPr spcFirstLastPara="1" wrap="square" lIns="91425" tIns="45700" rIns="91425" bIns="45700" anchor="t" anchorCtr="0">
            <a:noAutofit/>
          </a:bodyPr>
          <a:lstStyle/>
          <a:p>
            <a:pPr marL="457200" lvl="0" indent="-342900" algn="l" rtl="0">
              <a:lnSpc>
                <a:spcPct val="115000"/>
              </a:lnSpc>
              <a:spcBef>
                <a:spcPts val="1200"/>
              </a:spcBef>
              <a:spcAft>
                <a:spcPts val="0"/>
              </a:spcAft>
              <a:buSzPts val="1800"/>
              <a:buChar char="●"/>
            </a:pPr>
            <a:r>
              <a:rPr lang="en-GB" sz="1800"/>
              <a:t>Communicating cardiovascular risk is difficult,and studies show that using “heart age” often increases emotions and risk perception but does not reliably motivate lifestyle change.</a:t>
            </a:r>
            <a:endParaRPr sz="1800"/>
          </a:p>
          <a:p>
            <a:pPr marL="457200" lvl="0" indent="0" algn="l" rtl="0">
              <a:lnSpc>
                <a:spcPct val="115000"/>
              </a:lnSpc>
              <a:spcBef>
                <a:spcPts val="1200"/>
              </a:spcBef>
              <a:spcAft>
                <a:spcPts val="0"/>
              </a:spcAft>
              <a:buNone/>
            </a:pPr>
            <a:endParaRPr sz="1800"/>
          </a:p>
          <a:p>
            <a:pPr marL="457200" lvl="0" indent="-342900" algn="l" rtl="0">
              <a:lnSpc>
                <a:spcPct val="115000"/>
              </a:lnSpc>
              <a:spcBef>
                <a:spcPts val="1200"/>
              </a:spcBef>
              <a:spcAft>
                <a:spcPts val="0"/>
              </a:spcAft>
              <a:buSzPts val="1800"/>
              <a:buChar char="●"/>
            </a:pPr>
            <a:r>
              <a:rPr lang="en-GB" sz="1800"/>
              <a:t>Evidence from multiple trials shows that heart age tools only improve clinical outcomes when combined with extra support,such as counselling or structured behaviour change strategies.</a:t>
            </a:r>
            <a:endParaRPr sz="1800"/>
          </a:p>
          <a:p>
            <a:pPr marL="457200" lvl="0" indent="0" algn="l" rtl="0">
              <a:lnSpc>
                <a:spcPct val="115000"/>
              </a:lnSpc>
              <a:spcBef>
                <a:spcPts val="1200"/>
              </a:spcBef>
              <a:spcAft>
                <a:spcPts val="0"/>
              </a:spcAft>
              <a:buNone/>
            </a:pPr>
            <a:endParaRPr sz="1800"/>
          </a:p>
          <a:p>
            <a:pPr marL="457200" lvl="0" indent="-342900" algn="l" rtl="0">
              <a:lnSpc>
                <a:spcPct val="115000"/>
              </a:lnSpc>
              <a:spcBef>
                <a:spcPts val="1200"/>
              </a:spcBef>
              <a:spcAft>
                <a:spcPts val="0"/>
              </a:spcAft>
              <a:buSzPts val="1800"/>
              <a:buChar char="●"/>
            </a:pPr>
            <a:r>
              <a:rPr lang="en-GB" sz="1800"/>
              <a:t>Overall,heart age is no more effective than absolute risk on its own, and its impact depends on how it is presented and how patients interpret their results. </a:t>
            </a:r>
            <a:r>
              <a:rPr lang="en-GB" sz="1800">
                <a:latin typeface="Times New Roman"/>
                <a:ea typeface="Times New Roman"/>
                <a:cs typeface="Times New Roman"/>
                <a:sym typeface="Times New Roman"/>
              </a:rPr>
              <a:t>(Bonner et al., 2021)</a:t>
            </a:r>
            <a:endParaRPr sz="1800"/>
          </a:p>
          <a:p>
            <a:pPr marL="0" lvl="0" indent="0" algn="l" rtl="0">
              <a:spcBef>
                <a:spcPts val="1200"/>
              </a:spcBef>
              <a:spcAft>
                <a:spcPts val="0"/>
              </a:spcAft>
              <a:buNone/>
            </a:pPr>
            <a:endParaRPr>
              <a:solidFill>
                <a:srgbClr val="0070C0"/>
              </a:solidFill>
            </a:endParaRPr>
          </a:p>
        </p:txBody>
      </p:sp>
      <p:sp>
        <p:nvSpPr>
          <p:cNvPr id="124" name="Google Shape;124;p19"/>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26/06/2024</a:t>
            </a:r>
            <a:endParaRPr/>
          </a:p>
        </p:txBody>
      </p:sp>
      <p:sp>
        <p:nvSpPr>
          <p:cNvPr id="125" name="Google Shape;125;p19"/>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7</a:t>
            </a:fld>
            <a:endParaRPr/>
          </a:p>
        </p:txBody>
      </p:sp>
      <p:pic>
        <p:nvPicPr>
          <p:cNvPr id="7" name="Audio 6">
            <a:hlinkClick r:id="" action="ppaction://media"/>
            <a:extLst>
              <a:ext uri="{FF2B5EF4-FFF2-40B4-BE49-F238E27FC236}">
                <a16:creationId xmlns:a16="http://schemas.microsoft.com/office/drawing/2014/main" id="{52AEA5B0-BD13-1449-09AA-85E4D1C2A73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84528" t="-81922" r="-184528" b="-81922"/>
          <a:stretch>
            <a:fillRect/>
          </a:stretch>
        </p:blipFill>
        <p:spPr>
          <a:xfrm>
            <a:off x="6858000" y="5357812"/>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6020"/>
    </mc:Choice>
    <mc:Fallback>
      <p:transition spd="slow" advTm="960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0"/>
          <p:cNvSpPr txBox="1">
            <a:spLocks noGrp="1"/>
          </p:cNvSpPr>
          <p:nvPr>
            <p:ph type="title"/>
          </p:nvPr>
        </p:nvSpPr>
        <p:spPr>
          <a:xfrm>
            <a:off x="457200" y="44624"/>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600" b="1"/>
              <a:t>Risk factors</a:t>
            </a:r>
            <a:endParaRPr/>
          </a:p>
        </p:txBody>
      </p:sp>
      <p:sp>
        <p:nvSpPr>
          <p:cNvPr id="131" name="Google Shape;131;p20"/>
          <p:cNvSpPr txBox="1">
            <a:spLocks noGrp="1"/>
          </p:cNvSpPr>
          <p:nvPr>
            <p:ph type="body" idx="1"/>
          </p:nvPr>
        </p:nvSpPr>
        <p:spPr>
          <a:xfrm>
            <a:off x="605375" y="952500"/>
            <a:ext cx="8229600" cy="4152300"/>
          </a:xfrm>
          <a:prstGeom prst="rect">
            <a:avLst/>
          </a:prstGeom>
          <a:noFill/>
          <a:ln>
            <a:noFill/>
          </a:ln>
        </p:spPr>
        <p:txBody>
          <a:bodyPr spcFirstLastPara="1" wrap="square" lIns="91425" tIns="45700" rIns="91425" bIns="45700" anchor="t" anchorCtr="0">
            <a:noAutofit/>
          </a:bodyPr>
          <a:lstStyle/>
          <a:p>
            <a:pPr marL="457200" lvl="0" indent="-298450" algn="l" rtl="0">
              <a:lnSpc>
                <a:spcPct val="115000"/>
              </a:lnSpc>
              <a:spcBef>
                <a:spcPts val="1200"/>
              </a:spcBef>
              <a:spcAft>
                <a:spcPts val="0"/>
              </a:spcAft>
              <a:buSzPts val="1100"/>
              <a:buChar char="●"/>
            </a:pPr>
            <a:r>
              <a:rPr lang="en-GB" sz="1800"/>
              <a:t>Mr.Angelo’s cardiovascular risk is shaped by lifestyle behaviours such as diet,physical activity,moking,alcohol use and stress,all of which influence the progression of coronary artery disease.</a:t>
            </a:r>
            <a:endParaRPr sz="1800"/>
          </a:p>
          <a:p>
            <a:pPr marL="457200" lvl="0" indent="0" algn="l" rtl="0">
              <a:lnSpc>
                <a:spcPct val="115000"/>
              </a:lnSpc>
              <a:spcBef>
                <a:spcPts val="1200"/>
              </a:spcBef>
              <a:spcAft>
                <a:spcPts val="0"/>
              </a:spcAft>
              <a:buNone/>
            </a:pPr>
            <a:endParaRPr sz="1800"/>
          </a:p>
          <a:p>
            <a:pPr marL="457200" lvl="0" indent="-298450" algn="l" rtl="0">
              <a:lnSpc>
                <a:spcPct val="115000"/>
              </a:lnSpc>
              <a:spcBef>
                <a:spcPts val="1200"/>
              </a:spcBef>
              <a:spcAft>
                <a:spcPts val="0"/>
              </a:spcAft>
              <a:buSzPts val="1100"/>
              <a:buChar char="●"/>
            </a:pPr>
            <a:r>
              <a:rPr lang="en-GB" sz="1800"/>
              <a:t>Behaviour focused interventions can improve physical activity,diet quality,stress levels and medication adherence,while obesity further increases cardiometabolic risk and complicates secondary prevention.</a:t>
            </a:r>
            <a:endParaRPr sz="1800"/>
          </a:p>
          <a:p>
            <a:pPr marL="457200" lvl="0" indent="0" algn="l" rtl="0">
              <a:lnSpc>
                <a:spcPct val="115000"/>
              </a:lnSpc>
              <a:spcBef>
                <a:spcPts val="1200"/>
              </a:spcBef>
              <a:spcAft>
                <a:spcPts val="0"/>
              </a:spcAft>
              <a:buNone/>
            </a:pPr>
            <a:r>
              <a:rPr lang="en-GB" sz="1200">
                <a:latin typeface="Arial"/>
                <a:ea typeface="Arial"/>
                <a:cs typeface="Arial"/>
                <a:sym typeface="Arial"/>
              </a:rPr>
              <a:t> </a:t>
            </a:r>
            <a:endParaRPr sz="1800"/>
          </a:p>
          <a:p>
            <a:pPr marL="457200" lvl="0" indent="-298450" algn="l" rtl="0">
              <a:lnSpc>
                <a:spcPct val="115000"/>
              </a:lnSpc>
              <a:spcBef>
                <a:spcPts val="1200"/>
              </a:spcBef>
              <a:spcAft>
                <a:spcPts val="0"/>
              </a:spcAft>
              <a:buSzPts val="1100"/>
              <a:buChar char="●"/>
            </a:pPr>
            <a:r>
              <a:rPr lang="en-GB" sz="1800"/>
              <a:t>Evidence from the POLASPIRE II study shows that patients with higher BMI have more comorbidities and poorer control of medical risk factors, highlighting the need for personalised, risk‑stratified secondary‑prevention strategies. </a:t>
            </a:r>
            <a:r>
              <a:rPr lang="en-GB" sz="1800">
                <a:latin typeface="Times New Roman"/>
                <a:ea typeface="Times New Roman"/>
                <a:cs typeface="Times New Roman"/>
                <a:sym typeface="Times New Roman"/>
              </a:rPr>
              <a:t>(Kosior et al., 2026)</a:t>
            </a:r>
            <a:endParaRPr sz="1800"/>
          </a:p>
          <a:p>
            <a:pPr marL="0" lvl="0" indent="0" algn="l" rtl="0">
              <a:spcBef>
                <a:spcPts val="1200"/>
              </a:spcBef>
              <a:spcAft>
                <a:spcPts val="0"/>
              </a:spcAft>
              <a:buNone/>
            </a:pPr>
            <a:endParaRPr sz="1800"/>
          </a:p>
        </p:txBody>
      </p:sp>
      <p:pic>
        <p:nvPicPr>
          <p:cNvPr id="5" name="Audio 4">
            <a:hlinkClick r:id="" action="ppaction://media"/>
            <a:extLst>
              <a:ext uri="{FF2B5EF4-FFF2-40B4-BE49-F238E27FC236}">
                <a16:creationId xmlns:a16="http://schemas.microsoft.com/office/drawing/2014/main" id="{078628B5-0990-784E-35DD-980B928D23B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84528" t="-81922" r="-184528" b="-81922"/>
          <a:stretch>
            <a:fillRect/>
          </a:stretch>
        </p:blipFill>
        <p:spPr>
          <a:xfrm>
            <a:off x="6858000" y="5357812"/>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4085"/>
    </mc:Choice>
    <mc:Fallback>
      <p:transition spd="slow" advTm="74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600" b="1"/>
              <a:t>Recommendations</a:t>
            </a:r>
            <a:endParaRPr/>
          </a:p>
        </p:txBody>
      </p:sp>
      <p:sp>
        <p:nvSpPr>
          <p:cNvPr id="137" name="Google Shape;137;p21"/>
          <p:cNvSpPr txBox="1">
            <a:spLocks noGrp="1"/>
          </p:cNvSpPr>
          <p:nvPr>
            <p:ph type="body" idx="1"/>
          </p:nvPr>
        </p:nvSpPr>
        <p:spPr>
          <a:xfrm>
            <a:off x="457200" y="1217074"/>
            <a:ext cx="8229600" cy="4300200"/>
          </a:xfrm>
          <a:prstGeom prst="rect">
            <a:avLst/>
          </a:prstGeom>
          <a:noFill/>
          <a:ln>
            <a:noFill/>
          </a:ln>
        </p:spPr>
        <p:txBody>
          <a:bodyPr spcFirstLastPara="1" wrap="square" lIns="91425" tIns="45700" rIns="91425" bIns="45700" anchor="t" anchorCtr="0">
            <a:noAutofit/>
          </a:bodyPr>
          <a:lstStyle/>
          <a:p>
            <a:pPr marL="457200" lvl="0" indent="-342900" algn="l" rtl="0">
              <a:spcBef>
                <a:spcPts val="0"/>
              </a:spcBef>
              <a:spcAft>
                <a:spcPts val="0"/>
              </a:spcAft>
              <a:buSzPts val="1800"/>
              <a:buChar char="•"/>
            </a:pPr>
            <a:r>
              <a:rPr lang="en-GB" sz="1800" dirty="0"/>
              <a:t>Mr. Angelo’s care routine should follow evidence‑based clinical guidelines, supported by ongoing staff education and automated tools that help clinicians apply recommendations appropriately while avoiding unnecessary monitoring.</a:t>
            </a:r>
            <a:endParaRPr sz="1800" dirty="0"/>
          </a:p>
          <a:p>
            <a:pPr marL="0" lvl="0" indent="0" algn="l" rtl="0">
              <a:spcBef>
                <a:spcPts val="0"/>
              </a:spcBef>
              <a:spcAft>
                <a:spcPts val="0"/>
              </a:spcAft>
              <a:buClr>
                <a:schemeClr val="dk1"/>
              </a:buClr>
              <a:buSzPts val="1100"/>
              <a:buFont typeface="Arial"/>
              <a:buNone/>
            </a:pPr>
            <a:endParaRPr sz="1800" dirty="0"/>
          </a:p>
          <a:p>
            <a:pPr marL="457200" lvl="0" indent="-342900" algn="l" rtl="0">
              <a:spcBef>
                <a:spcPts val="0"/>
              </a:spcBef>
              <a:spcAft>
                <a:spcPts val="0"/>
              </a:spcAft>
              <a:buSzPts val="1800"/>
              <a:buChar char="•"/>
            </a:pPr>
            <a:r>
              <a:rPr lang="en-GB" sz="1800" dirty="0"/>
              <a:t>Digital decision‑support systems that integrate real‑time patient data can improve consistency in care by identifying when guideline recommendations are applicable and ensuring treatment decisions remain aligned with best practice.</a:t>
            </a:r>
            <a:endParaRPr sz="1800" dirty="0"/>
          </a:p>
          <a:p>
            <a:pPr marL="457200" lvl="0" indent="0" algn="l" rtl="0">
              <a:spcBef>
                <a:spcPts val="0"/>
              </a:spcBef>
              <a:spcAft>
                <a:spcPts val="0"/>
              </a:spcAft>
              <a:buNone/>
            </a:pPr>
            <a:endParaRPr sz="1800" dirty="0"/>
          </a:p>
          <a:p>
            <a:pPr marL="457200" lvl="0" indent="-342900" algn="l" rtl="0">
              <a:spcBef>
                <a:spcPts val="0"/>
              </a:spcBef>
              <a:spcAft>
                <a:spcPts val="0"/>
              </a:spcAft>
              <a:buSzPts val="1800"/>
              <a:buChar char="●"/>
            </a:pPr>
            <a:r>
              <a:rPr lang="en-GB" sz="1800" dirty="0"/>
              <a:t>Alongside clinical monitoring, Mr. Angelo would benefit from lifestyle‑based strategies such as regular exercise, a heart‑healthy diet, smoking cessation, stress‑management activities and strong medication adherence to support better long‑term outcomes. </a:t>
            </a:r>
            <a:r>
              <a:rPr lang="en-GB" sz="1800" dirty="0">
                <a:latin typeface="Times New Roman"/>
                <a:ea typeface="Times New Roman"/>
                <a:cs typeface="Times New Roman"/>
                <a:sym typeface="Times New Roman"/>
              </a:rPr>
              <a:t>(Lichtner et al., 2023)</a:t>
            </a:r>
            <a:endParaRPr sz="1800" dirty="0"/>
          </a:p>
          <a:p>
            <a:pPr marL="0" lvl="0" indent="0" algn="l" rtl="0">
              <a:spcBef>
                <a:spcPts val="0"/>
              </a:spcBef>
              <a:spcAft>
                <a:spcPts val="0"/>
              </a:spcAft>
              <a:buNone/>
            </a:pPr>
            <a:endParaRPr sz="1800" dirty="0"/>
          </a:p>
        </p:txBody>
      </p:sp>
      <p:sp>
        <p:nvSpPr>
          <p:cNvPr id="138" name="Google Shape;138;p21"/>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26/06/2024</a:t>
            </a:r>
            <a:endParaRPr/>
          </a:p>
        </p:txBody>
      </p:sp>
      <p:sp>
        <p:nvSpPr>
          <p:cNvPr id="139" name="Google Shape;139;p21"/>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9</a:t>
            </a:fld>
            <a:endParaRPr/>
          </a:p>
        </p:txBody>
      </p:sp>
      <p:pic>
        <p:nvPicPr>
          <p:cNvPr id="3" name="Audio 2">
            <a:hlinkClick r:id="" action="ppaction://media"/>
            <a:extLst>
              <a:ext uri="{FF2B5EF4-FFF2-40B4-BE49-F238E27FC236}">
                <a16:creationId xmlns:a16="http://schemas.microsoft.com/office/drawing/2014/main" id="{73893955-B168-C6B9-E39E-1D3D2B0ADAB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84528" t="-81922" r="-184528" b="-81922"/>
          <a:stretch>
            <a:fillRect/>
          </a:stretch>
        </p:blipFill>
        <p:spPr>
          <a:xfrm>
            <a:off x="6858000" y="5357812"/>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8920"/>
    </mc:Choice>
    <mc:Fallback>
      <p:transition spd="slow" advTm="989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2"/>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Clr>
                <a:schemeClr val="dk1"/>
              </a:buClr>
              <a:buSzPts val="1100"/>
              <a:buFont typeface="Arial"/>
              <a:buNone/>
            </a:pPr>
            <a:endParaRPr sz="1800"/>
          </a:p>
          <a:p>
            <a:pPr marL="0" lvl="0" indent="0" algn="ctr" rtl="0">
              <a:spcBef>
                <a:spcPts val="0"/>
              </a:spcBef>
              <a:spcAft>
                <a:spcPts val="0"/>
              </a:spcAft>
              <a:buNone/>
            </a:pPr>
            <a:r>
              <a:rPr lang="en-GB" sz="3600" b="1"/>
              <a:t>Relevant information care  plan</a:t>
            </a:r>
            <a:endParaRPr sz="3600" b="1"/>
          </a:p>
          <a:p>
            <a:pPr marL="0" lvl="0" indent="0" algn="ctr" rtl="0">
              <a:spcBef>
                <a:spcPts val="0"/>
              </a:spcBef>
              <a:spcAft>
                <a:spcPts val="0"/>
              </a:spcAft>
              <a:buClr>
                <a:schemeClr val="dk1"/>
              </a:buClr>
              <a:buSzPts val="1100"/>
              <a:buFont typeface="Arial"/>
              <a:buNone/>
            </a:pPr>
            <a:endParaRPr sz="3200" b="1"/>
          </a:p>
          <a:p>
            <a:pPr marL="0" lvl="0" indent="0" algn="ctr" rtl="0">
              <a:spcBef>
                <a:spcPts val="0"/>
              </a:spcBef>
              <a:spcAft>
                <a:spcPts val="0"/>
              </a:spcAft>
              <a:buNone/>
            </a:pPr>
            <a:endParaRPr sz="2400" b="1"/>
          </a:p>
        </p:txBody>
      </p:sp>
      <p:sp>
        <p:nvSpPr>
          <p:cNvPr id="146" name="Google Shape;146;p22"/>
          <p:cNvSpPr txBox="1">
            <a:spLocks noGrp="1"/>
          </p:cNvSpPr>
          <p:nvPr>
            <p:ph type="body" idx="1"/>
          </p:nvPr>
        </p:nvSpPr>
        <p:spPr>
          <a:xfrm>
            <a:off x="457200" y="1600201"/>
            <a:ext cx="8229600" cy="3917100"/>
          </a:xfrm>
          <a:prstGeom prst="rect">
            <a:avLst/>
          </a:prstGeom>
        </p:spPr>
        <p:txBody>
          <a:bodyPr spcFirstLastPara="1" wrap="square" lIns="91425" tIns="45700" rIns="91425" bIns="45700" anchor="t" anchorCtr="0">
            <a:noAutofit/>
          </a:bodyPr>
          <a:lstStyle/>
          <a:p>
            <a:pPr marL="457200" lvl="0" indent="-342900" algn="l" rtl="0">
              <a:spcBef>
                <a:spcPts val="360"/>
              </a:spcBef>
              <a:spcAft>
                <a:spcPts val="0"/>
              </a:spcAft>
              <a:buSzPts val="1800"/>
              <a:buChar char="●"/>
            </a:pPr>
            <a:r>
              <a:rPr lang="en-GB" sz="1800"/>
              <a:t>Secondary prevention strategies  including lifestyle change, guideline‑recommended medications and cardiac rehabilitation significantly reduce recurrent events and mortality.</a:t>
            </a:r>
            <a:endParaRPr sz="1800"/>
          </a:p>
          <a:p>
            <a:pPr marL="457200" lvl="0" indent="0" algn="l" rtl="0">
              <a:spcBef>
                <a:spcPts val="360"/>
              </a:spcBef>
              <a:spcAft>
                <a:spcPts val="0"/>
              </a:spcAft>
              <a:buNone/>
            </a:pPr>
            <a:endParaRPr sz="1800"/>
          </a:p>
          <a:p>
            <a:pPr marL="457200" lvl="0" indent="-342900" algn="l" rtl="0">
              <a:spcBef>
                <a:spcPts val="360"/>
              </a:spcBef>
              <a:spcAft>
                <a:spcPts val="0"/>
              </a:spcAft>
              <a:buSzPts val="1800"/>
              <a:buChar char="●"/>
            </a:pPr>
            <a:r>
              <a:rPr lang="en-GB" sz="1800"/>
              <a:t>Major barriers exist at patient, provider and system levels, such as limited access to care,clinical inertia,low health literacy and environments that do not support healthy behaviours.</a:t>
            </a:r>
            <a:endParaRPr sz="1800"/>
          </a:p>
          <a:p>
            <a:pPr marL="457200" lvl="0" indent="0" algn="l" rtl="0">
              <a:spcBef>
                <a:spcPts val="360"/>
              </a:spcBef>
              <a:spcAft>
                <a:spcPts val="0"/>
              </a:spcAft>
              <a:buNone/>
            </a:pPr>
            <a:endParaRPr sz="1800"/>
          </a:p>
          <a:p>
            <a:pPr marL="457200" lvl="0" indent="-342900" algn="l" rtl="0">
              <a:spcBef>
                <a:spcPts val="360"/>
              </a:spcBef>
              <a:spcAft>
                <a:spcPts val="0"/>
              </a:spcAft>
              <a:buSzPts val="1800"/>
              <a:buChar char="●"/>
            </a:pPr>
            <a:r>
              <a:rPr lang="en-GB" sz="1800"/>
              <a:t>Effective solutions include improving self management, strengthening national policies,expanding rehabilitation programmes and using digital health tools to support long‑term risk factor control.</a:t>
            </a:r>
            <a:endParaRPr sz="1800"/>
          </a:p>
          <a:p>
            <a:pPr marL="457200" lvl="0" indent="0" algn="l" rtl="0">
              <a:spcBef>
                <a:spcPts val="360"/>
              </a:spcBef>
              <a:spcAft>
                <a:spcPts val="0"/>
              </a:spcAft>
              <a:buNone/>
            </a:pPr>
            <a:r>
              <a:rPr lang="en-GB" sz="1800">
                <a:latin typeface="Times New Roman"/>
                <a:ea typeface="Times New Roman"/>
                <a:cs typeface="Times New Roman"/>
                <a:sym typeface="Times New Roman"/>
              </a:rPr>
              <a:t>(Laranjo et al., 2024)</a:t>
            </a:r>
            <a:endParaRPr sz="1800"/>
          </a:p>
          <a:p>
            <a:pPr marL="0" lvl="0" indent="0" algn="l" rtl="0">
              <a:spcBef>
                <a:spcPts val="360"/>
              </a:spcBef>
              <a:spcAft>
                <a:spcPts val="0"/>
              </a:spcAft>
              <a:buNone/>
            </a:pPr>
            <a:endParaRPr/>
          </a:p>
        </p:txBody>
      </p:sp>
      <p:sp>
        <p:nvSpPr>
          <p:cNvPr id="147" name="Google Shape;147;p22"/>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10</a:t>
            </a:fld>
            <a:endParaRPr/>
          </a:p>
        </p:txBody>
      </p:sp>
      <p:pic>
        <p:nvPicPr>
          <p:cNvPr id="5" name="Audio 4">
            <a:hlinkClick r:id="" action="ppaction://media"/>
            <a:extLst>
              <a:ext uri="{FF2B5EF4-FFF2-40B4-BE49-F238E27FC236}">
                <a16:creationId xmlns:a16="http://schemas.microsoft.com/office/drawing/2014/main" id="{19B4686C-5CE2-BA5F-A01C-890F9A4A29C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84528" t="-81922" r="-184528" b="-81922"/>
          <a:stretch>
            <a:fillRect/>
          </a:stretch>
        </p:blipFill>
        <p:spPr>
          <a:xfrm>
            <a:off x="6858000" y="5357812"/>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4232"/>
    </mc:Choice>
    <mc:Fallback>
      <p:transition spd="slow" advTm="842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600" b="1"/>
              <a:t>Conclusion</a:t>
            </a:r>
            <a:endParaRPr/>
          </a:p>
        </p:txBody>
      </p:sp>
      <p:sp>
        <p:nvSpPr>
          <p:cNvPr id="153" name="Google Shape;153;p23"/>
          <p:cNvSpPr txBox="1">
            <a:spLocks noGrp="1"/>
          </p:cNvSpPr>
          <p:nvPr>
            <p:ph type="body" idx="1"/>
          </p:nvPr>
        </p:nvSpPr>
        <p:spPr>
          <a:xfrm>
            <a:off x="457200" y="1417650"/>
            <a:ext cx="8229600" cy="409950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1200"/>
              </a:spcAft>
              <a:buClr>
                <a:schemeClr val="dk1"/>
              </a:buClr>
              <a:buSzPts val="1100"/>
              <a:buFont typeface="Arial"/>
              <a:buNone/>
            </a:pPr>
            <a:r>
              <a:rPr lang="en-GB" sz="1800"/>
              <a:t>Overall,evidence shows that cardiovascular disease requires a combination of clear risk communication,strong patient education,accessible healthcare support and sustained lifestyle change.While lifestyle modification,medication and secondary prevention strategies are proven to reduce events and mortality,real world barriers such as low health literacy,limited consultation time,clinical inertia and environmental constraints continue to limit their impact.Strengthening patient‑centred education,expanding the roles of healthcare professionals like community pharmacists and integrating digital tools and rehabilitation programmes can help close these gaps.Together,these approaches offer a more effective and practical pathway for improving long</a:t>
            </a:r>
            <a:r>
              <a:rPr lang="en-GB"/>
              <a:t>‑</a:t>
            </a:r>
            <a:r>
              <a:rPr lang="en-GB" sz="1800"/>
              <a:t>term cardiovascular outcomes.</a:t>
            </a:r>
            <a:endParaRPr sz="1800"/>
          </a:p>
        </p:txBody>
      </p:sp>
      <p:sp>
        <p:nvSpPr>
          <p:cNvPr id="154" name="Google Shape;154;p23"/>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26/06/2024</a:t>
            </a:r>
            <a:endParaRPr/>
          </a:p>
        </p:txBody>
      </p:sp>
      <p:sp>
        <p:nvSpPr>
          <p:cNvPr id="155" name="Google Shape;155;p23"/>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11</a:t>
            </a:fld>
            <a:endParaRPr/>
          </a:p>
        </p:txBody>
      </p:sp>
      <p:pic>
        <p:nvPicPr>
          <p:cNvPr id="6" name="Audio 5">
            <a:hlinkClick r:id="" action="ppaction://media"/>
            <a:extLst>
              <a:ext uri="{FF2B5EF4-FFF2-40B4-BE49-F238E27FC236}">
                <a16:creationId xmlns:a16="http://schemas.microsoft.com/office/drawing/2014/main" id="{99658B08-3B5B-8ECA-4A65-1A38C1EA467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84528" t="-81922" r="-184528" b="-81922"/>
          <a:stretch>
            <a:fillRect/>
          </a:stretch>
        </p:blipFill>
        <p:spPr>
          <a:xfrm>
            <a:off x="6858000" y="5357812"/>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6316"/>
    </mc:Choice>
    <mc:Fallback>
      <p:transition spd="slow" advTm="76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600" b="1"/>
              <a:t>References</a:t>
            </a:r>
            <a:endParaRPr/>
          </a:p>
        </p:txBody>
      </p:sp>
      <p:sp>
        <p:nvSpPr>
          <p:cNvPr id="161" name="Google Shape;161;p24"/>
          <p:cNvSpPr txBox="1">
            <a:spLocks noGrp="1"/>
          </p:cNvSpPr>
          <p:nvPr>
            <p:ph type="body" idx="1"/>
          </p:nvPr>
        </p:nvSpPr>
        <p:spPr>
          <a:xfrm>
            <a:off x="457200" y="1483600"/>
            <a:ext cx="8229600" cy="407940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a:latin typeface="Times New Roman"/>
                <a:ea typeface="Times New Roman"/>
                <a:cs typeface="Times New Roman"/>
                <a:sym typeface="Times New Roman"/>
              </a:rPr>
              <a:t>Bonner, C. et al. (2021). Interventions Using ‘heart Age’ for Cardiovascular Disease Risk communication: Systematic Review of psychological, Behavioural and Clinical Effects (Preprint). </a:t>
            </a:r>
            <a:r>
              <a:rPr lang="en-GB" sz="1200" i="1">
                <a:latin typeface="Times New Roman"/>
                <a:ea typeface="Times New Roman"/>
                <a:cs typeface="Times New Roman"/>
                <a:sym typeface="Times New Roman"/>
              </a:rPr>
              <a:t>JMIR Cardio</a:t>
            </a:r>
            <a:r>
              <a:rPr lang="en-GB" sz="1200">
                <a:latin typeface="Times New Roman"/>
                <a:ea typeface="Times New Roman"/>
                <a:cs typeface="Times New Roman"/>
                <a:sym typeface="Times New Roman"/>
              </a:rPr>
              <a:t>, 1(1). doi:</a:t>
            </a:r>
            <a:r>
              <a:rPr lang="en-GB" sz="1200" u="sng">
                <a:solidFill>
                  <a:schemeClr val="hlink"/>
                </a:solidFill>
                <a:latin typeface="Times New Roman"/>
                <a:ea typeface="Times New Roman"/>
                <a:cs typeface="Times New Roman"/>
                <a:sym typeface="Times New Roman"/>
                <a:hlinkClick r:id="rId5"/>
              </a:rPr>
              <a:t>https://doi.org/10.2196/31056</a:t>
            </a:r>
            <a:r>
              <a:rPr lang="en-GB" sz="1200">
                <a:latin typeface="Times New Roman"/>
                <a:ea typeface="Times New Roman"/>
                <a:cs typeface="Times New Roman"/>
                <a:sym typeface="Times New Roman"/>
              </a:rPr>
              <a:t>.</a:t>
            </a:r>
            <a:endParaRPr sz="1200">
              <a:latin typeface="Times New Roman"/>
              <a:ea typeface="Times New Roman"/>
              <a:cs typeface="Times New Roman"/>
              <a:sym typeface="Times New Roman"/>
            </a:endParaRPr>
          </a:p>
          <a:p>
            <a:pPr marL="0" lvl="0" indent="0" algn="l" rtl="0">
              <a:lnSpc>
                <a:spcPct val="150000"/>
              </a:lnSpc>
              <a:spcBef>
                <a:spcPts val="1200"/>
              </a:spcBef>
              <a:spcAft>
                <a:spcPts val="0"/>
              </a:spcAft>
              <a:buClr>
                <a:schemeClr val="dk1"/>
              </a:buClr>
              <a:buSzPts val="1100"/>
              <a:buFont typeface="Arial"/>
              <a:buNone/>
            </a:pPr>
            <a:r>
              <a:rPr lang="en-GB" sz="1200">
                <a:latin typeface="Times New Roman"/>
                <a:ea typeface="Times New Roman"/>
                <a:cs typeface="Times New Roman"/>
                <a:sym typeface="Times New Roman"/>
              </a:rPr>
              <a:t>Eckardt, I., Buschhaus, C., Nickenig, G. and Jansen, F. (2021). Smartphone-guided Secondary Prevention for Patients with Coronary artery Disease. </a:t>
            </a:r>
            <a:r>
              <a:rPr lang="en-GB" sz="1200" i="1">
                <a:latin typeface="Times New Roman"/>
                <a:ea typeface="Times New Roman"/>
                <a:cs typeface="Times New Roman"/>
                <a:sym typeface="Times New Roman"/>
              </a:rPr>
              <a:t>Journal of Rehabilitation and Assistive Technologies Engineering</a:t>
            </a:r>
            <a:r>
              <a:rPr lang="en-GB" sz="1200">
                <a:latin typeface="Times New Roman"/>
                <a:ea typeface="Times New Roman"/>
                <a:cs typeface="Times New Roman"/>
                <a:sym typeface="Times New Roman"/>
              </a:rPr>
              <a:t>, [online] 8(2055-6683), p.2055668321996572. doi:</a:t>
            </a:r>
            <a:r>
              <a:rPr lang="en-GB" sz="1200" u="sng">
                <a:solidFill>
                  <a:schemeClr val="hlink"/>
                </a:solidFill>
                <a:latin typeface="Times New Roman"/>
                <a:ea typeface="Times New Roman"/>
                <a:cs typeface="Times New Roman"/>
                <a:sym typeface="Times New Roman"/>
                <a:hlinkClick r:id="rId6"/>
              </a:rPr>
              <a:t>https://doi.org/10.1177/2055668321996572</a:t>
            </a:r>
            <a:r>
              <a:rPr lang="en-GB" sz="1200">
                <a:latin typeface="Times New Roman"/>
                <a:ea typeface="Times New Roman"/>
                <a:cs typeface="Times New Roman"/>
                <a:sym typeface="Times New Roman"/>
              </a:rPr>
              <a:t>.</a:t>
            </a:r>
            <a:endParaRPr sz="1200">
              <a:latin typeface="Times New Roman"/>
              <a:ea typeface="Times New Roman"/>
              <a:cs typeface="Times New Roman"/>
              <a:sym typeface="Times New Roman"/>
            </a:endParaRPr>
          </a:p>
          <a:p>
            <a:pPr marL="0" lvl="0" indent="0" algn="l" rtl="0">
              <a:lnSpc>
                <a:spcPct val="150000"/>
              </a:lnSpc>
              <a:spcBef>
                <a:spcPts val="1200"/>
              </a:spcBef>
              <a:spcAft>
                <a:spcPts val="0"/>
              </a:spcAft>
              <a:buClr>
                <a:schemeClr val="dk1"/>
              </a:buClr>
              <a:buSzPts val="1100"/>
              <a:buFont typeface="Arial"/>
              <a:buNone/>
            </a:pPr>
            <a:r>
              <a:rPr lang="en-GB" sz="1200">
                <a:latin typeface="Times New Roman"/>
                <a:ea typeface="Times New Roman"/>
                <a:cs typeface="Times New Roman"/>
                <a:sym typeface="Times New Roman"/>
              </a:rPr>
              <a:t>Kosior, D. et al. (2026). Obesity and Beyond: Lifestyle Patterns and Cardiometabolic Burden in High-Risk Patients with Coronary Artery Disease—Moving toward Personalized Prevention. </a:t>
            </a:r>
            <a:r>
              <a:rPr lang="en-GB" sz="1200" i="1">
                <a:latin typeface="Times New Roman"/>
                <a:ea typeface="Times New Roman"/>
                <a:cs typeface="Times New Roman"/>
                <a:sym typeface="Times New Roman"/>
              </a:rPr>
              <a:t>Diseases</a:t>
            </a:r>
            <a:r>
              <a:rPr lang="en-GB" sz="1200">
                <a:latin typeface="Times New Roman"/>
                <a:ea typeface="Times New Roman"/>
                <a:cs typeface="Times New Roman"/>
                <a:sym typeface="Times New Roman"/>
              </a:rPr>
              <a:t>, 14(2), p.57. doi:</a:t>
            </a:r>
            <a:r>
              <a:rPr lang="en-GB" sz="1200" u="sng">
                <a:solidFill>
                  <a:schemeClr val="hlink"/>
                </a:solidFill>
                <a:latin typeface="Times New Roman"/>
                <a:ea typeface="Times New Roman"/>
                <a:cs typeface="Times New Roman"/>
                <a:sym typeface="Times New Roman"/>
                <a:hlinkClick r:id="rId7"/>
              </a:rPr>
              <a:t>https://doi.org/10.3390/diseases14020057</a:t>
            </a:r>
            <a:r>
              <a:rPr lang="en-GB" sz="1200">
                <a:latin typeface="Times New Roman"/>
                <a:ea typeface="Times New Roman"/>
                <a:cs typeface="Times New Roman"/>
                <a:sym typeface="Times New Roman"/>
              </a:rPr>
              <a:t>.</a:t>
            </a:r>
            <a:endParaRPr sz="1200">
              <a:latin typeface="Times New Roman"/>
              <a:ea typeface="Times New Roman"/>
              <a:cs typeface="Times New Roman"/>
              <a:sym typeface="Times New Roman"/>
            </a:endParaRPr>
          </a:p>
          <a:p>
            <a:pPr marL="0" lvl="0" indent="0" algn="l" rtl="0">
              <a:lnSpc>
                <a:spcPct val="150000"/>
              </a:lnSpc>
              <a:spcBef>
                <a:spcPts val="1200"/>
              </a:spcBef>
              <a:spcAft>
                <a:spcPts val="0"/>
              </a:spcAft>
              <a:buClr>
                <a:schemeClr val="dk1"/>
              </a:buClr>
              <a:buSzPts val="1100"/>
              <a:buFont typeface="Arial"/>
              <a:buNone/>
            </a:pPr>
            <a:r>
              <a:rPr lang="en-GB" sz="1200">
                <a:latin typeface="Times New Roman"/>
                <a:ea typeface="Times New Roman"/>
                <a:cs typeface="Times New Roman"/>
                <a:sym typeface="Times New Roman"/>
              </a:rPr>
              <a:t>Laranjo,L. et al. (2024). World Heart Federation Roadmap for Secondary Prevention of Cardiovascular Disease: 2023 Update. </a:t>
            </a:r>
            <a:r>
              <a:rPr lang="en-GB" sz="1200" i="1">
                <a:latin typeface="Times New Roman"/>
                <a:ea typeface="Times New Roman"/>
                <a:cs typeface="Times New Roman"/>
                <a:sym typeface="Times New Roman"/>
              </a:rPr>
              <a:t>Global heart</a:t>
            </a:r>
            <a:r>
              <a:rPr lang="en-GB" sz="1200">
                <a:latin typeface="Times New Roman"/>
                <a:ea typeface="Times New Roman"/>
                <a:cs typeface="Times New Roman"/>
                <a:sym typeface="Times New Roman"/>
              </a:rPr>
              <a:t>, 19(1). doi:</a:t>
            </a:r>
            <a:r>
              <a:rPr lang="en-GB" sz="1200" u="sng">
                <a:solidFill>
                  <a:schemeClr val="hlink"/>
                </a:solidFill>
                <a:latin typeface="Times New Roman"/>
                <a:ea typeface="Times New Roman"/>
                <a:cs typeface="Times New Roman"/>
                <a:sym typeface="Times New Roman"/>
                <a:hlinkClick r:id="rId8"/>
              </a:rPr>
              <a:t>https://doi.org/10. 5334/gh.1278</a:t>
            </a:r>
            <a:r>
              <a:rPr lang="en-GB" sz="1200">
                <a:solidFill>
                  <a:schemeClr val="hlink"/>
                </a:solidFill>
                <a:latin typeface="Times New Roman"/>
                <a:ea typeface="Times New Roman"/>
                <a:cs typeface="Times New Roman"/>
                <a:sym typeface="Times New Roman"/>
              </a:rPr>
              <a:t>.</a:t>
            </a:r>
            <a:r>
              <a:rPr lang="en-GB" sz="1200">
                <a:solidFill>
                  <a:schemeClr val="hlink"/>
                </a:solidFill>
                <a:latin typeface="Roboto Mono"/>
                <a:ea typeface="Roboto Mono"/>
                <a:cs typeface="Roboto Mono"/>
                <a:sym typeface="Roboto Mono"/>
              </a:rPr>
              <a:t>https://www.bhf.org.uk/informationsupport/heart-matters-magazine/research/heart-statistics</a:t>
            </a:r>
            <a:r>
              <a:rPr lang="en-GB" sz="1200">
                <a:solidFill>
                  <a:schemeClr val="hlink"/>
                </a:solidFill>
                <a:latin typeface="Arial"/>
                <a:ea typeface="Arial"/>
                <a:cs typeface="Arial"/>
                <a:sym typeface="Arial"/>
              </a:rPr>
              <a:t> (bhf.org.uk in Bing</a:t>
            </a:r>
            <a:r>
              <a:rPr lang="en-GB" sz="1200">
                <a:solidFill>
                  <a:srgbClr val="1155CC"/>
                </a:solidFill>
                <a:latin typeface="Arial"/>
                <a:ea typeface="Arial"/>
                <a:cs typeface="Arial"/>
                <a:sym typeface="Arial"/>
              </a:rPr>
              <a:t>)  </a:t>
            </a:r>
            <a:r>
              <a:rPr lang="en-GB" sz="1200">
                <a:latin typeface="Arial"/>
                <a:ea typeface="Arial"/>
                <a:cs typeface="Arial"/>
                <a:sym typeface="Arial"/>
              </a:rPr>
              <a:t>(Accessed: 18 April 2026).</a:t>
            </a:r>
            <a:endParaRPr sz="1200">
              <a:latin typeface="Arial"/>
              <a:ea typeface="Arial"/>
              <a:cs typeface="Arial"/>
              <a:sym typeface="Arial"/>
            </a:endParaRPr>
          </a:p>
          <a:p>
            <a:pPr marL="0" lvl="0" indent="0" algn="l" rtl="0">
              <a:lnSpc>
                <a:spcPct val="115000"/>
              </a:lnSpc>
              <a:spcBef>
                <a:spcPts val="1200"/>
              </a:spcBef>
              <a:spcAft>
                <a:spcPts val="0"/>
              </a:spcAft>
              <a:buNone/>
            </a:pPr>
            <a:endParaRPr sz="1600">
              <a:latin typeface="Arial"/>
              <a:ea typeface="Arial"/>
              <a:cs typeface="Arial"/>
              <a:sym typeface="Arial"/>
            </a:endParaRPr>
          </a:p>
          <a:p>
            <a:pPr marL="0" lvl="0" indent="0" algn="l" rtl="0">
              <a:lnSpc>
                <a:spcPct val="115000"/>
              </a:lnSpc>
              <a:spcBef>
                <a:spcPts val="1200"/>
              </a:spcBef>
              <a:spcAft>
                <a:spcPts val="0"/>
              </a:spcAft>
              <a:buNone/>
            </a:pPr>
            <a:endParaRPr sz="1600">
              <a:latin typeface="Arial"/>
              <a:ea typeface="Arial"/>
              <a:cs typeface="Arial"/>
              <a:sym typeface="Arial"/>
            </a:endParaRPr>
          </a:p>
          <a:p>
            <a:pPr marL="0" lvl="0" indent="0" algn="l" rtl="0">
              <a:lnSpc>
                <a:spcPct val="115000"/>
              </a:lnSpc>
              <a:spcBef>
                <a:spcPts val="1200"/>
              </a:spcBef>
              <a:spcAft>
                <a:spcPts val="1200"/>
              </a:spcAft>
              <a:buClr>
                <a:schemeClr val="dk1"/>
              </a:buClr>
              <a:buSzPts val="1100"/>
              <a:buFont typeface="Arial"/>
              <a:buNone/>
            </a:pPr>
            <a:endParaRPr sz="1600">
              <a:latin typeface="Arial"/>
              <a:ea typeface="Arial"/>
              <a:cs typeface="Arial"/>
              <a:sym typeface="Arial"/>
            </a:endParaRPr>
          </a:p>
        </p:txBody>
      </p:sp>
      <p:sp>
        <p:nvSpPr>
          <p:cNvPr id="162" name="Google Shape;162;p24"/>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26/06/2024</a:t>
            </a:r>
            <a:endParaRPr/>
          </a:p>
        </p:txBody>
      </p:sp>
      <p:sp>
        <p:nvSpPr>
          <p:cNvPr id="163" name="Google Shape;163;p24"/>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12</a:t>
            </a:fld>
            <a:endParaRPr/>
          </a:p>
        </p:txBody>
      </p:sp>
      <p:pic>
        <p:nvPicPr>
          <p:cNvPr id="9" name="Audio 8">
            <a:hlinkClick r:id="" action="ppaction://media"/>
            <a:extLst>
              <a:ext uri="{FF2B5EF4-FFF2-40B4-BE49-F238E27FC236}">
                <a16:creationId xmlns:a16="http://schemas.microsoft.com/office/drawing/2014/main" id="{76066310-ABD4-3C10-380F-06CF11A37BBE}"/>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84528" t="-81922" r="-184528" b="-81922"/>
          <a:stretch>
            <a:fillRect/>
          </a:stretch>
        </p:blipFill>
        <p:spPr>
          <a:xfrm>
            <a:off x="6858000" y="5357812"/>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1953"/>
    </mc:Choice>
    <mc:Fallback>
      <p:transition spd="slow" advTm="819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25"/>
          <p:cNvSpPr txBox="1">
            <a:spLocks noGrp="1"/>
          </p:cNvSpPr>
          <p:nvPr>
            <p:ph type="title"/>
          </p:nvPr>
        </p:nvSpPr>
        <p:spPr>
          <a:xfrm>
            <a:off x="330200" y="450001"/>
            <a:ext cx="8229600" cy="10590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Clr>
                <a:schemeClr val="dk1"/>
              </a:buClr>
              <a:buFont typeface="Arial"/>
              <a:buNone/>
            </a:pPr>
            <a:r>
              <a:rPr lang="en-GB" sz="3600" b="1"/>
              <a:t>References</a:t>
            </a:r>
            <a:endParaRPr/>
          </a:p>
          <a:p>
            <a:pPr marL="0" lvl="0" indent="0" algn="ctr" rtl="0">
              <a:spcBef>
                <a:spcPts val="0"/>
              </a:spcBef>
              <a:spcAft>
                <a:spcPts val="0"/>
              </a:spcAft>
              <a:buNone/>
            </a:pPr>
            <a:endParaRPr/>
          </a:p>
        </p:txBody>
      </p:sp>
      <p:sp>
        <p:nvSpPr>
          <p:cNvPr id="170" name="Google Shape;170;p25"/>
          <p:cNvSpPr txBox="1">
            <a:spLocks noGrp="1"/>
          </p:cNvSpPr>
          <p:nvPr>
            <p:ph type="body" idx="1"/>
          </p:nvPr>
        </p:nvSpPr>
        <p:spPr>
          <a:xfrm>
            <a:off x="270775" y="1195925"/>
            <a:ext cx="8496600" cy="3923700"/>
          </a:xfrm>
          <a:prstGeom prst="rect">
            <a:avLst/>
          </a:prstGeom>
        </p:spPr>
        <p:txBody>
          <a:bodyPr spcFirstLastPara="1" wrap="square" lIns="91425" tIns="45700" rIns="91425" bIns="45700"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a:latin typeface="Times New Roman"/>
                <a:ea typeface="Times New Roman"/>
                <a:cs typeface="Times New Roman"/>
                <a:sym typeface="Times New Roman"/>
              </a:rPr>
              <a:t>Lichtner, G. et al. (2023). Automated Monitoring of Adherence to Evidenced-Based Clinical Guideline Recommendations: Design and Implementation Study. </a:t>
            </a:r>
            <a:r>
              <a:rPr lang="en-GB" sz="1200" i="1">
                <a:latin typeface="Times New Roman"/>
                <a:ea typeface="Times New Roman"/>
                <a:cs typeface="Times New Roman"/>
                <a:sym typeface="Times New Roman"/>
              </a:rPr>
              <a:t>Journal of Medical Internet Research</a:t>
            </a:r>
            <a:r>
              <a:rPr lang="en-GB" sz="1200">
                <a:latin typeface="Times New Roman"/>
                <a:ea typeface="Times New Roman"/>
                <a:cs typeface="Times New Roman"/>
                <a:sym typeface="Times New Roman"/>
              </a:rPr>
              <a:t>, 25(1438-8871), pp.e41177–e41177. doi:</a:t>
            </a:r>
            <a:r>
              <a:rPr lang="en-GB" sz="1200" u="sng">
                <a:solidFill>
                  <a:schemeClr val="hlink"/>
                </a:solidFill>
                <a:latin typeface="Times New Roman"/>
                <a:ea typeface="Times New Roman"/>
                <a:cs typeface="Times New Roman"/>
                <a:sym typeface="Times New Roman"/>
                <a:hlinkClick r:id="rId3"/>
              </a:rPr>
              <a:t>https://doi.org/10.2196/41177</a:t>
            </a:r>
            <a:r>
              <a:rPr lang="en-GB" sz="1200">
                <a:latin typeface="Times New Roman"/>
                <a:ea typeface="Times New Roman"/>
                <a:cs typeface="Times New Roman"/>
                <a:sym typeface="Times New Roman"/>
              </a:rPr>
              <a:t>.</a:t>
            </a:r>
            <a:endParaRPr sz="1200">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GB" sz="1200">
                <a:latin typeface="Arial"/>
                <a:ea typeface="Arial"/>
                <a:cs typeface="Arial"/>
                <a:sym typeface="Arial"/>
              </a:rPr>
              <a:t>NHS (2024) </a:t>
            </a:r>
            <a:r>
              <a:rPr lang="en-GB" sz="1200" i="1">
                <a:latin typeface="Arial"/>
                <a:ea typeface="Arial"/>
                <a:cs typeface="Arial"/>
                <a:sym typeface="Arial"/>
              </a:rPr>
              <a:t>Cardiovascular disease (CVD)</a:t>
            </a:r>
            <a:r>
              <a:rPr lang="en-GB" sz="1200">
                <a:latin typeface="Arial"/>
                <a:ea typeface="Arial"/>
                <a:cs typeface="Arial"/>
                <a:sym typeface="Arial"/>
              </a:rPr>
              <a:t>. Available at: </a:t>
            </a:r>
            <a:r>
              <a:rPr lang="en-GB" sz="1200">
                <a:solidFill>
                  <a:schemeClr val="hlink"/>
                </a:solidFill>
                <a:latin typeface="Arial"/>
                <a:ea typeface="Arial"/>
                <a:cs typeface="Arial"/>
                <a:sym typeface="Arial"/>
              </a:rPr>
              <a:t>https://www.nhs.uk/conditions/cardiovascular-disease/ </a:t>
            </a:r>
            <a:r>
              <a:rPr lang="en-GB" sz="1200">
                <a:latin typeface="Arial"/>
                <a:ea typeface="Arial"/>
                <a:cs typeface="Arial"/>
                <a:sym typeface="Arial"/>
              </a:rPr>
              <a:t>(Accessed: 17 April 2026).</a:t>
            </a:r>
            <a:endParaRPr sz="1200">
              <a:latin typeface="Arial"/>
              <a:ea typeface="Arial"/>
              <a:cs typeface="Arial"/>
              <a:sym typeface="Arial"/>
            </a:endParaRPr>
          </a:p>
          <a:p>
            <a:pPr marL="0" lvl="0" indent="0" algn="l" rtl="0">
              <a:lnSpc>
                <a:spcPct val="150000"/>
              </a:lnSpc>
              <a:spcBef>
                <a:spcPts val="1200"/>
              </a:spcBef>
              <a:spcAft>
                <a:spcPts val="0"/>
              </a:spcAft>
              <a:buClr>
                <a:schemeClr val="dk1"/>
              </a:buClr>
              <a:buSzPts val="1100"/>
              <a:buFont typeface="Arial"/>
              <a:buNone/>
            </a:pPr>
            <a:r>
              <a:rPr lang="en-GB" sz="1200">
                <a:latin typeface="Times New Roman"/>
                <a:ea typeface="Times New Roman"/>
                <a:cs typeface="Times New Roman"/>
                <a:sym typeface="Times New Roman"/>
              </a:rPr>
              <a:t>Saboktakin, A. et al. (2021). A Novel Approach to Educate Hospitalized Cardiovascular Disease Patients about Lifestyle and Behavior Modifications. </a:t>
            </a:r>
            <a:r>
              <a:rPr lang="en-GB" sz="1200" i="1">
                <a:latin typeface="Times New Roman"/>
                <a:ea typeface="Times New Roman"/>
                <a:cs typeface="Times New Roman"/>
                <a:sym typeface="Times New Roman"/>
              </a:rPr>
              <a:t>BMC Medical Informatics and Decision Making</a:t>
            </a:r>
            <a:r>
              <a:rPr lang="en-GB" sz="1200">
                <a:latin typeface="Times New Roman"/>
                <a:ea typeface="Times New Roman"/>
                <a:cs typeface="Times New Roman"/>
                <a:sym typeface="Times New Roman"/>
              </a:rPr>
              <a:t>, 21(1). doi:</a:t>
            </a:r>
            <a:r>
              <a:rPr lang="en-GB" sz="1200" u="sng">
                <a:solidFill>
                  <a:schemeClr val="hlink"/>
                </a:solidFill>
                <a:latin typeface="Times New Roman"/>
                <a:ea typeface="Times New Roman"/>
                <a:cs typeface="Times New Roman"/>
                <a:sym typeface="Times New Roman"/>
                <a:hlinkClick r:id="rId4"/>
              </a:rPr>
              <a:t>https://doi.org/10.1186/s12911-021-01680-x</a:t>
            </a:r>
            <a:r>
              <a:rPr lang="en-GB" sz="1200">
                <a:latin typeface="Times New Roman"/>
                <a:ea typeface="Times New Roman"/>
                <a:cs typeface="Times New Roman"/>
                <a:sym typeface="Times New Roman"/>
              </a:rPr>
              <a:t>.</a:t>
            </a:r>
            <a:endParaRPr sz="1200">
              <a:latin typeface="Arial"/>
              <a:ea typeface="Arial"/>
              <a:cs typeface="Arial"/>
              <a:sym typeface="Arial"/>
            </a:endParaRPr>
          </a:p>
          <a:p>
            <a:pPr marL="0" lvl="0" indent="0" algn="l" rtl="0">
              <a:lnSpc>
                <a:spcPct val="150000"/>
              </a:lnSpc>
              <a:spcBef>
                <a:spcPts val="1200"/>
              </a:spcBef>
              <a:spcAft>
                <a:spcPts val="0"/>
              </a:spcAft>
              <a:buNone/>
            </a:pPr>
            <a:r>
              <a:rPr lang="en-GB" sz="1200">
                <a:latin typeface="Times New Roman"/>
                <a:ea typeface="Times New Roman"/>
                <a:cs typeface="Times New Roman"/>
                <a:sym typeface="Times New Roman"/>
              </a:rPr>
              <a:t>Schwinger, R.H.G. (2021). Pathophysiology of Heart Failure. </a:t>
            </a:r>
            <a:r>
              <a:rPr lang="en-GB" sz="1200" i="1">
                <a:latin typeface="Times New Roman"/>
                <a:ea typeface="Times New Roman"/>
                <a:cs typeface="Times New Roman"/>
                <a:sym typeface="Times New Roman"/>
              </a:rPr>
              <a:t>Cardiovascular Diagnosis and Therapy</a:t>
            </a:r>
            <a:r>
              <a:rPr lang="en-GB" sz="1200">
                <a:latin typeface="Times New Roman"/>
                <a:ea typeface="Times New Roman"/>
                <a:cs typeface="Times New Roman"/>
                <a:sym typeface="Times New Roman"/>
              </a:rPr>
              <a:t>, [online] 11(1), pp.263–276. doi:</a:t>
            </a:r>
            <a:r>
              <a:rPr lang="en-GB" sz="1200" u="sng">
                <a:solidFill>
                  <a:schemeClr val="hlink"/>
                </a:solidFill>
                <a:latin typeface="Times New Roman"/>
                <a:ea typeface="Times New Roman"/>
                <a:cs typeface="Times New Roman"/>
                <a:sym typeface="Times New Roman"/>
                <a:hlinkClick r:id="rId5"/>
              </a:rPr>
              <a:t>https://doi.org/10.21037/cdt-20-302</a:t>
            </a:r>
            <a:r>
              <a:rPr lang="en-GB" sz="1200">
                <a:latin typeface="Times New Roman"/>
                <a:ea typeface="Times New Roman"/>
                <a:cs typeface="Times New Roman"/>
                <a:sym typeface="Times New Roman"/>
              </a:rPr>
              <a:t>. (Accessed 18 April 2026)</a:t>
            </a:r>
            <a:endParaRPr sz="1200">
              <a:latin typeface="Times New Roman"/>
              <a:ea typeface="Times New Roman"/>
              <a:cs typeface="Times New Roman"/>
              <a:sym typeface="Times New Roman"/>
            </a:endParaRPr>
          </a:p>
          <a:p>
            <a:pPr marL="0" lvl="0" indent="0" algn="l" rtl="0">
              <a:lnSpc>
                <a:spcPct val="150000"/>
              </a:lnSpc>
              <a:spcBef>
                <a:spcPts val="1200"/>
              </a:spcBef>
              <a:spcAft>
                <a:spcPts val="0"/>
              </a:spcAft>
              <a:buNone/>
            </a:pPr>
            <a:endParaRPr sz="1200">
              <a:latin typeface="Times New Roman"/>
              <a:ea typeface="Times New Roman"/>
              <a:cs typeface="Times New Roman"/>
              <a:sym typeface="Times New Roman"/>
            </a:endParaRPr>
          </a:p>
          <a:p>
            <a:pPr marL="0" lvl="0" indent="0" algn="l" rtl="0">
              <a:lnSpc>
                <a:spcPct val="150000"/>
              </a:lnSpc>
              <a:spcBef>
                <a:spcPts val="1200"/>
              </a:spcBef>
              <a:spcAft>
                <a:spcPts val="0"/>
              </a:spcAft>
              <a:buNone/>
            </a:pPr>
            <a:endParaRPr sz="1200">
              <a:latin typeface="Arial"/>
              <a:ea typeface="Arial"/>
              <a:cs typeface="Arial"/>
              <a:sym typeface="Arial"/>
            </a:endParaRPr>
          </a:p>
          <a:p>
            <a:pPr marL="0" lvl="0" indent="0" algn="l" rtl="0">
              <a:lnSpc>
                <a:spcPct val="150000"/>
              </a:lnSpc>
              <a:spcBef>
                <a:spcPts val="1200"/>
              </a:spcBef>
              <a:spcAft>
                <a:spcPts val="1200"/>
              </a:spcAft>
              <a:buClr>
                <a:schemeClr val="dk1"/>
              </a:buClr>
              <a:buSzPts val="1100"/>
              <a:buFont typeface="Arial"/>
              <a:buNone/>
            </a:pPr>
            <a:endParaRPr sz="1800">
              <a:latin typeface="Times New Roman"/>
              <a:ea typeface="Times New Roman"/>
              <a:cs typeface="Times New Roman"/>
              <a:sym typeface="Times New Roman"/>
            </a:endParaRPr>
          </a:p>
        </p:txBody>
      </p:sp>
      <p:sp>
        <p:nvSpPr>
          <p:cNvPr id="171" name="Google Shape;171;p25"/>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13</a:t>
            </a:fld>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26"/>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sz="3600" b="1"/>
              <a:t>References</a:t>
            </a:r>
            <a:endParaRPr sz="3600" b="1"/>
          </a:p>
        </p:txBody>
      </p:sp>
      <p:sp>
        <p:nvSpPr>
          <p:cNvPr id="178" name="Google Shape;178;p26"/>
          <p:cNvSpPr txBox="1">
            <a:spLocks noGrp="1"/>
          </p:cNvSpPr>
          <p:nvPr>
            <p:ph type="body" idx="1"/>
          </p:nvPr>
        </p:nvSpPr>
        <p:spPr>
          <a:xfrm>
            <a:off x="457200" y="1642526"/>
            <a:ext cx="8229600" cy="3917100"/>
          </a:xfrm>
          <a:prstGeom prst="rect">
            <a:avLst/>
          </a:prstGeom>
        </p:spPr>
        <p:txBody>
          <a:bodyPr spcFirstLastPara="1" wrap="square" lIns="91425" tIns="45700" rIns="91425" bIns="45700"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a:latin typeface="Times New Roman"/>
                <a:ea typeface="Times New Roman"/>
                <a:cs typeface="Times New Roman"/>
                <a:sym typeface="Times New Roman"/>
              </a:rPr>
              <a:t>Sassy, N., Alexis Van Straaten, Carette, C., Hamer, M., Rives-Lange, C. and Sébastien Czernichow (2023). Association of Healthy Lifestyle Factors and ObResity-Related Diseases in Adults in the UK. </a:t>
            </a:r>
            <a:r>
              <a:rPr lang="en-GB" sz="1200" i="1">
                <a:latin typeface="Times New Roman"/>
                <a:ea typeface="Times New Roman"/>
                <a:cs typeface="Times New Roman"/>
                <a:sym typeface="Times New Roman"/>
              </a:rPr>
              <a:t>Association of Healthy Lifestyle Factors and Obesity-Related Diseases in Adults in the UK</a:t>
            </a:r>
            <a:r>
              <a:rPr lang="en-GB" sz="1200">
                <a:latin typeface="Times New Roman"/>
                <a:ea typeface="Times New Roman"/>
                <a:cs typeface="Times New Roman"/>
                <a:sym typeface="Times New Roman"/>
              </a:rPr>
              <a:t>, 6(5), pp.e2314741–e2314741. doi:</a:t>
            </a:r>
            <a:r>
              <a:rPr lang="en-GB" sz="1200" u="sng">
                <a:solidFill>
                  <a:schemeClr val="hlink"/>
                </a:solidFill>
                <a:latin typeface="Times New Roman"/>
                <a:ea typeface="Times New Roman"/>
                <a:cs typeface="Times New Roman"/>
                <a:sym typeface="Times New Roman"/>
                <a:hlinkClick r:id="rId3"/>
              </a:rPr>
              <a:t>https://doi.org/10.1001/jamanetworkopen.2023.14741</a:t>
            </a:r>
            <a:r>
              <a:rPr lang="en-GB" sz="1200">
                <a:latin typeface="Times New Roman"/>
                <a:ea typeface="Times New Roman"/>
                <a:cs typeface="Times New Roman"/>
                <a:sym typeface="Times New Roman"/>
              </a:rPr>
              <a:t>.</a:t>
            </a:r>
            <a:endParaRPr sz="1200">
              <a:latin typeface="Arial"/>
              <a:ea typeface="Arial"/>
              <a:cs typeface="Arial"/>
              <a:sym typeface="Arial"/>
            </a:endParaRPr>
          </a:p>
          <a:p>
            <a:pPr marL="0" lvl="0" indent="0" algn="l" rtl="0">
              <a:lnSpc>
                <a:spcPct val="115000"/>
              </a:lnSpc>
              <a:spcBef>
                <a:spcPts val="1200"/>
              </a:spcBef>
              <a:spcAft>
                <a:spcPts val="0"/>
              </a:spcAft>
              <a:buClr>
                <a:schemeClr val="dk1"/>
              </a:buClr>
              <a:buSzPts val="1100"/>
              <a:buFont typeface="Arial"/>
              <a:buNone/>
            </a:pPr>
            <a:r>
              <a:rPr lang="en-GB" sz="1200">
                <a:latin typeface="Times New Roman"/>
                <a:ea typeface="Times New Roman"/>
                <a:cs typeface="Times New Roman"/>
                <a:sym typeface="Times New Roman"/>
              </a:rPr>
              <a:t>Schwinger, R.H.G. (2021). Pathophysiology of Heart Failure. </a:t>
            </a:r>
            <a:r>
              <a:rPr lang="en-GB" sz="1200" i="1">
                <a:latin typeface="Times New Roman"/>
                <a:ea typeface="Times New Roman"/>
                <a:cs typeface="Times New Roman"/>
                <a:sym typeface="Times New Roman"/>
              </a:rPr>
              <a:t>Cardiovascular Diagnosis and Therapy</a:t>
            </a:r>
            <a:r>
              <a:rPr lang="en-GB" sz="1200">
                <a:latin typeface="Times New Roman"/>
                <a:ea typeface="Times New Roman"/>
                <a:cs typeface="Times New Roman"/>
                <a:sym typeface="Times New Roman"/>
              </a:rPr>
              <a:t>,  11(1), pp.263–276. doi:</a:t>
            </a:r>
            <a:r>
              <a:rPr lang="en-GB" sz="1200" u="sng">
                <a:solidFill>
                  <a:schemeClr val="hlink"/>
                </a:solidFill>
                <a:latin typeface="Times New Roman"/>
                <a:ea typeface="Times New Roman"/>
                <a:cs typeface="Times New Roman"/>
                <a:sym typeface="Times New Roman"/>
                <a:hlinkClick r:id="rId4"/>
              </a:rPr>
              <a:t>https://doi.org/10.21037/cdt-20-302</a:t>
            </a:r>
            <a:r>
              <a:rPr lang="en-GB" sz="1200">
                <a:latin typeface="Times New Roman"/>
                <a:ea typeface="Times New Roman"/>
                <a:cs typeface="Times New Roman"/>
                <a:sym typeface="Times New Roman"/>
              </a:rPr>
              <a:t>. (Accessed 18 April 2026)</a:t>
            </a:r>
            <a:endParaRPr sz="1200">
              <a:latin typeface="Times New Roman"/>
              <a:ea typeface="Times New Roman"/>
              <a:cs typeface="Times New Roman"/>
              <a:sym typeface="Times New Roman"/>
            </a:endParaRPr>
          </a:p>
          <a:p>
            <a:pPr marL="0" lvl="0" indent="0" algn="l" rtl="0">
              <a:lnSpc>
                <a:spcPct val="150000"/>
              </a:lnSpc>
              <a:spcBef>
                <a:spcPts val="1200"/>
              </a:spcBef>
              <a:spcAft>
                <a:spcPts val="0"/>
              </a:spcAft>
              <a:buClr>
                <a:schemeClr val="dk1"/>
              </a:buClr>
              <a:buSzPts val="1100"/>
              <a:buFont typeface="Arial"/>
              <a:buNone/>
            </a:pPr>
            <a:endParaRPr sz="1200">
              <a:latin typeface="Times New Roman"/>
              <a:ea typeface="Times New Roman"/>
              <a:cs typeface="Times New Roman"/>
              <a:sym typeface="Times New Roman"/>
            </a:endParaRPr>
          </a:p>
          <a:p>
            <a:pPr marL="0" lvl="0" indent="0" algn="l" rtl="0">
              <a:spcBef>
                <a:spcPts val="1200"/>
              </a:spcBef>
              <a:spcAft>
                <a:spcPts val="0"/>
              </a:spcAft>
              <a:buNone/>
            </a:pPr>
            <a:endParaRPr sz="1100">
              <a:latin typeface="Arial"/>
              <a:ea typeface="Arial"/>
              <a:cs typeface="Arial"/>
              <a:sym typeface="Arial"/>
            </a:endParaRPr>
          </a:p>
        </p:txBody>
      </p:sp>
      <p:sp>
        <p:nvSpPr>
          <p:cNvPr id="179" name="Google Shape;179;p26"/>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14</a:t>
            </a:fld>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757</TotalTime>
  <Words>1584</Words>
  <Application>Microsoft Office PowerPoint</Application>
  <PresentationFormat>On-screen Show (4:3)</PresentationFormat>
  <Paragraphs>100</Paragraphs>
  <Slides>14</Slides>
  <Notes>14</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Open Sans</vt:lpstr>
      <vt:lpstr>Arial</vt:lpstr>
      <vt:lpstr>Verdana</vt:lpstr>
      <vt:lpstr>Roboto Mono</vt:lpstr>
      <vt:lpstr>Times New Roman</vt:lpstr>
      <vt:lpstr>20140311PresentationUWTSDTemplate</vt:lpstr>
      <vt:lpstr>PowerPoint Presentation</vt:lpstr>
      <vt:lpstr>Introduction</vt:lpstr>
      <vt:lpstr>Information about the person</vt:lpstr>
      <vt:lpstr>Anatomy and Physiology</vt:lpstr>
      <vt:lpstr>Care Plan (1/3)</vt:lpstr>
      <vt:lpstr>Care Plan (2/3)</vt:lpstr>
      <vt:lpstr>Care Plan (3/3) </vt:lpstr>
      <vt:lpstr>Risk factors</vt:lpstr>
      <vt:lpstr>Recommendations</vt:lpstr>
      <vt:lpstr> Relevant information care  plan  </vt:lpstr>
      <vt:lpstr>Conclusion</vt:lpstr>
      <vt:lpstr>References</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josie paterno</cp:lastModifiedBy>
  <cp:revision>2</cp:revision>
  <dcterms:modified xsi:type="dcterms:W3CDTF">2026-04-23T06:54:09Z</dcterms:modified>
</cp:coreProperties>
</file>