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</p:sldIdLst>
  <p:sldSz cx="18288000" cy="10287000"/>
  <p:notesSz cx="6858000" cy="9144000"/>
  <p:embeddedFontLst>
    <p:embeddedFont>
      <p:font typeface="Agrandir Heavy" charset="1" panose="00000900000000000000"/>
      <p:regular r:id="rId12"/>
    </p:embeddedFont>
    <p:embeddedFont>
      <p:font typeface="Agrandir" charset="1" panose="0000050000000000000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11.png" Type="http://schemas.openxmlformats.org/officeDocument/2006/relationships/image"/><Relationship Id="rId5" Target="../media/image12.svg" Type="http://schemas.openxmlformats.org/officeDocument/2006/relationships/image"/><Relationship Id="rId6" Target="../media/image13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Relationship Id="rId3" Target="../media/image15.svg" Type="http://schemas.openxmlformats.org/officeDocument/2006/relationships/image"/><Relationship Id="rId4" Target="../media/image16.png" Type="http://schemas.openxmlformats.org/officeDocument/2006/relationships/image"/><Relationship Id="rId5" Target="../media/image17.svg" Type="http://schemas.openxmlformats.org/officeDocument/2006/relationships/image"/><Relationship Id="rId6" Target="../media/image18.png" Type="http://schemas.openxmlformats.org/officeDocument/2006/relationships/image"/><Relationship Id="rId7" Target="../media/image19.svg" Type="http://schemas.openxmlformats.org/officeDocument/2006/relationships/image"/><Relationship Id="rId8" Target="../media/image20.png" Type="http://schemas.openxmlformats.org/officeDocument/2006/relationships/image"/><Relationship Id="rId9" Target="../media/image21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png" Type="http://schemas.openxmlformats.org/officeDocument/2006/relationships/image"/><Relationship Id="rId3" Target="../media/image23.svg" Type="http://schemas.openxmlformats.org/officeDocument/2006/relationships/image"/><Relationship Id="rId4" Target="../media/image24.jpeg" Type="http://schemas.openxmlformats.org/officeDocument/2006/relationships/image"/><Relationship Id="rId5" Target="../media/image25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png" Type="http://schemas.openxmlformats.org/officeDocument/2006/relationships/image"/><Relationship Id="rId3" Target="../media/image27.svg" Type="http://schemas.openxmlformats.org/officeDocument/2006/relationships/image"/><Relationship Id="rId4" Target="../media/image28.png" Type="http://schemas.openxmlformats.org/officeDocument/2006/relationships/image"/><Relationship Id="rId5" Target="../media/image29.svg" Type="http://schemas.openxmlformats.org/officeDocument/2006/relationships/image"/><Relationship Id="rId6" Target="../media/image1.png" Type="http://schemas.openxmlformats.org/officeDocument/2006/relationships/image"/><Relationship Id="rId7" Target="../media/image2.svg" Type="http://schemas.openxmlformats.org/officeDocument/2006/relationships/image"/><Relationship Id="rId8" Target="../media/image30.png" Type="http://schemas.openxmlformats.org/officeDocument/2006/relationships/image"/><Relationship Id="rId9" Target="../media/image31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5.png" Type="http://schemas.openxmlformats.org/officeDocument/2006/relationships/image"/><Relationship Id="rId5" Target="../media/image6.svg" Type="http://schemas.openxmlformats.org/officeDocument/2006/relationships/image"/><Relationship Id="rId6" Target="https://doi.org/10.1007/978-3-030-51110-4" TargetMode="External" Type="http://schemas.openxmlformats.org/officeDocument/2006/relationships/hyperlink"/><Relationship Id="rId7" Target="https://www.ibm.com/think/topics/artificial-superintelligence" TargetMode="External" Type="http://schemas.openxmlformats.org/officeDocument/2006/relationships/hyperlink"/><Relationship Id="rId8" Target="https://www.independent.co.uk/news/world/americas/tesla-robot-attacks-engineer-texas-b2470252.html" TargetMode="External" Type="http://schemas.openxmlformats.org/officeDocument/2006/relationships/hyperlink"/><Relationship Id="rId9" Target="https://doi.org/10.2307/resrep51534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B1B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-517511" y="3213112"/>
            <a:ext cx="9226770" cy="8573348"/>
          </a:xfrm>
          <a:custGeom>
            <a:avLst/>
            <a:gdLst/>
            <a:ahLst/>
            <a:cxnLst/>
            <a:rect r="r" b="b" t="t" l="l"/>
            <a:pathLst>
              <a:path h="8573348" w="9226770">
                <a:moveTo>
                  <a:pt x="9226770" y="0"/>
                </a:moveTo>
                <a:lnTo>
                  <a:pt x="0" y="0"/>
                </a:lnTo>
                <a:lnTo>
                  <a:pt x="0" y="8573348"/>
                </a:lnTo>
                <a:lnTo>
                  <a:pt x="9226770" y="8573348"/>
                </a:lnTo>
                <a:lnTo>
                  <a:pt x="922677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558783" y="-1016795"/>
            <a:ext cx="10104392" cy="6625224"/>
          </a:xfrm>
          <a:custGeom>
            <a:avLst/>
            <a:gdLst/>
            <a:ahLst/>
            <a:cxnLst/>
            <a:rect r="r" b="b" t="t" l="l"/>
            <a:pathLst>
              <a:path h="6625224" w="10104392">
                <a:moveTo>
                  <a:pt x="0" y="0"/>
                </a:moveTo>
                <a:lnTo>
                  <a:pt x="10104392" y="0"/>
                </a:lnTo>
                <a:lnTo>
                  <a:pt x="10104392" y="6625224"/>
                </a:lnTo>
                <a:lnTo>
                  <a:pt x="0" y="66252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048379" y="4775039"/>
            <a:ext cx="11125200" cy="11553092"/>
          </a:xfrm>
          <a:custGeom>
            <a:avLst/>
            <a:gdLst/>
            <a:ahLst/>
            <a:cxnLst/>
            <a:rect r="r" b="b" t="t" l="l"/>
            <a:pathLst>
              <a:path h="11553092" w="11125200">
                <a:moveTo>
                  <a:pt x="0" y="0"/>
                </a:moveTo>
                <a:lnTo>
                  <a:pt x="11125200" y="0"/>
                </a:lnTo>
                <a:lnTo>
                  <a:pt x="11125200" y="11553093"/>
                </a:lnTo>
                <a:lnTo>
                  <a:pt x="0" y="1155309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028453" y="-3922059"/>
            <a:ext cx="10172453" cy="7844119"/>
          </a:xfrm>
          <a:custGeom>
            <a:avLst/>
            <a:gdLst/>
            <a:ahLst/>
            <a:cxnLst/>
            <a:rect r="r" b="b" t="t" l="l"/>
            <a:pathLst>
              <a:path h="7844119" w="10172453">
                <a:moveTo>
                  <a:pt x="0" y="0"/>
                </a:moveTo>
                <a:lnTo>
                  <a:pt x="10172453" y="0"/>
                </a:lnTo>
                <a:lnTo>
                  <a:pt x="10172453" y="7844118"/>
                </a:lnTo>
                <a:lnTo>
                  <a:pt x="0" y="784411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8558783" y="3060073"/>
            <a:ext cx="9114140" cy="3947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11"/>
              </a:lnSpc>
            </a:pPr>
            <a:r>
              <a:rPr lang="en-US" b="true" sz="8371">
                <a:solidFill>
                  <a:srgbClr val="E89AB0"/>
                </a:solidFill>
                <a:latin typeface="Agrandir Heavy"/>
                <a:ea typeface="Agrandir Heavy"/>
                <a:cs typeface="Agrandir Heavy"/>
                <a:sym typeface="Agrandir Heavy"/>
              </a:rPr>
              <a:t>CASE NUMBER: 0425</a:t>
            </a:r>
          </a:p>
          <a:p>
            <a:pPr algn="ctr">
              <a:lnSpc>
                <a:spcPts val="9711"/>
              </a:lnSpc>
            </a:pPr>
            <a:r>
              <a:rPr lang="en-US" b="true" sz="8371">
                <a:solidFill>
                  <a:srgbClr val="E89AB0"/>
                </a:solidFill>
                <a:latin typeface="Agrandir Heavy"/>
                <a:ea typeface="Agrandir Heavy"/>
                <a:cs typeface="Agrandir Heavy"/>
                <a:sym typeface="Agrandir Heavy"/>
              </a:rPr>
              <a:t>Dr. Dana Hart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B1B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019958" y="3789536"/>
            <a:ext cx="10819885" cy="8677467"/>
          </a:xfrm>
          <a:custGeom>
            <a:avLst/>
            <a:gdLst/>
            <a:ahLst/>
            <a:cxnLst/>
            <a:rect r="r" b="b" t="t" l="l"/>
            <a:pathLst>
              <a:path h="8677467" w="10819885">
                <a:moveTo>
                  <a:pt x="0" y="0"/>
                </a:moveTo>
                <a:lnTo>
                  <a:pt x="10819885" y="0"/>
                </a:lnTo>
                <a:lnTo>
                  <a:pt x="10819885" y="8677467"/>
                </a:lnTo>
                <a:lnTo>
                  <a:pt x="0" y="86774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1408708" y="-3746460"/>
            <a:ext cx="9539353" cy="8823593"/>
          </a:xfrm>
          <a:custGeom>
            <a:avLst/>
            <a:gdLst/>
            <a:ahLst/>
            <a:cxnLst/>
            <a:rect r="r" b="b" t="t" l="l"/>
            <a:pathLst>
              <a:path h="8823593" w="9539353">
                <a:moveTo>
                  <a:pt x="0" y="0"/>
                </a:moveTo>
                <a:lnTo>
                  <a:pt x="9539353" y="0"/>
                </a:lnTo>
                <a:lnTo>
                  <a:pt x="9539353" y="8823593"/>
                </a:lnTo>
                <a:lnTo>
                  <a:pt x="0" y="88235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661526" y="1211359"/>
            <a:ext cx="6608919" cy="7864281"/>
            <a:chOff x="0" y="0"/>
            <a:chExt cx="3790950" cy="451104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158750" y="158750"/>
              <a:ext cx="3473450" cy="4193540"/>
            </a:xfrm>
            <a:custGeom>
              <a:avLst/>
              <a:gdLst/>
              <a:ahLst/>
              <a:cxnLst/>
              <a:rect r="r" b="b" t="t" l="l"/>
              <a:pathLst>
                <a:path h="4193540" w="3473450">
                  <a:moveTo>
                    <a:pt x="0" y="0"/>
                  </a:moveTo>
                  <a:lnTo>
                    <a:pt x="3473450" y="0"/>
                  </a:lnTo>
                  <a:lnTo>
                    <a:pt x="3473450" y="4193540"/>
                  </a:lnTo>
                  <a:lnTo>
                    <a:pt x="0" y="4193540"/>
                  </a:lnTo>
                  <a:close/>
                </a:path>
              </a:pathLst>
            </a:custGeom>
            <a:blipFill>
              <a:blip r:embed="rId6"/>
              <a:stretch>
                <a:fillRect l="-11369" t="0" r="-11369" b="0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8595391" y="866775"/>
            <a:ext cx="8512070" cy="21386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670"/>
              </a:lnSpc>
            </a:pPr>
            <a:r>
              <a:rPr lang="en-US" b="true" sz="6612">
                <a:solidFill>
                  <a:srgbClr val="E89AB0"/>
                </a:solidFill>
                <a:latin typeface="Agrandir Heavy"/>
                <a:ea typeface="Agrandir Heavy"/>
                <a:cs typeface="Agrandir Heavy"/>
                <a:sym typeface="Agrandir Heavy"/>
              </a:rPr>
              <a:t>WHAT DO WE KNOW?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8595391" y="3422363"/>
            <a:ext cx="9325783" cy="58359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070"/>
              </a:lnSpc>
            </a:pPr>
            <a:r>
              <a:rPr lang="en-US" sz="3621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Ag</a:t>
            </a:r>
            <a:r>
              <a:rPr lang="en-US" sz="3621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e: 42</a:t>
            </a:r>
          </a:p>
          <a:p>
            <a:pPr algn="l">
              <a:lnSpc>
                <a:spcPts val="5070"/>
              </a:lnSpc>
            </a:pPr>
            <a:r>
              <a:rPr lang="en-US" sz="3621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Height: 5'7"</a:t>
            </a:r>
          </a:p>
          <a:p>
            <a:pPr algn="l">
              <a:lnSpc>
                <a:spcPts val="5070"/>
              </a:lnSpc>
            </a:pPr>
            <a:r>
              <a:rPr lang="en-US" sz="3621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Hair Colour: Dark Brown</a:t>
            </a:r>
          </a:p>
          <a:p>
            <a:pPr algn="l">
              <a:lnSpc>
                <a:spcPts val="5070"/>
              </a:lnSpc>
            </a:pPr>
            <a:r>
              <a:rPr lang="en-US" sz="3621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Eye Colour: Green</a:t>
            </a:r>
          </a:p>
          <a:p>
            <a:pPr algn="l">
              <a:lnSpc>
                <a:spcPts val="5070"/>
              </a:lnSpc>
            </a:pPr>
            <a:r>
              <a:rPr lang="en-US" sz="3621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Wears a silver necklace engraved with "Innovate with Purpose"</a:t>
            </a:r>
          </a:p>
          <a:p>
            <a:pPr algn="l">
              <a:lnSpc>
                <a:spcPts val="5070"/>
              </a:lnSpc>
            </a:pPr>
            <a:r>
              <a:rPr lang="en-US" sz="3621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Disappeared on the night of 5-6 January 2025.</a:t>
            </a:r>
          </a:p>
          <a:p>
            <a:pPr algn="l">
              <a:lnSpc>
                <a:spcPts val="5070"/>
              </a:lnSpc>
            </a:pPr>
            <a:r>
              <a:rPr lang="en-US" sz="3621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Last seen leaving her lab around 9:30 PM.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B1B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33246" y="-3168414"/>
            <a:ext cx="9415550" cy="7551201"/>
          </a:xfrm>
          <a:custGeom>
            <a:avLst/>
            <a:gdLst/>
            <a:ahLst/>
            <a:cxnLst/>
            <a:rect r="r" b="b" t="t" l="l"/>
            <a:pathLst>
              <a:path h="7551201" w="9415550">
                <a:moveTo>
                  <a:pt x="0" y="0"/>
                </a:moveTo>
                <a:lnTo>
                  <a:pt x="9415551" y="0"/>
                </a:lnTo>
                <a:lnTo>
                  <a:pt x="9415551" y="7551201"/>
                </a:lnTo>
                <a:lnTo>
                  <a:pt x="0" y="75512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86955" y="390769"/>
            <a:ext cx="9259425" cy="9505462"/>
          </a:xfrm>
          <a:custGeom>
            <a:avLst/>
            <a:gdLst/>
            <a:ahLst/>
            <a:cxnLst/>
            <a:rect r="r" b="b" t="t" l="l"/>
            <a:pathLst>
              <a:path h="9505462" w="9259425">
                <a:moveTo>
                  <a:pt x="0" y="0"/>
                </a:moveTo>
                <a:lnTo>
                  <a:pt x="9259424" y="0"/>
                </a:lnTo>
                <a:lnTo>
                  <a:pt x="9259424" y="9505462"/>
                </a:lnTo>
                <a:lnTo>
                  <a:pt x="0" y="950546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972469" y="4860725"/>
            <a:ext cx="12602365" cy="8795150"/>
          </a:xfrm>
          <a:custGeom>
            <a:avLst/>
            <a:gdLst/>
            <a:ahLst/>
            <a:cxnLst/>
            <a:rect r="r" b="b" t="t" l="l"/>
            <a:pathLst>
              <a:path h="8795150" w="12602365">
                <a:moveTo>
                  <a:pt x="0" y="0"/>
                </a:moveTo>
                <a:lnTo>
                  <a:pt x="12602365" y="0"/>
                </a:lnTo>
                <a:lnTo>
                  <a:pt x="12602365" y="8795150"/>
                </a:lnTo>
                <a:lnTo>
                  <a:pt x="0" y="879515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1805505" y="4964058"/>
            <a:ext cx="3326839" cy="5322942"/>
          </a:xfrm>
          <a:custGeom>
            <a:avLst/>
            <a:gdLst/>
            <a:ahLst/>
            <a:cxnLst/>
            <a:rect r="r" b="b" t="t" l="l"/>
            <a:pathLst>
              <a:path h="5322942" w="3326839">
                <a:moveTo>
                  <a:pt x="0" y="0"/>
                </a:moveTo>
                <a:lnTo>
                  <a:pt x="3326839" y="0"/>
                </a:lnTo>
                <a:lnTo>
                  <a:pt x="3326839" y="5322942"/>
                </a:lnTo>
                <a:lnTo>
                  <a:pt x="0" y="53229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028700" y="866775"/>
            <a:ext cx="7726054" cy="21386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70"/>
              </a:lnSpc>
            </a:pPr>
            <a:r>
              <a:rPr lang="en-US" b="true" sz="6612">
                <a:solidFill>
                  <a:srgbClr val="E89AB0"/>
                </a:solidFill>
                <a:latin typeface="Agrandir Heavy"/>
                <a:ea typeface="Agrandir Heavy"/>
                <a:cs typeface="Agrandir Heavy"/>
                <a:sym typeface="Agrandir Heavy"/>
              </a:rPr>
              <a:t>WHAT WE DON'T KNOW?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3707772"/>
            <a:ext cx="9090443" cy="3441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14"/>
              </a:lnSpc>
            </a:pPr>
            <a:r>
              <a:rPr lang="en-US" sz="3795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What's exactly happened with Dr. Hart?</a:t>
            </a:r>
          </a:p>
          <a:p>
            <a:pPr algn="l">
              <a:lnSpc>
                <a:spcPts val="5314"/>
              </a:lnSpc>
            </a:pPr>
          </a:p>
          <a:p>
            <a:pPr algn="l">
              <a:lnSpc>
                <a:spcPts val="5314"/>
              </a:lnSpc>
            </a:pPr>
            <a:r>
              <a:rPr lang="en-US" sz="3795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Why her office was trashed?</a:t>
            </a:r>
          </a:p>
          <a:p>
            <a:pPr algn="l">
              <a:lnSpc>
                <a:spcPts val="5314"/>
              </a:lnSpc>
            </a:pPr>
          </a:p>
          <a:p>
            <a:pPr algn="l">
              <a:lnSpc>
                <a:spcPts val="5314"/>
              </a:lnSpc>
            </a:pPr>
            <a:r>
              <a:rPr lang="en-US" sz="3795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Who's behind all this?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B1B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525592" y="5058295"/>
            <a:ext cx="14238102" cy="10457410"/>
          </a:xfrm>
          <a:custGeom>
            <a:avLst/>
            <a:gdLst/>
            <a:ahLst/>
            <a:cxnLst/>
            <a:rect r="r" b="b" t="t" l="l"/>
            <a:pathLst>
              <a:path h="10457410" w="14238102">
                <a:moveTo>
                  <a:pt x="0" y="0"/>
                </a:moveTo>
                <a:lnTo>
                  <a:pt x="14238102" y="0"/>
                </a:lnTo>
                <a:lnTo>
                  <a:pt x="14238102" y="10457410"/>
                </a:lnTo>
                <a:lnTo>
                  <a:pt x="0" y="104574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245660" y="1787353"/>
            <a:ext cx="11000695" cy="6041788"/>
          </a:xfrm>
          <a:custGeom>
            <a:avLst/>
            <a:gdLst/>
            <a:ahLst/>
            <a:cxnLst/>
            <a:rect r="r" b="b" t="t" l="l"/>
            <a:pathLst>
              <a:path h="6041788" w="11000695">
                <a:moveTo>
                  <a:pt x="0" y="0"/>
                </a:moveTo>
                <a:lnTo>
                  <a:pt x="11000694" y="0"/>
                </a:lnTo>
                <a:lnTo>
                  <a:pt x="11000694" y="6041788"/>
                </a:lnTo>
                <a:lnTo>
                  <a:pt x="0" y="60417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0931028" y="-167784"/>
            <a:ext cx="7474810" cy="3357825"/>
          </a:xfrm>
          <a:custGeom>
            <a:avLst/>
            <a:gdLst/>
            <a:ahLst/>
            <a:cxnLst/>
            <a:rect r="r" b="b" t="t" l="l"/>
            <a:pathLst>
              <a:path h="3357825" w="7474810">
                <a:moveTo>
                  <a:pt x="0" y="0"/>
                </a:moveTo>
                <a:lnTo>
                  <a:pt x="7474809" y="0"/>
                </a:lnTo>
                <a:lnTo>
                  <a:pt x="7474809" y="3357825"/>
                </a:lnTo>
                <a:lnTo>
                  <a:pt x="0" y="335782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3245660" y="344062"/>
            <a:ext cx="7717307" cy="11670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70"/>
              </a:lnSpc>
            </a:pPr>
            <a:r>
              <a:rPr lang="en-US" b="true" sz="6612">
                <a:solidFill>
                  <a:srgbClr val="E89AB0"/>
                </a:solidFill>
                <a:latin typeface="Agrandir Heavy"/>
                <a:ea typeface="Agrandir Heavy"/>
                <a:cs typeface="Agrandir Heavy"/>
                <a:sym typeface="Agrandir Heavy"/>
              </a:rPr>
              <a:t>KEY EVIDENCES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332589" y="7981124"/>
            <a:ext cx="4232928" cy="506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0"/>
              </a:lnSpc>
            </a:pPr>
            <a:r>
              <a:rPr lang="en-US" sz="2528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The robots are untouched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891871" y="9326035"/>
            <a:ext cx="5633720" cy="506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0"/>
              </a:lnSpc>
            </a:pPr>
            <a:r>
              <a:rPr lang="en-US" sz="2528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All the lockers are locked except one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27735" y="6141213"/>
            <a:ext cx="2875911" cy="506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0"/>
              </a:lnSpc>
            </a:pPr>
            <a:r>
              <a:rPr lang="en-US" sz="2528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No CCTV footage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287717" y="8942915"/>
            <a:ext cx="5720763" cy="506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0"/>
              </a:lnSpc>
            </a:pPr>
            <a:r>
              <a:rPr lang="en-US" sz="2528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Is the office broken into or not?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11017" y="4301302"/>
            <a:ext cx="2109345" cy="506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0"/>
              </a:lnSpc>
            </a:pPr>
            <a:r>
              <a:rPr lang="en-US" sz="2528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Strange SUV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624861" y="8172684"/>
            <a:ext cx="4954705" cy="506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0"/>
              </a:lnSpc>
            </a:pPr>
            <a:r>
              <a:rPr lang="en-US" sz="2528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Piece of message with warning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4668432" y="6791472"/>
            <a:ext cx="3340047" cy="9543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0"/>
              </a:lnSpc>
            </a:pPr>
            <a:r>
              <a:rPr lang="en-US" sz="2528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Conflict with funders</a:t>
            </a:r>
          </a:p>
          <a:p>
            <a:pPr algn="l">
              <a:lnSpc>
                <a:spcPts val="3540"/>
              </a:lnSpc>
            </a:pPr>
            <a:r>
              <a:rPr lang="en-US" sz="2528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(Independent, 2023)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B1B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74877" y="-3173760"/>
            <a:ext cx="10296936" cy="8404919"/>
          </a:xfrm>
          <a:custGeom>
            <a:avLst/>
            <a:gdLst/>
            <a:ahLst/>
            <a:cxnLst/>
            <a:rect r="r" b="b" t="t" l="l"/>
            <a:pathLst>
              <a:path h="8404919" w="10296936">
                <a:moveTo>
                  <a:pt x="0" y="0"/>
                </a:moveTo>
                <a:lnTo>
                  <a:pt x="10296935" y="0"/>
                </a:lnTo>
                <a:lnTo>
                  <a:pt x="10296935" y="8404920"/>
                </a:lnTo>
                <a:lnTo>
                  <a:pt x="0" y="84049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219085" y="5270313"/>
            <a:ext cx="12164475" cy="7975974"/>
          </a:xfrm>
          <a:custGeom>
            <a:avLst/>
            <a:gdLst/>
            <a:ahLst/>
            <a:cxnLst/>
            <a:rect r="r" b="b" t="t" l="l"/>
            <a:pathLst>
              <a:path h="7975974" w="12164475">
                <a:moveTo>
                  <a:pt x="0" y="0"/>
                </a:moveTo>
                <a:lnTo>
                  <a:pt x="12164475" y="0"/>
                </a:lnTo>
                <a:lnTo>
                  <a:pt x="12164475" y="7975974"/>
                </a:lnTo>
                <a:lnTo>
                  <a:pt x="0" y="79759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0669871" y="-1098026"/>
            <a:ext cx="9485180" cy="8813457"/>
          </a:xfrm>
          <a:custGeom>
            <a:avLst/>
            <a:gdLst/>
            <a:ahLst/>
            <a:cxnLst/>
            <a:rect r="r" b="b" t="t" l="l"/>
            <a:pathLst>
              <a:path h="8813457" w="9485180">
                <a:moveTo>
                  <a:pt x="0" y="0"/>
                </a:moveTo>
                <a:lnTo>
                  <a:pt x="9485180" y="0"/>
                </a:lnTo>
                <a:lnTo>
                  <a:pt x="9485180" y="8813457"/>
                </a:lnTo>
                <a:lnTo>
                  <a:pt x="0" y="881345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808009" y="6920822"/>
            <a:ext cx="8115300" cy="8315879"/>
          </a:xfrm>
          <a:custGeom>
            <a:avLst/>
            <a:gdLst/>
            <a:ahLst/>
            <a:cxnLst/>
            <a:rect r="r" b="b" t="t" l="l"/>
            <a:pathLst>
              <a:path h="8315879" w="8115300">
                <a:moveTo>
                  <a:pt x="0" y="0"/>
                </a:moveTo>
                <a:lnTo>
                  <a:pt x="8115300" y="0"/>
                </a:lnTo>
                <a:lnTo>
                  <a:pt x="8115300" y="8315878"/>
                </a:lnTo>
                <a:lnTo>
                  <a:pt x="0" y="83158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028700" y="1786045"/>
            <a:ext cx="6500077" cy="11670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70"/>
              </a:lnSpc>
            </a:pPr>
            <a:r>
              <a:rPr lang="en-US" b="true" sz="6612">
                <a:solidFill>
                  <a:srgbClr val="E89AB0"/>
                </a:solidFill>
                <a:latin typeface="Agrandir Heavy"/>
                <a:ea typeface="Agrandir Heavy"/>
                <a:cs typeface="Agrandir Heavy"/>
                <a:sym typeface="Agrandir Heavy"/>
              </a:rPr>
              <a:t>CONCLUSION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3912518"/>
            <a:ext cx="8162132" cy="22619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713"/>
              </a:lnSpc>
            </a:pPr>
            <a:r>
              <a:rPr lang="en-US" sz="408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Dr Hart was forced to run away in a hurry on fear of being kidnapped and killed.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B1B1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163620" y="-1016795"/>
            <a:ext cx="10104392" cy="6625224"/>
          </a:xfrm>
          <a:custGeom>
            <a:avLst/>
            <a:gdLst/>
            <a:ahLst/>
            <a:cxnLst/>
            <a:rect r="r" b="b" t="t" l="l"/>
            <a:pathLst>
              <a:path h="6625224" w="10104392">
                <a:moveTo>
                  <a:pt x="0" y="0"/>
                </a:moveTo>
                <a:lnTo>
                  <a:pt x="10104392" y="0"/>
                </a:lnTo>
                <a:lnTo>
                  <a:pt x="10104392" y="6625224"/>
                </a:lnTo>
                <a:lnTo>
                  <a:pt x="0" y="662522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653216" y="4775039"/>
            <a:ext cx="11125200" cy="11553092"/>
          </a:xfrm>
          <a:custGeom>
            <a:avLst/>
            <a:gdLst/>
            <a:ahLst/>
            <a:cxnLst/>
            <a:rect r="r" b="b" t="t" l="l"/>
            <a:pathLst>
              <a:path h="11553092" w="11125200">
                <a:moveTo>
                  <a:pt x="0" y="0"/>
                </a:moveTo>
                <a:lnTo>
                  <a:pt x="11125200" y="0"/>
                </a:lnTo>
                <a:lnTo>
                  <a:pt x="11125200" y="11553093"/>
                </a:lnTo>
                <a:lnTo>
                  <a:pt x="0" y="115530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5310723" y="46802"/>
            <a:ext cx="7666553" cy="14714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47"/>
              </a:lnSpc>
            </a:pPr>
            <a:r>
              <a:rPr lang="en-US" b="true" sz="8402">
                <a:solidFill>
                  <a:srgbClr val="E89AB0"/>
                </a:solidFill>
                <a:latin typeface="Agrandir Heavy"/>
                <a:ea typeface="Agrandir Heavy"/>
                <a:cs typeface="Agrandir Heavy"/>
                <a:sym typeface="Agrandir Heavy"/>
              </a:rPr>
              <a:t>REFERENCES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525537" y="1384888"/>
            <a:ext cx="15236927" cy="83655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Bartneck, C., Lütge, C., Wagner, A., &amp; Welsh, S. (2021). An Introduction to Ethics in Robotics and AI (1st ed. 2021.). Springer Nature. Available at: </a:t>
            </a:r>
            <a:r>
              <a:rPr lang="en-US" sz="2760" u="sng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  <a:hlinkClick r:id="rId6" tooltip="https://doi.org/10.1007/978-3-030-51110-4"/>
              </a:rPr>
              <a:t>Piece of message with warning</a:t>
            </a:r>
          </a:p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 </a:t>
            </a:r>
          </a:p>
          <a:p>
            <a:pPr algn="l">
              <a:lnSpc>
                <a:spcPts val="3865"/>
              </a:lnSpc>
            </a:pPr>
          </a:p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Cottrell, S. (2023) Critical thinking skills : effective analysis, argument and reflection. Fourth edition. London: Bloomsbury. </a:t>
            </a:r>
          </a:p>
          <a:p>
            <a:pPr algn="l">
              <a:lnSpc>
                <a:spcPts val="3865"/>
              </a:lnSpc>
            </a:pPr>
          </a:p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IBM (2023) What is Artificial Superintelligence? Available at: </a:t>
            </a:r>
            <a:r>
              <a:rPr lang="en-US" sz="2760" u="sng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  <a:hlinkClick r:id="rId7" tooltip="https://www.ibm.com/think/topics/artificial-superintelligence"/>
              </a:rPr>
              <a:t>Piece of message with warning</a:t>
            </a:r>
          </a:p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. (Accessed: 28 February 2025) </a:t>
            </a:r>
          </a:p>
          <a:p>
            <a:pPr algn="l">
              <a:lnSpc>
                <a:spcPts val="3865"/>
              </a:lnSpc>
            </a:pPr>
          </a:p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The Independent (2023) Tesla engineer attacked by robot at company’s Giga Texas factory, report says. Available at: </a:t>
            </a:r>
            <a:r>
              <a:rPr lang="en-US" sz="2760" u="sng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  <a:hlinkClick r:id="rId8" tooltip="https://www.independent.co.uk/news/world/americas/tesla-robot-attacks-engineer-texas-b2470252.html"/>
              </a:rPr>
              <a:t>Piece of message with warning</a:t>
            </a:r>
          </a:p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 (Accessed: 28 February 2025) </a:t>
            </a:r>
          </a:p>
          <a:p>
            <a:pPr algn="l">
              <a:lnSpc>
                <a:spcPts val="3865"/>
              </a:lnSpc>
            </a:pPr>
          </a:p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Thierer, A. (2023) Existential Risks and Global Governance Issues Around AI and Robotics. R Street Institute. Available at: </a:t>
            </a:r>
            <a:r>
              <a:rPr lang="en-US" sz="2760" u="sng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  <a:hlinkClick r:id="rId9" tooltip="https://doi.org/10.2307/resrep51534"/>
              </a:rPr>
              <a:t>Piece of message with warning</a:t>
            </a:r>
          </a:p>
          <a:p>
            <a:pPr algn="l">
              <a:lnSpc>
                <a:spcPts val="3865"/>
              </a:lnSpc>
            </a:pPr>
            <a:r>
              <a:rPr lang="en-US" sz="2760">
                <a:solidFill>
                  <a:srgbClr val="E5DDC8"/>
                </a:solidFill>
                <a:latin typeface="Agrandir"/>
                <a:ea typeface="Agrandir"/>
                <a:cs typeface="Agrandir"/>
                <a:sym typeface="Agrandir"/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DAGimloAQic</dc:identifier>
  <dcterms:modified xsi:type="dcterms:W3CDTF">2011-08-01T06:04:30Z</dcterms:modified>
  <cp:revision>1</cp:revision>
  <dc:title>Case Number: 0425 Dr. Dana Hart</dc:title>
</cp:coreProperties>
</file>