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7" r:id="rId1"/>
  </p:sldMasterIdLst>
  <p:sldIdLst>
    <p:sldId id="256" r:id="rId2"/>
    <p:sldId id="262" r:id="rId3"/>
    <p:sldId id="257" r:id="rId4"/>
    <p:sldId id="258" r:id="rId5"/>
    <p:sldId id="259" r:id="rId6"/>
    <p:sldId id="264" r:id="rId7"/>
    <p:sldId id="260" r:id="rId8"/>
    <p:sldId id="268" r:id="rId9"/>
    <p:sldId id="267" r:id="rId10"/>
    <p:sldId id="269" r:id="rId11"/>
    <p:sldId id="263" r:id="rId12"/>
    <p:sldId id="270" r:id="rId13"/>
    <p:sldId id="266" r:id="rId14"/>
    <p:sldId id="271" r:id="rId15"/>
    <p:sldId id="272" r:id="rId16"/>
    <p:sldId id="26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D8EF15-5487-644A-9F01-AC7492C99022}" v="39" dt="2025-01-19T20:51:10.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402"/>
    <p:restoredTop sz="94858"/>
  </p:normalViewPr>
  <p:slideViewPr>
    <p:cSldViewPr snapToGrid="0">
      <p:cViewPr>
        <p:scale>
          <a:sx n="120" d="100"/>
          <a:sy n="120" d="100"/>
        </p:scale>
        <p:origin x="784"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D0817F05-4CE4-3240-B42D-1698697B90E3}" type="datetimeFigureOut">
              <a:rPr lang="cy-GB" smtClean="0"/>
              <a:t>19/01/25</a:t>
            </a:fld>
            <a:endParaRPr lang="cy-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cy-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7F368E48-AD06-2448-B855-01B0899AC6CD}" type="slidenum">
              <a:rPr lang="cy-GB" smtClean="0"/>
              <a:t>‹#›</a:t>
            </a:fld>
            <a:endParaRPr lang="cy-GB"/>
          </a:p>
        </p:txBody>
      </p:sp>
    </p:spTree>
    <p:extLst>
      <p:ext uri="{BB962C8B-B14F-4D97-AF65-F5344CB8AC3E}">
        <p14:creationId xmlns:p14="http://schemas.microsoft.com/office/powerpoint/2010/main" val="71198666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817F05-4CE4-3240-B42D-1698697B90E3}" type="datetimeFigureOut">
              <a:rPr lang="cy-GB" smtClean="0"/>
              <a:t>19/01/25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3971024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D0817F05-4CE4-3240-B42D-1698697B90E3}" type="datetimeFigureOut">
              <a:rPr lang="cy-GB" smtClean="0"/>
              <a:t>19/01/25</a:t>
            </a:fld>
            <a:endParaRPr lang="cy-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cy-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7F368E48-AD06-2448-B855-01B0899AC6CD}" type="slidenum">
              <a:rPr lang="cy-GB" smtClean="0"/>
              <a:t>‹#›</a:t>
            </a:fld>
            <a:endParaRPr lang="cy-GB"/>
          </a:p>
        </p:txBody>
      </p:sp>
    </p:spTree>
    <p:extLst>
      <p:ext uri="{BB962C8B-B14F-4D97-AF65-F5344CB8AC3E}">
        <p14:creationId xmlns:p14="http://schemas.microsoft.com/office/powerpoint/2010/main" val="48204610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0817F05-4CE4-3240-B42D-1698697B90E3}" type="datetimeFigureOut">
              <a:rPr lang="cy-GB" smtClean="0"/>
              <a:t>19/01/25</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1022036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817F05-4CE4-3240-B42D-1698697B90E3}" type="datetimeFigureOut">
              <a:rPr lang="cy-GB" smtClean="0"/>
              <a:t>19/01/25</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1495650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0817F05-4CE4-3240-B42D-1698697B90E3}" type="datetimeFigureOut">
              <a:rPr lang="cy-GB" smtClean="0"/>
              <a:t>19/01/25</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111997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17F05-4CE4-3240-B42D-1698697B90E3}" type="datetimeFigureOut">
              <a:rPr lang="cy-GB" smtClean="0"/>
              <a:t>19/01/25</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4113582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D0817F05-4CE4-3240-B42D-1698697B90E3}" type="datetimeFigureOut">
              <a:rPr lang="cy-GB" smtClean="0"/>
              <a:t>19/01/25</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7F368E48-AD06-2448-B855-01B0899AC6CD}" type="slidenum">
              <a:rPr lang="cy-GB" smtClean="0"/>
              <a:t>‹#›</a:t>
            </a:fld>
            <a:endParaRPr lang="cy-GB"/>
          </a:p>
        </p:txBody>
      </p:sp>
    </p:spTree>
    <p:extLst>
      <p:ext uri="{BB962C8B-B14F-4D97-AF65-F5344CB8AC3E}">
        <p14:creationId xmlns:p14="http://schemas.microsoft.com/office/powerpoint/2010/main" val="417637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D0817F05-4CE4-3240-B42D-1698697B90E3}" type="datetimeFigureOut">
              <a:rPr lang="cy-GB" smtClean="0"/>
              <a:t>19/01/25</a:t>
            </a:fld>
            <a:endParaRPr lang="cy-GB"/>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cy-GB"/>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7F368E48-AD06-2448-B855-01B0899AC6CD}" type="slidenum">
              <a:rPr lang="cy-GB" smtClean="0"/>
              <a:t>‹#›</a:t>
            </a:fld>
            <a:endParaRPr lang="cy-GB"/>
          </a:p>
        </p:txBody>
      </p:sp>
    </p:spTree>
    <p:extLst>
      <p:ext uri="{BB962C8B-B14F-4D97-AF65-F5344CB8AC3E}">
        <p14:creationId xmlns:p14="http://schemas.microsoft.com/office/powerpoint/2010/main" val="2658561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817F05-4CE4-3240-B42D-1698697B90E3}" type="datetimeFigureOut">
              <a:rPr lang="cy-GB" smtClean="0"/>
              <a:t>19/01/25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621699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0817F05-4CE4-3240-B42D-1698697B90E3}" type="datetimeFigureOut">
              <a:rPr lang="cy-GB" smtClean="0"/>
              <a:t>19/01/25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F368E48-AD06-2448-B855-01B0899AC6CD}" type="slidenum">
              <a:rPr lang="cy-GB" smtClean="0"/>
              <a:t>‹#›</a:t>
            </a:fld>
            <a:endParaRPr lang="cy-GB"/>
          </a:p>
        </p:txBody>
      </p:sp>
    </p:spTree>
    <p:extLst>
      <p:ext uri="{BB962C8B-B14F-4D97-AF65-F5344CB8AC3E}">
        <p14:creationId xmlns:p14="http://schemas.microsoft.com/office/powerpoint/2010/main" val="4167652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D0817F05-4CE4-3240-B42D-1698697B90E3}" type="datetimeFigureOut">
              <a:rPr lang="cy-GB" smtClean="0"/>
              <a:t>19/01/25</a:t>
            </a:fld>
            <a:endParaRPr lang="cy-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cy-GB"/>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7F368E48-AD06-2448-B855-01B0899AC6CD}" type="slidenum">
              <a:rPr lang="cy-GB" smtClean="0"/>
              <a:t>‹#›</a:t>
            </a:fld>
            <a:endParaRPr lang="cy-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69227779"/>
      </p:ext>
    </p:extLst>
  </p:cSld>
  <p:clrMap bg1="dk1" tx1="lt1" bg2="dk2" tx2="lt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GGtwk-L_VpI?si=o91bILI_W-f7VnQ-"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emadresypadres.blogspot.com/2013/"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3pIIRziNq7o?si=990L2AEf2bUq29o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rcpch.ac.uk/sites/default/files/2018-09/first_1000_days_-_rcpch_response_-_final.pdf" TargetMode="External"/><Relationship Id="rId13" Type="http://schemas.openxmlformats.org/officeDocument/2006/relationships/hyperlink" Target="https://www.childcomwales.org.uk/our-work/policy-positions/child-poverty/" TargetMode="External"/><Relationship Id="rId3" Type="http://schemas.openxmlformats.org/officeDocument/2006/relationships/hyperlink" Target="https://assets.publishing.service.gov.uk/media/605c5e61d3bf7f2f0d94183a/The_best_start_for_life_a_vision_for_the_1_001_critical_days.pdf" TargetMode="External"/><Relationship Id="rId7" Type="http://schemas.openxmlformats.org/officeDocument/2006/relationships/hyperlink" Target="https://www.theeducationpeople.org/blog/exploring-pedagogy-introducing-elinor-goldschmied/" TargetMode="External"/><Relationship Id="rId12" Type="http://schemas.openxmlformats.org/officeDocument/2006/relationships/hyperlink" Target="https://aprileleven.fr/en/blogs/infos/miroir-dans-une-chambre-denfant-bonne-ou-mauvaise-idee#:~:text=Additionally%2C%20mirrors%20allow%20children%20to,ambiance%20of%20the%20baby's%20room" TargetMode="External"/><Relationship Id="rId17" Type="http://schemas.openxmlformats.org/officeDocument/2006/relationships/hyperlink" Target="https://www.ardroy-oec.co.uk/schools-outdooreducation.asp" TargetMode="External"/><Relationship Id="rId2" Type="http://schemas.openxmlformats.org/officeDocument/2006/relationships/hyperlink" Target="https://icc.gig.cymru/pynciau/rhaglen-1000-diwrnod-cyntaf/" TargetMode="External"/><Relationship Id="rId16" Type="http://schemas.openxmlformats.org/officeDocument/2006/relationships/hyperlink" Target="https://www.verywellmind.com/what-is-kinesthesis-2795309" TargetMode="External"/><Relationship Id="rId1" Type="http://schemas.openxmlformats.org/officeDocument/2006/relationships/slideLayout" Target="../slideLayouts/slideLayout2.xml"/><Relationship Id="rId6" Type="http://schemas.openxmlformats.org/officeDocument/2006/relationships/hyperlink" Target="https://www.froebel.org.uk/training-and-resources/elinor-goldschmied-treasure-baskets" TargetMode="External"/><Relationship Id="rId11" Type="http://schemas.openxmlformats.org/officeDocument/2006/relationships/hyperlink" Target="https://www.safeguarding.wales/en/chi-i/chi-i-c2/c2-p2/" TargetMode="External"/><Relationship Id="rId5" Type="http://schemas.openxmlformats.org/officeDocument/2006/relationships/hyperlink" Target="https://raychantpat.co.uk/the-heart-of-caregiving-what-it-takes-to-be-an-exceptional-caregiver#:~:text=Exceptional%20caregivers%20are%20adaptable%20and,caregivers%20for%20their%20well%2Dbeing" TargetMode="External"/><Relationship Id="rId15" Type="http://schemas.openxmlformats.org/officeDocument/2006/relationships/hyperlink" Target="https://brightside.me/articles/turns-out-a-day-with-kids-is-harder-than-one-at-work-799011/" TargetMode="External"/><Relationship Id="rId10" Type="http://schemas.openxmlformats.org/officeDocument/2006/relationships/hyperlink" Target="https://youtu.be/GGtwk-L_VpI?si=o91bILI_W-f7VnQ-" TargetMode="External"/><Relationship Id="rId4" Type="http://schemas.openxmlformats.org/officeDocument/2006/relationships/hyperlink" Target="https://www.nubabi.com/articles/social-and-emotional-development-the-first-1000-days/#:~:text=Humans%20are%20social%20in%20nature,a%20sense%20of%20personal%20fulfilment" TargetMode="External"/><Relationship Id="rId9" Type="http://schemas.openxmlformats.org/officeDocument/2006/relationships/hyperlink" Target="https://www.eyalliance.org.uk/involving-parents-their-children&#8217;s-learning#:~:text=Working%20in%20partnership%20with%20parents,children's%20learning%20development%20at%20home" TargetMode="External"/><Relationship Id="rId14" Type="http://schemas.openxmlformats.org/officeDocument/2006/relationships/hyperlink" Target="https://www.aspiretrainingteam.co.uk/why-staff-shortages-in-nurseries-mat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FF04-77F8-FC7C-6F9B-541DBBB8AFA5}"/>
              </a:ext>
            </a:extLst>
          </p:cNvPr>
          <p:cNvSpPr>
            <a:spLocks noGrp="1"/>
          </p:cNvSpPr>
          <p:nvPr>
            <p:ph type="ctrTitle"/>
          </p:nvPr>
        </p:nvSpPr>
        <p:spPr>
          <a:xfrm>
            <a:off x="1371600" y="2175938"/>
            <a:ext cx="9144000" cy="2387600"/>
          </a:xfrm>
        </p:spPr>
        <p:txBody>
          <a:bodyPr/>
          <a:lstStyle/>
          <a:p>
            <a:r>
              <a:rPr lang="cy-GB" dirty="0">
                <a:latin typeface="Aptos" panose="020B0004020202020204" pitchFamily="34" charset="0"/>
              </a:rPr>
              <a:t>Y 1000 Diwrnod Cyntaf</a:t>
            </a:r>
          </a:p>
        </p:txBody>
      </p:sp>
      <p:sp>
        <p:nvSpPr>
          <p:cNvPr id="3" name="Subtitle 2">
            <a:extLst>
              <a:ext uri="{FF2B5EF4-FFF2-40B4-BE49-F238E27FC236}">
                <a16:creationId xmlns:a16="http://schemas.microsoft.com/office/drawing/2014/main" id="{DC79AF8F-D2DC-7F67-3E64-EBEF67540068}"/>
              </a:ext>
            </a:extLst>
          </p:cNvPr>
          <p:cNvSpPr>
            <a:spLocks noGrp="1"/>
          </p:cNvSpPr>
          <p:nvPr>
            <p:ph type="subTitle" idx="1"/>
          </p:nvPr>
        </p:nvSpPr>
        <p:spPr>
          <a:xfrm>
            <a:off x="1562100" y="4363656"/>
            <a:ext cx="9070848" cy="775607"/>
          </a:xfrm>
        </p:spPr>
        <p:txBody>
          <a:bodyPr>
            <a:normAutofit fontScale="85000" lnSpcReduction="20000"/>
          </a:bodyPr>
          <a:lstStyle/>
          <a:p>
            <a:r>
              <a:rPr lang="cy-GB" dirty="0">
                <a:latin typeface="Aptos" panose="020B0004020202020204" pitchFamily="34" charset="0"/>
              </a:rPr>
              <a:t>Modiwl ECEY4005/C</a:t>
            </a:r>
          </a:p>
          <a:p>
            <a:r>
              <a:rPr lang="cy-GB" dirty="0">
                <a:latin typeface="Aptos" panose="020B0004020202020204" pitchFamily="34" charset="0"/>
              </a:rPr>
              <a:t>2405681</a:t>
            </a:r>
          </a:p>
          <a:p>
            <a:r>
              <a:rPr lang="cy-GB">
                <a:latin typeface="Aptos" panose="020B0004020202020204" pitchFamily="34" charset="0"/>
              </a:rPr>
              <a:t>2879 gair</a:t>
            </a:r>
            <a:endParaRPr lang="cy-GB" dirty="0">
              <a:latin typeface="Aptos" panose="020B0004020202020204" pitchFamily="34" charset="0"/>
            </a:endParaRPr>
          </a:p>
          <a:p>
            <a:r>
              <a:rPr lang="cy-GB" dirty="0">
                <a:latin typeface="Aptos" panose="020B0004020202020204" pitchFamily="34" charset="0"/>
              </a:rPr>
              <a:t>Dydw i ddim wedi defnyddio AI</a:t>
            </a:r>
          </a:p>
          <a:p>
            <a:endParaRPr lang="cy-GB" dirty="0">
              <a:latin typeface="Aptos" panose="020B0004020202020204" pitchFamily="34" charset="0"/>
            </a:endParaRPr>
          </a:p>
        </p:txBody>
      </p:sp>
    </p:spTree>
    <p:extLst>
      <p:ext uri="{BB962C8B-B14F-4D97-AF65-F5344CB8AC3E}">
        <p14:creationId xmlns:p14="http://schemas.microsoft.com/office/powerpoint/2010/main" val="152931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6EF2F4-5FF5-474F-A420-518A9DD8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CC27F-8E5C-32F2-1181-A2575C3F0D52}"/>
              </a:ext>
            </a:extLst>
          </p:cNvPr>
          <p:cNvSpPr>
            <a:spLocks noGrp="1"/>
          </p:cNvSpPr>
          <p:nvPr>
            <p:ph type="title"/>
          </p:nvPr>
        </p:nvSpPr>
        <p:spPr>
          <a:xfrm>
            <a:off x="5867874" y="892120"/>
            <a:ext cx="5447250" cy="1645920"/>
          </a:xfrm>
        </p:spPr>
        <p:txBody>
          <a:bodyPr>
            <a:normAutofit/>
          </a:bodyPr>
          <a:lstStyle/>
          <a:p>
            <a:r>
              <a:rPr lang="cy-GB" dirty="0">
                <a:latin typeface="Aptos" panose="020B0004020202020204" pitchFamily="34" charset="0"/>
              </a:rPr>
              <a:t>Cynnwys</a:t>
            </a:r>
          </a:p>
        </p:txBody>
      </p:sp>
      <p:sp>
        <p:nvSpPr>
          <p:cNvPr id="25" name="Rectangle 24">
            <a:extLst>
              <a:ext uri="{FF2B5EF4-FFF2-40B4-BE49-F238E27FC236}">
                <a16:creationId xmlns:a16="http://schemas.microsoft.com/office/drawing/2014/main" id="{9E0EF556-FC2F-4D25-8D8D-75B710749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FB05BAA-852B-4548-96FE-4603763AE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txBody>
          <a:bodyPr/>
          <a:lstStyle/>
          <a:p>
            <a:endParaRPr lang="cy-GB"/>
          </a:p>
        </p:txBody>
      </p:sp>
      <p:sp>
        <p:nvSpPr>
          <p:cNvPr id="29" name="Rectangle 28">
            <a:extLst>
              <a:ext uri="{FF2B5EF4-FFF2-40B4-BE49-F238E27FC236}">
                <a16:creationId xmlns:a16="http://schemas.microsoft.com/office/drawing/2014/main" id="{4D5AF6DC-79C3-4E95-9EA6-EDB895B2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6751"/>
            <a:ext cx="3616369" cy="5244498"/>
          </a:xfrm>
          <a:prstGeom prst="rect">
            <a:avLst/>
          </a:prstGeom>
          <a:noFill/>
          <a:ln w="6350" cap="sq" cmpd="sng" algn="ctr">
            <a:solidFill>
              <a:schemeClr val="bg2"/>
            </a:solidFill>
            <a:prstDash val="solid"/>
            <a:miter lim="800000"/>
          </a:ln>
          <a:effectLst/>
        </p:spPr>
        <p:txBody>
          <a:bodyPr/>
          <a:lstStyle/>
          <a:p>
            <a:endParaRPr lang="cy-GB"/>
          </a:p>
        </p:txBody>
      </p:sp>
      <p:pic>
        <p:nvPicPr>
          <p:cNvPr id="5" name="Picture 4" descr="Hand holding baby feet">
            <a:extLst>
              <a:ext uri="{FF2B5EF4-FFF2-40B4-BE49-F238E27FC236}">
                <a16:creationId xmlns:a16="http://schemas.microsoft.com/office/drawing/2014/main" id="{4D9D44F0-D409-E1FD-F591-B4F2E8C378DB}"/>
              </a:ext>
            </a:extLst>
          </p:cNvPr>
          <p:cNvPicPr>
            <a:picLocks noChangeAspect="1"/>
          </p:cNvPicPr>
          <p:nvPr/>
        </p:nvPicPr>
        <p:blipFill>
          <a:blip r:embed="rId2"/>
          <a:srcRect l="22122" r="33150" b="-2"/>
          <a:stretch/>
        </p:blipFill>
        <p:spPr>
          <a:xfrm>
            <a:off x="984474" y="976155"/>
            <a:ext cx="3287185" cy="4905689"/>
          </a:xfrm>
          <a:prstGeom prst="rect">
            <a:avLst/>
          </a:prstGeom>
        </p:spPr>
      </p:pic>
      <p:sp>
        <p:nvSpPr>
          <p:cNvPr id="3" name="Content Placeholder 2">
            <a:extLst>
              <a:ext uri="{FF2B5EF4-FFF2-40B4-BE49-F238E27FC236}">
                <a16:creationId xmlns:a16="http://schemas.microsoft.com/office/drawing/2014/main" id="{CC786A1A-7E8E-4A6B-4B0E-7E8240B8F34D}"/>
              </a:ext>
            </a:extLst>
          </p:cNvPr>
          <p:cNvSpPr>
            <a:spLocks noGrp="1"/>
          </p:cNvSpPr>
          <p:nvPr>
            <p:ph idx="1"/>
          </p:nvPr>
        </p:nvSpPr>
        <p:spPr>
          <a:xfrm>
            <a:off x="5867873" y="2679192"/>
            <a:ext cx="5447251" cy="3535344"/>
          </a:xfrm>
        </p:spPr>
        <p:txBody>
          <a:bodyPr>
            <a:normAutofit fontScale="70000" lnSpcReduction="20000"/>
          </a:bodyPr>
          <a:lstStyle/>
          <a:p>
            <a:pPr marL="0" indent="0">
              <a:buNone/>
            </a:pPr>
            <a:r>
              <a:rPr lang="cy-GB" dirty="0">
                <a:latin typeface="Aptos" panose="020B0004020202020204" pitchFamily="34" charset="0"/>
              </a:rPr>
              <a:t>Yn y llyfr lloddion yma, rydw i wedi trafod:</a:t>
            </a:r>
          </a:p>
          <a:p>
            <a:pPr marL="0" indent="0">
              <a:buNone/>
            </a:pPr>
            <a:r>
              <a:rPr lang="cy-GB" u="sng" dirty="0">
                <a:latin typeface="Aptos" panose="020B0004020202020204" pitchFamily="34" charset="0"/>
              </a:rPr>
              <a:t>Cyflwyniad</a:t>
            </a:r>
          </a:p>
          <a:p>
            <a:pPr marL="0" indent="0">
              <a:buNone/>
            </a:pPr>
            <a:r>
              <a:rPr lang="cy-GB" dirty="0">
                <a:latin typeface="Aptos" panose="020B0004020202020204" pitchFamily="34" charset="0"/>
              </a:rPr>
              <a:t>-Beth yw’r 1000 diwrnod cyntaf a’i phwysigrwydd?</a:t>
            </a:r>
          </a:p>
          <a:p>
            <a:pPr marL="0" indent="0">
              <a:buNone/>
            </a:pPr>
            <a:r>
              <a:rPr lang="cy-GB" dirty="0">
                <a:latin typeface="Aptos" panose="020B0004020202020204" pitchFamily="34" charset="0"/>
              </a:rPr>
              <a:t> </a:t>
            </a:r>
            <a:r>
              <a:rPr lang="cy-GB" u="sng" dirty="0">
                <a:latin typeface="Aptos" panose="020B0004020202020204" pitchFamily="34" charset="0"/>
              </a:rPr>
              <a:t>Cyfrifoldebau gofalu</a:t>
            </a:r>
          </a:p>
          <a:p>
            <a:pPr marL="0" indent="0">
              <a:buNone/>
            </a:pPr>
            <a:r>
              <a:rPr lang="cy-GB" dirty="0">
                <a:latin typeface="Aptos" panose="020B0004020202020204" pitchFamily="34" charset="0"/>
              </a:rPr>
              <a:t>-Beth yw gofal eithriadol a’i phwysigrwydd?</a:t>
            </a:r>
          </a:p>
          <a:p>
            <a:pPr marL="0" indent="0">
              <a:buNone/>
            </a:pPr>
            <a:r>
              <a:rPr lang="cy-GB" u="sng" dirty="0">
                <a:latin typeface="Aptos" panose="020B0004020202020204" pitchFamily="34" charset="0"/>
              </a:rPr>
              <a:t>Partneriaethau Proffesiynol</a:t>
            </a:r>
          </a:p>
          <a:p>
            <a:pPr marL="0" indent="0">
              <a:buNone/>
            </a:pPr>
            <a:r>
              <a:rPr lang="cy-GB" dirty="0">
                <a:latin typeface="Aptos" panose="020B0004020202020204" pitchFamily="34" charset="0"/>
              </a:rPr>
              <a:t>-Beth yw partneriaeth proffesiynol?</a:t>
            </a:r>
          </a:p>
          <a:p>
            <a:pPr marL="0" indent="0">
              <a:buNone/>
            </a:pPr>
            <a:r>
              <a:rPr lang="cy-GB" dirty="0">
                <a:latin typeface="Aptos" panose="020B0004020202020204" pitchFamily="34" charset="0"/>
              </a:rPr>
              <a:t>-Pwysigrwydd gwaith partneriaeth proffesiynol</a:t>
            </a:r>
          </a:p>
          <a:p>
            <a:pPr marL="0" indent="0">
              <a:buNone/>
            </a:pPr>
            <a:r>
              <a:rPr lang="cy-GB" u="sng" dirty="0">
                <a:latin typeface="Aptos" panose="020B0004020202020204" pitchFamily="34" charset="0"/>
              </a:rPr>
              <a:t>Heriau</a:t>
            </a:r>
          </a:p>
          <a:p>
            <a:pPr marL="0" indent="0">
              <a:buNone/>
            </a:pPr>
            <a:r>
              <a:rPr lang="cy-GB" dirty="0">
                <a:latin typeface="Aptos" panose="020B0004020202020204" pitchFamily="34" charset="0"/>
              </a:rPr>
              <a:t>-Yr heriau sydd yn codi wrth darparu gofal eithriadol</a:t>
            </a:r>
          </a:p>
          <a:p>
            <a:pPr marL="0" indent="0">
              <a:buNone/>
            </a:pPr>
            <a:r>
              <a:rPr lang="cy-GB" u="sng" dirty="0">
                <a:latin typeface="Aptos" panose="020B0004020202020204" pitchFamily="34" charset="0"/>
              </a:rPr>
              <a:t>Gweithgareddau</a:t>
            </a:r>
          </a:p>
          <a:p>
            <a:pPr marL="0" indent="0">
              <a:buNone/>
            </a:pPr>
            <a:r>
              <a:rPr lang="cy-GB" dirty="0">
                <a:latin typeface="Aptos" panose="020B0004020202020204" pitchFamily="34" charset="0"/>
              </a:rPr>
              <a:t>-Manteision gweithgareddau</a:t>
            </a:r>
          </a:p>
          <a:p>
            <a:pPr marL="0" indent="0">
              <a:buNone/>
            </a:pPr>
            <a:r>
              <a:rPr lang="cy-GB" dirty="0">
                <a:latin typeface="Aptos" panose="020B0004020202020204" pitchFamily="34" charset="0"/>
              </a:rPr>
              <a:t>-Dulliau rhyngwladol</a:t>
            </a:r>
          </a:p>
          <a:p>
            <a:pPr marL="0" indent="0">
              <a:buNone/>
            </a:pPr>
            <a:endParaRPr lang="cy-GB" dirty="0">
              <a:latin typeface="Aptos" panose="020B0004020202020204" pitchFamily="34" charset="0"/>
            </a:endParaRPr>
          </a:p>
        </p:txBody>
      </p:sp>
      <p:sp>
        <p:nvSpPr>
          <p:cNvPr id="31" name="Rectangle 30">
            <a:extLst>
              <a:ext uri="{FF2B5EF4-FFF2-40B4-BE49-F238E27FC236}">
                <a16:creationId xmlns:a16="http://schemas.microsoft.com/office/drawing/2014/main" id="{41DA4749-033D-4AE1-B718-6929162BE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3402" y="381000"/>
            <a:ext cx="6187172" cy="6096802"/>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Tree>
    <p:extLst>
      <p:ext uri="{BB962C8B-B14F-4D97-AF65-F5344CB8AC3E}">
        <p14:creationId xmlns:p14="http://schemas.microsoft.com/office/powerpoint/2010/main" val="2608998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DC93-1314-95D3-A236-88BB65C160EF}"/>
              </a:ext>
            </a:extLst>
          </p:cNvPr>
          <p:cNvSpPr>
            <a:spLocks noGrp="1"/>
          </p:cNvSpPr>
          <p:nvPr>
            <p:ph type="title"/>
          </p:nvPr>
        </p:nvSpPr>
        <p:spPr/>
        <p:txBody>
          <a:bodyPr/>
          <a:lstStyle/>
          <a:p>
            <a:r>
              <a:rPr lang="cy-GB" dirty="0">
                <a:latin typeface="Aptos" panose="020B0004020202020204" pitchFamily="34" charset="0"/>
              </a:rPr>
              <a:t>Beth yw’r 1000 diwrnod cyntaf?</a:t>
            </a:r>
          </a:p>
        </p:txBody>
      </p:sp>
      <p:sp>
        <p:nvSpPr>
          <p:cNvPr id="3" name="Content Placeholder 2">
            <a:extLst>
              <a:ext uri="{FF2B5EF4-FFF2-40B4-BE49-F238E27FC236}">
                <a16:creationId xmlns:a16="http://schemas.microsoft.com/office/drawing/2014/main" id="{E8197CBE-199E-CADB-D7F1-0D5129B7CB55}"/>
              </a:ext>
            </a:extLst>
          </p:cNvPr>
          <p:cNvSpPr>
            <a:spLocks noGrp="1"/>
          </p:cNvSpPr>
          <p:nvPr>
            <p:ph idx="1"/>
          </p:nvPr>
        </p:nvSpPr>
        <p:spPr>
          <a:xfrm>
            <a:off x="1066800" y="2014194"/>
            <a:ext cx="10058400" cy="4020846"/>
          </a:xfrm>
        </p:spPr>
        <p:txBody>
          <a:bodyPr>
            <a:normAutofit fontScale="55000" lnSpcReduction="20000"/>
          </a:bodyPr>
          <a:lstStyle/>
          <a:p>
            <a:pPr marL="0" indent="0">
              <a:buNone/>
            </a:pPr>
            <a:r>
              <a:rPr lang="cy-GB" sz="2900" dirty="0">
                <a:latin typeface="Aptos" panose="020B0004020202020204" pitchFamily="34" charset="0"/>
              </a:rPr>
              <a:t>Mae’r 1000 diwrnod cyntaf yn gyfeirio at y fîl diwrnod cyntaf o fywyd. Dechreua’r 1000 diwrnod cyntaf o feichiogrwydd, hyd tan y ddiwrnod ar ôl yr ail penblwydd (Iechyd Cyhoeddus Cymru, 2023).</a:t>
            </a:r>
          </a:p>
          <a:p>
            <a:pPr marL="0" indent="0">
              <a:buNone/>
            </a:pPr>
            <a:r>
              <a:rPr lang="cy-GB" sz="2900" dirty="0">
                <a:latin typeface="Aptos" panose="020B0004020202020204" pitchFamily="34" charset="0"/>
              </a:rPr>
              <a:t>Er mwyn cefnogi iechyd da ym meichiogrwydd, mae gofal cyn-geni ar gael i fenywod disgwyliedig. Mae gofal cyn-geni yn bwysig o fewn y 1000 diwrnod cyntaf gan ei fod yn caniatàu ar gyfer darganfod problemau posibl sy’n gallu datblygu naill yn ystod y beichiogrwydd, neu yn ystod bywyd y plentyn (GIG Cymru, 2023). Dywed Mercieca (dim dyddiad), bod maeth da yn ystod y 1000 diwrnod cyntaf yn sylfaen ar gyfer sgiliau echddygol, galluoedd gwybyddol cynnar,  a datblygiad emosiynol. </a:t>
            </a:r>
          </a:p>
          <a:p>
            <a:pPr marL="0" indent="0">
              <a:buNone/>
            </a:pPr>
            <a:r>
              <a:rPr lang="cy-GB" sz="2900" dirty="0">
                <a:latin typeface="Aptos" panose="020B0004020202020204" pitchFamily="34" charset="0"/>
              </a:rPr>
              <a:t>Mae gofal cyn-geni a maeth y plentyn o fewn y 1000 diwrnod cyntaf yn ffactorau hanfodol o fewn datblygiad niwrolegol plentyn, a’i iechyd meddwl hir-dymor (Schwarzenberg </a:t>
            </a:r>
            <a:r>
              <a:rPr lang="cy-GB" sz="2900" i="1" dirty="0">
                <a:latin typeface="Aptos" panose="020B0004020202020204" pitchFamily="34" charset="0"/>
              </a:rPr>
              <a:t>et. al</a:t>
            </a:r>
            <a:r>
              <a:rPr lang="cy-GB" sz="2900" dirty="0">
                <a:latin typeface="Aptos" panose="020B0004020202020204" pitchFamily="34" charset="0"/>
              </a:rPr>
              <a:t>, 2018). Yn ystod y 1000 diwrnod cyntaf, mae’r ymennydd a’r corff yn datblygu ar raddfa arbennig, a hefyd yn gosod sylfaen am iechyd a hapusrwydd y dyfodol, a phwy fyddent yn dyfu lan i fod (Iechyd Cyhoeddus Cymru, 2023). O fewn y cyfnod bach yma o amser, mae plentyn yn cyrraedd sawl carreg filltir. Mae datblygiad ymennydd a niwrolegol yn digwydd ar raddfa cyflym. Mae 80% o ddatblygiad yr ymennydd yn digwydd yn ystod y 1000 diwrnod cyntaf (Llywodraeth HM, 2021). </a:t>
            </a:r>
          </a:p>
          <a:p>
            <a:pPr marL="0" indent="0">
              <a:buNone/>
            </a:pPr>
            <a:r>
              <a:rPr lang="cy-GB" sz="2900" dirty="0">
                <a:latin typeface="Aptos" panose="020B0004020202020204" pitchFamily="34" charset="0"/>
              </a:rPr>
              <a:t>Mae’n bosibl gall diffyg maeth a maetholion yn ystod y 1000 diwrnod cyntaf cael effaith ar ddatblygiad meddyliol plentyn. Hefyd, gall diffyg rhain effeithio datblygiad corfforol plentyn hefyd (UWTSD, 2024). Golyga hwn bod gofal eithriadol yn bwysig yn ystod y 1000 diwrnod cyntaf. Bydd gofal eithriadol yn cael ei thrafod mewn mwy o ddyfnder ymhellach ymlaen.</a:t>
            </a:r>
          </a:p>
          <a:p>
            <a:pPr marL="0" indent="0">
              <a:buNone/>
            </a:pPr>
            <a:endParaRPr lang="cy-GB" sz="2900" dirty="0">
              <a:latin typeface="Aptos" panose="020B0004020202020204" pitchFamily="34" charset="0"/>
            </a:endParaRPr>
          </a:p>
          <a:p>
            <a:pPr marL="0" indent="0">
              <a:buNone/>
            </a:pPr>
            <a:endParaRPr lang="cy-GB" dirty="0">
              <a:latin typeface="Aptos" panose="020B0004020202020204" pitchFamily="34" charset="0"/>
            </a:endParaRPr>
          </a:p>
        </p:txBody>
      </p:sp>
    </p:spTree>
    <p:extLst>
      <p:ext uri="{BB962C8B-B14F-4D97-AF65-F5344CB8AC3E}">
        <p14:creationId xmlns:p14="http://schemas.microsoft.com/office/powerpoint/2010/main" val="472301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72861-1256-1592-FECF-130B6476F1FF}"/>
              </a:ext>
            </a:extLst>
          </p:cNvPr>
          <p:cNvSpPr>
            <a:spLocks noGrp="1"/>
          </p:cNvSpPr>
          <p:nvPr>
            <p:ph type="title"/>
          </p:nvPr>
        </p:nvSpPr>
        <p:spPr/>
        <p:txBody>
          <a:bodyPr>
            <a:normAutofit/>
          </a:bodyPr>
          <a:lstStyle/>
          <a:p>
            <a:r>
              <a:rPr lang="cy-GB" sz="4000" dirty="0">
                <a:latin typeface="Aptos" panose="020B0004020202020204" pitchFamily="34" charset="0"/>
              </a:rPr>
              <a:t>Pwysigrwydd y 1000 diwrnod cyntaf.</a:t>
            </a:r>
          </a:p>
        </p:txBody>
      </p:sp>
      <p:sp>
        <p:nvSpPr>
          <p:cNvPr id="3" name="Content Placeholder 2">
            <a:extLst>
              <a:ext uri="{FF2B5EF4-FFF2-40B4-BE49-F238E27FC236}">
                <a16:creationId xmlns:a16="http://schemas.microsoft.com/office/drawing/2014/main" id="{3226D005-9DA9-25C0-76CF-865613AA54B2}"/>
              </a:ext>
            </a:extLst>
          </p:cNvPr>
          <p:cNvSpPr>
            <a:spLocks noGrp="1"/>
          </p:cNvSpPr>
          <p:nvPr>
            <p:ph idx="1"/>
          </p:nvPr>
        </p:nvSpPr>
        <p:spPr>
          <a:xfrm>
            <a:off x="1066800" y="1938528"/>
            <a:ext cx="10058400" cy="3931920"/>
          </a:xfrm>
        </p:spPr>
        <p:txBody>
          <a:bodyPr>
            <a:normAutofit fontScale="92500" lnSpcReduction="20000"/>
          </a:bodyPr>
          <a:lstStyle/>
          <a:p>
            <a:pPr marL="0" indent="0">
              <a:buNone/>
            </a:pPr>
            <a:r>
              <a:rPr lang="cy-GB" dirty="0">
                <a:latin typeface="Aptos" panose="020B0004020202020204" pitchFamily="34" charset="0"/>
              </a:rPr>
              <a:t>Mae’r 1000 diwrnod cyntaf yn bwysig oherwydd ei bod yn cysylltiedig â dyfodol y plentyn. Caiff gofal a maeth da yn ystod y 1000 diwrnod cyntaf effaith cadarnhaol ar iechyd a llesiant y plentyn am weddill ei fywyd. Ar y llaw arall, caiff gofal a maeth gwael yn ystod y gyfnod yma cael effeithiau negyddol ar iechyd, datblygiad a llesiant cyfannol y plentyn, ac achosi sawl problem ymhellach ym mywyd. </a:t>
            </a:r>
          </a:p>
          <a:p>
            <a:pPr marL="0" indent="0">
              <a:buNone/>
            </a:pPr>
            <a:r>
              <a:rPr lang="cy-GB" dirty="0">
                <a:latin typeface="Aptos" panose="020B0004020202020204" pitchFamily="34" charset="0"/>
              </a:rPr>
              <a:t>Yn ôl Likhar a Patil (2022), mae plant sydd yn derbyn y maeth a hydradiad cywir yn y 1000 diwrnod cyntaf yn fwy debygol o rhoi genedigaeth i fabi sy’n pwyso’n iach; llai tebygol o ddatblygu problemau iechyd, fel gordewdra a diabetes (math 2). Hefyd, dywed nhw bod y phlant sydd wedi derbyn gofal da yn ystod y 1000 diwrnod cyntaf yn fwy debygol o fod yn ddysgwyr da gyda llai o broblemau ymddygiad yn ystod addysg cynnar. </a:t>
            </a:r>
          </a:p>
          <a:p>
            <a:pPr marL="0" indent="0">
              <a:buNone/>
            </a:pPr>
            <a:r>
              <a:rPr lang="cy-GB" dirty="0">
                <a:latin typeface="Aptos" panose="020B0004020202020204" pitchFamily="34" charset="0"/>
              </a:rPr>
              <a:t>Mae pobl yn cymdeithasol fel rhan o natur. Mae hi’n bwysig iawn i sicrhau cyfleoedd cymdeithasu yn y 1000 diwrnod cyntaf er mwyn paratoi plant ar gyfer perthnasoedd ag eraill pryd maent yn tyfu i fyny (Lillie, 2016). Gall y perthnasoedd yma bod gyda teulu, ffrindiau ac yn y pendraw, partner. Er mwyn sicrhau yr orau i blentyn yn ystod y cyfnod yma, mae gofalwr allweddol yn bwysig iddynt. Mae’n debygol iawn fod y plentyn mynd i ddatblygu ymlyniad gyda’r person yma. Dywed Bowlby bod plant yn cael ei eni gyda’r angen i greu ymlyniadau. Mae pedwar gwahanol fath o ymlyniad; diogel, amwys, osgoi ac anrhefnus, a mae pob un o’r rhain yn cael effaith wahanol ar blentyn. Hefyd, mae datlbygu ymlyniad yn bwysig er mwyn cefnogi lles emosiynol plentyn. </a:t>
            </a:r>
          </a:p>
        </p:txBody>
      </p:sp>
    </p:spTree>
    <p:extLst>
      <p:ext uri="{BB962C8B-B14F-4D97-AF65-F5344CB8AC3E}">
        <p14:creationId xmlns:p14="http://schemas.microsoft.com/office/powerpoint/2010/main" val="2905676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BB57-59B3-34E7-E6F8-FB62BFC26D17}"/>
              </a:ext>
            </a:extLst>
          </p:cNvPr>
          <p:cNvSpPr>
            <a:spLocks noGrp="1"/>
          </p:cNvSpPr>
          <p:nvPr>
            <p:ph type="title"/>
          </p:nvPr>
        </p:nvSpPr>
        <p:spPr/>
        <p:txBody>
          <a:bodyPr>
            <a:normAutofit fontScale="90000"/>
          </a:bodyPr>
          <a:lstStyle/>
          <a:p>
            <a:pPr algn="ctr"/>
            <a:r>
              <a:rPr lang="cy-GB" dirty="0">
                <a:latin typeface="Aptos" panose="020B0004020202020204" pitchFamily="34" charset="0"/>
              </a:rPr>
              <a:t>Beth yw gofal eithriadol a pham maent yn bwysig?</a:t>
            </a:r>
          </a:p>
        </p:txBody>
      </p:sp>
      <p:sp>
        <p:nvSpPr>
          <p:cNvPr id="3" name="Content Placeholder 2">
            <a:extLst>
              <a:ext uri="{FF2B5EF4-FFF2-40B4-BE49-F238E27FC236}">
                <a16:creationId xmlns:a16="http://schemas.microsoft.com/office/drawing/2014/main" id="{058E7F84-4D85-BD60-8968-55376827C32C}"/>
              </a:ext>
            </a:extLst>
          </p:cNvPr>
          <p:cNvSpPr>
            <a:spLocks noGrp="1"/>
          </p:cNvSpPr>
          <p:nvPr>
            <p:ph idx="1"/>
          </p:nvPr>
        </p:nvSpPr>
        <p:spPr/>
        <p:txBody>
          <a:bodyPr>
            <a:normAutofit lnSpcReduction="10000"/>
          </a:bodyPr>
          <a:lstStyle/>
          <a:p>
            <a:pPr marL="0" indent="0">
              <a:buNone/>
            </a:pPr>
            <a:r>
              <a:rPr lang="cy-GB" sz="1600" dirty="0">
                <a:latin typeface="Aptos" panose="020B0004020202020204" pitchFamily="34" charset="0"/>
              </a:rPr>
              <a:t>Gofal eithriadol yw’r enw ar ofal sydd yn cael ei darparu i blentyn. Mae gofal eithriadol yn meddwl bod yr ofal sydd yn cael ei darparu i blentyn yn eithriadol wrth cymharu ar beth sy’n disgwyliedig o ofalwr. Mae gofalwr eithriadol yn cyfathrebu ag eraill yn effeithiol, yn dangos proffesiynoldeb ac yn angerddol am yr hyn maent yn gwneud. Mae gofalwr eithriadol hefyd yn bobl amyneddgar iawn. Mae swyddi gofal plant yn ofynnol iawn ac mae llawer o bethau’n digwydd yn ddyddiol, gan gynnwys heriau (Raychantpat, 2023).</a:t>
            </a:r>
          </a:p>
          <a:p>
            <a:pPr marL="0" indent="0">
              <a:buNone/>
            </a:pPr>
            <a:r>
              <a:rPr lang="cy-GB" sz="1600" dirty="0">
                <a:latin typeface="Aptos" panose="020B0004020202020204" pitchFamily="34" charset="0"/>
              </a:rPr>
              <a:t>Gall gofal eithriadol cael ei wneud trwy serfio a dychwelyd. Gall hwn cynnwys baban yn gwneud sŵn sydd yn cael ei chopïo gan gofalwr. Trwy gwneud hwn mae’n galluogi’r baban i ymateb i’n lleisiau, yn galluogi perthynas ac ymlyniad i ffurfio, a hefyd yn ymateb i agosrwydd (Prifysgol Harvard, 2024).</a:t>
            </a:r>
          </a:p>
          <a:p>
            <a:pPr marL="0" indent="0">
              <a:buNone/>
            </a:pPr>
            <a:r>
              <a:rPr lang="cy-GB" sz="1600" dirty="0">
                <a:latin typeface="Aptos" panose="020B0004020202020204" pitchFamily="34" charset="0"/>
              </a:rPr>
              <a:t>Mae gofal eithriadol o fewn y 1000 diwrnod cyntaf yn meddwl bod datlbygiad yr ymennydd yn cael ei chefnogi, bod maeth y fam disgwyliedig yn dda, a hefyd maeth y fabi unwaith mae wedi ei geni. Mae hwn yn wysig iawn er mwyn sicrhau twf a datblygiad cyson yn ystod y cyfnod yma o amser. </a:t>
            </a:r>
          </a:p>
          <a:p>
            <a:pPr marL="0" indent="0">
              <a:buNone/>
            </a:pPr>
            <a:r>
              <a:rPr lang="cy-GB" sz="1600" dirty="0">
                <a:latin typeface="Aptos" panose="020B0004020202020204" pitchFamily="34" charset="0"/>
              </a:rPr>
              <a:t>Hefyd, mae gofal eithriadol yn sicrhau bod datblygiad iaith plentyn yn cael ei hannog. Gall hwn cael ei hannog trwy mynychu grwpiau mamau a babi. Mae hwn yn bwysig oherwydd mae’n galluogi plant i cyfathrebu gydag eraill a datblygu sgiliau emosiynol a chymdeithasol. Heb y sgiliau hanfodol yma, erbyn i blant dechrau ysgol, bydden nhw’n mwy tueddol o cael anhawsterau gyda ffrindiau.</a:t>
            </a:r>
          </a:p>
        </p:txBody>
      </p:sp>
    </p:spTree>
    <p:extLst>
      <p:ext uri="{BB962C8B-B14F-4D97-AF65-F5344CB8AC3E}">
        <p14:creationId xmlns:p14="http://schemas.microsoft.com/office/powerpoint/2010/main" val="1278674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A72959B-0939-C87B-7C76-C4E5CD1C8A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A84BFD-5275-48D2-0A5D-2D344D082FFF}"/>
              </a:ext>
            </a:extLst>
          </p:cNvPr>
          <p:cNvSpPr>
            <a:spLocks noGrp="1"/>
          </p:cNvSpPr>
          <p:nvPr>
            <p:ph type="title"/>
          </p:nvPr>
        </p:nvSpPr>
        <p:spPr>
          <a:xfrm>
            <a:off x="6096000" y="380388"/>
            <a:ext cx="4957553" cy="1645920"/>
          </a:xfrm>
        </p:spPr>
        <p:txBody>
          <a:bodyPr>
            <a:normAutofit/>
          </a:bodyPr>
          <a:lstStyle/>
          <a:p>
            <a:r>
              <a:rPr lang="cy-GB" sz="4000" dirty="0">
                <a:latin typeface="Aptos" panose="020B0004020202020204" pitchFamily="34" charset="0"/>
              </a:rPr>
              <a:t>Cyfrifoldebau gofalu</a:t>
            </a:r>
          </a:p>
        </p:txBody>
      </p:sp>
      <p:sp>
        <p:nvSpPr>
          <p:cNvPr id="3" name="Content Placeholder 2">
            <a:extLst>
              <a:ext uri="{FF2B5EF4-FFF2-40B4-BE49-F238E27FC236}">
                <a16:creationId xmlns:a16="http://schemas.microsoft.com/office/drawing/2014/main" id="{56BD2AB9-D979-9D58-6F09-8CEE5522F752}"/>
              </a:ext>
            </a:extLst>
          </p:cNvPr>
          <p:cNvSpPr>
            <a:spLocks noGrp="1"/>
          </p:cNvSpPr>
          <p:nvPr>
            <p:ph idx="1"/>
          </p:nvPr>
        </p:nvSpPr>
        <p:spPr>
          <a:xfrm>
            <a:off x="5926238" y="1817225"/>
            <a:ext cx="5610766" cy="4217814"/>
          </a:xfrm>
        </p:spPr>
        <p:txBody>
          <a:bodyPr>
            <a:normAutofit lnSpcReduction="10000"/>
          </a:bodyPr>
          <a:lstStyle/>
          <a:p>
            <a:pPr marL="0" indent="0">
              <a:lnSpc>
                <a:spcPct val="90000"/>
              </a:lnSpc>
              <a:buNone/>
            </a:pPr>
            <a:r>
              <a:rPr lang="cy-GB" sz="1500" dirty="0">
                <a:latin typeface="Aptos" panose="020B0004020202020204" pitchFamily="34" charset="0"/>
              </a:rPr>
              <a:t>Mae gofal eithriadol gallu ymddangos mewn sawl ffordd mewn lleoliadau gofal plant. Enghraifft o ofal eithriadol yn yr amgylchedd yw sicrhau bod gweithwyr ddim yn gwisgo esgidiau mewn tu fewn i’r ystafell gyda babanod. Trwy sicrhau hyn, bydd y risg o sefyll ar bys plentyn ac achosi anaf yn lleihau llawer. Golyga hwn bod gweithwyr eithriadol yn y lleoliad yn dangos arbenigedd ac arferion da yn eu meysydd.</a:t>
            </a:r>
          </a:p>
          <a:p>
            <a:pPr marL="0" indent="0">
              <a:lnSpc>
                <a:spcPct val="90000"/>
              </a:lnSpc>
              <a:buNone/>
            </a:pPr>
            <a:r>
              <a:rPr lang="cy-GB" sz="1500" dirty="0">
                <a:latin typeface="Aptos" panose="020B0004020202020204" pitchFamily="34" charset="0"/>
              </a:rPr>
              <a:t>Roedd Elinor Goldschmeid yn addysgwr Saesneg bu farw yn 2009. Un o’i phrif arloesiadau proffesiynol oedd y fasged trysor (Froebel Trust,  dim dyddiad). Y fasged trysor yw’r cysyniad bod basged wedi’i lenwi gyda eitemau gwahanol o’r tŷ a phethau sydd wedi ailgylchu, ar gael i faban sy’n gallu eistedd i fyny heb cymorth rhwng yr oedrannau 5-10 mis oed (Froebel Trust, dim dyddiad).</a:t>
            </a:r>
          </a:p>
          <a:p>
            <a:pPr marL="0" indent="0">
              <a:lnSpc>
                <a:spcPct val="90000"/>
              </a:lnSpc>
              <a:buNone/>
            </a:pPr>
            <a:r>
              <a:rPr lang="cy-GB" sz="1500" dirty="0">
                <a:latin typeface="Aptos" panose="020B0004020202020204" pitchFamily="34" charset="0"/>
              </a:rPr>
              <a:t> Mae’r fasged trysor yn annog plant i fod yn chwilfrydig. Yn ogystal a hyn, mae’r fasged trysor yn annog datlbyigad corfforol ym mreichiau a dwylo babi ac yn annog datblygiad o’r sgiliau motor manwl a bras. Caiff gwaith Elinor Goldschmied ei defnyddio mewn sawl lleoliad gofal plant, sydd yn enghraifft o ofal eithriadol. Yn seiliedig ar lleoliadau yn defnyddio hwn, gan ei fod yn hygyrch i bawb, mae teuluoedd hefyd yn defnyddio basgedi trysor yn eu catrefu. </a:t>
            </a:r>
          </a:p>
          <a:p>
            <a:pPr marL="0" indent="0">
              <a:lnSpc>
                <a:spcPct val="90000"/>
              </a:lnSpc>
              <a:buNone/>
            </a:pPr>
            <a:endParaRPr lang="cy-GB" sz="1100" dirty="0">
              <a:latin typeface="Aptos" panose="020B0004020202020204" pitchFamily="34" charset="0"/>
            </a:endParaRPr>
          </a:p>
          <a:p>
            <a:pPr marL="0" indent="0">
              <a:lnSpc>
                <a:spcPct val="90000"/>
              </a:lnSpc>
              <a:buNone/>
            </a:pPr>
            <a:endParaRPr lang="cy-GB" sz="1100" dirty="0">
              <a:latin typeface="Aptos" panose="020B0004020202020204" pitchFamily="34" charset="0"/>
            </a:endParaRPr>
          </a:p>
        </p:txBody>
      </p:sp>
      <p:sp>
        <p:nvSpPr>
          <p:cNvPr id="6" name="TextBox 5">
            <a:extLst>
              <a:ext uri="{FF2B5EF4-FFF2-40B4-BE49-F238E27FC236}">
                <a16:creationId xmlns:a16="http://schemas.microsoft.com/office/drawing/2014/main" id="{F618D624-D07B-894D-59DD-BEE539CB4F6E}"/>
              </a:ext>
            </a:extLst>
          </p:cNvPr>
          <p:cNvSpPr txBox="1"/>
          <p:nvPr/>
        </p:nvSpPr>
        <p:spPr>
          <a:xfrm>
            <a:off x="978828" y="5567423"/>
            <a:ext cx="4299228" cy="369332"/>
          </a:xfrm>
          <a:prstGeom prst="rect">
            <a:avLst/>
          </a:prstGeom>
          <a:noFill/>
        </p:spPr>
        <p:txBody>
          <a:bodyPr wrap="square" rtlCol="0">
            <a:spAutoFit/>
          </a:bodyPr>
          <a:lstStyle/>
          <a:p>
            <a:r>
              <a:rPr lang="cy-GB" dirty="0">
                <a:latin typeface="Aptos" panose="020B0004020202020204" pitchFamily="34" charset="0"/>
              </a:rPr>
              <a:t>Llun 1- Dyma enghraifft o fasged trysor</a:t>
            </a:r>
          </a:p>
        </p:txBody>
      </p:sp>
      <p:pic>
        <p:nvPicPr>
          <p:cNvPr id="8" name="Picture 7">
            <a:extLst>
              <a:ext uri="{FF2B5EF4-FFF2-40B4-BE49-F238E27FC236}">
                <a16:creationId xmlns:a16="http://schemas.microsoft.com/office/drawing/2014/main" id="{1F376881-5266-4574-1687-D547F0466939}"/>
              </a:ext>
            </a:extLst>
          </p:cNvPr>
          <p:cNvPicPr>
            <a:picLocks noChangeAspect="1"/>
          </p:cNvPicPr>
          <p:nvPr/>
        </p:nvPicPr>
        <p:blipFill>
          <a:blip r:embed="rId2"/>
          <a:stretch>
            <a:fillRect/>
          </a:stretch>
        </p:blipFill>
        <p:spPr>
          <a:xfrm>
            <a:off x="966373" y="921245"/>
            <a:ext cx="4646178" cy="4646178"/>
          </a:xfrm>
          <a:prstGeom prst="rect">
            <a:avLst/>
          </a:prstGeom>
        </p:spPr>
      </p:pic>
    </p:spTree>
    <p:extLst>
      <p:ext uri="{BB962C8B-B14F-4D97-AF65-F5344CB8AC3E}">
        <p14:creationId xmlns:p14="http://schemas.microsoft.com/office/powerpoint/2010/main" val="2465798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2186-5ED5-A38B-3538-2A58C49CC675}"/>
              </a:ext>
            </a:extLst>
          </p:cNvPr>
          <p:cNvSpPr>
            <a:spLocks noGrp="1"/>
          </p:cNvSpPr>
          <p:nvPr>
            <p:ph type="title"/>
          </p:nvPr>
        </p:nvSpPr>
        <p:spPr/>
        <p:txBody>
          <a:bodyPr/>
          <a:lstStyle/>
          <a:p>
            <a:r>
              <a:rPr lang="cy-GB">
                <a:latin typeface="Aptos" panose="020B0004020202020204" pitchFamily="34" charset="0"/>
              </a:rPr>
              <a:t>Partneriaethau Proffesiynol</a:t>
            </a:r>
            <a:endParaRPr lang="cy-GB" dirty="0">
              <a:latin typeface="Aptos" panose="020B0004020202020204" pitchFamily="34" charset="0"/>
            </a:endParaRPr>
          </a:p>
        </p:txBody>
      </p:sp>
      <p:sp>
        <p:nvSpPr>
          <p:cNvPr id="3" name="Content Placeholder 2">
            <a:extLst>
              <a:ext uri="{FF2B5EF4-FFF2-40B4-BE49-F238E27FC236}">
                <a16:creationId xmlns:a16="http://schemas.microsoft.com/office/drawing/2014/main" id="{97CA4DD0-4150-5114-7E8E-0AD869DB8A3C}"/>
              </a:ext>
            </a:extLst>
          </p:cNvPr>
          <p:cNvSpPr>
            <a:spLocks noGrp="1"/>
          </p:cNvSpPr>
          <p:nvPr>
            <p:ph idx="1"/>
          </p:nvPr>
        </p:nvSpPr>
        <p:spPr/>
        <p:txBody>
          <a:bodyPr>
            <a:normAutofit/>
          </a:bodyPr>
          <a:lstStyle/>
          <a:p>
            <a:pPr marL="0" indent="0">
              <a:buNone/>
            </a:pPr>
            <a:r>
              <a:rPr lang="cy-GB" sz="1600" dirty="0">
                <a:latin typeface="Aptos" panose="020B0004020202020204" pitchFamily="34" charset="0"/>
              </a:rPr>
              <a:t>Partneriaeth proffesiynol yr pryd mae dau neu mwy o bobl naill tu fewn i un asiantaeth neu amlasiantaethau yn gweithio gyda’i gilydd er mwyn datblygu syniadau i sefyllfaoedd gwahanol.Mae gweithio mewn partneriaeth gyda rhieni neu gofalwyr yn ganolig i Gyfnod Sylfaen y Flynyddoedd Cynnar. Mae partneriaeth a chyfathrebu gyda rhieni a gofalwyr am profiadau cynnar plant yn galluogi ymarferwyr i gynllunio am addysg effeithiol yn y lleoliad ac yn galluogi nhw i ddarparu cymorth i rhieni mewn parhau datblygiad addysgol y plentyn yn y catref hefyd (Early Years Allience, dim dyddiad).</a:t>
            </a:r>
          </a:p>
          <a:p>
            <a:pPr marL="0" indent="0">
              <a:buNone/>
            </a:pPr>
            <a:r>
              <a:rPr lang="cy-GB" sz="1600" dirty="0">
                <a:latin typeface="Aptos" panose="020B0004020202020204" pitchFamily="34" charset="0"/>
              </a:rPr>
              <a:t>O fewn y 1000 diwrnod cyntaf, mae sawl gweithiwr proffesiynol ym mywyd y babi. Mae’r gweithwyr yma yna i gefnogi twf a datblygiad y babi, a hefyd y fam. Mae rhai o blant yn mynychu creche yn ystod y 1000 diwrnod cyntaf, a mae’r gweithwyr yma’n gweithio mewn phartneriaeth agos gyda’r rhieni a gofalwyr.</a:t>
            </a:r>
          </a:p>
          <a:p>
            <a:pPr marL="0" indent="0">
              <a:buNone/>
            </a:pPr>
            <a:r>
              <a:rPr lang="cy-GB" sz="1600" dirty="0">
                <a:latin typeface="Aptos" panose="020B0004020202020204" pitchFamily="34" charset="0"/>
              </a:rPr>
              <a:t>Enghraifft o gyfathrebiad effeithiol rhwng partneriaethau proffesiynol yw bydwriag ac ymwelydd iechyd.Mae gan y ddwy gweithiwr proffesiynol yma rôl enfaw yn ystod y 1000 diwrnod cyntaf. Bydd y dau asiantaeth yma’n gweithio gyda’i gilydd yn reolaidd er mwyn sicrhau datblygiad a twf cyson. Dylai famau disgwyliedig derbyn gofal cyn-beichiogrwydd, cyn-geni, genedigaeth a gofal ar ôl genedigaeth (Royal College of Paediatrics and Child Health, 2018).</a:t>
            </a:r>
          </a:p>
          <a:p>
            <a:pPr marL="0" indent="0">
              <a:buNone/>
            </a:pPr>
            <a:endParaRPr lang="cy-GB" dirty="0">
              <a:latin typeface="Aptos" panose="020B0004020202020204" pitchFamily="34" charset="0"/>
            </a:endParaRPr>
          </a:p>
        </p:txBody>
      </p:sp>
    </p:spTree>
    <p:extLst>
      <p:ext uri="{BB962C8B-B14F-4D97-AF65-F5344CB8AC3E}">
        <p14:creationId xmlns:p14="http://schemas.microsoft.com/office/powerpoint/2010/main" val="2046468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DDFF"/>
            </a:gs>
            <a:gs pos="100000">
              <a:srgbClr val="CDE9FF"/>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F8ECEED-6A9F-4DE3-8B74-1594A97A7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solidFill>
                  <a:prstClr val="white"/>
                </a:solidFill>
              </a:rPr>
              <a:t>C</a:t>
            </a:r>
          </a:p>
        </p:txBody>
      </p:sp>
      <p:sp>
        <p:nvSpPr>
          <p:cNvPr id="10" name="Rectangle 9">
            <a:extLst>
              <a:ext uri="{FF2B5EF4-FFF2-40B4-BE49-F238E27FC236}">
                <a16:creationId xmlns:a16="http://schemas.microsoft.com/office/drawing/2014/main" id="{78FA7ABE-8B4E-407C-86AB-D27D90AFF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txBody>
          <a:bodyPr/>
          <a:lstStyle/>
          <a:p>
            <a:endParaRPr lang="cy-GB"/>
          </a:p>
        </p:txBody>
      </p:sp>
      <p:sp>
        <p:nvSpPr>
          <p:cNvPr id="12" name="Rectangle 11">
            <a:extLst>
              <a:ext uri="{FF2B5EF4-FFF2-40B4-BE49-F238E27FC236}">
                <a16:creationId xmlns:a16="http://schemas.microsoft.com/office/drawing/2014/main" id="{6D2DDB82-327A-49CC-A215-501B2E17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txBody>
          <a:bodyPr/>
          <a:lstStyle/>
          <a:p>
            <a:endParaRPr lang="cy-GB"/>
          </a:p>
        </p:txBody>
      </p:sp>
      <p:sp>
        <p:nvSpPr>
          <p:cNvPr id="14" name="Rectangle 13">
            <a:extLst>
              <a:ext uri="{FF2B5EF4-FFF2-40B4-BE49-F238E27FC236}">
                <a16:creationId xmlns:a16="http://schemas.microsoft.com/office/drawing/2014/main" id="{669B3B54-461C-45CC-8503-C31EAB749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grpSp>
        <p:nvGrpSpPr>
          <p:cNvPr id="16" name="Group 15">
            <a:extLst>
              <a:ext uri="{FF2B5EF4-FFF2-40B4-BE49-F238E27FC236}">
                <a16:creationId xmlns:a16="http://schemas.microsoft.com/office/drawing/2014/main" id="{C39EE66C-8FD1-4188-A3B3-3C83A81D3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5A510B29-09D0-4552-8271-8B2F72B581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CF64F3-B5A4-49E6-98AA-C8691924D5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7635E45-FB21-4625-95B4-114791B123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1" name="Rectangle 20">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95"/>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5" name="Rectangle 24">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2"/>
          </a:solidFill>
          <a:ln w="6350" cap="flat" cmpd="sng" algn="ctr">
            <a:noFill/>
            <a:prstDash val="solid"/>
          </a:ln>
          <a:effectLst>
            <a:outerShdw blurRad="50800" algn="ctr" rotWithShape="0">
              <a:prstClr val="black">
                <a:alpha val="66000"/>
              </a:prstClr>
            </a:outerShdw>
            <a:softEdge rad="0"/>
          </a:effectLst>
        </p:spPr>
        <p:txBody>
          <a:bodyPr/>
          <a:lstStyle/>
          <a:p>
            <a:endParaRPr lang="cy-GB"/>
          </a:p>
        </p:txBody>
      </p:sp>
      <p:sp>
        <p:nvSpPr>
          <p:cNvPr id="27" name="Rectangle 26">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noFill/>
          <a:ln w="6350" cap="sq" cmpd="sng" algn="ctr">
            <a:solidFill>
              <a:schemeClr val="tx2"/>
            </a:solidFill>
            <a:prstDash val="solid"/>
            <a:miter lim="800000"/>
          </a:ln>
          <a:effectLst/>
        </p:spPr>
        <p:txBody>
          <a:bodyPr/>
          <a:lstStyle/>
          <a:p>
            <a:endParaRPr lang="cy-GB"/>
          </a:p>
        </p:txBody>
      </p:sp>
      <p:sp>
        <p:nvSpPr>
          <p:cNvPr id="2" name="Title 1">
            <a:extLst>
              <a:ext uri="{FF2B5EF4-FFF2-40B4-BE49-F238E27FC236}">
                <a16:creationId xmlns:a16="http://schemas.microsoft.com/office/drawing/2014/main" id="{74AE79F2-A2D4-5FAF-EB19-2D0AAB72D6BC}"/>
              </a:ext>
            </a:extLst>
          </p:cNvPr>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a:solidFill>
                  <a:schemeClr val="tx1"/>
                </a:solidFill>
              </a:rPr>
              <a:t>Partneriaethau Proffesiynol</a:t>
            </a:r>
          </a:p>
        </p:txBody>
      </p:sp>
      <p:sp>
        <p:nvSpPr>
          <p:cNvPr id="3" name="Content Placeholder 2">
            <a:extLst>
              <a:ext uri="{FF2B5EF4-FFF2-40B4-BE49-F238E27FC236}">
                <a16:creationId xmlns:a16="http://schemas.microsoft.com/office/drawing/2014/main" id="{A38F965E-1CBB-F7BE-A836-DEE51BE0EAD0}"/>
              </a:ext>
            </a:extLst>
          </p:cNvPr>
          <p:cNvSpPr>
            <a:spLocks noGrp="1"/>
          </p:cNvSpPr>
          <p:nvPr>
            <p:ph idx="1"/>
          </p:nvPr>
        </p:nvSpPr>
        <p:spPr>
          <a:xfrm>
            <a:off x="1260204" y="4718994"/>
            <a:ext cx="9673306" cy="913322"/>
          </a:xfrm>
        </p:spPr>
        <p:txBody>
          <a:bodyPr vert="horz" lIns="91440" tIns="45720" rIns="91440" bIns="45720" rtlCol="0">
            <a:normAutofit/>
          </a:bodyPr>
          <a:lstStyle/>
          <a:p>
            <a:pPr marL="0" indent="0" algn="ctr">
              <a:spcBef>
                <a:spcPts val="0"/>
              </a:spcBef>
              <a:spcAft>
                <a:spcPts val="600"/>
              </a:spcAft>
              <a:buNone/>
            </a:pPr>
            <a:r>
              <a:rPr lang="en-US" sz="2000" spc="80">
                <a:hlinkClick r:id="rId3"/>
              </a:rPr>
              <a:t>https://youtu.be/GGtwk-L_VpI?si=o91bILI_W-f7VnQ-</a:t>
            </a:r>
            <a:r>
              <a:rPr lang="en-US" sz="2000" spc="80"/>
              <a:t> </a:t>
            </a:r>
          </a:p>
        </p:txBody>
      </p:sp>
      <p:sp>
        <p:nvSpPr>
          <p:cNvPr id="29" name="Rectangle 28">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31" name="Straight Connector 30">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374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36FF2-3C07-5699-4979-4E3E164E1A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0FBE7-333F-7D06-D1A7-AD800D07AE2E}"/>
              </a:ext>
            </a:extLst>
          </p:cNvPr>
          <p:cNvSpPr>
            <a:spLocks noGrp="1"/>
          </p:cNvSpPr>
          <p:nvPr>
            <p:ph type="title"/>
          </p:nvPr>
        </p:nvSpPr>
        <p:spPr/>
        <p:txBody>
          <a:bodyPr>
            <a:normAutofit fontScale="90000"/>
          </a:bodyPr>
          <a:lstStyle/>
          <a:p>
            <a:pPr algn="ctr"/>
            <a:r>
              <a:rPr lang="cy-GB" dirty="0">
                <a:latin typeface="Aptos" panose="020B0004020202020204" pitchFamily="34" charset="0"/>
              </a:rPr>
              <a:t>Rôl ymarferydd yn ystod y 1000 diwrnod cyntaf</a:t>
            </a:r>
          </a:p>
        </p:txBody>
      </p:sp>
      <p:sp>
        <p:nvSpPr>
          <p:cNvPr id="3" name="Content Placeholder 2">
            <a:extLst>
              <a:ext uri="{FF2B5EF4-FFF2-40B4-BE49-F238E27FC236}">
                <a16:creationId xmlns:a16="http://schemas.microsoft.com/office/drawing/2014/main" id="{F02F74D6-28AE-553B-E567-5605BD838ACE}"/>
              </a:ext>
            </a:extLst>
          </p:cNvPr>
          <p:cNvSpPr>
            <a:spLocks noGrp="1"/>
          </p:cNvSpPr>
          <p:nvPr>
            <p:ph idx="1"/>
          </p:nvPr>
        </p:nvSpPr>
        <p:spPr/>
        <p:txBody>
          <a:bodyPr>
            <a:normAutofit fontScale="92500" lnSpcReduction="20000"/>
          </a:bodyPr>
          <a:lstStyle/>
          <a:p>
            <a:pPr marL="0" indent="0">
              <a:buNone/>
            </a:pPr>
            <a:r>
              <a:rPr lang="cy-GB" dirty="0">
                <a:latin typeface="Aptos" panose="020B0004020202020204" pitchFamily="34" charset="0"/>
              </a:rPr>
              <a:t>Rôl ymarferydd proffesiynol o fewn y 1000 diwrnod yw i sicrhau iechyd da ym mhob plentyn. Mae lleoliadau yn gwneud hwn trwy sicrhau bod unrhyw alergedd neu anoddefgarwch yn cael ei nodi fel bod y lleoliadau gallu sicrhau bod plentyn ddim yn cwympo’n dost trwy alergedd. Ffordd arall mae lleoliadau gofal plant yn sicrhau hwn yw trwy mynychu cyrsiau cymorth cyntaf. Os caiff plentyn anaf, mae pobl yn y lleoliad sydd yn gallu helpu a thrin y plentyn. Mewn achosion gwael neu pryd mae bwmp i’r pen, bydd y lleoliad yn ceisio rhoi galwad ffôn i’r rhieni neu gofalwr er mwyn rhoi gwybod.</a:t>
            </a:r>
          </a:p>
          <a:p>
            <a:pPr marL="0" indent="0">
              <a:buNone/>
            </a:pPr>
            <a:r>
              <a:rPr lang="cy-GB" dirty="0">
                <a:latin typeface="Aptos" panose="020B0004020202020204" pitchFamily="34" charset="0"/>
              </a:rPr>
              <a:t>Mae gweithiwr allweddol babi mewn creche yn gwario llawer o amser gyda’r un babi, ac felly’n dod i’w adnabod yn dda. Mae’r gweithwyr yma’n gweithio’n agos at rhieni neu gofalwyr y plentyn er mwyn adlewyrchu ar yr hyn sydd yn cael ei wneud adref. Gall hyn helpu babi i ymgartrefu’n well a theimlo’n ddiogel yn y lleoliad, gan fod synhwyr o gysur a rhywbeth sydd yn gyfarwydd. Gall hyn cynnwys sut mae rhieni yn dal y fabi. Os caiff y gwybodaeth hwn ei trosglwyddo i weithwyr proffesiynol, mae’n ffordd da o hybu llesiant y plentyn. </a:t>
            </a:r>
          </a:p>
          <a:p>
            <a:pPr marL="0" indent="0">
              <a:buNone/>
            </a:pPr>
            <a:r>
              <a:rPr lang="cy-GB" dirty="0">
                <a:latin typeface="Aptos" panose="020B0004020202020204" pitchFamily="34" charset="0"/>
              </a:rPr>
              <a:t>Dylai pob ymarferydd proffesiynol hybu maeth digonol yn ystod y 1000 diwrnod cyntaf. Mae lleoliadau gofal plant yn cael amseroedd gwahanol yn ystod y dydd i fwydo plant. Trwy cyfathrebu a gweithio mewn partneriaeth gyda rhieni/gofalwyr bydd cofnod o phryd mae babi yn cael botel, a faint o laeth sydd fel arfer yn y botel. Mae hwn yn cefnogi cyfathrebiad effeithiol a hefyd cefnogi maeth yn y plentyn er mwyn sicrhau ei fod yn cael digon o fwyd yn ystod y dydd. </a:t>
            </a:r>
          </a:p>
        </p:txBody>
      </p:sp>
    </p:spTree>
    <p:extLst>
      <p:ext uri="{BB962C8B-B14F-4D97-AF65-F5344CB8AC3E}">
        <p14:creationId xmlns:p14="http://schemas.microsoft.com/office/powerpoint/2010/main" val="415965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C3D0E6-3C1F-CDB8-4012-46E06FBD47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03B401-5E59-B9CB-AD60-164DC07286A7}"/>
              </a:ext>
            </a:extLst>
          </p:cNvPr>
          <p:cNvSpPr>
            <a:spLocks noGrp="1"/>
          </p:cNvSpPr>
          <p:nvPr>
            <p:ph type="title"/>
          </p:nvPr>
        </p:nvSpPr>
        <p:spPr/>
        <p:txBody>
          <a:bodyPr>
            <a:normAutofit fontScale="90000"/>
          </a:bodyPr>
          <a:lstStyle/>
          <a:p>
            <a:pPr algn="ctr"/>
            <a:r>
              <a:rPr lang="cy-GB" dirty="0">
                <a:latin typeface="Aptos" panose="020B0004020202020204" pitchFamily="34" charset="0"/>
              </a:rPr>
              <a:t>Rôl ymarferydd yn ystod y 1000 diwrnod cyntaf</a:t>
            </a:r>
          </a:p>
        </p:txBody>
      </p:sp>
      <p:sp>
        <p:nvSpPr>
          <p:cNvPr id="3" name="Content Placeholder 2">
            <a:extLst>
              <a:ext uri="{FF2B5EF4-FFF2-40B4-BE49-F238E27FC236}">
                <a16:creationId xmlns:a16="http://schemas.microsoft.com/office/drawing/2014/main" id="{4316BE95-88EA-229B-C046-1721558322F9}"/>
              </a:ext>
            </a:extLst>
          </p:cNvPr>
          <p:cNvSpPr>
            <a:spLocks noGrp="1"/>
          </p:cNvSpPr>
          <p:nvPr>
            <p:ph idx="1"/>
          </p:nvPr>
        </p:nvSpPr>
        <p:spPr/>
        <p:txBody>
          <a:bodyPr>
            <a:normAutofit fontScale="85000" lnSpcReduction="10000"/>
          </a:bodyPr>
          <a:lstStyle/>
          <a:p>
            <a:pPr marL="0" indent="0">
              <a:buNone/>
            </a:pPr>
            <a:r>
              <a:rPr lang="cy-GB" dirty="0">
                <a:latin typeface="Aptos" panose="020B0004020202020204" pitchFamily="34" charset="0"/>
              </a:rPr>
              <a:t>Fel rhan o’r Deddfwriaeth Gwasanaethau Cymdeithasol a Llesiant (Cymru) 2014, mae gan pob ymarferydd proffesiynol rôl mewn cadw plant yn ddiogel trwy riportio os mae ganddynt achos rhesymol i amau bod plentyn naill yn cael ei camdrin, neu esgeuluso (Gweithdrefnau Diogelwch Cymru, dim dyddiad). Os mae gan gweithiwr rheswm i feddwl bod plentyn yn cael ei chamdrin neu eu hesgeuluso, mae riportio hyn yn gallu gwella iechyd a llesiant y plentyn yn yr hir-dymor. </a:t>
            </a:r>
          </a:p>
          <a:p>
            <a:pPr marL="0" indent="0">
              <a:buNone/>
            </a:pPr>
            <a:r>
              <a:rPr lang="cy-GB" dirty="0">
                <a:latin typeface="Aptos" panose="020B0004020202020204" pitchFamily="34" charset="0"/>
              </a:rPr>
              <a:t>Yn ogystal a sicrhau iechyd da, maeth digonol a diogelwch i blant yn ystod y 1000 diwrnod cyntaf, mae gan gweithwyr proffesiynol y flynyddoedd cynnar llawer fwy i’w wneud er mwyn cefnogi datblygiad yn ystod y 1000 diwrnod cyntaf. Mae ymarferydd proffesiynol yn darparu amgylchedd diogel a sicr i’r plant. Mae’r amgylchedd nid yn unig yn gorfforol, ond yn emosiynol, sydd wedi creu ar sylfaen o barch, perthnasau, a gweithio mewn partneriaeth ag eraill (Llywodraeth Cymru, 2024).</a:t>
            </a:r>
          </a:p>
          <a:p>
            <a:pPr marL="0" indent="0">
              <a:buNone/>
            </a:pPr>
            <a:r>
              <a:rPr lang="cy-GB" dirty="0">
                <a:latin typeface="Aptos" panose="020B0004020202020204" pitchFamily="34" charset="0"/>
              </a:rPr>
              <a:t>Gall hwn cynnwys matiau ar hyd y llawr er mwyn sicrhau bod babanod ddim yn cael anaf os maent yn cwympo. O fewn rhai lleoliadau, mae gweithwyr ddim yn gwisgo esgidiau yn yr un ystafell er mwyn lleihau risg o sefyll ar bysedd. </a:t>
            </a:r>
          </a:p>
          <a:p>
            <a:pPr marL="0" indent="0">
              <a:buNone/>
            </a:pPr>
            <a:r>
              <a:rPr lang="cy-GB" dirty="0">
                <a:latin typeface="Aptos" panose="020B0004020202020204" pitchFamily="34" charset="0"/>
              </a:rPr>
              <a:t>Ffordd arall gall gweithwyr cefnogi plant yn ystod y 1000 diwrnod yn yr amgylchedd yw trwy rhoi drychau o gwympas yr ystafell. Mae drychau yn galluogi plant i fod yn chwifrydig a gweld ei hunain. Gall babanod dod i ddeall y newidiadau corfforol ac emosiynol sydd yn digwydd dros amser hefyd. Mae drychau yn darparu hwyl sydd yn cyfrannu at awyrgylch yr ystafell (Eleven, 2023).</a:t>
            </a:r>
          </a:p>
        </p:txBody>
      </p:sp>
    </p:spTree>
    <p:extLst>
      <p:ext uri="{BB962C8B-B14F-4D97-AF65-F5344CB8AC3E}">
        <p14:creationId xmlns:p14="http://schemas.microsoft.com/office/powerpoint/2010/main" val="72908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377D8-D817-5921-C044-495D3AC539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B516B7-23F3-5E57-2C0E-CC3D1950C4C9}"/>
              </a:ext>
            </a:extLst>
          </p:cNvPr>
          <p:cNvSpPr>
            <a:spLocks noGrp="1"/>
          </p:cNvSpPr>
          <p:nvPr>
            <p:ph type="title"/>
          </p:nvPr>
        </p:nvSpPr>
        <p:spPr/>
        <p:txBody>
          <a:bodyPr/>
          <a:lstStyle/>
          <a:p>
            <a:r>
              <a:rPr lang="cy-GB" dirty="0">
                <a:latin typeface="Aptos" panose="020B0004020202020204" pitchFamily="34" charset="0"/>
              </a:rPr>
              <a:t>Heriau</a:t>
            </a:r>
          </a:p>
        </p:txBody>
      </p:sp>
      <p:sp>
        <p:nvSpPr>
          <p:cNvPr id="3" name="Content Placeholder 2">
            <a:extLst>
              <a:ext uri="{FF2B5EF4-FFF2-40B4-BE49-F238E27FC236}">
                <a16:creationId xmlns:a16="http://schemas.microsoft.com/office/drawing/2014/main" id="{7512628A-55E0-EA4A-2F90-07B572E1A5FF}"/>
              </a:ext>
            </a:extLst>
          </p:cNvPr>
          <p:cNvSpPr>
            <a:spLocks noGrp="1"/>
          </p:cNvSpPr>
          <p:nvPr>
            <p:ph idx="1"/>
          </p:nvPr>
        </p:nvSpPr>
        <p:spPr/>
        <p:txBody>
          <a:bodyPr>
            <a:normAutofit/>
          </a:bodyPr>
          <a:lstStyle/>
          <a:p>
            <a:pPr marL="0" indent="0">
              <a:buNone/>
            </a:pPr>
            <a:r>
              <a:rPr lang="cy-GB" dirty="0">
                <a:latin typeface="Aptos" panose="020B0004020202020204" pitchFamily="34" charset="0"/>
              </a:rPr>
              <a:t>Mae yna sawl her sydd yn posib o godi wrth gweithio gyda plant, enwedig yn ystod y 1000 diwrnod cyntaf. Un o’r heriauposib yn ystod y 1000 diwrnod cyntaf yw problemau ariannol. Yn ôl y Comisiynydd Plant Cymru (dim dyddiad), mae 30% o blant yn byw mewn tlodi cymharol. Mae hwn yn darparu heriau i ddatblygiad plant, gan ei fod yn bosib fod dim digon o arian er mwyn bwydo’r teulu yn iawn. Gall hwn cynnwys yn ystod beichiogrwydd. Mae maeth y fam yn cyfrannu at iechyd a datblygiad y babi yn y bol. Mae’n hefyd yn bosib fod mam yn dioddef o iselder ôl-enedigol ar ôl cael babi. Gall hyn effiethio ar sut mae’r babi yn cael ei edrych ar ôl yn ystod yr amser feirniadol sef y 1000 diwrnod cyntaf. </a:t>
            </a:r>
          </a:p>
          <a:p>
            <a:pPr marL="0" indent="0">
              <a:buNone/>
            </a:pPr>
            <a:r>
              <a:rPr lang="cy-GB" dirty="0">
                <a:latin typeface="Aptos" panose="020B0004020202020204" pitchFamily="34" charset="0"/>
              </a:rPr>
              <a:t>Ar hyn o’r bryd, mae prinder gweithwyr proffesiynol gofal plant. Mae hwn yn her enfawr wrth ystyried yr angen am addysg a gofal blynyddoedd cynnar. Mae’r prinder yma’n effeithio’r ansawdd a’r argaledd o addysg cynnar. Mae hwn yn amser hanfodol am datblygiad cymdiethasol, emosiynol a niwrolegol. I fiethrinfaoedd, mae ffeidnio ffyrf o denu a chadw gweithwyr medrus yn hanfodol i ddarparu gofal eithriadol cyson i blant (Aspire Training Team, 2024).</a:t>
            </a:r>
          </a:p>
          <a:p>
            <a:pPr marL="0" indent="0">
              <a:buNone/>
            </a:pPr>
            <a:endParaRPr lang="cy-GB" dirty="0">
              <a:latin typeface="Aptos" panose="020B0004020202020204" pitchFamily="34" charset="0"/>
            </a:endParaRPr>
          </a:p>
        </p:txBody>
      </p:sp>
    </p:spTree>
    <p:extLst>
      <p:ext uri="{BB962C8B-B14F-4D97-AF65-F5344CB8AC3E}">
        <p14:creationId xmlns:p14="http://schemas.microsoft.com/office/powerpoint/2010/main" val="2451954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7BB53E8-34CB-D852-8863-311AB1470C5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87BE99-CF65-4EE8-8332-D9F672A6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EB3302-AFA9-B474-8F9F-C53C8C7EC8C9}"/>
              </a:ext>
            </a:extLst>
          </p:cNvPr>
          <p:cNvSpPr>
            <a:spLocks noGrp="1"/>
          </p:cNvSpPr>
          <p:nvPr>
            <p:ph type="title"/>
          </p:nvPr>
        </p:nvSpPr>
        <p:spPr>
          <a:xfrm>
            <a:off x="868680" y="642593"/>
            <a:ext cx="6281928" cy="1744183"/>
          </a:xfrm>
        </p:spPr>
        <p:txBody>
          <a:bodyPr>
            <a:normAutofit/>
          </a:bodyPr>
          <a:lstStyle/>
          <a:p>
            <a:r>
              <a:rPr lang="cy-GB" dirty="0">
                <a:latin typeface="Aptos" panose="020B0004020202020204" pitchFamily="34" charset="0"/>
              </a:rPr>
              <a:t>Heriau</a:t>
            </a:r>
          </a:p>
        </p:txBody>
      </p:sp>
      <p:sp>
        <p:nvSpPr>
          <p:cNvPr id="3" name="Content Placeholder 2">
            <a:extLst>
              <a:ext uri="{FF2B5EF4-FFF2-40B4-BE49-F238E27FC236}">
                <a16:creationId xmlns:a16="http://schemas.microsoft.com/office/drawing/2014/main" id="{7502296B-C2BB-A801-9385-1615BACD8F72}"/>
              </a:ext>
            </a:extLst>
          </p:cNvPr>
          <p:cNvSpPr>
            <a:spLocks noGrp="1"/>
          </p:cNvSpPr>
          <p:nvPr>
            <p:ph idx="1"/>
          </p:nvPr>
        </p:nvSpPr>
        <p:spPr>
          <a:xfrm>
            <a:off x="868680" y="2386584"/>
            <a:ext cx="6281928" cy="3648456"/>
          </a:xfrm>
        </p:spPr>
        <p:txBody>
          <a:bodyPr>
            <a:normAutofit fontScale="92500" lnSpcReduction="10000"/>
          </a:bodyPr>
          <a:lstStyle/>
          <a:p>
            <a:pPr marL="0" indent="0">
              <a:lnSpc>
                <a:spcPct val="90000"/>
              </a:lnSpc>
              <a:buNone/>
            </a:pPr>
            <a:r>
              <a:rPr lang="cy-GB" sz="1400" dirty="0">
                <a:latin typeface="Aptos" panose="020B0004020202020204" pitchFamily="34" charset="0"/>
              </a:rPr>
              <a:t>Her arall sy’n codi wrth darparu gofal eithriadol yw diffyg dealltwriaeth. Nid yw pob lleoliad gofal plant yn cyflogi staff medrus. Mae rhai lleoliadau yn cyflogi pobl sydd wedi dod o gefndir wahanol sydd yn ffansio newid o yrfa. Mae hwn gallu bod yn her enfawr oherwydd mae cymaint o ddeddfwriaethau a pholisiau sydd yn angenrheidiol i weithwyr proffesiynol adnabod. Heb rhain, bydd gofal eithriadol ddim yn cael ei darparu. Er mwyn gwella hyn, mae lleoliadau gallu ryddhau staff am y ddiwrnod i mynychu cyrsiau gwahanaol. O fewn ysgolion, mae staff dysgu a staff cynorthwyol yn mynychu cyrsiau ar ddiwrnodau HMS, lle does dim plant a dim ffordd o fod yn diffyg staff.  Mae ymarferydd proffesiynol yn darparu gofal eithriadol gyda’r gwybodaeth sydd gandyn nhw. Os nad oes gwybodaeth angenrheidiol neu dealltwriaeth cadarn ganddynt, ni ffydden nhw’n gallu darparu gofal eithriadol o safon uchel.</a:t>
            </a:r>
          </a:p>
          <a:p>
            <a:pPr marL="0" indent="0">
              <a:lnSpc>
                <a:spcPct val="90000"/>
              </a:lnSpc>
              <a:buNone/>
            </a:pPr>
            <a:r>
              <a:rPr lang="cy-GB" sz="1400" dirty="0">
                <a:latin typeface="Aptos" panose="020B0004020202020204" pitchFamily="34" charset="0"/>
              </a:rPr>
              <a:t>Un o’r heriau mwyaf ar hyn o’r pryd yw straen a llosgi mas. Mae gofal plant, ar y cyfan, yn ymddangos i fod yn un o’r gweithgareddau mwyaf heriol mae pobl yn berfformio, hyd yn oed yn fwy na gwaith y tŷ (Bright Side, 2020). Mae gweithio gyda plant gallu arwain i rhai gweithwyr teimlo’n rhwystredig pryd nad yw plant yn gwrando arnynt. Gall hyn effeithio ar darpariaeth gofal eithriadol gan fod ymarferydd yn gwario nifer o oriau gyda’r un plant pob dydd, am gyfnod hir o amser. Gall ymarferydd proffesiynol sy’n gweithio gyda plant yn ystod y 1000 diwrnod cyntaf, sy’n dioddef o straen a llosgi mas bod yn broblem tuag at gofal eithriadol oherwydd mae gofal eithriadol yn meddwl bod gweithiwr yn nwydus am yr hyn maent yn gwneud. Os mae’r nwydd yma’n mynd, mae’n bosib fydd gofal eithriadol yn cwympo. </a:t>
            </a:r>
          </a:p>
        </p:txBody>
      </p:sp>
      <p:sp>
        <p:nvSpPr>
          <p:cNvPr id="12" name="Rectangle 11">
            <a:extLst>
              <a:ext uri="{FF2B5EF4-FFF2-40B4-BE49-F238E27FC236}">
                <a16:creationId xmlns:a16="http://schemas.microsoft.com/office/drawing/2014/main" id="{811B26C9-F720-4D4A-B62E-B3A3BAD9E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763" y="381000"/>
            <a:ext cx="7112621" cy="608956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14" name="Rectangle 13">
            <a:extLst>
              <a:ext uri="{FF2B5EF4-FFF2-40B4-BE49-F238E27FC236}">
                <a16:creationId xmlns:a16="http://schemas.microsoft.com/office/drawing/2014/main" id="{45512104-9A82-4865-BA19-8E759F17B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toon of a person and several children&#10;&#10;Description automatically generated">
            <a:extLst>
              <a:ext uri="{FF2B5EF4-FFF2-40B4-BE49-F238E27FC236}">
                <a16:creationId xmlns:a16="http://schemas.microsoft.com/office/drawing/2014/main" id="{BCD5B3CD-1E63-30D6-309A-94C82EB4AB2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22002" y="1284535"/>
            <a:ext cx="3385366" cy="3892353"/>
          </a:xfrm>
          <a:prstGeom prst="rect">
            <a:avLst/>
          </a:prstGeom>
        </p:spPr>
      </p:pic>
    </p:spTree>
    <p:extLst>
      <p:ext uri="{BB962C8B-B14F-4D97-AF65-F5344CB8AC3E}">
        <p14:creationId xmlns:p14="http://schemas.microsoft.com/office/powerpoint/2010/main" val="3686083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4A162-B08C-0B69-0C6E-0EAB098D28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A05BBE-24C6-8925-D623-03C517AA7671}"/>
              </a:ext>
            </a:extLst>
          </p:cNvPr>
          <p:cNvSpPr>
            <a:spLocks noGrp="1"/>
          </p:cNvSpPr>
          <p:nvPr>
            <p:ph type="title"/>
          </p:nvPr>
        </p:nvSpPr>
        <p:spPr/>
        <p:txBody>
          <a:bodyPr/>
          <a:lstStyle/>
          <a:p>
            <a:r>
              <a:rPr lang="cy-GB" dirty="0">
                <a:latin typeface="Aptos" panose="020B0004020202020204" pitchFamily="34" charset="0"/>
              </a:rPr>
              <a:t>Gweithgareddau- Cinesthia</a:t>
            </a:r>
          </a:p>
        </p:txBody>
      </p:sp>
      <p:sp>
        <p:nvSpPr>
          <p:cNvPr id="3" name="Content Placeholder 2">
            <a:extLst>
              <a:ext uri="{FF2B5EF4-FFF2-40B4-BE49-F238E27FC236}">
                <a16:creationId xmlns:a16="http://schemas.microsoft.com/office/drawing/2014/main" id="{55E2E0B6-4D25-5BA5-2261-79DB6953CC0A}"/>
              </a:ext>
            </a:extLst>
          </p:cNvPr>
          <p:cNvSpPr>
            <a:spLocks noGrp="1"/>
          </p:cNvSpPr>
          <p:nvPr>
            <p:ph idx="1"/>
          </p:nvPr>
        </p:nvSpPr>
        <p:spPr/>
        <p:txBody>
          <a:bodyPr>
            <a:normAutofit lnSpcReduction="10000"/>
          </a:bodyPr>
          <a:lstStyle/>
          <a:p>
            <a:pPr marL="0" indent="0">
              <a:buNone/>
            </a:pPr>
            <a:r>
              <a:rPr lang="cy-GB" dirty="0">
                <a:latin typeface="Aptos" panose="020B0004020202020204" pitchFamily="34" charset="0"/>
              </a:rPr>
              <a:t>Mae yna sawl gweithgaredd ystyrlon sy’n gallu cael ei wneud yn ystod y 1000 diwrnod cyntaf. Gall gweithgareddau ystyrlon yn ystod y gyfnod yma cynnwys, siarad, canu, darllen, chwarae a chelf. </a:t>
            </a:r>
          </a:p>
          <a:p>
            <a:pPr marL="0" indent="0">
              <a:buNone/>
            </a:pPr>
            <a:r>
              <a:rPr lang="cy-GB" dirty="0">
                <a:latin typeface="Aptos" panose="020B0004020202020204" pitchFamily="34" charset="0"/>
              </a:rPr>
              <a:t>Cinesthia yw’r canfyddiad o symudiadau’r corff a chanfod newidiadau yn symudiadau a safle’r corff (Cherry, 2023). Mae cinesthia yn cael ei osod yn ystod y 1000 diwrnod cyntaf. Mae plant yn datblygu ymwybyddiaeth o’u breichiau, coesau, bysedd a bysedd traed. Yn ystod y 1000 diwrnod cyntaf, mae’n bwysig fod ymarferwyr proffesiynol, rhieni a gofalwyr yn cefnogi’r datblygiad o cinesthia. Gall hwn cael ei chefnogi trwy darparu adnoddau effeithiol fel matiau ar hyd y llawr fel bod plant gallu symyd yn rydd gyda’r risg o anaf wedi lleihau.</a:t>
            </a:r>
          </a:p>
          <a:p>
            <a:pPr marL="0" indent="0">
              <a:buNone/>
            </a:pPr>
            <a:r>
              <a:rPr lang="cy-GB" dirty="0">
                <a:latin typeface="Aptos" panose="020B0004020202020204" pitchFamily="34" charset="0"/>
              </a:rPr>
              <a:t> Yn ogystal a darparu matiau i greu amgylchedd sy’n galluogi hyn, mae’r ryddid i symyd yn bwysig i ddatblyigad cinesthia ym mhlant yn ystod y 1000 diwrnod cyntaf. Trwy galluogi plant i fod yn rydd, mae’n galluogi nhw i geisio rolio ar ei bola yn naturiol. Mae amser bol hefyd yn helpu datblygiad synhwyr cinesthia. Gall ymarferwyr sicrhau bod hyn yn cael ei gnweud yn reolaidd, trwy cadw golwg ar y faban trwy’r amser, fel bod y babi ddim yn cael bwmp i’r pen. Mae’n bwysig bod y plentyn ddim yn gwario gormod o amser ar eu cefn er mwyn lleihau’r risg o’r pen mynd yn fflat. </a:t>
            </a:r>
          </a:p>
        </p:txBody>
      </p:sp>
    </p:spTree>
    <p:extLst>
      <p:ext uri="{BB962C8B-B14F-4D97-AF65-F5344CB8AC3E}">
        <p14:creationId xmlns:p14="http://schemas.microsoft.com/office/powerpoint/2010/main" val="671957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76163-9018-E9C1-3FF1-1643BF0B5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F834FE-013C-584F-0CE1-9FB92E5F350F}"/>
              </a:ext>
            </a:extLst>
          </p:cNvPr>
          <p:cNvSpPr>
            <a:spLocks noGrp="1"/>
          </p:cNvSpPr>
          <p:nvPr>
            <p:ph type="title"/>
          </p:nvPr>
        </p:nvSpPr>
        <p:spPr/>
        <p:txBody>
          <a:bodyPr/>
          <a:lstStyle/>
          <a:p>
            <a:r>
              <a:rPr lang="cy-GB" dirty="0">
                <a:latin typeface="Aptos" panose="020B0004020202020204" pitchFamily="34" charset="0"/>
              </a:rPr>
              <a:t>Gweithgareddau</a:t>
            </a:r>
          </a:p>
        </p:txBody>
      </p:sp>
      <p:sp>
        <p:nvSpPr>
          <p:cNvPr id="3" name="Content Placeholder 2">
            <a:extLst>
              <a:ext uri="{FF2B5EF4-FFF2-40B4-BE49-F238E27FC236}">
                <a16:creationId xmlns:a16="http://schemas.microsoft.com/office/drawing/2014/main" id="{0A8845F0-633F-F378-0E06-DBB822334F63}"/>
              </a:ext>
            </a:extLst>
          </p:cNvPr>
          <p:cNvSpPr>
            <a:spLocks noGrp="1"/>
          </p:cNvSpPr>
          <p:nvPr>
            <p:ph idx="1"/>
          </p:nvPr>
        </p:nvSpPr>
        <p:spPr/>
        <p:txBody>
          <a:bodyPr>
            <a:normAutofit fontScale="92500" lnSpcReduction="10000"/>
          </a:bodyPr>
          <a:lstStyle/>
          <a:p>
            <a:pPr marL="0" indent="0">
              <a:buNone/>
            </a:pPr>
            <a:r>
              <a:rPr lang="cy-GB" dirty="0">
                <a:latin typeface="Aptos" panose="020B0004020202020204" pitchFamily="34" charset="0"/>
              </a:rPr>
              <a:t>Yn naturiol, y symudiad mwyaf hawdd i blant i wneud yw symud breichiau lan a lawr pan maent o flaen y corff. Golyga hwn bod peitnio yn hawsach i blant pan maent yn sefyll ac yn peitnio ar wal yn hytrach nag ar bwrdd neu’r llawr. Gall gweithgareddau peintio cael ei addasu trwy symud i’r wal yn lle bwrdd. Er mwyn osgoi paentio ar y wal, gall gweithwyr proffesiynol, sucrhau bod papur yn sownd ar y wal cyn bod y plant yn dechrau paentio.</a:t>
            </a:r>
          </a:p>
          <a:p>
            <a:pPr marL="0" indent="0">
              <a:buNone/>
            </a:pPr>
            <a:r>
              <a:rPr lang="cy-GB" dirty="0">
                <a:latin typeface="Aptos" panose="020B0004020202020204" pitchFamily="34" charset="0"/>
              </a:rPr>
              <a:t>Mae paentio yn helpu plant i ddod yn gyfarwydd a dal rhywbeth, sy’n ei paratoi ar gyfer dal penil yn yr ysgol. Mae paentio hefyd yn helpu gwella sgiliau manwl bras plentyn. Trwy peintio, mae cyhyrau’r llaw a’r dwylo yn gweithio’n galed er mwyn dal y brws. Hefyd, mae cyhyrau y braich yn cael ei gweithio a datblygu, trwy symud o gwympas er mwyn peintio llun. </a:t>
            </a:r>
          </a:p>
          <a:p>
            <a:pPr marL="0" indent="0">
              <a:buNone/>
            </a:pPr>
            <a:r>
              <a:rPr lang="cy-GB" dirty="0">
                <a:latin typeface="Aptos" panose="020B0004020202020204" pitchFamily="34" charset="0"/>
              </a:rPr>
              <a:t>Mae canu yn gweithgaredd da iawn sy’n cefnogi datblygiad cymdeithasol plentyn. Yn ystod y 1000 dowrnod cyntaf, mae hi’n rheolaidd i gweithwyr ac ymarferwyr proffesiynol canu i blant o fewn lleoliadau. Mae nifer fawr o leoliadau yn cael amser canu, lle mae pawb yn dod i ganu mewn cylch. Dyw hwn ddim yn unig i leoliadau gofal plant. Mae rhieni hefyd yn canu i faban er mwyn cael nhw i gysgu. Hefyd, mae llawer o ganu mewn grwpiau i rieni a fabanod.  Gall rhieni cael mynediad at ganeuon ar youtube. </a:t>
            </a:r>
          </a:p>
          <a:p>
            <a:pPr marL="0" indent="0">
              <a:buNone/>
            </a:pPr>
            <a:r>
              <a:rPr lang="cy-GB" dirty="0">
                <a:latin typeface="Aptos" panose="020B0004020202020204" pitchFamily="34" charset="0"/>
                <a:hlinkClick r:id="rId2"/>
              </a:rPr>
              <a:t>https://youtu.be/3pIIRziNq7o?si=990L2AEf2bUq29oA</a:t>
            </a:r>
            <a:endParaRPr lang="cy-GB" dirty="0">
              <a:latin typeface="Aptos" panose="020B0004020202020204" pitchFamily="34" charset="0"/>
            </a:endParaRPr>
          </a:p>
          <a:p>
            <a:pPr marL="0" indent="0">
              <a:buNone/>
            </a:pPr>
            <a:endParaRPr lang="cy-GB" dirty="0">
              <a:latin typeface="Aptos" panose="020B0004020202020204" pitchFamily="34" charset="0"/>
            </a:endParaRPr>
          </a:p>
        </p:txBody>
      </p:sp>
    </p:spTree>
    <p:extLst>
      <p:ext uri="{BB962C8B-B14F-4D97-AF65-F5344CB8AC3E}">
        <p14:creationId xmlns:p14="http://schemas.microsoft.com/office/powerpoint/2010/main" val="3891090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2D1D2AE-E565-D503-E2DF-3199FCBA052E}"/>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A0B76B-7793-4346-AAF3-0BEC24E54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pic>
        <p:nvPicPr>
          <p:cNvPr id="2050" name="Picture 2" descr="A child wearing a helmet&#10;&#10;Description automatically generated">
            <a:extLst>
              <a:ext uri="{FF2B5EF4-FFF2-40B4-BE49-F238E27FC236}">
                <a16:creationId xmlns:a16="http://schemas.microsoft.com/office/drawing/2014/main" id="{BBE8592E-D038-1B6A-9EDB-B673AEB9AE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388" r="13139"/>
          <a:stretch/>
        </p:blipFill>
        <p:spPr bwMode="auto">
          <a:xfrm>
            <a:off x="2" y="10"/>
            <a:ext cx="4079708"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FDCC942F-4DE8-44CA-B824-B58DB1751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noFill/>
          <a:ln w="6350" cap="sq">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itle 1">
            <a:extLst>
              <a:ext uri="{FF2B5EF4-FFF2-40B4-BE49-F238E27FC236}">
                <a16:creationId xmlns:a16="http://schemas.microsoft.com/office/drawing/2014/main" id="{52285887-6B5C-95FC-4F0E-3FAB64AF84BA}"/>
              </a:ext>
            </a:extLst>
          </p:cNvPr>
          <p:cNvSpPr>
            <a:spLocks noGrp="1"/>
          </p:cNvSpPr>
          <p:nvPr>
            <p:ph type="title"/>
          </p:nvPr>
        </p:nvSpPr>
        <p:spPr>
          <a:xfrm>
            <a:off x="4965192" y="642593"/>
            <a:ext cx="6280826" cy="1746504"/>
          </a:xfrm>
        </p:spPr>
        <p:txBody>
          <a:bodyPr>
            <a:normAutofit/>
          </a:bodyPr>
          <a:lstStyle/>
          <a:p>
            <a:r>
              <a:rPr lang="cy-GB" dirty="0">
                <a:latin typeface="Aptos" panose="020B0004020202020204" pitchFamily="34" charset="0"/>
              </a:rPr>
              <a:t>Gweithgareddau- Dulliau Rhyngwladol</a:t>
            </a:r>
          </a:p>
        </p:txBody>
      </p:sp>
      <p:sp>
        <p:nvSpPr>
          <p:cNvPr id="3" name="Content Placeholder 2">
            <a:extLst>
              <a:ext uri="{FF2B5EF4-FFF2-40B4-BE49-F238E27FC236}">
                <a16:creationId xmlns:a16="http://schemas.microsoft.com/office/drawing/2014/main" id="{E5B0D0C2-D50C-7720-5669-91E8C52AE0E4}"/>
              </a:ext>
            </a:extLst>
          </p:cNvPr>
          <p:cNvSpPr>
            <a:spLocks noGrp="1"/>
          </p:cNvSpPr>
          <p:nvPr>
            <p:ph idx="1"/>
          </p:nvPr>
        </p:nvSpPr>
        <p:spPr>
          <a:xfrm>
            <a:off x="4965192" y="2386584"/>
            <a:ext cx="6280826" cy="3648456"/>
          </a:xfrm>
        </p:spPr>
        <p:txBody>
          <a:bodyPr>
            <a:normAutofit fontScale="92500" lnSpcReduction="20000"/>
          </a:bodyPr>
          <a:lstStyle/>
          <a:p>
            <a:pPr marL="0" indent="0">
              <a:buNone/>
            </a:pPr>
            <a:r>
              <a:rPr lang="cy-GB" dirty="0">
                <a:latin typeface="Aptos" panose="020B0004020202020204" pitchFamily="34" charset="0"/>
              </a:rPr>
              <a:t>Mewn rhai o wledydd, yn lle darpariaeth gofal plant tu fewn, fel sydd yng Nghymru, mae sefydlau gwahanol a dulliau gwahanol o addysgu plant a magu plant. Mewn rhai o wledydd, mae gan rhieni’r opsiwn o danfon plant i ysgolion awyr agored. Mae addysg awyr agored yn cyfeirio at addysg trefnus mewn sefydliad awyr agoed (Ardroy, dim dyddiad).</a:t>
            </a:r>
          </a:p>
          <a:p>
            <a:pPr marL="0" indent="0">
              <a:buNone/>
            </a:pPr>
            <a:r>
              <a:rPr lang="cy-GB" dirty="0">
                <a:latin typeface="Aptos" panose="020B0004020202020204" pitchFamily="34" charset="0"/>
              </a:rPr>
              <a:t>Mae’r ysgolion yma yn anelu at meithrin perthynas dwfnach gyda natur, i ehangu datblygiad personol a chymdeithasol, ac i ddysgu sut i adeiladu gwytnwch a goresgyn adfyd. </a:t>
            </a:r>
          </a:p>
          <a:p>
            <a:pPr marL="0" indent="0">
              <a:buNone/>
            </a:pPr>
            <a:r>
              <a:rPr lang="cy-GB" dirty="0">
                <a:latin typeface="Aptos" panose="020B0004020202020204" pitchFamily="34" charset="0"/>
              </a:rPr>
              <a:t>Mae’r darpariaethau yma’n defnyddio adnoddau naturiol ac yn cymryd yr addysg tu fas er mwyn gwella llesiant ac iechyd meddwl ym mhlant. Yn ystod yr amser yma, mae plant gallu garddio, a dysgu am planhigion a blodau sydd yn tyfu. Hefyd, gallen nhw dysgu am yr adar maent yn gweld o ddydd i ddydd, a dysgu am y rhai sydd yn hedfan i ffwrdd am y gaeaf a’r rhais sydd yn aros trwy’r flwyddyn cyfan. </a:t>
            </a:r>
          </a:p>
        </p:txBody>
      </p:sp>
    </p:spTree>
    <p:extLst>
      <p:ext uri="{BB962C8B-B14F-4D97-AF65-F5344CB8AC3E}">
        <p14:creationId xmlns:p14="http://schemas.microsoft.com/office/powerpoint/2010/main" val="3168415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AC681-BDEB-4463-016C-75FD7B4DB420}"/>
              </a:ext>
            </a:extLst>
          </p:cNvPr>
          <p:cNvSpPr>
            <a:spLocks noGrp="1"/>
          </p:cNvSpPr>
          <p:nvPr>
            <p:ph type="title"/>
          </p:nvPr>
        </p:nvSpPr>
        <p:spPr>
          <a:xfrm>
            <a:off x="279721" y="-106325"/>
            <a:ext cx="10058400" cy="1371600"/>
          </a:xfrm>
        </p:spPr>
        <p:txBody>
          <a:bodyPr>
            <a:normAutofit/>
          </a:bodyPr>
          <a:lstStyle/>
          <a:p>
            <a:r>
              <a:rPr lang="cy-GB" sz="3200" dirty="0">
                <a:latin typeface="Aptos" panose="020B0004020202020204" pitchFamily="34" charset="0"/>
              </a:rPr>
              <a:t>Rhestr Cyfeirnodi</a:t>
            </a:r>
          </a:p>
        </p:txBody>
      </p:sp>
      <p:sp>
        <p:nvSpPr>
          <p:cNvPr id="3" name="Content Placeholder 2">
            <a:extLst>
              <a:ext uri="{FF2B5EF4-FFF2-40B4-BE49-F238E27FC236}">
                <a16:creationId xmlns:a16="http://schemas.microsoft.com/office/drawing/2014/main" id="{494D583F-AC6E-5CA7-FBCB-6FD6372614B4}"/>
              </a:ext>
            </a:extLst>
          </p:cNvPr>
          <p:cNvSpPr>
            <a:spLocks noGrp="1"/>
          </p:cNvSpPr>
          <p:nvPr>
            <p:ph idx="1"/>
          </p:nvPr>
        </p:nvSpPr>
        <p:spPr>
          <a:xfrm>
            <a:off x="330842" y="837819"/>
            <a:ext cx="11530315" cy="5694744"/>
          </a:xfrm>
        </p:spPr>
        <p:txBody>
          <a:bodyPr lIns="90000">
            <a:normAutofit fontScale="85000" lnSpcReduction="20000"/>
          </a:bodyPr>
          <a:lstStyle/>
          <a:p>
            <a:pPr marL="0" indent="0">
              <a:buNone/>
            </a:pPr>
            <a:r>
              <a:rPr lang="cy-GB" sz="1200" dirty="0">
                <a:latin typeface="Aptos" panose="020B0004020202020204" pitchFamily="34" charset="0"/>
                <a:cs typeface="Times New Roman" panose="02020603050405020304" pitchFamily="18" charset="0"/>
              </a:rPr>
              <a:t>Iechyd Cyhoeddus Cymru (2023), </a:t>
            </a:r>
            <a:r>
              <a:rPr lang="cy-GB" sz="1200" i="1" dirty="0">
                <a:latin typeface="Aptos" panose="020B0004020202020204" pitchFamily="34" charset="0"/>
                <a:cs typeface="Times New Roman" panose="02020603050405020304" pitchFamily="18" charset="0"/>
              </a:rPr>
              <a:t>First 1000 days- A public health approach to supporting parents, </a:t>
            </a:r>
            <a:r>
              <a:rPr lang="cy-GB" sz="1200" dirty="0">
                <a:latin typeface="Aptos" panose="020B0004020202020204" pitchFamily="34" charset="0"/>
                <a:cs typeface="Times New Roman" panose="02020603050405020304" pitchFamily="18" charset="0"/>
              </a:rPr>
              <a:t>Ar gael ar: </a:t>
            </a:r>
            <a:r>
              <a:rPr lang="cy-GB" sz="1200" dirty="0">
                <a:latin typeface="Aptos" panose="020B0004020202020204" pitchFamily="34" charset="0"/>
                <a:cs typeface="Times New Roman" panose="02020603050405020304" pitchFamily="18" charset="0"/>
                <a:hlinkClick r:id="rId2"/>
              </a:rPr>
              <a:t>https://icc.gig.cymru/pynciau/rhaglen-1000-diwrnod-cyntaf/</a:t>
            </a:r>
            <a:r>
              <a:rPr lang="cy-GB" sz="1200" dirty="0">
                <a:latin typeface="Aptos" panose="020B0004020202020204" pitchFamily="34" charset="0"/>
                <a:cs typeface="Times New Roman" panose="02020603050405020304" pitchFamily="18" charset="0"/>
              </a:rPr>
              <a:t> (Wedi darllen 10ed o Ionawr 2025).</a:t>
            </a:r>
          </a:p>
          <a:p>
            <a:pPr marL="0" indent="0">
              <a:buNone/>
            </a:pPr>
            <a:r>
              <a:rPr lang="en-GB" sz="1200" b="0" i="0" u="none" strike="noStrike" dirty="0">
                <a:effectLst/>
                <a:latin typeface="Aptos" panose="020B0004020202020204" pitchFamily="34" charset="0"/>
                <a:cs typeface="Times New Roman" panose="02020603050405020304" pitchFamily="18" charset="0"/>
              </a:rPr>
              <a:t>Sarah Jane Schwarzenberg, </a:t>
            </a:r>
            <a:r>
              <a:rPr lang="en-GB" sz="1200" b="0" i="0" u="none" strike="noStrike" dirty="0" err="1">
                <a:effectLst/>
                <a:latin typeface="Aptos" panose="020B0004020202020204" pitchFamily="34" charset="0"/>
                <a:cs typeface="Times New Roman" panose="02020603050405020304" pitchFamily="18" charset="0"/>
              </a:rPr>
              <a:t>Gorgieff</a:t>
            </a:r>
            <a:r>
              <a:rPr lang="en-GB" sz="1200" b="0" i="0" u="none" strike="noStrike" dirty="0">
                <a:effectLst/>
                <a:latin typeface="Aptos" panose="020B0004020202020204" pitchFamily="34" charset="0"/>
                <a:cs typeface="Times New Roman" panose="02020603050405020304" pitchFamily="18" charset="0"/>
              </a:rPr>
              <a:t>, COMMITTEE ON NUTRITION, Daniels, </a:t>
            </a:r>
            <a:r>
              <a:rPr lang="en-GB" sz="1200" b="0" i="0" u="none" strike="noStrike" dirty="0" err="1">
                <a:effectLst/>
                <a:latin typeface="Aptos" panose="020B0004020202020204" pitchFamily="34" charset="0"/>
                <a:cs typeface="Times New Roman" panose="02020603050405020304" pitchFamily="18" charset="0"/>
              </a:rPr>
              <a:t>Corkins</a:t>
            </a:r>
            <a:r>
              <a:rPr lang="en-GB" sz="1200" b="0" i="0" u="none" strike="noStrike" dirty="0">
                <a:effectLst/>
                <a:latin typeface="Aptos" panose="020B0004020202020204" pitchFamily="34" charset="0"/>
                <a:cs typeface="Times New Roman" panose="02020603050405020304" pitchFamily="18" charset="0"/>
              </a:rPr>
              <a:t>, Golden, Kim, Lindsey a </a:t>
            </a:r>
            <a:r>
              <a:rPr lang="en-GB" sz="1200" b="0" i="0" u="none" strike="noStrike" dirty="0" err="1">
                <a:effectLst/>
                <a:latin typeface="Aptos" panose="020B0004020202020204" pitchFamily="34" charset="0"/>
                <a:cs typeface="Times New Roman" panose="02020603050405020304" pitchFamily="18" charset="0"/>
              </a:rPr>
              <a:t>Magge</a:t>
            </a:r>
            <a:r>
              <a:rPr lang="en-GB" sz="1200" b="0" i="0" u="none" strike="noStrike" dirty="0">
                <a:effectLst/>
                <a:latin typeface="Aptos" panose="020B0004020202020204" pitchFamily="34" charset="0"/>
                <a:cs typeface="Times New Roman" panose="02020603050405020304" pitchFamily="18" charset="0"/>
              </a:rPr>
              <a:t> (2018), </a:t>
            </a:r>
            <a:r>
              <a:rPr lang="en-GB" sz="1200" b="0" i="1" u="none" strike="noStrike" dirty="0">
                <a:effectLst/>
                <a:latin typeface="Aptos" panose="020B0004020202020204" pitchFamily="34" charset="0"/>
                <a:cs typeface="Times New Roman" panose="02020603050405020304" pitchFamily="18" charset="0"/>
              </a:rPr>
              <a:t>Advocacy for Improving Nutrition in the First 1000 Days to Support Childhood Development and Adult Health</a:t>
            </a:r>
            <a:r>
              <a:rPr lang="en-GB" sz="1200" b="0" i="0" u="none" strike="noStrike" dirty="0">
                <a:effectLst/>
                <a:latin typeface="Aptos" panose="020B0004020202020204" pitchFamily="34" charset="0"/>
                <a:cs typeface="Times New Roman" panose="02020603050405020304" pitchFamily="18" charset="0"/>
              </a:rPr>
              <a:t>. </a:t>
            </a:r>
          </a:p>
          <a:p>
            <a:pPr marL="0" indent="0">
              <a:buNone/>
            </a:pPr>
            <a:r>
              <a:rPr lang="en-GB" sz="1200" dirty="0" err="1">
                <a:latin typeface="Aptos" panose="020B0004020202020204" pitchFamily="34" charset="0"/>
                <a:cs typeface="Times New Roman" panose="02020603050405020304" pitchFamily="18" charset="0"/>
              </a:rPr>
              <a:t>Llywodraeth</a:t>
            </a:r>
            <a:r>
              <a:rPr lang="en-GB" sz="1200" dirty="0">
                <a:latin typeface="Aptos" panose="020B0004020202020204" pitchFamily="34" charset="0"/>
                <a:cs typeface="Times New Roman" panose="02020603050405020304" pitchFamily="18" charset="0"/>
              </a:rPr>
              <a:t> HM (2021),  </a:t>
            </a:r>
            <a:r>
              <a:rPr lang="en-GB" sz="1200" i="1" dirty="0">
                <a:latin typeface="Aptos" panose="020B0004020202020204" pitchFamily="34" charset="0"/>
                <a:cs typeface="Times New Roman" panose="02020603050405020304" pitchFamily="18" charset="0"/>
              </a:rPr>
              <a:t>The Best Start for Life. </a:t>
            </a:r>
            <a:r>
              <a:rPr lang="en-GB" sz="1200" dirty="0" err="1">
                <a:latin typeface="Aptos" panose="020B0004020202020204" pitchFamily="34" charset="0"/>
                <a:cs typeface="Times New Roman" panose="02020603050405020304" pitchFamily="18" charset="0"/>
              </a:rPr>
              <a:t>Ar</a:t>
            </a:r>
            <a:r>
              <a:rPr lang="en-GB" sz="1200" dirty="0">
                <a:latin typeface="Aptos" panose="020B0004020202020204" pitchFamily="34" charset="0"/>
                <a:cs typeface="Times New Roman" panose="02020603050405020304" pitchFamily="18" charset="0"/>
              </a:rPr>
              <a:t> </a:t>
            </a:r>
            <a:r>
              <a:rPr lang="en-GB" sz="1200" dirty="0" err="1">
                <a:latin typeface="Aptos" panose="020B0004020202020204" pitchFamily="34" charset="0"/>
                <a:cs typeface="Times New Roman" panose="02020603050405020304" pitchFamily="18" charset="0"/>
              </a:rPr>
              <a:t>gael</a:t>
            </a:r>
            <a:r>
              <a:rPr lang="en-GB" sz="1200" dirty="0">
                <a:latin typeface="Aptos" panose="020B0004020202020204" pitchFamily="34" charset="0"/>
                <a:cs typeface="Times New Roman" panose="02020603050405020304" pitchFamily="18" charset="0"/>
              </a:rPr>
              <a:t> </a:t>
            </a:r>
            <a:r>
              <a:rPr lang="en-GB" sz="1200" dirty="0" err="1">
                <a:latin typeface="Aptos" panose="020B0004020202020204" pitchFamily="34" charset="0"/>
                <a:cs typeface="Times New Roman" panose="02020603050405020304" pitchFamily="18" charset="0"/>
              </a:rPr>
              <a:t>ar</a:t>
            </a:r>
            <a:r>
              <a:rPr lang="en-GB" sz="1200" dirty="0">
                <a:latin typeface="Aptos" panose="020B0004020202020204" pitchFamily="34" charset="0"/>
                <a:cs typeface="Times New Roman" panose="02020603050405020304" pitchFamily="18" charset="0"/>
              </a:rPr>
              <a:t>: </a:t>
            </a:r>
            <a:r>
              <a:rPr lang="en-GB" sz="1200" dirty="0">
                <a:latin typeface="Aptos" panose="020B0004020202020204" pitchFamily="34" charset="0"/>
                <a:cs typeface="Times New Roman" panose="02020603050405020304" pitchFamily="18" charset="0"/>
                <a:hlinkClick r:id="rId3"/>
              </a:rPr>
              <a:t>https://assets.publishing.service.gov.uk/media/605c5e61d3bf7f2f0d94183a/The_best_start_for_life_a_vision_for_the_1_001_critical_days.pdf</a:t>
            </a:r>
            <a:r>
              <a:rPr lang="en-GB" sz="1200" dirty="0">
                <a:latin typeface="Aptos" panose="020B0004020202020204" pitchFamily="34" charset="0"/>
                <a:cs typeface="Times New Roman" panose="02020603050405020304" pitchFamily="18" charset="0"/>
              </a:rPr>
              <a:t> (</a:t>
            </a:r>
            <a:r>
              <a:rPr lang="en-GB" sz="1200" dirty="0" err="1">
                <a:latin typeface="Aptos" panose="020B0004020202020204" pitchFamily="34" charset="0"/>
                <a:cs typeface="Times New Roman" panose="02020603050405020304" pitchFamily="18" charset="0"/>
              </a:rPr>
              <a:t>Wedi</a:t>
            </a:r>
            <a:r>
              <a:rPr lang="en-GB" sz="1200" dirty="0">
                <a:latin typeface="Aptos" panose="020B0004020202020204" pitchFamily="34" charset="0"/>
                <a:cs typeface="Times New Roman" panose="02020603050405020304" pitchFamily="18" charset="0"/>
              </a:rPr>
              <a:t> </a:t>
            </a:r>
            <a:r>
              <a:rPr lang="en-GB" sz="1200" dirty="0" err="1">
                <a:latin typeface="Aptos" panose="020B0004020202020204" pitchFamily="34" charset="0"/>
                <a:cs typeface="Times New Roman" panose="02020603050405020304" pitchFamily="18" charset="0"/>
              </a:rPr>
              <a:t>darllen</a:t>
            </a:r>
            <a:r>
              <a:rPr lang="en-GB" sz="1200" dirty="0">
                <a:latin typeface="Aptos" panose="020B0004020202020204" pitchFamily="34" charset="0"/>
                <a:cs typeface="Times New Roman" panose="02020603050405020304" pitchFamily="18" charset="0"/>
              </a:rPr>
              <a:t> </a:t>
            </a:r>
            <a:r>
              <a:rPr lang="en-GB" sz="1200" dirty="0" err="1">
                <a:latin typeface="Aptos" panose="020B0004020202020204" pitchFamily="34" charset="0"/>
                <a:cs typeface="Times New Roman" panose="02020603050405020304" pitchFamily="18" charset="0"/>
              </a:rPr>
              <a:t>ar</a:t>
            </a:r>
            <a:r>
              <a:rPr lang="en-GB" sz="1200" dirty="0">
                <a:latin typeface="Aptos" panose="020B0004020202020204" pitchFamily="34" charset="0"/>
                <a:cs typeface="Times New Roman" panose="02020603050405020304" pitchFamily="18" charset="0"/>
              </a:rPr>
              <a:t> 15ed o </a:t>
            </a:r>
            <a:r>
              <a:rPr lang="en-GB" sz="1200" dirty="0" err="1">
                <a:latin typeface="Aptos" panose="020B0004020202020204" pitchFamily="34" charset="0"/>
                <a:cs typeface="Times New Roman" panose="02020603050405020304" pitchFamily="18" charset="0"/>
              </a:rPr>
              <a:t>Ionawr</a:t>
            </a:r>
            <a:r>
              <a:rPr lang="en-GB" sz="1200" dirty="0">
                <a:latin typeface="Aptos" panose="020B0004020202020204" pitchFamily="34" charset="0"/>
                <a:cs typeface="Times New Roman" panose="02020603050405020304" pitchFamily="18" charset="0"/>
              </a:rPr>
              <a:t> 2025).</a:t>
            </a:r>
          </a:p>
          <a:p>
            <a:pPr marL="0" indent="0">
              <a:buNone/>
            </a:pPr>
            <a:r>
              <a:rPr lang="cy-GB" sz="1200" dirty="0">
                <a:latin typeface="Aptos" panose="020B0004020202020204" pitchFamily="34" charset="0"/>
                <a:cs typeface="Times New Roman" panose="02020603050405020304" pitchFamily="18" charset="0"/>
              </a:rPr>
              <a:t>Mercieca L (dim dyddiad) ‘Pwysigrwydd y 1000 diwrnod cyntaf; Maeth a Symyd’ </a:t>
            </a:r>
            <a:r>
              <a:rPr lang="cy-GB" sz="1200" b="1" dirty="0">
                <a:latin typeface="Aptos" panose="020B0004020202020204" pitchFamily="34" charset="0"/>
                <a:cs typeface="Times New Roman" panose="02020603050405020304" pitchFamily="18" charset="0"/>
              </a:rPr>
              <a:t>The Health Kick</a:t>
            </a:r>
            <a:r>
              <a:rPr lang="cy-GB" sz="1200" dirty="0">
                <a:latin typeface="Aptos" panose="020B0004020202020204" pitchFamily="34" charset="0"/>
                <a:cs typeface="Times New Roman" panose="02020603050405020304" pitchFamily="18" charset="0"/>
              </a:rPr>
              <a:t>, tudalen 12.</a:t>
            </a:r>
          </a:p>
          <a:p>
            <a:pPr marL="0" indent="0">
              <a:buNone/>
            </a:pPr>
            <a:r>
              <a:rPr lang="en-GB" sz="1200" b="0" i="0" u="none" strike="noStrike" dirty="0" err="1">
                <a:effectLst/>
                <a:latin typeface="Aptos" panose="020B0004020202020204" pitchFamily="34" charset="0"/>
              </a:rPr>
              <a:t>Likhar</a:t>
            </a:r>
            <a:r>
              <a:rPr lang="en-GB" sz="1200" b="0" i="0" u="none" strike="noStrike" dirty="0">
                <a:effectLst/>
                <a:latin typeface="Aptos" panose="020B0004020202020204" pitchFamily="34" charset="0"/>
              </a:rPr>
              <a:t> A, Patil MS (2022), </a:t>
            </a:r>
            <a:r>
              <a:rPr lang="en-GB" sz="1200" b="0" i="1" u="none" strike="noStrike" dirty="0">
                <a:effectLst/>
                <a:latin typeface="Aptos" panose="020B0004020202020204" pitchFamily="34" charset="0"/>
              </a:rPr>
              <a:t>Importance of Maternal Nutrition in the First 1,000 Days of Life and Its Effects on Child Development: A Narrative Review</a:t>
            </a:r>
            <a:r>
              <a:rPr lang="en-GB" sz="1200" b="0" i="0" u="none" strike="noStrike" dirty="0">
                <a:effectLst/>
                <a:latin typeface="Aptos" panose="020B0004020202020204" pitchFamily="34" charset="0"/>
              </a:rPr>
              <a:t>. </a:t>
            </a:r>
            <a:endParaRPr lang="cy-GB" sz="1200" b="0" i="0" u="none" strike="noStrike" dirty="0">
              <a:effectLst/>
              <a:latin typeface="Aptos" panose="020B0004020202020204" pitchFamily="34" charset="0"/>
              <a:cs typeface="Times New Roman" panose="02020603050405020304" pitchFamily="18" charset="0"/>
            </a:endParaRPr>
          </a:p>
          <a:p>
            <a:pPr marL="0" indent="0">
              <a:buNone/>
            </a:pPr>
            <a:r>
              <a:rPr lang="en-GB" sz="1200" b="0" i="0" u="none" strike="noStrike" dirty="0">
                <a:effectLst/>
                <a:latin typeface="Aptos" panose="020B0004020202020204" pitchFamily="34" charset="0"/>
              </a:rPr>
              <a:t>Joanne Lillie (2016) </a:t>
            </a:r>
            <a:r>
              <a:rPr lang="en-GB" sz="1200" b="0" i="1" u="none" strike="noStrike" dirty="0">
                <a:effectLst/>
                <a:latin typeface="Aptos" panose="020B0004020202020204" pitchFamily="34" charset="0"/>
              </a:rPr>
              <a:t>Social and Emotional Development- The First 1000 Days,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4"/>
              </a:rPr>
              <a:t>https://www.nubabi.com/articles/social-and-emotional-development-the-first-1000-days/#:~:text=Humans%20are%20social%20in%20nature,a%20sense%20of%20personal%20fulfilment</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16eg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b="0" i="0" u="none" strike="noStrike" dirty="0" err="1">
                <a:effectLst/>
                <a:latin typeface="Aptos" panose="020B0004020202020204" pitchFamily="34" charset="0"/>
              </a:rPr>
              <a:t>Raychantpat</a:t>
            </a:r>
            <a:r>
              <a:rPr lang="en-GB" sz="1200" b="0" i="0" u="none" strike="noStrike" dirty="0">
                <a:effectLst/>
                <a:latin typeface="Aptos" panose="020B0004020202020204" pitchFamily="34" charset="0"/>
              </a:rPr>
              <a:t>, (2023) </a:t>
            </a:r>
            <a:r>
              <a:rPr lang="en-GB" sz="1200" b="0" i="1" u="none" strike="noStrike" dirty="0">
                <a:effectLst/>
                <a:latin typeface="Aptos" panose="020B0004020202020204" pitchFamily="34" charset="0"/>
              </a:rPr>
              <a:t>The Heart of Caregiving: What it Takes to be an Exceptional Caregiver.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a:effectLst/>
                <a:latin typeface="Aptos" panose="020B0004020202020204" pitchFamily="34" charset="0"/>
                <a:hlinkClick r:id="rId5"/>
              </a:rPr>
              <a:t>https://raychantpat.co.uk/the-heart-of-caregiving-what-it-takes-to-be-an-exceptional-caregiver#:~:text=Exceptional%20caregivers%20are%20adaptable%20and,caregivers%20for%20their%20well%2Dbeing</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Wedi</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darllen</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17eg o </a:t>
            </a:r>
            <a:r>
              <a:rPr lang="en-GB" sz="1200" b="0" u="none" strike="noStrike" dirty="0" err="1">
                <a:effectLst/>
                <a:latin typeface="Aptos" panose="020B0004020202020204" pitchFamily="34" charset="0"/>
              </a:rPr>
              <a:t>Ionawr</a:t>
            </a:r>
            <a:r>
              <a:rPr lang="en-GB" sz="1200" b="0" u="none" strike="noStrike" dirty="0">
                <a:effectLst/>
                <a:latin typeface="Aptos" panose="020B0004020202020204" pitchFamily="34" charset="0"/>
              </a:rPr>
              <a:t> 2025).</a:t>
            </a:r>
          </a:p>
          <a:p>
            <a:pPr marL="0" indent="0">
              <a:buNone/>
            </a:pPr>
            <a:r>
              <a:rPr lang="en-GB" sz="1200" b="0" i="0" u="none" strike="noStrike" dirty="0">
                <a:effectLst/>
                <a:latin typeface="Aptos" panose="020B0004020202020204" pitchFamily="34" charset="0"/>
              </a:rPr>
              <a:t>Froebel Trust, (dim </a:t>
            </a:r>
            <a:r>
              <a:rPr lang="en-GB" sz="1200" b="0" i="0" u="none" strike="noStrike" dirty="0" err="1">
                <a:effectLst/>
                <a:latin typeface="Aptos" panose="020B0004020202020204" pitchFamily="34" charset="0"/>
              </a:rPr>
              <a:t>dyddiad</a:t>
            </a:r>
            <a:r>
              <a:rPr lang="en-GB" sz="1200" b="0" i="0" u="none" strike="noStrike" dirty="0">
                <a:effectLst/>
                <a:latin typeface="Aptos" panose="020B0004020202020204" pitchFamily="34" charset="0"/>
              </a:rPr>
              <a:t>), </a:t>
            </a:r>
            <a:r>
              <a:rPr lang="en-GB" sz="1200" b="0" i="1" u="none" strike="noStrike" dirty="0">
                <a:effectLst/>
                <a:latin typeface="Aptos" panose="020B0004020202020204" pitchFamily="34" charset="0"/>
              </a:rPr>
              <a:t>Elinor </a:t>
            </a:r>
            <a:r>
              <a:rPr lang="en-GB" sz="1200" b="0" i="1" u="none" strike="noStrike" dirty="0" err="1">
                <a:effectLst/>
                <a:latin typeface="Aptos" panose="020B0004020202020204" pitchFamily="34" charset="0"/>
              </a:rPr>
              <a:t>Goldschmied</a:t>
            </a:r>
            <a:r>
              <a:rPr lang="en-GB" sz="1200" b="0" i="1" u="none" strike="noStrike" dirty="0">
                <a:effectLst/>
                <a:latin typeface="Aptos" panose="020B0004020202020204" pitchFamily="34" charset="0"/>
              </a:rPr>
              <a:t> &amp; Treasure Baskets,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a:effectLst/>
                <a:latin typeface="Aptos" panose="020B0004020202020204" pitchFamily="34" charset="0"/>
                <a:hlinkClick r:id="rId6"/>
              </a:rPr>
              <a:t>https://www.froebel.org.uk/training-and-resources/elinor-goldschmied-treasure-baskets</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Wedi</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darllen</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17eg o </a:t>
            </a:r>
            <a:r>
              <a:rPr lang="en-GB" sz="1200" b="0" u="none" strike="noStrike" dirty="0" err="1">
                <a:effectLst/>
                <a:latin typeface="Aptos" panose="020B0004020202020204" pitchFamily="34" charset="0"/>
              </a:rPr>
              <a:t>Ionawr</a:t>
            </a:r>
            <a:r>
              <a:rPr lang="en-GB" sz="1200" b="0" u="none" strike="noStrike" dirty="0">
                <a:effectLst/>
                <a:latin typeface="Aptos" panose="020B0004020202020204" pitchFamily="34" charset="0"/>
              </a:rPr>
              <a:t> 2025).</a:t>
            </a:r>
          </a:p>
          <a:p>
            <a:pPr marL="0" indent="0">
              <a:buNone/>
            </a:pPr>
            <a:r>
              <a:rPr lang="en-GB" sz="1200" b="0" i="0" u="none" strike="noStrike" dirty="0" err="1">
                <a:effectLst/>
                <a:latin typeface="Aptos" panose="020B0004020202020204" pitchFamily="34" charset="0"/>
              </a:rPr>
              <a:t>Llun</a:t>
            </a:r>
            <a:r>
              <a:rPr lang="en-GB" sz="1200" b="0" i="0" u="none" strike="noStrike" dirty="0">
                <a:effectLst/>
                <a:latin typeface="Aptos" panose="020B0004020202020204" pitchFamily="34" charset="0"/>
              </a:rPr>
              <a:t> 1- The Early Years &amp; Childcare Services, (2020), </a:t>
            </a:r>
            <a:r>
              <a:rPr lang="en-GB" sz="1200" b="0" i="0" u="none" strike="noStrike" dirty="0" err="1">
                <a:effectLst/>
                <a:latin typeface="Aptos" panose="020B0004020202020204" pitchFamily="34" charset="0"/>
              </a:rPr>
              <a:t>Ar</a:t>
            </a:r>
            <a:r>
              <a:rPr lang="en-GB" sz="1200" b="0" i="0" u="none" strike="noStrike" dirty="0">
                <a:effectLst/>
                <a:latin typeface="Aptos" panose="020B0004020202020204" pitchFamily="34" charset="0"/>
              </a:rPr>
              <a:t> </a:t>
            </a:r>
            <a:r>
              <a:rPr lang="en-GB" sz="1200" b="0" i="0" u="none" strike="noStrike" dirty="0" err="1">
                <a:effectLst/>
                <a:latin typeface="Aptos" panose="020B0004020202020204" pitchFamily="34" charset="0"/>
              </a:rPr>
              <a:t>gael</a:t>
            </a:r>
            <a:r>
              <a:rPr lang="en-GB" sz="1200" b="0" i="0" u="none" strike="noStrike" dirty="0">
                <a:effectLst/>
                <a:latin typeface="Aptos" panose="020B0004020202020204" pitchFamily="34" charset="0"/>
              </a:rPr>
              <a:t> </a:t>
            </a:r>
            <a:r>
              <a:rPr lang="en-GB" sz="1200" b="0" i="0" u="none" strike="noStrike" dirty="0" err="1">
                <a:effectLst/>
                <a:latin typeface="Aptos" panose="020B0004020202020204" pitchFamily="34" charset="0"/>
              </a:rPr>
              <a:t>ar</a:t>
            </a:r>
            <a:r>
              <a:rPr lang="en-GB" sz="1200" b="0" i="0" u="none" strike="noStrike" dirty="0">
                <a:effectLst/>
                <a:latin typeface="Aptos" panose="020B0004020202020204" pitchFamily="34" charset="0"/>
              </a:rPr>
              <a:t>: </a:t>
            </a:r>
            <a:r>
              <a:rPr lang="en-GB" sz="1200" b="0" i="0" u="none" strike="noStrike" dirty="0">
                <a:effectLst/>
                <a:latin typeface="Aptos" panose="020B0004020202020204" pitchFamily="34" charset="0"/>
                <a:hlinkClick r:id="rId7"/>
              </a:rPr>
              <a:t>https://www.theeducationpeople.org/blog/exploring-pedagogy-introducing-elinor-goldschmied/</a:t>
            </a:r>
            <a:r>
              <a:rPr lang="en-GB" sz="1200" b="0" i="0" u="none" strike="noStrike" dirty="0">
                <a:effectLst/>
                <a:latin typeface="Aptos" panose="020B0004020202020204" pitchFamily="34" charset="0"/>
              </a:rPr>
              <a:t>  (</a:t>
            </a:r>
            <a:r>
              <a:rPr lang="en-GB" sz="1200" b="0" i="0" u="none" strike="noStrike" dirty="0" err="1">
                <a:effectLst/>
                <a:latin typeface="Aptos" panose="020B0004020202020204" pitchFamily="34" charset="0"/>
              </a:rPr>
              <a:t>Wedi</a:t>
            </a:r>
            <a:r>
              <a:rPr lang="en-GB" sz="1200" b="0" i="0" u="none" strike="noStrike" dirty="0">
                <a:effectLst/>
                <a:latin typeface="Aptos" panose="020B0004020202020204" pitchFamily="34" charset="0"/>
              </a:rPr>
              <a:t> </a:t>
            </a:r>
            <a:r>
              <a:rPr lang="en-GB" sz="1200" b="0" i="0" u="none" strike="noStrike" dirty="0" err="1">
                <a:effectLst/>
                <a:latin typeface="Aptos" panose="020B0004020202020204" pitchFamily="34" charset="0"/>
              </a:rPr>
              <a:t>gweld</a:t>
            </a:r>
            <a:r>
              <a:rPr lang="en-GB" sz="1200" b="0" i="0" u="none" strike="noStrike" dirty="0">
                <a:effectLst/>
                <a:latin typeface="Aptos" panose="020B0004020202020204" pitchFamily="34" charset="0"/>
              </a:rPr>
              <a:t> </a:t>
            </a:r>
            <a:r>
              <a:rPr lang="en-GB" sz="1200" b="0" i="0" u="none" strike="noStrike" dirty="0" err="1">
                <a:effectLst/>
                <a:latin typeface="Aptos" panose="020B0004020202020204" pitchFamily="34" charset="0"/>
              </a:rPr>
              <a:t>ar</a:t>
            </a:r>
            <a:r>
              <a:rPr lang="en-GB" sz="1200" b="0" i="0" u="none" strike="noStrike" dirty="0">
                <a:effectLst/>
                <a:latin typeface="Aptos" panose="020B0004020202020204" pitchFamily="34" charset="0"/>
              </a:rPr>
              <a:t> 18ed o </a:t>
            </a:r>
            <a:r>
              <a:rPr lang="en-GB" sz="1200" b="0" i="0" u="none" strike="noStrike" dirty="0" err="1">
                <a:effectLst/>
                <a:latin typeface="Aptos" panose="020B0004020202020204" pitchFamily="34" charset="0"/>
              </a:rPr>
              <a:t>Ionawr</a:t>
            </a:r>
            <a:r>
              <a:rPr lang="en-GB" sz="1200" b="0" i="0" u="none" strike="noStrike" dirty="0">
                <a:effectLst/>
                <a:latin typeface="Aptos" panose="020B0004020202020204" pitchFamily="34" charset="0"/>
              </a:rPr>
              <a:t> 2025).</a:t>
            </a:r>
          </a:p>
          <a:p>
            <a:pPr marL="0" indent="0">
              <a:buNone/>
            </a:pPr>
            <a:r>
              <a:rPr lang="en-GB" sz="1200" b="0" i="0" u="none" strike="noStrike" dirty="0">
                <a:effectLst/>
                <a:latin typeface="Aptos" panose="020B0004020202020204" pitchFamily="34" charset="0"/>
              </a:rPr>
              <a:t>Royal College of Paediatrics and Child Health, (2018),  </a:t>
            </a:r>
            <a:r>
              <a:rPr lang="en-GB" sz="1200" b="0" i="1" u="none" strike="noStrike" dirty="0">
                <a:effectLst/>
                <a:latin typeface="Aptos" panose="020B0004020202020204" pitchFamily="34" charset="0"/>
              </a:rPr>
              <a:t>Health and Social Care Select Committee, Inquiry into The First 1000 days of life.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a:effectLst/>
                <a:latin typeface="Aptos" panose="020B0004020202020204" pitchFamily="34" charset="0"/>
                <a:hlinkClick r:id="rId8"/>
              </a:rPr>
              <a:t>https://www.rcpch.ac.uk/sites/default/files/2018-09/first_1000_days_-_rcpch_response_-_final.pdf</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b="0" i="0" u="none" strike="noStrike" dirty="0">
                <a:effectLst/>
                <a:latin typeface="Aptos" panose="020B0004020202020204" pitchFamily="34" charset="0"/>
              </a:rPr>
              <a:t>Early Years </a:t>
            </a:r>
            <a:r>
              <a:rPr lang="en-GB" sz="1200" b="0" i="0" u="none" strike="noStrike" dirty="0" err="1">
                <a:effectLst/>
                <a:latin typeface="Aptos" panose="020B0004020202020204" pitchFamily="34" charset="0"/>
              </a:rPr>
              <a:t>Allience</a:t>
            </a:r>
            <a:r>
              <a:rPr lang="en-GB" sz="1200" b="0" i="0" u="none" strike="noStrike" dirty="0">
                <a:effectLst/>
                <a:latin typeface="Aptos" panose="020B0004020202020204" pitchFamily="34" charset="0"/>
              </a:rPr>
              <a:t>, (dim </a:t>
            </a:r>
            <a:r>
              <a:rPr lang="en-GB" sz="1200" b="0" i="0" u="none" strike="noStrike" dirty="0" err="1">
                <a:effectLst/>
                <a:latin typeface="Aptos" panose="020B0004020202020204" pitchFamily="34" charset="0"/>
              </a:rPr>
              <a:t>dyddiad</a:t>
            </a:r>
            <a:r>
              <a:rPr lang="en-GB" sz="1200" b="0" i="0" u="none" strike="noStrike" dirty="0">
                <a:effectLst/>
                <a:latin typeface="Aptos" panose="020B0004020202020204" pitchFamily="34" charset="0"/>
              </a:rPr>
              <a:t>), </a:t>
            </a:r>
            <a:r>
              <a:rPr lang="en-GB" sz="1200" b="0" i="1" u="none" strike="noStrike" dirty="0">
                <a:effectLst/>
                <a:latin typeface="Aptos" panose="020B0004020202020204" pitchFamily="34" charset="0"/>
              </a:rPr>
              <a:t>Involving Parent’s in their Child’s Learning,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9"/>
              </a:rPr>
              <a:t>https://www.eyalliance.org.uk/involving-parents-their-children’s-learning#:~:text=Working%20in%20partnership%20with%20parents,children's%20learning%20development%20at%20home</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dirty="0">
                <a:latin typeface="Aptos" panose="020B0004020202020204" pitchFamily="34" charset="0"/>
              </a:rPr>
              <a:t>Twinkl Early Years (2022), </a:t>
            </a:r>
            <a:r>
              <a:rPr lang="en-GB" sz="1200" i="1" dirty="0">
                <a:latin typeface="Aptos" panose="020B0004020202020204" pitchFamily="34" charset="0"/>
              </a:rPr>
              <a:t>The Importance of Partnerships with Parents. </a:t>
            </a:r>
            <a:r>
              <a:rPr lang="en-GB" sz="1200" dirty="0" err="1">
                <a:latin typeface="Aptos" panose="020B0004020202020204" pitchFamily="34" charset="0"/>
              </a:rPr>
              <a:t>Ar</a:t>
            </a:r>
            <a:r>
              <a:rPr lang="en-GB" sz="1200" dirty="0">
                <a:latin typeface="Aptos" panose="020B0004020202020204" pitchFamily="34" charset="0"/>
              </a:rPr>
              <a:t> </a:t>
            </a:r>
            <a:r>
              <a:rPr lang="en-GB" sz="1200" dirty="0" err="1">
                <a:latin typeface="Aptos" panose="020B0004020202020204" pitchFamily="34" charset="0"/>
              </a:rPr>
              <a:t>gael</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10"/>
              </a:rPr>
              <a:t>https://youtu.be/GGtwk-L_VpI?si=o91bILI_W-f7VnQ-</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gwylio</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dirty="0" err="1">
                <a:latin typeface="Aptos" panose="020B0004020202020204" pitchFamily="34" charset="0"/>
              </a:rPr>
              <a:t>Gweithdrefnau</a:t>
            </a:r>
            <a:r>
              <a:rPr lang="en-GB" sz="1200" dirty="0">
                <a:latin typeface="Aptos" panose="020B0004020202020204" pitchFamily="34" charset="0"/>
              </a:rPr>
              <a:t> </a:t>
            </a:r>
            <a:r>
              <a:rPr lang="en-GB" sz="1200" dirty="0" err="1">
                <a:latin typeface="Aptos" panose="020B0004020202020204" pitchFamily="34" charset="0"/>
              </a:rPr>
              <a:t>Diogelwch</a:t>
            </a:r>
            <a:r>
              <a:rPr lang="en-GB" sz="1200" dirty="0">
                <a:latin typeface="Aptos" panose="020B0004020202020204" pitchFamily="34" charset="0"/>
              </a:rPr>
              <a:t> Cymru (dim </a:t>
            </a:r>
            <a:r>
              <a:rPr lang="en-GB" sz="1200" dirty="0" err="1">
                <a:latin typeface="Aptos" panose="020B0004020202020204" pitchFamily="34" charset="0"/>
              </a:rPr>
              <a:t>dyddiad</a:t>
            </a:r>
            <a:r>
              <a:rPr lang="en-GB" sz="1200" dirty="0">
                <a:latin typeface="Aptos" panose="020B0004020202020204" pitchFamily="34" charset="0"/>
              </a:rPr>
              <a:t>), </a:t>
            </a:r>
            <a:r>
              <a:rPr lang="en-GB" sz="1200" i="1" dirty="0">
                <a:latin typeface="Aptos" panose="020B0004020202020204" pitchFamily="34" charset="0"/>
              </a:rPr>
              <a:t>Wales Safeguarding Procedures, </a:t>
            </a:r>
            <a:r>
              <a:rPr lang="en-GB" sz="1200" dirty="0" err="1">
                <a:latin typeface="Aptos" panose="020B0004020202020204" pitchFamily="34" charset="0"/>
              </a:rPr>
              <a:t>Ar</a:t>
            </a:r>
            <a:r>
              <a:rPr lang="en-GB" sz="1200" dirty="0">
                <a:latin typeface="Aptos" panose="020B0004020202020204" pitchFamily="34" charset="0"/>
              </a:rPr>
              <a:t> </a:t>
            </a:r>
            <a:r>
              <a:rPr lang="en-GB" sz="1200" dirty="0" err="1">
                <a:latin typeface="Aptos" panose="020B0004020202020204" pitchFamily="34" charset="0"/>
              </a:rPr>
              <a:t>gael</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11"/>
              </a:rPr>
              <a:t>https://www.safeguarding.wales/en/chi-i/chi-i-c2/c2-p2/</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b="0" i="0" u="none" strike="noStrike" dirty="0">
                <a:effectLst/>
                <a:latin typeface="Aptos" panose="020B0004020202020204" pitchFamily="34" charset="0"/>
              </a:rPr>
              <a:t>April Eleven (2023), </a:t>
            </a:r>
            <a:r>
              <a:rPr lang="en-GB" sz="1200" b="0" i="1" u="none" strike="noStrike" dirty="0">
                <a:effectLst/>
                <a:latin typeface="Aptos" panose="020B0004020202020204" pitchFamily="34" charset="0"/>
              </a:rPr>
              <a:t> Mirror in a Child’s Room, good or bad idea?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a:effectLst/>
                <a:latin typeface="Aptos" panose="020B0004020202020204" pitchFamily="34" charset="0"/>
                <a:hlinkClick r:id="rId12"/>
              </a:rPr>
              <a:t>https://aprileleven.fr/en/blogs/infos/miroir-dans-une-chambre-denfant-bonne-ou-mauvaise-idee#:~:text=Additionally%2C%20mirrors%20allow%20children%20to,ambiance%20of%20the%20baby's%20room</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Wedi</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darllen</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18ed o </a:t>
            </a:r>
            <a:r>
              <a:rPr lang="en-GB" sz="1200" b="0" u="none" strike="noStrike" dirty="0" err="1">
                <a:effectLst/>
                <a:latin typeface="Aptos" panose="020B0004020202020204" pitchFamily="34" charset="0"/>
              </a:rPr>
              <a:t>Ionawr</a:t>
            </a:r>
            <a:r>
              <a:rPr lang="en-GB" sz="1200" b="0" u="none" strike="noStrike" dirty="0">
                <a:effectLst/>
                <a:latin typeface="Aptos" panose="020B0004020202020204" pitchFamily="34" charset="0"/>
              </a:rPr>
              <a:t> 2025).</a:t>
            </a:r>
          </a:p>
          <a:p>
            <a:pPr marL="0" indent="0">
              <a:buNone/>
            </a:pPr>
            <a:r>
              <a:rPr lang="en-GB" sz="1200" dirty="0" err="1">
                <a:latin typeface="Aptos" panose="020B0004020202020204" pitchFamily="34" charset="0"/>
              </a:rPr>
              <a:t>Comisiynydd</a:t>
            </a:r>
            <a:r>
              <a:rPr lang="en-GB" sz="1200" dirty="0">
                <a:latin typeface="Aptos" panose="020B0004020202020204" pitchFamily="34" charset="0"/>
              </a:rPr>
              <a:t> Plant Cymru (dim </a:t>
            </a:r>
            <a:r>
              <a:rPr lang="en-GB" sz="1200" dirty="0" err="1">
                <a:latin typeface="Aptos" panose="020B0004020202020204" pitchFamily="34" charset="0"/>
              </a:rPr>
              <a:t>dyddiad</a:t>
            </a:r>
            <a:r>
              <a:rPr lang="en-GB" sz="1200" dirty="0">
                <a:latin typeface="Aptos" panose="020B0004020202020204" pitchFamily="34" charset="0"/>
              </a:rPr>
              <a:t>), </a:t>
            </a:r>
            <a:r>
              <a:rPr lang="en-GB" sz="1200" i="1" dirty="0">
                <a:latin typeface="Aptos" panose="020B0004020202020204" pitchFamily="34" charset="0"/>
              </a:rPr>
              <a:t>Child Poverty, </a:t>
            </a:r>
            <a:r>
              <a:rPr lang="en-GB" sz="1200" dirty="0" err="1">
                <a:latin typeface="Aptos" panose="020B0004020202020204" pitchFamily="34" charset="0"/>
              </a:rPr>
              <a:t>Ar</a:t>
            </a:r>
            <a:r>
              <a:rPr lang="en-GB" sz="1200" dirty="0">
                <a:latin typeface="Aptos" panose="020B0004020202020204" pitchFamily="34" charset="0"/>
              </a:rPr>
              <a:t> </a:t>
            </a:r>
            <a:r>
              <a:rPr lang="en-GB" sz="1200" dirty="0" err="1">
                <a:latin typeface="Aptos" panose="020B0004020202020204" pitchFamily="34" charset="0"/>
              </a:rPr>
              <a:t>gael</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13"/>
              </a:rPr>
              <a:t>https://www.childcomwales.org.uk/our-work/policy-positions/child-poverty/</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b="0" u="none" strike="noStrike" dirty="0">
                <a:effectLst/>
                <a:latin typeface="Aptos" panose="020B0004020202020204" pitchFamily="34" charset="0"/>
              </a:rPr>
              <a:t>Aspire  Training Team (2024), </a:t>
            </a:r>
            <a:r>
              <a:rPr lang="en-GB" sz="1200" b="0" i="1" u="none" strike="noStrike" dirty="0">
                <a:effectLst/>
                <a:latin typeface="Aptos" panose="020B0004020202020204" pitchFamily="34" charset="0"/>
              </a:rPr>
              <a:t>Why Staff Shortages in Nurseries Matter,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14"/>
              </a:rPr>
              <a:t>https://www.aspiretrainingteam.co.uk/why-staff-shortages-in-nurseries-matter/</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b="0" u="none" strike="noStrike" dirty="0">
                <a:effectLst/>
                <a:latin typeface="Aptos" panose="020B0004020202020204" pitchFamily="34" charset="0"/>
              </a:rPr>
              <a:t>Bright Side (2020), </a:t>
            </a:r>
            <a:r>
              <a:rPr lang="en-GB" sz="1200" b="0" i="1" u="none" strike="noStrike" dirty="0">
                <a:effectLst/>
                <a:latin typeface="Aptos" panose="020B0004020202020204" pitchFamily="34" charset="0"/>
              </a:rPr>
              <a:t>Turns Out, a Day with Kids is Harder than a day at Work,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a:effectLst/>
                <a:latin typeface="Aptos" panose="020B0004020202020204" pitchFamily="34" charset="0"/>
                <a:hlinkClick r:id="rId15"/>
              </a:rPr>
              <a:t>https://brightside.me/articles/turns-out-a-day-with-kids-is-harder-than-one-at-work-799011/</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Wedi</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darllen</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18ed o </a:t>
            </a:r>
            <a:r>
              <a:rPr lang="en-GB" sz="1200" b="0" u="none" strike="noStrike" dirty="0" err="1">
                <a:effectLst/>
                <a:latin typeface="Aptos" panose="020B0004020202020204" pitchFamily="34" charset="0"/>
              </a:rPr>
              <a:t>Ionawr</a:t>
            </a:r>
            <a:r>
              <a:rPr lang="en-GB" sz="1200" b="0" u="none" strike="noStrike" dirty="0">
                <a:effectLst/>
                <a:latin typeface="Aptos" panose="020B0004020202020204" pitchFamily="34" charset="0"/>
              </a:rPr>
              <a:t> 2025).</a:t>
            </a:r>
          </a:p>
          <a:p>
            <a:pPr marL="0" indent="0">
              <a:buNone/>
            </a:pPr>
            <a:r>
              <a:rPr lang="en-GB" sz="1200" b="0" u="none" strike="noStrike" dirty="0">
                <a:effectLst/>
                <a:latin typeface="Aptos" panose="020B0004020202020204" pitchFamily="34" charset="0"/>
              </a:rPr>
              <a:t>Kendra Cherry (2023) </a:t>
            </a:r>
            <a:r>
              <a:rPr lang="en-GB" sz="1200" b="0" i="1" u="none" strike="noStrike" dirty="0">
                <a:effectLst/>
                <a:latin typeface="Aptos" panose="020B0004020202020204" pitchFamily="34" charset="0"/>
              </a:rPr>
              <a:t>What to Know about Kinesthesis. </a:t>
            </a:r>
            <a:r>
              <a:rPr lang="en-GB" sz="1200" b="0" u="none" strike="noStrike" dirty="0" err="1">
                <a:effectLst/>
                <a:latin typeface="Aptos" panose="020B0004020202020204" pitchFamily="34" charset="0"/>
              </a:rPr>
              <a:t>Ar</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gael</a:t>
            </a:r>
            <a:r>
              <a:rPr lang="en-GB" sz="1200" b="0" u="none" strike="noStrike" dirty="0">
                <a:effectLst/>
                <a:latin typeface="Aptos" panose="020B0004020202020204" pitchFamily="34" charset="0"/>
              </a:rPr>
              <a:t> </a:t>
            </a:r>
            <a:r>
              <a:rPr lang="en-GB" sz="1200" b="0" u="none" strike="noStrike" dirty="0" err="1">
                <a:effectLst/>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16"/>
              </a:rPr>
              <a:t>https://www.verywellmind.com/what-is-kinesthesis-2795309</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p>
          <a:p>
            <a:pPr marL="0" indent="0">
              <a:buNone/>
            </a:pPr>
            <a:r>
              <a:rPr lang="en-GB" sz="1200" b="0" u="none" strike="noStrike" dirty="0">
                <a:effectLst/>
                <a:latin typeface="Aptos" panose="020B0004020202020204" pitchFamily="34" charset="0"/>
              </a:rPr>
              <a:t>ARDROY (dim </a:t>
            </a:r>
            <a:r>
              <a:rPr lang="en-GB" sz="1200" b="0" u="none" strike="noStrike" dirty="0" err="1">
                <a:effectLst/>
                <a:latin typeface="Aptos" panose="020B0004020202020204" pitchFamily="34" charset="0"/>
              </a:rPr>
              <a:t>dyddiad</a:t>
            </a:r>
            <a:r>
              <a:rPr lang="en-GB" sz="1200" b="0" u="none" strike="noStrike" dirty="0">
                <a:effectLst/>
                <a:latin typeface="Aptos" panose="020B0004020202020204" pitchFamily="34" charset="0"/>
              </a:rPr>
              <a:t>), </a:t>
            </a:r>
            <a:r>
              <a:rPr lang="en-GB" sz="1200" b="0" i="1" u="none" strike="noStrike" dirty="0">
                <a:effectLst/>
                <a:latin typeface="Aptos" panose="020B0004020202020204" pitchFamily="34" charset="0"/>
              </a:rPr>
              <a:t>What is Outdoor Education? </a:t>
            </a:r>
            <a:r>
              <a:rPr lang="en-GB" sz="1200" dirty="0" err="1">
                <a:latin typeface="Aptos" panose="020B0004020202020204" pitchFamily="34" charset="0"/>
              </a:rPr>
              <a:t>Ar</a:t>
            </a:r>
            <a:r>
              <a:rPr lang="en-GB" sz="1200" dirty="0">
                <a:latin typeface="Aptos" panose="020B0004020202020204" pitchFamily="34" charset="0"/>
              </a:rPr>
              <a:t> </a:t>
            </a:r>
            <a:r>
              <a:rPr lang="en-GB" sz="1200" dirty="0" err="1">
                <a:latin typeface="Aptos" panose="020B0004020202020204" pitchFamily="34" charset="0"/>
              </a:rPr>
              <a:t>gael</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a:t>
            </a:r>
            <a:r>
              <a:rPr lang="en-GB" sz="1200" dirty="0">
                <a:latin typeface="Aptos" panose="020B0004020202020204" pitchFamily="34" charset="0"/>
                <a:hlinkClick r:id="rId17"/>
              </a:rPr>
              <a:t>https://www.ardroy-oec.co.uk/schools-outdooreducation.asp</a:t>
            </a:r>
            <a:r>
              <a:rPr lang="en-GB" sz="1200" dirty="0">
                <a:latin typeface="Aptos" panose="020B0004020202020204" pitchFamily="34" charset="0"/>
              </a:rPr>
              <a:t> (</a:t>
            </a:r>
            <a:r>
              <a:rPr lang="en-GB" sz="1200" dirty="0" err="1">
                <a:latin typeface="Aptos" panose="020B0004020202020204" pitchFamily="34" charset="0"/>
              </a:rPr>
              <a:t>Wedi</a:t>
            </a:r>
            <a:r>
              <a:rPr lang="en-GB" sz="1200" dirty="0">
                <a:latin typeface="Aptos" panose="020B0004020202020204" pitchFamily="34" charset="0"/>
              </a:rPr>
              <a:t> </a:t>
            </a:r>
            <a:r>
              <a:rPr lang="en-GB" sz="1200" dirty="0" err="1">
                <a:latin typeface="Aptos" panose="020B0004020202020204" pitchFamily="34" charset="0"/>
              </a:rPr>
              <a:t>darllen</a:t>
            </a:r>
            <a:r>
              <a:rPr lang="en-GB" sz="1200" dirty="0">
                <a:latin typeface="Aptos" panose="020B0004020202020204" pitchFamily="34" charset="0"/>
              </a:rPr>
              <a:t> </a:t>
            </a:r>
            <a:r>
              <a:rPr lang="en-GB" sz="1200" dirty="0" err="1">
                <a:latin typeface="Aptos" panose="020B0004020202020204" pitchFamily="34" charset="0"/>
              </a:rPr>
              <a:t>ar</a:t>
            </a:r>
            <a:r>
              <a:rPr lang="en-GB" sz="1200" dirty="0">
                <a:latin typeface="Aptos" panose="020B0004020202020204" pitchFamily="34" charset="0"/>
              </a:rPr>
              <a:t> 18ed o </a:t>
            </a:r>
            <a:r>
              <a:rPr lang="en-GB" sz="1200" dirty="0" err="1">
                <a:latin typeface="Aptos" panose="020B0004020202020204" pitchFamily="34" charset="0"/>
              </a:rPr>
              <a:t>Ionawr</a:t>
            </a:r>
            <a:r>
              <a:rPr lang="en-GB" sz="1200" dirty="0">
                <a:latin typeface="Aptos" panose="020B0004020202020204" pitchFamily="34" charset="0"/>
              </a:rPr>
              <a:t> 2025).</a:t>
            </a:r>
            <a:endParaRPr lang="en-GB" sz="1200" b="0" u="none" strike="noStrike" dirty="0">
              <a:effectLst/>
              <a:latin typeface="Aptos" panose="020B0004020202020204" pitchFamily="34" charset="0"/>
            </a:endParaRPr>
          </a:p>
          <a:p>
            <a:pPr marL="0" indent="0">
              <a:buNone/>
            </a:pPr>
            <a:endParaRPr lang="en-GB" sz="1200" b="0" u="none" strike="noStrike" dirty="0">
              <a:effectLst/>
              <a:latin typeface="Aptos" panose="020B0004020202020204" pitchFamily="34" charset="0"/>
            </a:endParaRPr>
          </a:p>
        </p:txBody>
      </p:sp>
    </p:spTree>
    <p:extLst>
      <p:ext uri="{BB962C8B-B14F-4D97-AF65-F5344CB8AC3E}">
        <p14:creationId xmlns:p14="http://schemas.microsoft.com/office/powerpoint/2010/main" val="39782118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Savon</Template>
  <TotalTime>13459</TotalTime>
  <Words>4234</Words>
  <Application>Microsoft Macintosh PowerPoint</Application>
  <PresentationFormat>Widescreen</PresentationFormat>
  <Paragraphs>93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Century Gothic</vt:lpstr>
      <vt:lpstr>Savon</vt:lpstr>
      <vt:lpstr>Y 1000 Diwrnod Cyntaf</vt:lpstr>
      <vt:lpstr>Cynnwys</vt:lpstr>
      <vt:lpstr>Beth yw’r 1000 diwrnod cyntaf?</vt:lpstr>
      <vt:lpstr>Pwysigrwydd y 1000 diwrnod cyntaf.</vt:lpstr>
      <vt:lpstr>Beth yw gofal eithriadol a pham maent yn bwysig?</vt:lpstr>
      <vt:lpstr>Cyfrifoldebau gofalu</vt:lpstr>
      <vt:lpstr>Partneriaethau Proffesiynol</vt:lpstr>
      <vt:lpstr>Partneriaethau Proffesiynol</vt:lpstr>
      <vt:lpstr>Rôl ymarferydd yn ystod y 1000 diwrnod cyntaf</vt:lpstr>
      <vt:lpstr>Rôl ymarferydd yn ystod y 1000 diwrnod cyntaf</vt:lpstr>
      <vt:lpstr>Heriau</vt:lpstr>
      <vt:lpstr>Heriau</vt:lpstr>
      <vt:lpstr>Gweithgareddau- Cinesthia</vt:lpstr>
      <vt:lpstr>Gweithgareddau</vt:lpstr>
      <vt:lpstr>Gweithgareddau- Dulliau Rhyngwladol</vt:lpstr>
      <vt:lpstr>Rhestr Cyfeirnodi</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Caitlin Davies (2405681)</dc:creator>
  <cp:keywords/>
  <dc:description/>
  <cp:lastModifiedBy>Caitlin Davies (2405681)</cp:lastModifiedBy>
  <cp:revision>4</cp:revision>
  <dcterms:created xsi:type="dcterms:W3CDTF">2025-01-01T18:23:58Z</dcterms:created>
  <dcterms:modified xsi:type="dcterms:W3CDTF">2025-01-19T21:08:12Z</dcterms:modified>
  <cp:category/>
</cp:coreProperties>
</file>