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2"/>
  </p:notesMasterIdLst>
  <p:sldIdLst>
    <p:sldId id="256" r:id="rId2"/>
    <p:sldId id="319" r:id="rId3"/>
    <p:sldId id="320" r:id="rId4"/>
    <p:sldId id="321" r:id="rId5"/>
    <p:sldId id="322" r:id="rId6"/>
    <p:sldId id="323" r:id="rId7"/>
    <p:sldId id="324" r:id="rId8"/>
    <p:sldId id="325" r:id="rId9"/>
    <p:sldId id="326" r:id="rId10"/>
    <p:sldId id="327" r:id="rId11"/>
    <p:sldId id="331" r:id="rId12"/>
    <p:sldId id="330" r:id="rId13"/>
    <p:sldId id="332" r:id="rId14"/>
    <p:sldId id="333" r:id="rId15"/>
    <p:sldId id="349" r:id="rId16"/>
    <p:sldId id="350" r:id="rId17"/>
    <p:sldId id="335" r:id="rId18"/>
    <p:sldId id="337" r:id="rId19"/>
    <p:sldId id="339" r:id="rId20"/>
    <p:sldId id="488" r:id="rId21"/>
    <p:sldId id="489" r:id="rId22"/>
    <p:sldId id="375" r:id="rId23"/>
    <p:sldId id="351" r:id="rId24"/>
    <p:sldId id="508" r:id="rId25"/>
    <p:sldId id="376" r:id="rId26"/>
    <p:sldId id="377" r:id="rId27"/>
    <p:sldId id="490" r:id="rId28"/>
    <p:sldId id="294" r:id="rId29"/>
    <p:sldId id="379" r:id="rId30"/>
    <p:sldId id="506" r:id="rId31"/>
    <p:sldId id="372" r:id="rId32"/>
    <p:sldId id="381" r:id="rId33"/>
    <p:sldId id="382" r:id="rId34"/>
    <p:sldId id="383" r:id="rId35"/>
    <p:sldId id="385" r:id="rId36"/>
    <p:sldId id="373" r:id="rId37"/>
    <p:sldId id="374" r:id="rId38"/>
    <p:sldId id="364" r:id="rId39"/>
    <p:sldId id="491" r:id="rId40"/>
    <p:sldId id="492" r:id="rId41"/>
    <p:sldId id="493" r:id="rId42"/>
    <p:sldId id="378" r:id="rId43"/>
    <p:sldId id="494" r:id="rId44"/>
    <p:sldId id="495" r:id="rId45"/>
    <p:sldId id="496" r:id="rId46"/>
    <p:sldId id="497" r:id="rId47"/>
    <p:sldId id="498" r:id="rId48"/>
    <p:sldId id="291" r:id="rId49"/>
    <p:sldId id="265" r:id="rId50"/>
    <p:sldId id="262" r:id="rId51"/>
    <p:sldId id="277" r:id="rId52"/>
    <p:sldId id="499" r:id="rId53"/>
    <p:sldId id="288" r:id="rId54"/>
    <p:sldId id="307" r:id="rId55"/>
    <p:sldId id="365" r:id="rId56"/>
    <p:sldId id="298" r:id="rId57"/>
    <p:sldId id="500" r:id="rId58"/>
    <p:sldId id="501" r:id="rId59"/>
    <p:sldId id="502" r:id="rId60"/>
    <p:sldId id="503" r:id="rId61"/>
    <p:sldId id="504" r:id="rId62"/>
    <p:sldId id="386" r:id="rId63"/>
    <p:sldId id="505" r:id="rId64"/>
    <p:sldId id="507" r:id="rId65"/>
    <p:sldId id="387" r:id="rId66"/>
    <p:sldId id="487" r:id="rId67"/>
    <p:sldId id="345" r:id="rId68"/>
    <p:sldId id="346" r:id="rId69"/>
    <p:sldId id="318" r:id="rId70"/>
    <p:sldId id="348" r:id="rId7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26" autoAdjust="0"/>
    <p:restoredTop sz="61692" autoAdjust="0"/>
  </p:normalViewPr>
  <p:slideViewPr>
    <p:cSldViewPr snapToGrid="0">
      <p:cViewPr varScale="1">
        <p:scale>
          <a:sx n="44" d="100"/>
          <a:sy n="44" d="100"/>
        </p:scale>
        <p:origin x="1740" y="54"/>
      </p:cViewPr>
      <p:guideLst/>
    </p:cSldViewPr>
  </p:slideViewPr>
  <p:notesTextViewPr>
    <p:cViewPr>
      <p:scale>
        <a:sx n="125" d="100"/>
        <a:sy n="125"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s>
</file>

<file path=ppt/drawings/_rels/vmlDrawing1.v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image" Target="../media/image13.wmf"/><Relationship Id="rId1" Type="http://schemas.openxmlformats.org/officeDocument/2006/relationships/image" Target="../media/image12.wmf"/><Relationship Id="rId6" Type="http://schemas.openxmlformats.org/officeDocument/2006/relationships/image" Target="../media/image17.wmf"/><Relationship Id="rId5" Type="http://schemas.openxmlformats.org/officeDocument/2006/relationships/image" Target="../media/image16.wmf"/><Relationship Id="rId4" Type="http://schemas.openxmlformats.org/officeDocument/2006/relationships/image" Target="../media/image15.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50F2F0-2E97-4B29-BDF2-3DFA66BB0C6B}" type="datetimeFigureOut">
              <a:rPr lang="en-GB" smtClean="0"/>
              <a:t>12/01/2020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D10551-CAFF-4CFA-AD3F-8FD228291A76}" type="slidenum">
              <a:rPr lang="en-GB" smtClean="0"/>
              <a:t>‹#›</a:t>
            </a:fld>
            <a:endParaRPr lang="en-GB"/>
          </a:p>
        </p:txBody>
      </p:sp>
    </p:spTree>
    <p:extLst>
      <p:ext uri="{BB962C8B-B14F-4D97-AF65-F5344CB8AC3E}">
        <p14:creationId xmlns:p14="http://schemas.microsoft.com/office/powerpoint/2010/main" val="24970582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2</a:t>
            </a:fld>
            <a:endParaRPr lang="en-GB"/>
          </a:p>
        </p:txBody>
      </p:sp>
    </p:spTree>
    <p:extLst>
      <p:ext uri="{BB962C8B-B14F-4D97-AF65-F5344CB8AC3E}">
        <p14:creationId xmlns:p14="http://schemas.microsoft.com/office/powerpoint/2010/main" val="39483609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5</a:t>
            </a:fld>
            <a:endParaRPr lang="en-GB"/>
          </a:p>
        </p:txBody>
      </p:sp>
    </p:spTree>
    <p:extLst>
      <p:ext uri="{BB962C8B-B14F-4D97-AF65-F5344CB8AC3E}">
        <p14:creationId xmlns:p14="http://schemas.microsoft.com/office/powerpoint/2010/main" val="42216397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Will need to reflect on Poster. </a:t>
            </a:r>
          </a:p>
        </p:txBody>
      </p:sp>
      <p:sp>
        <p:nvSpPr>
          <p:cNvPr id="4" name="Slide Number Placeholder 3"/>
          <p:cNvSpPr>
            <a:spLocks noGrp="1"/>
          </p:cNvSpPr>
          <p:nvPr>
            <p:ph type="sldNum" sz="quarter" idx="5"/>
          </p:nvPr>
        </p:nvSpPr>
        <p:spPr/>
        <p:txBody>
          <a:bodyPr/>
          <a:lstStyle/>
          <a:p>
            <a:fld id="{96D10551-CAFF-4CFA-AD3F-8FD228291A76}" type="slidenum">
              <a:rPr lang="en-GB" smtClean="0"/>
              <a:t>11</a:t>
            </a:fld>
            <a:endParaRPr lang="en-GB"/>
          </a:p>
        </p:txBody>
      </p:sp>
    </p:spTree>
    <p:extLst>
      <p:ext uri="{BB962C8B-B14F-4D97-AF65-F5344CB8AC3E}">
        <p14:creationId xmlns:p14="http://schemas.microsoft.com/office/powerpoint/2010/main" val="13889244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Push – is done by the supplier to the consumer</a:t>
            </a:r>
          </a:p>
          <a:p>
            <a:r>
              <a:rPr lang="en-GB" dirty="0"/>
              <a:t>Pull – is where the consumer ‘pulls’ forward the services or products of their own accord.</a:t>
            </a:r>
          </a:p>
        </p:txBody>
      </p:sp>
      <p:sp>
        <p:nvSpPr>
          <p:cNvPr id="4" name="Slide Number Placeholder 3"/>
          <p:cNvSpPr>
            <a:spLocks noGrp="1"/>
          </p:cNvSpPr>
          <p:nvPr>
            <p:ph type="sldNum" sz="quarter" idx="5"/>
          </p:nvPr>
        </p:nvSpPr>
        <p:spPr/>
        <p:txBody>
          <a:bodyPr/>
          <a:lstStyle/>
          <a:p>
            <a:fld id="{96D10551-CAFF-4CFA-AD3F-8FD228291A76}" type="slidenum">
              <a:rPr lang="en-GB" smtClean="0"/>
              <a:t>15</a:t>
            </a:fld>
            <a:endParaRPr lang="en-GB"/>
          </a:p>
        </p:txBody>
      </p:sp>
    </p:spTree>
    <p:extLst>
      <p:ext uri="{BB962C8B-B14F-4D97-AF65-F5344CB8AC3E}">
        <p14:creationId xmlns:p14="http://schemas.microsoft.com/office/powerpoint/2010/main" val="21862877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18</a:t>
            </a:fld>
            <a:endParaRPr lang="en-GB"/>
          </a:p>
        </p:txBody>
      </p:sp>
    </p:spTree>
    <p:extLst>
      <p:ext uri="{BB962C8B-B14F-4D97-AF65-F5344CB8AC3E}">
        <p14:creationId xmlns:p14="http://schemas.microsoft.com/office/powerpoint/2010/main" val="18931968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We are going to consider:; GROW/OSCAR/Skilled Helper/Instant Pay-off Coaching Models today.</a:t>
            </a:r>
          </a:p>
          <a:p>
            <a:endParaRPr lang="en-GB" altLang="en-US" dirty="0"/>
          </a:p>
          <a:p>
            <a:r>
              <a:rPr lang="en-GB" altLang="en-US" dirty="0"/>
              <a:t>We are going to really focus on the necessary skills required in weeks 4 and 5 in detail,  for now, lets just agree what skills we might utilise in your coaching practice so that we can be mindful of them:</a:t>
            </a:r>
          </a:p>
          <a:p>
            <a:pPr marL="233881" indent="-233881">
              <a:buAutoNum type="arabicPeriod"/>
            </a:pPr>
            <a:r>
              <a:rPr lang="en-GB" altLang="en-US" dirty="0"/>
              <a:t>Building rapport – Give me some examples of how we build rapport (match and mirror body language, energy levels, tone of the person we are coaching).</a:t>
            </a:r>
          </a:p>
          <a:p>
            <a:pPr marL="233881" indent="-233881">
              <a:buAutoNum type="arabicPeriod"/>
            </a:pPr>
            <a:r>
              <a:rPr lang="en-GB" altLang="en-US" dirty="0"/>
              <a:t>Questioning – Funnell technique (Open, Probing, Closed) Powerful questions.</a:t>
            </a:r>
          </a:p>
          <a:p>
            <a:pPr marL="233881" indent="-233881">
              <a:buAutoNum type="arabicPeriod"/>
            </a:pPr>
            <a:r>
              <a:rPr lang="en-GB" altLang="en-US" dirty="0"/>
              <a:t>Listening – 2 ears and one mouth, to be used in that ratio.  Stephen Covey emphasises the importance of emphatic listening.  SEEK FIRST TO UNDERSTAND, THEN TO BE UNDERSTOOD.</a:t>
            </a:r>
          </a:p>
          <a:p>
            <a:pPr marL="233881" indent="-233881">
              <a:buAutoNum type="arabicPeriod"/>
            </a:pPr>
            <a:r>
              <a:rPr lang="en-GB" altLang="en-US" dirty="0"/>
              <a:t>Using pauses effectively – give the </a:t>
            </a:r>
            <a:r>
              <a:rPr lang="en-GB" altLang="en-US" dirty="0" err="1"/>
              <a:t>coachee</a:t>
            </a:r>
            <a:r>
              <a:rPr lang="en-GB" altLang="en-US" dirty="0"/>
              <a:t> chance to process things and respond in a time-frame that suits their personal style.</a:t>
            </a:r>
          </a:p>
          <a:p>
            <a:pPr marL="233881" indent="-233881">
              <a:buAutoNum type="arabicPeriod"/>
            </a:pPr>
            <a:r>
              <a:rPr lang="en-GB" altLang="en-US" dirty="0"/>
              <a:t>Demonstrating empathy – Giving people psychological air, their emotional needs an outlet.</a:t>
            </a:r>
          </a:p>
          <a:p>
            <a:pPr marL="233881" indent="-233881">
              <a:buAutoNum type="arabicPeriod"/>
            </a:pPr>
            <a:r>
              <a:rPr lang="en-GB" altLang="en-US" dirty="0"/>
              <a:t>‘serving’ the other person</a:t>
            </a:r>
          </a:p>
          <a:p>
            <a:pPr marL="233881" indent="-233881">
              <a:buAutoNum type="arabicPeriod"/>
            </a:pPr>
            <a:r>
              <a:rPr lang="en-GB" altLang="en-US" dirty="0"/>
              <a:t>Not operating from our own autobiography</a:t>
            </a:r>
          </a:p>
          <a:p>
            <a:pPr marL="233881" indent="-233881">
              <a:buAutoNum type="arabicPeriod"/>
            </a:pPr>
            <a:r>
              <a:rPr lang="en-GB" altLang="en-US" dirty="0"/>
              <a:t>Demonstrating Patience</a:t>
            </a:r>
          </a:p>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19</a:t>
            </a:fld>
            <a:endParaRPr lang="en-GB"/>
          </a:p>
        </p:txBody>
      </p:sp>
    </p:spTree>
    <p:extLst>
      <p:ext uri="{BB962C8B-B14F-4D97-AF65-F5344CB8AC3E}">
        <p14:creationId xmlns:p14="http://schemas.microsoft.com/office/powerpoint/2010/main" val="23832409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prefer OSCAR – as it puts emphasis</a:t>
            </a:r>
            <a:r>
              <a:rPr lang="en-GB" baseline="0" dirty="0"/>
              <a:t> on reviewing those actions, </a:t>
            </a:r>
            <a:r>
              <a:rPr lang="en-GB" baseline="0" dirty="0" err="1"/>
              <a:t>i.e</a:t>
            </a:r>
            <a:r>
              <a:rPr lang="en-GB" baseline="0" dirty="0"/>
              <a:t> really sounding out the barriers and how to overcome them.</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20</a:t>
            </a:fld>
            <a:endParaRPr lang="en-US"/>
          </a:p>
        </p:txBody>
      </p:sp>
    </p:spTree>
    <p:extLst>
      <p:ext uri="{BB962C8B-B14F-4D97-AF65-F5344CB8AC3E}">
        <p14:creationId xmlns:p14="http://schemas.microsoft.com/office/powerpoint/2010/main" val="32401895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a:t>
            </a:r>
            <a:r>
              <a:rPr lang="en-GB" baseline="0" dirty="0"/>
              <a:t> example:</a:t>
            </a:r>
          </a:p>
          <a:p>
            <a:r>
              <a:rPr lang="en-GB" baseline="0" dirty="0"/>
              <a:t>G- I would like to give up chocolate</a:t>
            </a:r>
          </a:p>
          <a:p>
            <a:r>
              <a:rPr lang="en-GB" baseline="0" dirty="0"/>
              <a:t>R – I have eaten chocolate every day for as long as I can remember, it is an ingrained </a:t>
            </a:r>
            <a:r>
              <a:rPr lang="en-GB" baseline="0" dirty="0" err="1"/>
              <a:t>habbit</a:t>
            </a:r>
            <a:r>
              <a:rPr lang="en-GB" baseline="0" dirty="0"/>
              <a:t>, something I do as a bit of a pick me up in my 100mph life</a:t>
            </a:r>
          </a:p>
          <a:p>
            <a:r>
              <a:rPr lang="en-GB" baseline="0" dirty="0"/>
              <a:t>O – 1. Continue eating chocolate and put on weight, 2. continue eating chocolate and exercise more to offset it, 3. give up chocolate and switch to a healthier alternative.</a:t>
            </a:r>
          </a:p>
          <a:p>
            <a:r>
              <a:rPr lang="en-GB" baseline="0" dirty="0"/>
              <a:t>W – If I put on weight I will have to buy a new </a:t>
            </a:r>
            <a:r>
              <a:rPr lang="en-GB" baseline="0" dirty="0" err="1"/>
              <a:t>wardropbe</a:t>
            </a:r>
            <a:r>
              <a:rPr lang="en-GB" baseline="0" dirty="0"/>
              <a:t>, if I just exercise more, this will take up more time and it’s still bad for your teeth, a healthier alternative will be the best option  - set SMART objectives to achieve this Goal.</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21</a:t>
            </a:fld>
            <a:endParaRPr lang="en-US"/>
          </a:p>
        </p:txBody>
      </p:sp>
    </p:spTree>
    <p:extLst>
      <p:ext uri="{BB962C8B-B14F-4D97-AF65-F5344CB8AC3E}">
        <p14:creationId xmlns:p14="http://schemas.microsoft.com/office/powerpoint/2010/main" val="12438604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prefer OSCAR – as it puts emphasis</a:t>
            </a:r>
            <a:r>
              <a:rPr lang="en-GB" baseline="0" dirty="0"/>
              <a:t> on reviewing those actions, </a:t>
            </a:r>
            <a:r>
              <a:rPr lang="en-GB" baseline="0" dirty="0" err="1"/>
              <a:t>i.e</a:t>
            </a:r>
            <a:r>
              <a:rPr lang="en-GB" baseline="0" dirty="0"/>
              <a:t> really sounding out the barriers and how to overcome them.</a:t>
            </a:r>
          </a:p>
          <a:p>
            <a:r>
              <a:rPr lang="en-GB" baseline="0" dirty="0"/>
              <a:t>In different pairs have a go at working through a live issues using OSCAR, complete the OSCAR feedback form.</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22</a:t>
            </a:fld>
            <a:endParaRPr lang="en-US"/>
          </a:p>
        </p:txBody>
      </p:sp>
    </p:spTree>
    <p:extLst>
      <p:ext uri="{BB962C8B-B14F-4D97-AF65-F5344CB8AC3E}">
        <p14:creationId xmlns:p14="http://schemas.microsoft.com/office/powerpoint/2010/main" val="2645019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In pairs practice with the instant pay-off coaching model</a:t>
            </a:r>
          </a:p>
        </p:txBody>
      </p:sp>
      <p:sp>
        <p:nvSpPr>
          <p:cNvPr id="4" name="Slide Number Placeholder 3"/>
          <p:cNvSpPr>
            <a:spLocks noGrp="1"/>
          </p:cNvSpPr>
          <p:nvPr>
            <p:ph type="sldNum" sz="quarter" idx="10"/>
          </p:nvPr>
        </p:nvSpPr>
        <p:spPr/>
        <p:txBody>
          <a:bodyPr/>
          <a:lstStyle/>
          <a:p>
            <a:fld id="{AB911E23-5E08-44A2-B5F0-2402F0DB9BB7}" type="slidenum">
              <a:rPr lang="en-US" smtClean="0"/>
              <a:pPr/>
              <a:t>23</a:t>
            </a:fld>
            <a:endParaRPr lang="en-US"/>
          </a:p>
        </p:txBody>
      </p:sp>
    </p:spTree>
    <p:extLst>
      <p:ext uri="{BB962C8B-B14F-4D97-AF65-F5344CB8AC3E}">
        <p14:creationId xmlns:p14="http://schemas.microsoft.com/office/powerpoint/2010/main" val="4374625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24</a:t>
            </a:fld>
            <a:endParaRPr lang="en-GB"/>
          </a:p>
        </p:txBody>
      </p:sp>
    </p:spTree>
    <p:extLst>
      <p:ext uri="{BB962C8B-B14F-4D97-AF65-F5344CB8AC3E}">
        <p14:creationId xmlns:p14="http://schemas.microsoft.com/office/powerpoint/2010/main" val="39242060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25</a:t>
            </a:fld>
            <a:endParaRPr lang="en-GB"/>
          </a:p>
        </p:txBody>
      </p:sp>
    </p:spTree>
    <p:extLst>
      <p:ext uri="{BB962C8B-B14F-4D97-AF65-F5344CB8AC3E}">
        <p14:creationId xmlns:p14="http://schemas.microsoft.com/office/powerpoint/2010/main" val="31735725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Clutterbuck handout</a:t>
            </a:r>
          </a:p>
          <a:p>
            <a:pPr>
              <a:buFont typeface="Arial" pitchFamily="34" charset="0"/>
              <a:buChar char="•"/>
            </a:pPr>
            <a:r>
              <a:rPr lang="en-GB" baseline="0" dirty="0"/>
              <a:t>Egan Handout</a:t>
            </a:r>
          </a:p>
          <a:p>
            <a:pPr>
              <a:buFont typeface="Arial" pitchFamily="34" charset="0"/>
              <a:buChar char="•"/>
            </a:pPr>
            <a:r>
              <a:rPr lang="en-GB" baseline="0" dirty="0"/>
              <a:t>Stephen Covey’s Emphatic Listening</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26</a:t>
            </a:fld>
            <a:endParaRPr lang="en-GB"/>
          </a:p>
        </p:txBody>
      </p:sp>
    </p:spTree>
    <p:extLst>
      <p:ext uri="{BB962C8B-B14F-4D97-AF65-F5344CB8AC3E}">
        <p14:creationId xmlns:p14="http://schemas.microsoft.com/office/powerpoint/2010/main" val="7396135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P</a:t>
            </a:r>
          </a:p>
          <a:p>
            <a:pPr>
              <a:buFont typeface="Arial" pitchFamily="34" charset="0"/>
              <a:buChar char="•"/>
            </a:pPr>
            <a:r>
              <a:rPr lang="en-GB" baseline="0" dirty="0"/>
              <a:t> R</a:t>
            </a:r>
          </a:p>
          <a:p>
            <a:pPr>
              <a:buFont typeface="Arial" pitchFamily="34" charset="0"/>
              <a:buChar char="•"/>
            </a:pPr>
            <a:r>
              <a:rPr lang="en-GB" baseline="0" dirty="0"/>
              <a:t> A</a:t>
            </a:r>
          </a:p>
          <a:p>
            <a:pPr>
              <a:buFont typeface="Arial" pitchFamily="34" charset="0"/>
              <a:buChar char="•"/>
            </a:pPr>
            <a:r>
              <a:rPr lang="en-GB" baseline="0" dirty="0"/>
              <a:t> I</a:t>
            </a:r>
          </a:p>
          <a:p>
            <a:pPr>
              <a:buFont typeface="Arial" pitchFamily="34" charset="0"/>
              <a:buChar char="•"/>
            </a:pPr>
            <a:r>
              <a:rPr lang="en-GB" baseline="0" dirty="0"/>
              <a:t> R</a:t>
            </a:r>
          </a:p>
          <a:p>
            <a:pPr>
              <a:buFont typeface="Arial" pitchFamily="34" charset="0"/>
              <a:buChar char="•"/>
            </a:pPr>
            <a:r>
              <a:rPr lang="en-GB" baseline="0" dirty="0"/>
              <a:t> I</a:t>
            </a:r>
          </a:p>
          <a:p>
            <a:pPr>
              <a:buFont typeface="Arial" pitchFamily="34" charset="0"/>
              <a:buChar char="•"/>
            </a:pPr>
            <a:r>
              <a:rPr lang="en-GB" baseline="0" dirty="0"/>
              <a:t> E</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27</a:t>
            </a:fld>
            <a:endParaRPr lang="en-GB"/>
          </a:p>
        </p:txBody>
      </p:sp>
    </p:spTree>
    <p:extLst>
      <p:ext uri="{BB962C8B-B14F-4D97-AF65-F5344CB8AC3E}">
        <p14:creationId xmlns:p14="http://schemas.microsoft.com/office/powerpoint/2010/main" val="25554356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DE3D0D1-4B3A-4F23-B1EF-A571EF3E1FAB}"/>
              </a:ext>
            </a:extLst>
          </p:cNvPr>
          <p:cNvSpPr>
            <a:spLocks noGrp="1" noChangeArrowheads="1"/>
          </p:cNvSpPr>
          <p:nvPr>
            <p:ph type="sldNum" sz="quarter" idx="5"/>
          </p:nvPr>
        </p:nvSpPr>
        <p:spPr>
          <a:ln/>
        </p:spPr>
        <p:txBody>
          <a:bodyPr/>
          <a:lstStyle/>
          <a:p>
            <a:fld id="{E8E48F92-CC10-42EC-867F-7C913BB14D2C}" type="slidenum">
              <a:rPr lang="en-GB" altLang="en-US"/>
              <a:pPr/>
              <a:t>28</a:t>
            </a:fld>
            <a:endParaRPr lang="en-GB" altLang="en-US"/>
          </a:p>
        </p:txBody>
      </p:sp>
      <p:sp>
        <p:nvSpPr>
          <p:cNvPr id="112642" name="Rectangle 2">
            <a:extLst>
              <a:ext uri="{FF2B5EF4-FFF2-40B4-BE49-F238E27FC236}">
                <a16:creationId xmlns:a16="http://schemas.microsoft.com/office/drawing/2014/main" id="{BD72B614-6052-4D12-8AD9-7197C137F1DF}"/>
              </a:ext>
            </a:extLst>
          </p:cNvPr>
          <p:cNvSpPr>
            <a:spLocks noGrp="1" noRot="1" noChangeAspect="1" noChangeArrowheads="1" noTextEdit="1"/>
          </p:cNvSpPr>
          <p:nvPr>
            <p:ph type="sldImg"/>
          </p:nvPr>
        </p:nvSpPr>
        <p:spPr>
          <a:ln/>
        </p:spPr>
      </p:sp>
      <p:sp>
        <p:nvSpPr>
          <p:cNvPr id="112643" name="Rectangle 3">
            <a:extLst>
              <a:ext uri="{FF2B5EF4-FFF2-40B4-BE49-F238E27FC236}">
                <a16:creationId xmlns:a16="http://schemas.microsoft.com/office/drawing/2014/main" id="{0F2B9C7A-E2D7-4B9B-9D61-3E0FB62CB824}"/>
              </a:ext>
            </a:extLst>
          </p:cNvPr>
          <p:cNvSpPr>
            <a:spLocks noGrp="1" noChangeArrowheads="1"/>
          </p:cNvSpPr>
          <p:nvPr>
            <p:ph type="body" idx="1"/>
          </p:nvPr>
        </p:nvSpPr>
        <p:spPr/>
        <p:txBody>
          <a:bodyPr/>
          <a:lstStyle/>
          <a:p>
            <a:r>
              <a:rPr lang="en-GB" altLang="en-US"/>
              <a:t>The sliding scale of the coaching spectrum.  We start at telling individuals – and work to being non directive and helping them solve their own issues through raising awareness and allowing them to reflect.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1 minute exercise</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29</a:t>
            </a:fld>
            <a:endParaRPr lang="en-GB"/>
          </a:p>
        </p:txBody>
      </p:sp>
    </p:spTree>
    <p:extLst>
      <p:ext uri="{BB962C8B-B14F-4D97-AF65-F5344CB8AC3E}">
        <p14:creationId xmlns:p14="http://schemas.microsoft.com/office/powerpoint/2010/main" val="30392099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a:t>Grow</a:t>
            </a:r>
            <a:r>
              <a:rPr lang="en-GB" baseline="0" dirty="0"/>
              <a:t> </a:t>
            </a:r>
          </a:p>
          <a:p>
            <a:pPr>
              <a:buFont typeface="Arial" pitchFamily="34" charset="0"/>
              <a:buChar char="•"/>
            </a:pPr>
            <a:r>
              <a:rPr lang="en-GB" baseline="0" dirty="0"/>
              <a:t>OSCAR</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30</a:t>
            </a:fld>
            <a:endParaRPr lang="en-GB"/>
          </a:p>
        </p:txBody>
      </p:sp>
    </p:spTree>
    <p:extLst>
      <p:ext uri="{BB962C8B-B14F-4D97-AF65-F5344CB8AC3E}">
        <p14:creationId xmlns:p14="http://schemas.microsoft.com/office/powerpoint/2010/main" val="31179292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In pairs discuss something you are really passionate about, a hobby for example.  Be emphatic in trying to share with your partner why it is something you love so much.</a:t>
            </a:r>
          </a:p>
          <a:p>
            <a:pPr>
              <a:buFont typeface="Arial" pitchFamily="34" charset="0"/>
              <a:buChar char="•"/>
            </a:pPr>
            <a:r>
              <a:rPr lang="en-GB" baseline="0" dirty="0"/>
              <a:t>Notice the energy levels, NVC’s</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31</a:t>
            </a:fld>
            <a:endParaRPr lang="en-GB"/>
          </a:p>
        </p:txBody>
      </p:sp>
    </p:spTree>
    <p:extLst>
      <p:ext uri="{BB962C8B-B14F-4D97-AF65-F5344CB8AC3E}">
        <p14:creationId xmlns:p14="http://schemas.microsoft.com/office/powerpoint/2010/main" val="34890899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32</a:t>
            </a:fld>
            <a:endParaRPr lang="en-GB"/>
          </a:p>
        </p:txBody>
      </p:sp>
    </p:spTree>
    <p:extLst>
      <p:ext uri="{BB962C8B-B14F-4D97-AF65-F5344CB8AC3E}">
        <p14:creationId xmlns:p14="http://schemas.microsoft.com/office/powerpoint/2010/main" val="23710668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33</a:t>
            </a:fld>
            <a:endParaRPr lang="en-GB"/>
          </a:p>
        </p:txBody>
      </p:sp>
    </p:spTree>
    <p:extLst>
      <p:ext uri="{BB962C8B-B14F-4D97-AF65-F5344CB8AC3E}">
        <p14:creationId xmlns:p14="http://schemas.microsoft.com/office/powerpoint/2010/main" val="8127921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34</a:t>
            </a:fld>
            <a:endParaRPr lang="en-GB"/>
          </a:p>
        </p:txBody>
      </p:sp>
    </p:spTree>
    <p:extLst>
      <p:ext uri="{BB962C8B-B14F-4D97-AF65-F5344CB8AC3E}">
        <p14:creationId xmlns:p14="http://schemas.microsoft.com/office/powerpoint/2010/main" val="16553834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sz="1200" b="0" i="0" kern="1200" dirty="0">
                <a:solidFill>
                  <a:schemeClr val="tx1"/>
                </a:solidFill>
                <a:effectLst/>
                <a:latin typeface="+mn-lt"/>
                <a:ea typeface="+mn-ea"/>
                <a:cs typeface="+mn-cs"/>
              </a:rPr>
              <a:t> Behaviour - The way in which someone acts or conducts their self, especially towards others or in response to a situation or stimulus.</a:t>
            </a:r>
          </a:p>
          <a:p>
            <a:pPr>
              <a:buFont typeface="Arial" pitchFamily="34" charset="0"/>
              <a:buChar char="•"/>
            </a:pPr>
            <a:r>
              <a:rPr lang="en-GB" sz="1200" b="0" i="0" kern="1200" dirty="0">
                <a:solidFill>
                  <a:schemeClr val="tx1"/>
                </a:solidFill>
                <a:effectLst/>
                <a:latin typeface="+mn-lt"/>
                <a:ea typeface="+mn-ea"/>
                <a:cs typeface="+mn-cs"/>
              </a:rPr>
              <a:t>Behaviour handout</a:t>
            </a:r>
          </a:p>
          <a:p>
            <a:pPr>
              <a:buFont typeface="Arial" pitchFamily="34" charset="0"/>
              <a:buChar char="•"/>
            </a:pPr>
            <a:endParaRPr lang="en-GB" b="0"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35</a:t>
            </a:fld>
            <a:endParaRPr lang="en-GB"/>
          </a:p>
        </p:txBody>
      </p:sp>
    </p:spTree>
    <p:extLst>
      <p:ext uri="{BB962C8B-B14F-4D97-AF65-F5344CB8AC3E}">
        <p14:creationId xmlns:p14="http://schemas.microsoft.com/office/powerpoint/2010/main" val="15664233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‘Top-down’ approach to communication and information sharing</a:t>
            </a:r>
          </a:p>
          <a:p>
            <a:pPr>
              <a:buFont typeface="Arial" pitchFamily="34" charset="0"/>
              <a:buChar char="•"/>
            </a:pPr>
            <a:r>
              <a:rPr lang="en-GB" baseline="0" dirty="0"/>
              <a:t>Google example – Letting the debate about the ‘Free Tibet’ dessert run for weeks causing much upset and distraction.</a:t>
            </a:r>
          </a:p>
          <a:p>
            <a:pPr>
              <a:buFont typeface="Arial" pitchFamily="34" charset="0"/>
              <a:buChar char="•"/>
            </a:pPr>
            <a:r>
              <a:rPr lang="en-GB" baseline="0" dirty="0"/>
              <a:t>If employee works over one day, can they go early on another?  If an employee puts their hand up to work on a really mundane piece of work, do they get a say in a more exciting project at a later date?</a:t>
            </a:r>
          </a:p>
          <a:p>
            <a:pPr>
              <a:buFont typeface="Arial" pitchFamily="34" charset="0"/>
              <a:buChar char="•"/>
            </a:pPr>
            <a:r>
              <a:rPr lang="en-GB" baseline="0" dirty="0"/>
              <a:t>Rewarding for achievement</a:t>
            </a:r>
          </a:p>
          <a:p>
            <a:pPr>
              <a:buFont typeface="Arial" pitchFamily="34" charset="0"/>
              <a:buChar char="•"/>
            </a:pPr>
            <a:endParaRPr lang="en-GB" baseline="0" dirty="0"/>
          </a:p>
          <a:p>
            <a:pPr>
              <a:buFont typeface="Arial" pitchFamily="34" charset="0"/>
              <a:buChar char="•"/>
            </a:pPr>
            <a:r>
              <a:rPr lang="en-GB" baseline="0" dirty="0"/>
              <a:t>How do these behaviours in the workplace affect a coaching/mentoring relationship?</a:t>
            </a:r>
          </a:p>
          <a:p>
            <a:pPr>
              <a:buFont typeface="Arial" pitchFamily="34" charset="0"/>
              <a:buChar char="•"/>
            </a:pPr>
            <a:r>
              <a:rPr lang="en-GB" baseline="0" dirty="0"/>
              <a:t>Emotionally detached – locked in the past, or anticipating something negative about the future.  As the coach/mentor you need your client to be present, you must also </a:t>
            </a:r>
            <a:r>
              <a:rPr lang="en-GB" baseline="0"/>
              <a:t>be present.</a:t>
            </a:r>
            <a:endParaRPr lang="en-GB" baseline="0" dirty="0"/>
          </a:p>
          <a:p>
            <a:pPr>
              <a:buFont typeface="Arial" pitchFamily="34" charset="0"/>
              <a:buChar char="•"/>
            </a:pPr>
            <a:endParaRPr lang="en-GB" baseline="0" dirty="0"/>
          </a:p>
          <a:p>
            <a:pPr>
              <a:buFont typeface="Arial" pitchFamily="34" charset="0"/>
              <a:buChar char="•"/>
            </a:pPr>
            <a:r>
              <a:rPr lang="en-GB" baseline="0" dirty="0"/>
              <a:t>We will be building more on this next week.</a:t>
            </a:r>
          </a:p>
          <a:p>
            <a:pPr>
              <a:buFont typeface="Arial" pitchFamily="34" charset="0"/>
              <a:buChar char="•"/>
            </a:pPr>
            <a:endParaRPr lang="en-GB" baseline="0" dirty="0"/>
          </a:p>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36</a:t>
            </a:fld>
            <a:endParaRPr lang="en-GB"/>
          </a:p>
        </p:txBody>
      </p:sp>
    </p:spTree>
    <p:extLst>
      <p:ext uri="{BB962C8B-B14F-4D97-AF65-F5344CB8AC3E}">
        <p14:creationId xmlns:p14="http://schemas.microsoft.com/office/powerpoint/2010/main" val="179599513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37</a:t>
            </a:fld>
            <a:endParaRPr lang="en-GB"/>
          </a:p>
        </p:txBody>
      </p:sp>
    </p:spTree>
    <p:extLst>
      <p:ext uri="{BB962C8B-B14F-4D97-AF65-F5344CB8AC3E}">
        <p14:creationId xmlns:p14="http://schemas.microsoft.com/office/powerpoint/2010/main" val="3151902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Discuss each point in turn</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38</a:t>
            </a:fld>
            <a:endParaRPr lang="en-GB"/>
          </a:p>
        </p:txBody>
      </p:sp>
    </p:spTree>
    <p:extLst>
      <p:ext uri="{BB962C8B-B14F-4D97-AF65-F5344CB8AC3E}">
        <p14:creationId xmlns:p14="http://schemas.microsoft.com/office/powerpoint/2010/main" val="193911054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Discuss each point in turn</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39</a:t>
            </a:fld>
            <a:endParaRPr lang="en-GB"/>
          </a:p>
        </p:txBody>
      </p:sp>
    </p:spTree>
    <p:extLst>
      <p:ext uri="{BB962C8B-B14F-4D97-AF65-F5344CB8AC3E}">
        <p14:creationId xmlns:p14="http://schemas.microsoft.com/office/powerpoint/2010/main" val="171502366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Discuss each point in turn</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40</a:t>
            </a:fld>
            <a:endParaRPr lang="en-GB"/>
          </a:p>
        </p:txBody>
      </p:sp>
    </p:spTree>
    <p:extLst>
      <p:ext uri="{BB962C8B-B14F-4D97-AF65-F5344CB8AC3E}">
        <p14:creationId xmlns:p14="http://schemas.microsoft.com/office/powerpoint/2010/main" val="315342337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Discuss each point in turn</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41</a:t>
            </a:fld>
            <a:endParaRPr lang="en-GB"/>
          </a:p>
        </p:txBody>
      </p:sp>
    </p:spTree>
    <p:extLst>
      <p:ext uri="{BB962C8B-B14F-4D97-AF65-F5344CB8AC3E}">
        <p14:creationId xmlns:p14="http://schemas.microsoft.com/office/powerpoint/2010/main" val="81831034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Discuss each point in turn</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42</a:t>
            </a:fld>
            <a:endParaRPr lang="en-GB"/>
          </a:p>
        </p:txBody>
      </p:sp>
    </p:spTree>
    <p:extLst>
      <p:ext uri="{BB962C8B-B14F-4D97-AF65-F5344CB8AC3E}">
        <p14:creationId xmlns:p14="http://schemas.microsoft.com/office/powerpoint/2010/main" val="6605057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Discuss each point in turn</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43</a:t>
            </a:fld>
            <a:endParaRPr lang="en-GB"/>
          </a:p>
        </p:txBody>
      </p:sp>
    </p:spTree>
    <p:extLst>
      <p:ext uri="{BB962C8B-B14F-4D97-AF65-F5344CB8AC3E}">
        <p14:creationId xmlns:p14="http://schemas.microsoft.com/office/powerpoint/2010/main" val="182734992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Discuss each point in turn</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44</a:t>
            </a:fld>
            <a:endParaRPr lang="en-GB"/>
          </a:p>
        </p:txBody>
      </p:sp>
    </p:spTree>
    <p:extLst>
      <p:ext uri="{BB962C8B-B14F-4D97-AF65-F5344CB8AC3E}">
        <p14:creationId xmlns:p14="http://schemas.microsoft.com/office/powerpoint/2010/main" val="54234921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Discuss each point in turn</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45</a:t>
            </a:fld>
            <a:endParaRPr lang="en-GB"/>
          </a:p>
        </p:txBody>
      </p:sp>
    </p:spTree>
    <p:extLst>
      <p:ext uri="{BB962C8B-B14F-4D97-AF65-F5344CB8AC3E}">
        <p14:creationId xmlns:p14="http://schemas.microsoft.com/office/powerpoint/2010/main" val="66365273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Discuss each point in turn</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46</a:t>
            </a:fld>
            <a:endParaRPr lang="en-GB"/>
          </a:p>
        </p:txBody>
      </p:sp>
    </p:spTree>
    <p:extLst>
      <p:ext uri="{BB962C8B-B14F-4D97-AF65-F5344CB8AC3E}">
        <p14:creationId xmlns:p14="http://schemas.microsoft.com/office/powerpoint/2010/main" val="154577647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Discuss each point in turn</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47</a:t>
            </a:fld>
            <a:endParaRPr lang="en-GB"/>
          </a:p>
        </p:txBody>
      </p:sp>
    </p:spTree>
    <p:extLst>
      <p:ext uri="{BB962C8B-B14F-4D97-AF65-F5344CB8AC3E}">
        <p14:creationId xmlns:p14="http://schemas.microsoft.com/office/powerpoint/2010/main" val="386615799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D5DD4E3-9945-4421-A7F2-06AC94EC13BC}"/>
              </a:ext>
            </a:extLst>
          </p:cNvPr>
          <p:cNvSpPr>
            <a:spLocks noGrp="1" noChangeArrowheads="1"/>
          </p:cNvSpPr>
          <p:nvPr>
            <p:ph type="sldNum" sz="quarter" idx="5"/>
          </p:nvPr>
        </p:nvSpPr>
        <p:spPr>
          <a:ln/>
        </p:spPr>
        <p:txBody>
          <a:bodyPr/>
          <a:lstStyle/>
          <a:p>
            <a:fld id="{396B4648-9961-425A-A832-C49EECFFDE77}" type="slidenum">
              <a:rPr lang="en-GB" altLang="en-US"/>
              <a:pPr/>
              <a:t>48</a:t>
            </a:fld>
            <a:endParaRPr lang="en-GB" altLang="en-US"/>
          </a:p>
        </p:txBody>
      </p:sp>
      <p:sp>
        <p:nvSpPr>
          <p:cNvPr id="108546" name="Rectangle 2">
            <a:extLst>
              <a:ext uri="{FF2B5EF4-FFF2-40B4-BE49-F238E27FC236}">
                <a16:creationId xmlns:a16="http://schemas.microsoft.com/office/drawing/2014/main" id="{EE145761-AE3B-4372-8D4C-D0F64309F4F7}"/>
              </a:ext>
            </a:extLst>
          </p:cNvPr>
          <p:cNvSpPr>
            <a:spLocks noGrp="1" noRot="1" noChangeAspect="1" noChangeArrowheads="1" noTextEdit="1"/>
          </p:cNvSpPr>
          <p:nvPr>
            <p:ph type="sldImg"/>
          </p:nvPr>
        </p:nvSpPr>
        <p:spPr>
          <a:ln/>
        </p:spPr>
      </p:sp>
      <p:sp>
        <p:nvSpPr>
          <p:cNvPr id="108547" name="Rectangle 3">
            <a:extLst>
              <a:ext uri="{FF2B5EF4-FFF2-40B4-BE49-F238E27FC236}">
                <a16:creationId xmlns:a16="http://schemas.microsoft.com/office/drawing/2014/main" id="{DF370393-D620-4FB1-9788-025222ACCA90}"/>
              </a:ext>
            </a:extLst>
          </p:cNvPr>
          <p:cNvSpPr>
            <a:spLocks noGrp="1" noChangeArrowheads="1"/>
          </p:cNvSpPr>
          <p:nvPr>
            <p:ph type="body" idx="1"/>
          </p:nvPr>
        </p:nvSpPr>
        <p:spPr/>
        <p:txBody>
          <a:bodyPr/>
          <a:lstStyle/>
          <a:p>
            <a:r>
              <a:rPr lang="en-GB" altLang="en-US" sz="1000" dirty="0"/>
              <a:t>Designed by Joseph </a:t>
            </a:r>
            <a:r>
              <a:rPr lang="en-GB" altLang="en-US" sz="1000" dirty="0" err="1"/>
              <a:t>Luft</a:t>
            </a:r>
            <a:r>
              <a:rPr lang="en-GB" altLang="en-US" sz="1000" dirty="0"/>
              <a:t> and Harry </a:t>
            </a:r>
            <a:r>
              <a:rPr lang="en-GB" altLang="en-US" sz="1000" dirty="0" err="1"/>
              <a:t>Ingham</a:t>
            </a:r>
            <a:r>
              <a:rPr lang="en-GB" altLang="en-US" sz="1000" dirty="0"/>
              <a:t>.</a:t>
            </a:r>
          </a:p>
          <a:p>
            <a:endParaRPr lang="en-GB" altLang="en-US" sz="1000" dirty="0"/>
          </a:p>
          <a:p>
            <a:r>
              <a:rPr lang="en-GB" altLang="en-US" sz="1000" dirty="0"/>
              <a:t>The size on the boxes are flexible.  Through coaching and giving feedback the objective is to extend the “open” window.  This then decreases the other area’s.</a:t>
            </a:r>
          </a:p>
          <a:p>
            <a:endParaRPr lang="en-GB" altLang="en-US" sz="1000" dirty="0"/>
          </a:p>
          <a:p>
            <a:r>
              <a:rPr lang="en-GB" altLang="en-US" sz="1000" dirty="0"/>
              <a:t>A team works well together when they strive to increase their open areas, and minimise the other area’s.  The open area increases when trust is developed.  Also it becomes the norm to give feedback and for it to be discussed.</a:t>
            </a:r>
          </a:p>
          <a:p>
            <a:r>
              <a:rPr lang="en-GB" altLang="en-US" sz="1000" dirty="0"/>
              <a:t>Hidden area – likes asking questions but does not like to reveal personal information or receive feedback.  They like group activities but does not like the emphasis being on them.  It is hard to know where they stand on issues and they will not commit themselves, this can lead to distrust and irritate others.</a:t>
            </a:r>
          </a:p>
          <a:p>
            <a:r>
              <a:rPr lang="en-GB" altLang="en-US" sz="1000" dirty="0"/>
              <a:t>Blind area – Approach issues like a “bull in a china shop.”  They tend not to be good listeners, so insensitive to the impact of their behaviour on others.  They could react to feedback with tears, anger and that will lead to reluctance to give it.  They could be perceived as opinionated, insensitive and critical.  Because they are unaware of their behaviour they cannot change it.</a:t>
            </a:r>
          </a:p>
          <a:p>
            <a:r>
              <a:rPr lang="en-GB" altLang="en-US" sz="1000" dirty="0"/>
              <a:t>Unknown – They will not participate in a group or give feedback.  They will say that they learn more from listening, although this is not true.</a:t>
            </a:r>
          </a:p>
          <a:p>
            <a:r>
              <a:rPr lang="en-GB" altLang="en-US" sz="1000" dirty="0"/>
              <a:t>The goal of coaching is to move information from the blind and hidden area’s into the open area.   By doing this process, information from the unknown may become unknown through self discovery – an insight or inspiration!  A light bulb moment.  It should mean that individuals become more accepting of themselves.</a:t>
            </a: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49</a:t>
            </a:fld>
            <a:endParaRPr lang="en-GB"/>
          </a:p>
        </p:txBody>
      </p:sp>
    </p:spTree>
    <p:extLst>
      <p:ext uri="{BB962C8B-B14F-4D97-AF65-F5344CB8AC3E}">
        <p14:creationId xmlns:p14="http://schemas.microsoft.com/office/powerpoint/2010/main" val="5173654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50</a:t>
            </a:fld>
            <a:endParaRPr lang="en-GB"/>
          </a:p>
        </p:txBody>
      </p:sp>
    </p:spTree>
    <p:extLst>
      <p:ext uri="{BB962C8B-B14F-4D97-AF65-F5344CB8AC3E}">
        <p14:creationId xmlns:p14="http://schemas.microsoft.com/office/powerpoint/2010/main" val="369161525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51</a:t>
            </a:fld>
            <a:endParaRPr lang="en-GB"/>
          </a:p>
        </p:txBody>
      </p:sp>
    </p:spTree>
    <p:extLst>
      <p:ext uri="{BB962C8B-B14F-4D97-AF65-F5344CB8AC3E}">
        <p14:creationId xmlns:p14="http://schemas.microsoft.com/office/powerpoint/2010/main" val="167558418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3C3DC62-AC0F-4908-93F1-4BC0BD9B910F}"/>
              </a:ext>
            </a:extLst>
          </p:cNvPr>
          <p:cNvSpPr>
            <a:spLocks noGrp="1" noChangeArrowheads="1"/>
          </p:cNvSpPr>
          <p:nvPr>
            <p:ph type="sldNum" sz="quarter" idx="5"/>
          </p:nvPr>
        </p:nvSpPr>
        <p:spPr>
          <a:ln/>
        </p:spPr>
        <p:txBody>
          <a:bodyPr/>
          <a:lstStyle/>
          <a:p>
            <a:fld id="{CA823D59-34F3-43EF-88EF-45D936CE2F5B}" type="slidenum">
              <a:rPr lang="en-GB" altLang="en-US"/>
              <a:pPr/>
              <a:t>52</a:t>
            </a:fld>
            <a:endParaRPr lang="en-GB" altLang="en-US"/>
          </a:p>
        </p:txBody>
      </p:sp>
      <p:sp>
        <p:nvSpPr>
          <p:cNvPr id="73730" name="Rectangle 2">
            <a:extLst>
              <a:ext uri="{FF2B5EF4-FFF2-40B4-BE49-F238E27FC236}">
                <a16:creationId xmlns:a16="http://schemas.microsoft.com/office/drawing/2014/main" id="{11278AEA-803F-4650-81F0-7BE7EB9D76F6}"/>
              </a:ext>
            </a:extLst>
          </p:cNvPr>
          <p:cNvSpPr>
            <a:spLocks noGrp="1" noRot="1" noChangeAspect="1" noChangeArrowheads="1" noTextEdit="1"/>
          </p:cNvSpPr>
          <p:nvPr>
            <p:ph type="sldImg"/>
          </p:nvPr>
        </p:nvSpPr>
        <p:spPr>
          <a:ln/>
        </p:spPr>
      </p:sp>
      <p:sp>
        <p:nvSpPr>
          <p:cNvPr id="73731" name="Rectangle 3">
            <a:extLst>
              <a:ext uri="{FF2B5EF4-FFF2-40B4-BE49-F238E27FC236}">
                <a16:creationId xmlns:a16="http://schemas.microsoft.com/office/drawing/2014/main" id="{5345AF70-7B0F-43FF-8D03-6D6B1AB31C1A}"/>
              </a:ext>
            </a:extLst>
          </p:cNvPr>
          <p:cNvSpPr>
            <a:spLocks noGrp="1" noChangeArrowheads="1"/>
          </p:cNvSpPr>
          <p:nvPr>
            <p:ph type="body" idx="1"/>
          </p:nvPr>
        </p:nvSpPr>
        <p:spPr/>
        <p:txBody>
          <a:bodyPr/>
          <a:lstStyle/>
          <a:p>
            <a:r>
              <a:rPr lang="en-GB" altLang="en-US"/>
              <a:t>Coaching is to raise the awareness and responsibility of people.  It is to make people aware and understand the underlying issues and barriers to a problem.  It is about realising what drives behaviour and how they can change that behaviour to change and develop themselves.</a:t>
            </a:r>
          </a:p>
          <a:p>
            <a:r>
              <a:rPr lang="en-GB" altLang="en-US"/>
              <a:t>The iceberg is an example of traits that can be seen, and how they can limit or empower us.</a:t>
            </a:r>
          </a:p>
          <a:p>
            <a:r>
              <a:rPr lang="en-GB" altLang="en-US"/>
              <a:t>Discuss how they could do this.  Ie, language and accents – preconceived ideas and stereotying.</a:t>
            </a:r>
          </a:p>
          <a:p>
            <a:r>
              <a:rPr lang="en-GB" altLang="en-US"/>
              <a:t>What is not seen are values etc.  It is only through questioning and probing that these will become apparent to the coach and sometimes the coachee who is not aware of their habits and thoughts etc.  Again it is about self awareness.</a:t>
            </a: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7DE6803-F9A1-4D0B-9AA2-6577C3C5A8B0}"/>
              </a:ext>
            </a:extLst>
          </p:cNvPr>
          <p:cNvSpPr>
            <a:spLocks noGrp="1" noChangeArrowheads="1"/>
          </p:cNvSpPr>
          <p:nvPr>
            <p:ph type="sldNum" sz="quarter" idx="5"/>
          </p:nvPr>
        </p:nvSpPr>
        <p:spPr>
          <a:ln/>
        </p:spPr>
        <p:txBody>
          <a:bodyPr/>
          <a:lstStyle/>
          <a:p>
            <a:fld id="{334F7BDA-A65F-41FF-8D90-4D2703C2E3E3}" type="slidenum">
              <a:rPr lang="en-GB" altLang="en-US"/>
              <a:pPr/>
              <a:t>53</a:t>
            </a:fld>
            <a:endParaRPr lang="en-GB" altLang="en-US"/>
          </a:p>
        </p:txBody>
      </p:sp>
      <p:sp>
        <p:nvSpPr>
          <p:cNvPr id="105474" name="Rectangle 2">
            <a:extLst>
              <a:ext uri="{FF2B5EF4-FFF2-40B4-BE49-F238E27FC236}">
                <a16:creationId xmlns:a16="http://schemas.microsoft.com/office/drawing/2014/main" id="{9CB924B8-9D14-4912-BC10-024571035C46}"/>
              </a:ext>
            </a:extLst>
          </p:cNvPr>
          <p:cNvSpPr>
            <a:spLocks noGrp="1" noRot="1" noChangeAspect="1" noChangeArrowheads="1" noTextEdit="1"/>
          </p:cNvSpPr>
          <p:nvPr>
            <p:ph type="sldImg"/>
          </p:nvPr>
        </p:nvSpPr>
        <p:spPr>
          <a:ln/>
        </p:spPr>
      </p:sp>
      <p:sp>
        <p:nvSpPr>
          <p:cNvPr id="105475" name="Rectangle 3">
            <a:extLst>
              <a:ext uri="{FF2B5EF4-FFF2-40B4-BE49-F238E27FC236}">
                <a16:creationId xmlns:a16="http://schemas.microsoft.com/office/drawing/2014/main" id="{DFF3E96F-FDA0-4D31-BE0C-61D02F8CAF56}"/>
              </a:ext>
            </a:extLst>
          </p:cNvPr>
          <p:cNvSpPr>
            <a:spLocks noGrp="1" noChangeArrowheads="1"/>
          </p:cNvSpPr>
          <p:nvPr>
            <p:ph type="body" idx="1"/>
          </p:nvPr>
        </p:nvSpPr>
        <p:spPr/>
        <p:txBody>
          <a:bodyPr/>
          <a:lstStyle/>
          <a:p>
            <a:r>
              <a:rPr lang="en-GB" altLang="en-US"/>
              <a:t>This demonstrates the importance of outside factors rather than what we say.  Our tone of voice, energy, attitude, emotions, dress, body language, eye contact, facial expressions, movements and gestures have a stronger impact than words alone.  As a coach we need to become self aware of our own behaviour and the impact and impression it can leave on others.</a:t>
            </a: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19D06EE-3361-48F3-A994-570D5E6BCC70}"/>
              </a:ext>
            </a:extLst>
          </p:cNvPr>
          <p:cNvSpPr>
            <a:spLocks noGrp="1" noChangeArrowheads="1"/>
          </p:cNvSpPr>
          <p:nvPr>
            <p:ph type="sldNum" sz="quarter" idx="5"/>
          </p:nvPr>
        </p:nvSpPr>
        <p:spPr>
          <a:ln/>
        </p:spPr>
        <p:txBody>
          <a:bodyPr/>
          <a:lstStyle/>
          <a:p>
            <a:fld id="{9345063A-1901-4B93-BF21-A34949D51888}" type="slidenum">
              <a:rPr lang="en-GB" altLang="en-US"/>
              <a:pPr/>
              <a:t>54</a:t>
            </a:fld>
            <a:endParaRPr lang="en-GB" altLang="en-US"/>
          </a:p>
        </p:txBody>
      </p:sp>
      <p:sp>
        <p:nvSpPr>
          <p:cNvPr id="111618" name="Rectangle 2">
            <a:extLst>
              <a:ext uri="{FF2B5EF4-FFF2-40B4-BE49-F238E27FC236}">
                <a16:creationId xmlns:a16="http://schemas.microsoft.com/office/drawing/2014/main" id="{26AD459D-332A-4A3D-809B-59D4A86892C1}"/>
              </a:ext>
            </a:extLst>
          </p:cNvPr>
          <p:cNvSpPr>
            <a:spLocks noGrp="1" noRot="1" noChangeAspect="1" noChangeArrowheads="1" noTextEdit="1"/>
          </p:cNvSpPr>
          <p:nvPr>
            <p:ph type="sldImg"/>
          </p:nvPr>
        </p:nvSpPr>
        <p:spPr>
          <a:ln/>
        </p:spPr>
      </p:sp>
      <p:sp>
        <p:nvSpPr>
          <p:cNvPr id="111619" name="Rectangle 3">
            <a:extLst>
              <a:ext uri="{FF2B5EF4-FFF2-40B4-BE49-F238E27FC236}">
                <a16:creationId xmlns:a16="http://schemas.microsoft.com/office/drawing/2014/main" id="{2EA6BF39-15BB-4F8D-A3A5-65A49C471DA9}"/>
              </a:ext>
            </a:extLst>
          </p:cNvPr>
          <p:cNvSpPr>
            <a:spLocks noGrp="1" noChangeArrowheads="1"/>
          </p:cNvSpPr>
          <p:nvPr>
            <p:ph type="body" idx="1"/>
          </p:nvPr>
        </p:nvSpPr>
        <p:spPr/>
        <p:txBody>
          <a:bodyPr/>
          <a:lstStyle/>
          <a:p>
            <a:pPr marL="232898" indent="-232898"/>
            <a:r>
              <a:rPr lang="en-GB" altLang="en-US"/>
              <a:t>2.  Be specific – describe specific behaviours or areas of performance, particularly those they should keep and those they should change.</a:t>
            </a:r>
          </a:p>
          <a:p>
            <a:pPr marL="232898" indent="-232898">
              <a:buFontTx/>
              <a:buAutoNum type="arabicPeriod" startAt="4"/>
            </a:pPr>
            <a:r>
              <a:rPr lang="en-GB" altLang="en-US"/>
              <a:t>  Be descriptive but not judgemental.</a:t>
            </a:r>
          </a:p>
          <a:p>
            <a:pPr marL="232898" indent="-232898">
              <a:buFontTx/>
              <a:buAutoNum type="arabicPeriod" startAt="6"/>
            </a:pPr>
            <a:r>
              <a:rPr lang="en-GB" altLang="en-US"/>
              <a:t>Own your own feedback.</a:t>
            </a:r>
          </a:p>
          <a:p>
            <a:pPr marL="232898" indent="-232898">
              <a:buFontTx/>
              <a:buAutoNum type="arabicPeriod" startAt="6"/>
            </a:pPr>
            <a:endParaRPr lang="en-GB" altLang="en-US"/>
          </a:p>
          <a:p>
            <a:pPr marL="232898" indent="-232898">
              <a:buFontTx/>
              <a:buAutoNum type="arabicPeriod"/>
            </a:pPr>
            <a:r>
              <a:rPr lang="en-GB" altLang="en-US"/>
              <a:t>Ask the person to be specific and descriptive asking for examples.</a:t>
            </a:r>
          </a:p>
          <a:p>
            <a:pPr marL="232898" indent="-232898">
              <a:buFontTx/>
              <a:buAutoNum type="arabicPeriod"/>
            </a:pPr>
            <a:r>
              <a:rPr lang="en-GB" altLang="en-US"/>
              <a:t>If you need information or answers, ask for it.  Tell the person what your goals are and the kind of feedback that will be particularly helpful.</a:t>
            </a:r>
          </a:p>
          <a:p>
            <a:pPr marL="232898" indent="-232898">
              <a:buFontTx/>
              <a:buAutoNum type="arabicPeriod"/>
            </a:pPr>
            <a:r>
              <a:rPr lang="en-GB" altLang="en-US"/>
              <a:t>Do not defend or justify your behaviour.  If you disagree, ask for further examples and ask “why.”</a:t>
            </a:r>
          </a:p>
          <a:p>
            <a:pPr marL="232898" indent="-232898"/>
            <a:r>
              <a:rPr lang="en-GB" altLang="en-US"/>
              <a:t>  </a:t>
            </a: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Person drowning example</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55</a:t>
            </a:fld>
            <a:endParaRPr lang="en-GB"/>
          </a:p>
        </p:txBody>
      </p:sp>
    </p:spTree>
    <p:extLst>
      <p:ext uri="{BB962C8B-B14F-4D97-AF65-F5344CB8AC3E}">
        <p14:creationId xmlns:p14="http://schemas.microsoft.com/office/powerpoint/2010/main" val="412122967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56</a:t>
            </a:fld>
            <a:endParaRPr lang="en-GB"/>
          </a:p>
        </p:txBody>
      </p:sp>
    </p:spTree>
    <p:extLst>
      <p:ext uri="{BB962C8B-B14F-4D97-AF65-F5344CB8AC3E}">
        <p14:creationId xmlns:p14="http://schemas.microsoft.com/office/powerpoint/2010/main" val="159624846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57</a:t>
            </a:fld>
            <a:endParaRPr lang="en-GB"/>
          </a:p>
        </p:txBody>
      </p:sp>
    </p:spTree>
    <p:extLst>
      <p:ext uri="{BB962C8B-B14F-4D97-AF65-F5344CB8AC3E}">
        <p14:creationId xmlns:p14="http://schemas.microsoft.com/office/powerpoint/2010/main" val="403124452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58</a:t>
            </a:fld>
            <a:endParaRPr lang="en-GB"/>
          </a:p>
        </p:txBody>
      </p:sp>
    </p:spTree>
    <p:extLst>
      <p:ext uri="{BB962C8B-B14F-4D97-AF65-F5344CB8AC3E}">
        <p14:creationId xmlns:p14="http://schemas.microsoft.com/office/powerpoint/2010/main" val="288061981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59</a:t>
            </a:fld>
            <a:endParaRPr lang="en-GB"/>
          </a:p>
        </p:txBody>
      </p:sp>
    </p:spTree>
    <p:extLst>
      <p:ext uri="{BB962C8B-B14F-4D97-AF65-F5344CB8AC3E}">
        <p14:creationId xmlns:p14="http://schemas.microsoft.com/office/powerpoint/2010/main" val="242764406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60</a:t>
            </a:fld>
            <a:endParaRPr lang="en-GB"/>
          </a:p>
        </p:txBody>
      </p:sp>
    </p:spTree>
    <p:extLst>
      <p:ext uri="{BB962C8B-B14F-4D97-AF65-F5344CB8AC3E}">
        <p14:creationId xmlns:p14="http://schemas.microsoft.com/office/powerpoint/2010/main" val="353968682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61</a:t>
            </a:fld>
            <a:endParaRPr lang="en-GB"/>
          </a:p>
        </p:txBody>
      </p:sp>
    </p:spTree>
    <p:extLst>
      <p:ext uri="{BB962C8B-B14F-4D97-AF65-F5344CB8AC3E}">
        <p14:creationId xmlns:p14="http://schemas.microsoft.com/office/powerpoint/2010/main" val="306933186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62</a:t>
            </a:fld>
            <a:endParaRPr lang="en-GB"/>
          </a:p>
        </p:txBody>
      </p:sp>
    </p:spTree>
    <p:extLst>
      <p:ext uri="{BB962C8B-B14F-4D97-AF65-F5344CB8AC3E}">
        <p14:creationId xmlns:p14="http://schemas.microsoft.com/office/powerpoint/2010/main" val="292616235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Deep rapport – matching and mirroring, shared energy levels, a true connection</a:t>
            </a:r>
          </a:p>
          <a:p>
            <a:pPr>
              <a:buFont typeface="Arial" pitchFamily="34" charset="0"/>
              <a:buChar char="•"/>
            </a:pPr>
            <a:r>
              <a:rPr lang="en-GB" baseline="0" dirty="0"/>
              <a:t> All line managers are task focused when it comes to coaching</a:t>
            </a:r>
          </a:p>
          <a:p>
            <a:pPr>
              <a:buFont typeface="Arial" pitchFamily="34" charset="0"/>
              <a:buChar char="•"/>
            </a:pPr>
            <a:r>
              <a:rPr lang="en-GB" baseline="0" dirty="0"/>
              <a:t> Taking a performance coaching quote and applying that to coaching generally</a:t>
            </a:r>
          </a:p>
          <a:p>
            <a:pPr>
              <a:buFont typeface="Arial" pitchFamily="34" charset="0"/>
              <a:buChar char="•"/>
            </a:pPr>
            <a:r>
              <a:rPr lang="en-GB" baseline="0" dirty="0"/>
              <a:t> Remember we talked about deleting a train, or a chest of drawers.  In your assignments it could also refer to cherry picking sections of a quote.</a:t>
            </a:r>
          </a:p>
          <a:p>
            <a:pPr>
              <a:buFont typeface="Arial" pitchFamily="34" charset="0"/>
              <a:buChar char="•"/>
            </a:pPr>
            <a:r>
              <a:rPr lang="en-GB" baseline="0" dirty="0"/>
              <a:t>Chunking up – following an idea up (</a:t>
            </a:r>
            <a:r>
              <a:rPr lang="en-GB" baseline="0" dirty="0" err="1"/>
              <a:t>i.e</a:t>
            </a:r>
            <a:r>
              <a:rPr lang="en-GB" baseline="0" dirty="0"/>
              <a:t> from considering cars, to vehicles, to transport, to spaceships) chunking down is the opposite.</a:t>
            </a:r>
          </a:p>
          <a:p>
            <a:pPr>
              <a:buFont typeface="Arial" pitchFamily="34" charset="0"/>
              <a:buChar char="•"/>
            </a:pPr>
            <a:r>
              <a:rPr lang="en-GB" baseline="0" dirty="0"/>
              <a:t>Narrative to change the power of something – putting a real life event in to a story to take away some of emotion or energy around it (by doing this you can soften it).</a:t>
            </a:r>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63</a:t>
            </a:fld>
            <a:endParaRPr lang="en-GB"/>
          </a:p>
        </p:txBody>
      </p:sp>
    </p:spTree>
    <p:extLst>
      <p:ext uri="{BB962C8B-B14F-4D97-AF65-F5344CB8AC3E}">
        <p14:creationId xmlns:p14="http://schemas.microsoft.com/office/powerpoint/2010/main" val="283304837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64</a:t>
            </a:fld>
            <a:endParaRPr lang="en-GB"/>
          </a:p>
        </p:txBody>
      </p:sp>
    </p:spTree>
    <p:extLst>
      <p:ext uri="{BB962C8B-B14F-4D97-AF65-F5344CB8AC3E}">
        <p14:creationId xmlns:p14="http://schemas.microsoft.com/office/powerpoint/2010/main" val="428385215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65</a:t>
            </a:fld>
            <a:endParaRPr lang="en-GB"/>
          </a:p>
        </p:txBody>
      </p:sp>
    </p:spTree>
    <p:extLst>
      <p:ext uri="{BB962C8B-B14F-4D97-AF65-F5344CB8AC3E}">
        <p14:creationId xmlns:p14="http://schemas.microsoft.com/office/powerpoint/2010/main" val="319496354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Discuss each point in turn</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66</a:t>
            </a:fld>
            <a:endParaRPr lang="en-GB"/>
          </a:p>
        </p:txBody>
      </p:sp>
    </p:spTree>
    <p:extLst>
      <p:ext uri="{BB962C8B-B14F-4D97-AF65-F5344CB8AC3E}">
        <p14:creationId xmlns:p14="http://schemas.microsoft.com/office/powerpoint/2010/main" val="312287743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68</a:t>
            </a:fld>
            <a:endParaRPr lang="en-GB"/>
          </a:p>
        </p:txBody>
      </p:sp>
    </p:spTree>
    <p:extLst>
      <p:ext uri="{BB962C8B-B14F-4D97-AF65-F5344CB8AC3E}">
        <p14:creationId xmlns:p14="http://schemas.microsoft.com/office/powerpoint/2010/main" val="93819089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69</a:t>
            </a:fld>
            <a:endParaRPr lang="en-GB"/>
          </a:p>
        </p:txBody>
      </p:sp>
    </p:spTree>
    <p:extLst>
      <p:ext uri="{BB962C8B-B14F-4D97-AF65-F5344CB8AC3E}">
        <p14:creationId xmlns:p14="http://schemas.microsoft.com/office/powerpoint/2010/main" val="3686068292"/>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70</a:t>
            </a:fld>
            <a:endParaRPr lang="en-GB"/>
          </a:p>
        </p:txBody>
      </p:sp>
    </p:spTree>
    <p:extLst>
      <p:ext uri="{BB962C8B-B14F-4D97-AF65-F5344CB8AC3E}">
        <p14:creationId xmlns:p14="http://schemas.microsoft.com/office/powerpoint/2010/main" val="39211825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395D20E-6AF1-422B-B4DA-E8AC52E1AD3D}" type="datetimeFigureOut">
              <a:rPr lang="en-GB" smtClean="0"/>
              <a:t>12/01/2020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2822865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95D20E-6AF1-422B-B4DA-E8AC52E1AD3D}" type="datetimeFigureOut">
              <a:rPr lang="en-GB" smtClean="0"/>
              <a:t>12/01/2020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20237533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95D20E-6AF1-422B-B4DA-E8AC52E1AD3D}" type="datetimeFigureOut">
              <a:rPr lang="en-GB" smtClean="0"/>
              <a:t>12/01/2020</a:t>
            </a:fld>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3174962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395D20E-6AF1-422B-B4DA-E8AC52E1AD3D}" type="datetimeFigureOut">
              <a:rPr lang="en-GB" smtClean="0"/>
              <a:t>12/01/2020</a:t>
            </a:fld>
            <a:endParaRPr lang="en-GB"/>
          </a:p>
        </p:txBody>
      </p:sp>
      <p:sp>
        <p:nvSpPr>
          <p:cNvPr id="7" name="Slide Number Placeholder 6"/>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9901249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395D20E-6AF1-422B-B4DA-E8AC52E1AD3D}" type="datetimeFigureOut">
              <a:rPr lang="en-GB" smtClean="0"/>
              <a:t>12/01/2020</a:t>
            </a:fld>
            <a:endParaRPr lang="en-GB"/>
          </a:p>
        </p:txBody>
      </p:sp>
      <p:sp>
        <p:nvSpPr>
          <p:cNvPr id="9" name="Slide Number Placeholder 8"/>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120917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395D20E-6AF1-422B-B4DA-E8AC52E1AD3D}" type="datetimeFigureOut">
              <a:rPr lang="en-GB" smtClean="0"/>
              <a:t>12/01/2020</a:t>
            </a:fld>
            <a:endParaRPr lang="en-GB"/>
          </a:p>
        </p:txBody>
      </p:sp>
      <p:sp>
        <p:nvSpPr>
          <p:cNvPr id="5" name="Slide Number Placeholder 4"/>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311980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95D20E-6AF1-422B-B4DA-E8AC52E1AD3D}" type="datetimeFigureOut">
              <a:rPr lang="en-GB" smtClean="0"/>
              <a:t>12/01/2020</a:t>
            </a:fld>
            <a:endParaRPr lang="en-GB"/>
          </a:p>
        </p:txBody>
      </p:sp>
      <p:sp>
        <p:nvSpPr>
          <p:cNvPr id="4" name="Slide Number Placeholder 3"/>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115739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95D20E-6AF1-422B-B4DA-E8AC52E1AD3D}" type="datetimeFigureOut">
              <a:rPr lang="en-GB" smtClean="0"/>
              <a:t>12/01/2020</a:t>
            </a:fld>
            <a:endParaRPr lang="en-GB"/>
          </a:p>
        </p:txBody>
      </p:sp>
      <p:sp>
        <p:nvSpPr>
          <p:cNvPr id="7" name="Slide Number Placeholder 6"/>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871500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95D20E-6AF1-422B-B4DA-E8AC52E1AD3D}" type="datetimeFigureOut">
              <a:rPr lang="en-GB" smtClean="0"/>
              <a:t>12/01/2020</a:t>
            </a:fld>
            <a:endParaRPr lang="en-GB"/>
          </a:p>
        </p:txBody>
      </p:sp>
      <p:sp>
        <p:nvSpPr>
          <p:cNvPr id="7" name="Slide Number Placeholder 6"/>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784959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95D20E-6AF1-422B-B4DA-E8AC52E1AD3D}" type="datetimeFigureOut">
              <a:rPr lang="en-GB" smtClean="0"/>
              <a:t>12/01/2020</a:t>
            </a:fld>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7762823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95D20E-6AF1-422B-B4DA-E8AC52E1AD3D}" type="datetimeFigureOut">
              <a:rPr lang="en-GB" smtClean="0"/>
              <a:t>12/01/2020</a:t>
            </a:fld>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25596004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4194845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646FC-1C06-47B8-906F-F1D7C7816024}"/>
              </a:ext>
            </a:extLst>
          </p:cNvPr>
          <p:cNvSpPr>
            <a:spLocks noGrp="1"/>
          </p:cNvSpPr>
          <p:nvPr>
            <p:ph type="title"/>
          </p:nvPr>
        </p:nvSpPr>
        <p:spPr>
          <a:xfrm>
            <a:off x="143934" y="125413"/>
            <a:ext cx="11808884" cy="495300"/>
          </a:xfrm>
        </p:spPr>
        <p:txBody>
          <a:bodyPr/>
          <a:lstStyle/>
          <a:p>
            <a:r>
              <a:rPr lang="en-US"/>
              <a:t>Click to edit Master title style</a:t>
            </a:r>
            <a:endParaRPr lang="en-GB"/>
          </a:p>
        </p:txBody>
      </p:sp>
      <p:sp>
        <p:nvSpPr>
          <p:cNvPr id="3" name="Table Placeholder 2">
            <a:extLst>
              <a:ext uri="{FF2B5EF4-FFF2-40B4-BE49-F238E27FC236}">
                <a16:creationId xmlns:a16="http://schemas.microsoft.com/office/drawing/2014/main" id="{353F0EC9-5DC0-4011-8D5A-F5B2EC34DD58}"/>
              </a:ext>
            </a:extLst>
          </p:cNvPr>
          <p:cNvSpPr>
            <a:spLocks noGrp="1"/>
          </p:cNvSpPr>
          <p:nvPr>
            <p:ph type="tbl" idx="1"/>
          </p:nvPr>
        </p:nvSpPr>
        <p:spPr>
          <a:xfrm>
            <a:off x="609600" y="836613"/>
            <a:ext cx="10972800" cy="5256212"/>
          </a:xfrm>
        </p:spPr>
        <p:txBody>
          <a:bodyPr/>
          <a:lstStyle/>
          <a:p>
            <a:endParaRPr lang="en-GB"/>
          </a:p>
        </p:txBody>
      </p:sp>
      <p:sp>
        <p:nvSpPr>
          <p:cNvPr id="4" name="Date Placeholder 3">
            <a:extLst>
              <a:ext uri="{FF2B5EF4-FFF2-40B4-BE49-F238E27FC236}">
                <a16:creationId xmlns:a16="http://schemas.microsoft.com/office/drawing/2014/main" id="{6959D603-CC3B-47C7-BE2A-8C7BDF90BABC}"/>
              </a:ext>
            </a:extLst>
          </p:cNvPr>
          <p:cNvSpPr>
            <a:spLocks noGrp="1"/>
          </p:cNvSpPr>
          <p:nvPr>
            <p:ph type="dt" sz="half" idx="10"/>
          </p:nvPr>
        </p:nvSpPr>
        <p:spPr>
          <a:xfrm>
            <a:off x="609600" y="6245225"/>
            <a:ext cx="2844800" cy="476250"/>
          </a:xfrm>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844B89F7-BC57-45D3-A38D-8F072BF77C58}"/>
              </a:ext>
            </a:extLst>
          </p:cNvPr>
          <p:cNvSpPr>
            <a:spLocks noGrp="1"/>
          </p:cNvSpPr>
          <p:nvPr>
            <p:ph type="ftr" sz="quarter" idx="11"/>
          </p:nvPr>
        </p:nvSpPr>
        <p:spPr>
          <a:xfrm>
            <a:off x="4165600" y="6245225"/>
            <a:ext cx="3860800" cy="476250"/>
          </a:xfrm>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C89D3A6A-E65A-4A07-B27A-3D9FD01F2912}"/>
              </a:ext>
            </a:extLst>
          </p:cNvPr>
          <p:cNvSpPr>
            <a:spLocks noGrp="1"/>
          </p:cNvSpPr>
          <p:nvPr>
            <p:ph type="sldNum" sz="quarter" idx="12"/>
          </p:nvPr>
        </p:nvSpPr>
        <p:spPr>
          <a:xfrm>
            <a:off x="8737600" y="6245225"/>
            <a:ext cx="2844800" cy="476250"/>
          </a:xfrm>
        </p:spPr>
        <p:txBody>
          <a:bodyPr/>
          <a:lstStyle>
            <a:lvl1pPr>
              <a:defRPr/>
            </a:lvl1pPr>
          </a:lstStyle>
          <a:p>
            <a:fld id="{BC535AFB-F356-4933-8BF9-5F8AE30ABF37}" type="slidenum">
              <a:rPr lang="en-GB" altLang="en-US"/>
              <a:pPr/>
              <a:t>‹#›</a:t>
            </a:fld>
            <a:endParaRPr lang="en-GB" altLang="en-US"/>
          </a:p>
        </p:txBody>
      </p:sp>
    </p:spTree>
    <p:extLst>
      <p:ext uri="{BB962C8B-B14F-4D97-AF65-F5344CB8AC3E}">
        <p14:creationId xmlns:p14="http://schemas.microsoft.com/office/powerpoint/2010/main" val="2441002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395D20E-6AF1-422B-B4DA-E8AC52E1AD3D}" type="datetimeFigureOut">
              <a:rPr lang="en-GB" smtClean="0"/>
              <a:t>12/01/2020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8A9A483C-3FEE-4830-8420-7306F76163A5}" type="slidenum">
              <a:rPr lang="en-GB" smtClean="0"/>
              <a:t>‹#›</a:t>
            </a:fld>
            <a:endParaRPr lang="en-GB"/>
          </a:p>
        </p:txBody>
      </p:sp>
    </p:spTree>
    <p:extLst>
      <p:ext uri="{BB962C8B-B14F-4D97-AF65-F5344CB8AC3E}">
        <p14:creationId xmlns:p14="http://schemas.microsoft.com/office/powerpoint/2010/main" val="40005375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tnm3VwfX7Gs" TargetMode="External"/><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2.xml"/><Relationship Id="rId1" Type="http://schemas.openxmlformats.org/officeDocument/2006/relationships/video" Target="https://www.youtube.com/embed/QXU-tAkz_TY" TargetMode="External"/><Relationship Id="rId4" Type="http://schemas.openxmlformats.org/officeDocument/2006/relationships/image" Target="../media/image6.jpe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6.xml"/><Relationship Id="rId1" Type="http://schemas.openxmlformats.org/officeDocument/2006/relationships/slideLayout" Target="../slideLayouts/slideLayout12.xml"/><Relationship Id="rId5" Type="http://schemas.openxmlformats.org/officeDocument/2006/relationships/hyperlink" Target="https://creativecommons.org/licenses/by-sa/3.0/" TargetMode="External"/><Relationship Id="rId4" Type="http://schemas.openxmlformats.org/officeDocument/2006/relationships/hyperlink" Target="http://commons.wikimedia.org/wiki/File:Alarm_Clocks_20101107a.jpg"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8.xml"/><Relationship Id="rId1" Type="http://schemas.openxmlformats.org/officeDocument/2006/relationships/slideLayout" Target="../slideLayouts/slideLayout12.xml"/><Relationship Id="rId4" Type="http://schemas.openxmlformats.org/officeDocument/2006/relationships/hyperlink" Target="http://strategiclearner.wordpress.com/2011/09/19/make-em-laugh-in-a-good-way/"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theconversation.com/explainer-what-is-intuition-13238" TargetMode="External"/><Relationship Id="rId2" Type="http://schemas.openxmlformats.org/officeDocument/2006/relationships/notesSlide" Target="../notesSlides/notesSlide19.xml"/><Relationship Id="rId1" Type="http://schemas.openxmlformats.org/officeDocument/2006/relationships/slideLayout" Target="../slideLayouts/slideLayout12.xml"/><Relationship Id="rId4" Type="http://schemas.openxmlformats.org/officeDocument/2006/relationships/hyperlink" Target="https://creativecommons.org/licenses/by-nd/3.0/" TargetMode="Externa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hyperlink" Target="https://www.ukcoaching.org/resources/guides/coaching-behaviours" TargetMode="External"/><Relationship Id="rId2" Type="http://schemas.openxmlformats.org/officeDocument/2006/relationships/notesSlide" Target="../notesSlides/notesSlide22.xml"/><Relationship Id="rId1" Type="http://schemas.openxmlformats.org/officeDocument/2006/relationships/slideLayout" Target="../slideLayouts/slideLayout12.xml"/><Relationship Id="rId4" Type="http://schemas.openxmlformats.org/officeDocument/2006/relationships/image" Target="../media/image10.jpe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12.xml"/><Relationship Id="rId1" Type="http://schemas.openxmlformats.org/officeDocument/2006/relationships/video" Target="https://www.youtube.com/embed/4rG6jycC6z0" TargetMode="External"/><Relationship Id="rId4" Type="http://schemas.openxmlformats.org/officeDocument/2006/relationships/image" Target="../media/image11.jpe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8" Type="http://schemas.openxmlformats.org/officeDocument/2006/relationships/oleObject" Target="../embeddings/oleObject3.bin"/><Relationship Id="rId13" Type="http://schemas.openxmlformats.org/officeDocument/2006/relationships/image" Target="../media/image16.wmf"/><Relationship Id="rId3" Type="http://schemas.openxmlformats.org/officeDocument/2006/relationships/notesSlide" Target="../notesSlides/notesSlide37.xml"/><Relationship Id="rId7" Type="http://schemas.openxmlformats.org/officeDocument/2006/relationships/image" Target="../media/image13.wmf"/><Relationship Id="rId12" Type="http://schemas.openxmlformats.org/officeDocument/2006/relationships/oleObject" Target="../embeddings/oleObject5.bin"/><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oleObject" Target="../embeddings/oleObject2.bin"/><Relationship Id="rId11" Type="http://schemas.openxmlformats.org/officeDocument/2006/relationships/image" Target="../media/image15.wmf"/><Relationship Id="rId5" Type="http://schemas.openxmlformats.org/officeDocument/2006/relationships/image" Target="../media/image12.wmf"/><Relationship Id="rId15" Type="http://schemas.openxmlformats.org/officeDocument/2006/relationships/image" Target="../media/image17.wmf"/><Relationship Id="rId10" Type="http://schemas.openxmlformats.org/officeDocument/2006/relationships/oleObject" Target="../embeddings/oleObject4.bin"/><Relationship Id="rId4" Type="http://schemas.openxmlformats.org/officeDocument/2006/relationships/oleObject" Target="../embeddings/oleObject1.bin"/><Relationship Id="rId9" Type="http://schemas.openxmlformats.org/officeDocument/2006/relationships/image" Target="../media/image14.wmf"/><Relationship Id="rId14" Type="http://schemas.openxmlformats.org/officeDocument/2006/relationships/oleObject" Target="../embeddings/oleObject6.bin"/></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12.xml"/><Relationship Id="rId1" Type="http://schemas.openxmlformats.org/officeDocument/2006/relationships/video" Target="https://www.youtube.com/embed/F7XF6jMsaP0" TargetMode="External"/><Relationship Id="rId4" Type="http://schemas.openxmlformats.org/officeDocument/2006/relationships/image" Target="../media/image19.jpeg"/></Relationships>
</file>

<file path=ppt/slides/_rels/slide5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hyperlink" Target="https://www.flickr.com/photos/96936775@N07/15070349209" TargetMode="External"/><Relationship Id="rId7" Type="http://schemas.openxmlformats.org/officeDocument/2006/relationships/hyperlink" Target="https://www.goodfreephotos.com/people/human-with-camera-underwater.jpg.php" TargetMode="External"/><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image" Target="../media/image22.jpg"/><Relationship Id="rId5" Type="http://schemas.openxmlformats.org/officeDocument/2006/relationships/image" Target="../media/image21.jpg"/><Relationship Id="rId4" Type="http://schemas.openxmlformats.org/officeDocument/2006/relationships/hyperlink" Target="https://creativecommons.org/licenses/by/3.0/" TargetMode="Externa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2.xml"/></Relationships>
</file>

<file path=ppt/slides/_rels/slide62.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12.xml"/><Relationship Id="rId1" Type="http://schemas.openxmlformats.org/officeDocument/2006/relationships/video" Target="https://www.youtube.com/embed/6kQloM54PZo" TargetMode="External"/><Relationship Id="rId4" Type="http://schemas.openxmlformats.org/officeDocument/2006/relationships/image" Target="../media/image23.jpeg"/></Relationships>
</file>

<file path=ppt/slides/_rels/slide63.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50.xml"/><Relationship Id="rId1" Type="http://schemas.openxmlformats.org/officeDocument/2006/relationships/slideLayout" Target="../slideLayouts/slideLayout12.xml"/><Relationship Id="rId4" Type="http://schemas.openxmlformats.org/officeDocument/2006/relationships/hyperlink" Target="http://www.soil-net.com/album/Places_Objects/slides/Globe.html" TargetMode="Externa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2.xml"/></Relationships>
</file>

<file path=ppt/slides/_rels/slide6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52.xml"/><Relationship Id="rId1" Type="http://schemas.openxmlformats.org/officeDocument/2006/relationships/slideLayout" Target="../slideLayouts/slideLayout12.xml"/><Relationship Id="rId6" Type="http://schemas.openxmlformats.org/officeDocument/2006/relationships/hyperlink" Target="http://texagermanadian.blogspot.com/2011/07/more-you-know-monday-birthday-edition.html" TargetMode="External"/><Relationship Id="rId5" Type="http://schemas.openxmlformats.org/officeDocument/2006/relationships/image" Target="../media/image26.jpeg"/><Relationship Id="rId4" Type="http://schemas.openxmlformats.org/officeDocument/2006/relationships/hyperlink" Target="https://www.flickr.com/photos/pictures-of-money/17121923990" TargetMode="Externa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hyperlink" Target="https://www.youtube.com/watch?v=QXU-tAkz_TY" TargetMode="External"/><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92318-096E-4D30-BB24-00EBC8C6A650}"/>
              </a:ext>
            </a:extLst>
          </p:cNvPr>
          <p:cNvSpPr>
            <a:spLocks noGrp="1"/>
          </p:cNvSpPr>
          <p:nvPr>
            <p:ph type="ctrTitle"/>
          </p:nvPr>
        </p:nvSpPr>
        <p:spPr>
          <a:xfrm>
            <a:off x="1230401" y="1360785"/>
            <a:ext cx="10363200" cy="1470025"/>
          </a:xfrm>
        </p:spPr>
        <p:txBody>
          <a:bodyPr/>
          <a:lstStyle/>
          <a:p>
            <a:r>
              <a:rPr lang="en-GB" dirty="0"/>
              <a:t>Contributing to Coaching and Mentoring</a:t>
            </a:r>
          </a:p>
        </p:txBody>
      </p:sp>
      <p:sp>
        <p:nvSpPr>
          <p:cNvPr id="3" name="Subtitle 2">
            <a:extLst>
              <a:ext uri="{FF2B5EF4-FFF2-40B4-BE49-F238E27FC236}">
                <a16:creationId xmlns:a16="http://schemas.microsoft.com/office/drawing/2014/main" id="{D18E6B03-DBAB-4175-BD61-11AC149A1CF8}"/>
              </a:ext>
            </a:extLst>
          </p:cNvPr>
          <p:cNvSpPr>
            <a:spLocks noGrp="1"/>
          </p:cNvSpPr>
          <p:nvPr>
            <p:ph type="subTitle" idx="1"/>
          </p:nvPr>
        </p:nvSpPr>
        <p:spPr>
          <a:xfrm>
            <a:off x="1828800" y="3150891"/>
            <a:ext cx="8534400" cy="1752600"/>
          </a:xfrm>
        </p:spPr>
        <p:txBody>
          <a:bodyPr/>
          <a:lstStyle/>
          <a:p>
            <a:r>
              <a:rPr lang="en-GB" dirty="0"/>
              <a:t>5ADCM</a:t>
            </a:r>
          </a:p>
        </p:txBody>
      </p:sp>
    </p:spTree>
    <p:extLst>
      <p:ext uri="{BB962C8B-B14F-4D97-AF65-F5344CB8AC3E}">
        <p14:creationId xmlns:p14="http://schemas.microsoft.com/office/powerpoint/2010/main" val="30085566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Schedule for Today</a:t>
            </a:r>
          </a:p>
        </p:txBody>
      </p:sp>
      <p:sp>
        <p:nvSpPr>
          <p:cNvPr id="3" name="Content Placeholder 2"/>
          <p:cNvSpPr>
            <a:spLocks noGrp="1"/>
          </p:cNvSpPr>
          <p:nvPr>
            <p:ph idx="1"/>
          </p:nvPr>
        </p:nvSpPr>
        <p:spPr/>
        <p:txBody>
          <a:bodyPr>
            <a:normAutofit fontScale="85000" lnSpcReduction="20000"/>
          </a:bodyPr>
          <a:lstStyle/>
          <a:p>
            <a:r>
              <a:rPr lang="en-GB" dirty="0"/>
              <a:t>9:30 – Portfolio guidance/learning plan</a:t>
            </a:r>
          </a:p>
          <a:p>
            <a:r>
              <a:rPr lang="en-GB" dirty="0"/>
              <a:t>10am – Writing reflections/personal statements</a:t>
            </a:r>
          </a:p>
          <a:p>
            <a:r>
              <a:rPr lang="en-GB" dirty="0"/>
              <a:t>10:15 – Emerging and existing trends driving coaching/mentoring</a:t>
            </a:r>
          </a:p>
          <a:p>
            <a:r>
              <a:rPr lang="en-GB" dirty="0"/>
              <a:t>11:00 – Break</a:t>
            </a:r>
          </a:p>
          <a:p>
            <a:r>
              <a:rPr lang="en-GB" dirty="0"/>
              <a:t>11:15 –Coaching and mentoring models – practical exercises</a:t>
            </a:r>
          </a:p>
          <a:p>
            <a:r>
              <a:rPr lang="en-GB" dirty="0"/>
              <a:t>12:30 - lunch</a:t>
            </a:r>
          </a:p>
          <a:p>
            <a:r>
              <a:rPr lang="en-GB" dirty="0"/>
              <a:t>13:00 – Coaching and mentoring strategies in practice</a:t>
            </a:r>
          </a:p>
          <a:p>
            <a:r>
              <a:rPr lang="en-GB" dirty="0"/>
              <a:t>14:30 – Group work to share portfolio ideas and examples</a:t>
            </a:r>
          </a:p>
          <a:p>
            <a:r>
              <a:rPr lang="en-GB" dirty="0"/>
              <a:t>16.30 – Session Close</a:t>
            </a:r>
          </a:p>
        </p:txBody>
      </p:sp>
    </p:spTree>
    <p:extLst>
      <p:ext uri="{BB962C8B-B14F-4D97-AF65-F5344CB8AC3E}">
        <p14:creationId xmlns:p14="http://schemas.microsoft.com/office/powerpoint/2010/main" val="16936531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BE541-CC82-4E45-9A25-139C599DE60D}"/>
              </a:ext>
            </a:extLst>
          </p:cNvPr>
          <p:cNvSpPr>
            <a:spLocks noGrp="1"/>
          </p:cNvSpPr>
          <p:nvPr>
            <p:ph type="ctrTitle"/>
          </p:nvPr>
        </p:nvSpPr>
        <p:spPr/>
        <p:txBody>
          <a:bodyPr/>
          <a:lstStyle/>
          <a:p>
            <a:r>
              <a:rPr lang="en-GB" dirty="0"/>
              <a:t>Port-folio Guidance</a:t>
            </a:r>
          </a:p>
        </p:txBody>
      </p:sp>
      <p:sp>
        <p:nvSpPr>
          <p:cNvPr id="3" name="Subtitle 2">
            <a:extLst>
              <a:ext uri="{FF2B5EF4-FFF2-40B4-BE49-F238E27FC236}">
                <a16:creationId xmlns:a16="http://schemas.microsoft.com/office/drawing/2014/main" id="{EC7B5C90-D40E-4E28-9BA4-8D0F30F0EFDB}"/>
              </a:ext>
            </a:extLst>
          </p:cNvPr>
          <p:cNvSpPr>
            <a:spLocks noGrp="1"/>
          </p:cNvSpPr>
          <p:nvPr>
            <p:ph type="subTitle" idx="1"/>
          </p:nvPr>
        </p:nvSpPr>
        <p:spPr>
          <a:xfrm>
            <a:off x="2195938" y="3135015"/>
            <a:ext cx="8534400" cy="1752600"/>
          </a:xfrm>
        </p:spPr>
        <p:txBody>
          <a:bodyPr/>
          <a:lstStyle/>
          <a:p>
            <a:r>
              <a:rPr lang="en-GB" dirty="0"/>
              <a:t>5ADCM– Contributing to Coaching and Mentoring</a:t>
            </a:r>
          </a:p>
        </p:txBody>
      </p:sp>
    </p:spTree>
    <p:extLst>
      <p:ext uri="{BB962C8B-B14F-4D97-AF65-F5344CB8AC3E}">
        <p14:creationId xmlns:p14="http://schemas.microsoft.com/office/powerpoint/2010/main" val="27738045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F2F33-15BB-4C59-B0CF-13B3F4E78A3C}"/>
              </a:ext>
            </a:extLst>
          </p:cNvPr>
          <p:cNvSpPr>
            <a:spLocks noGrp="1"/>
          </p:cNvSpPr>
          <p:nvPr>
            <p:ph type="title"/>
          </p:nvPr>
        </p:nvSpPr>
        <p:spPr/>
        <p:txBody>
          <a:bodyPr/>
          <a:lstStyle/>
          <a:p>
            <a:r>
              <a:rPr lang="en-GB" dirty="0"/>
              <a:t>Requirements</a:t>
            </a:r>
          </a:p>
        </p:txBody>
      </p:sp>
      <p:sp>
        <p:nvSpPr>
          <p:cNvPr id="3" name="Content Placeholder 2">
            <a:extLst>
              <a:ext uri="{FF2B5EF4-FFF2-40B4-BE49-F238E27FC236}">
                <a16:creationId xmlns:a16="http://schemas.microsoft.com/office/drawing/2014/main" id="{E9B1C2DE-02A4-4380-AE9A-D0D6B4454512}"/>
              </a:ext>
            </a:extLst>
          </p:cNvPr>
          <p:cNvSpPr>
            <a:spLocks noGrp="1"/>
          </p:cNvSpPr>
          <p:nvPr>
            <p:ph idx="1"/>
          </p:nvPr>
        </p:nvSpPr>
        <p:spPr/>
        <p:txBody>
          <a:bodyPr>
            <a:normAutofit fontScale="85000" lnSpcReduction="10000"/>
          </a:bodyPr>
          <a:lstStyle/>
          <a:p>
            <a:pPr lvl="0"/>
            <a:r>
              <a:rPr lang="en-GB" dirty="0"/>
              <a:t>Learners should provide a portfolio (electronic) of evidence, with some basic referencing to show how evidence meets the criteria. </a:t>
            </a:r>
          </a:p>
          <a:p>
            <a:pPr lvl="0"/>
            <a:r>
              <a:rPr lang="en-GB" dirty="0"/>
              <a:t>Evidence should primarily be from work activities undertaken by the learner (i.e. work products) although this may be supplemented by other types of evidence, such as: observation, witness testimony, explanatory personal report, professional discussion (with an assessor), question and answer.  </a:t>
            </a:r>
          </a:p>
          <a:p>
            <a:pPr lvl="0"/>
            <a:r>
              <a:rPr lang="en-GB" dirty="0"/>
              <a:t>Evidence provided for assessment should reflect, or clearly equate to, that stated in the evidence requirements (ER) sections.</a:t>
            </a:r>
          </a:p>
          <a:p>
            <a:endParaRPr lang="en-GB" dirty="0"/>
          </a:p>
        </p:txBody>
      </p:sp>
    </p:spTree>
    <p:extLst>
      <p:ext uri="{BB962C8B-B14F-4D97-AF65-F5344CB8AC3E}">
        <p14:creationId xmlns:p14="http://schemas.microsoft.com/office/powerpoint/2010/main" val="22691972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970C2-3E7E-45E4-8066-164161BED935}"/>
              </a:ext>
            </a:extLst>
          </p:cNvPr>
          <p:cNvSpPr>
            <a:spLocks noGrp="1"/>
          </p:cNvSpPr>
          <p:nvPr>
            <p:ph type="title"/>
          </p:nvPr>
        </p:nvSpPr>
        <p:spPr/>
        <p:txBody>
          <a:bodyPr/>
          <a:lstStyle/>
          <a:p>
            <a:r>
              <a:rPr lang="en-GB" dirty="0"/>
              <a:t>Structure</a:t>
            </a:r>
          </a:p>
        </p:txBody>
      </p:sp>
      <p:sp>
        <p:nvSpPr>
          <p:cNvPr id="3" name="Content Placeholder 2">
            <a:extLst>
              <a:ext uri="{FF2B5EF4-FFF2-40B4-BE49-F238E27FC236}">
                <a16:creationId xmlns:a16="http://schemas.microsoft.com/office/drawing/2014/main" id="{BD655FC5-A405-4D1F-AE67-DEF57A405E5E}"/>
              </a:ext>
            </a:extLst>
          </p:cNvPr>
          <p:cNvSpPr>
            <a:spLocks noGrp="1"/>
          </p:cNvSpPr>
          <p:nvPr>
            <p:ph idx="1"/>
          </p:nvPr>
        </p:nvSpPr>
        <p:spPr/>
        <p:txBody>
          <a:bodyPr>
            <a:normAutofit fontScale="92500" lnSpcReduction="20000"/>
          </a:bodyPr>
          <a:lstStyle/>
          <a:p>
            <a:r>
              <a:rPr lang="en-GB" dirty="0"/>
              <a:t>Title page</a:t>
            </a:r>
          </a:p>
          <a:p>
            <a:r>
              <a:rPr lang="en-GB" dirty="0"/>
              <a:t>Contents page</a:t>
            </a:r>
          </a:p>
          <a:p>
            <a:r>
              <a:rPr lang="en-GB" dirty="0"/>
              <a:t>Evidence Matrix – listing evidence for each Assessment Criteria</a:t>
            </a:r>
          </a:p>
          <a:p>
            <a:r>
              <a:rPr lang="en-GB" dirty="0"/>
              <a:t>Personal Statement for LO1 including reference list</a:t>
            </a:r>
          </a:p>
          <a:p>
            <a:r>
              <a:rPr lang="en-GB" dirty="0"/>
              <a:t>Evidence</a:t>
            </a:r>
          </a:p>
          <a:p>
            <a:r>
              <a:rPr lang="en-GB" dirty="0"/>
              <a:t>Personal Statement for LO2 including reference list</a:t>
            </a:r>
          </a:p>
          <a:p>
            <a:r>
              <a:rPr lang="en-GB" dirty="0"/>
              <a:t>Evidence</a:t>
            </a:r>
          </a:p>
        </p:txBody>
      </p:sp>
    </p:spTree>
    <p:extLst>
      <p:ext uri="{BB962C8B-B14F-4D97-AF65-F5344CB8AC3E}">
        <p14:creationId xmlns:p14="http://schemas.microsoft.com/office/powerpoint/2010/main" val="14459353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25C28-428C-4E53-AA11-4F35D6DC2B62}"/>
              </a:ext>
            </a:extLst>
          </p:cNvPr>
          <p:cNvSpPr>
            <a:spLocks noGrp="1"/>
          </p:cNvSpPr>
          <p:nvPr>
            <p:ph type="title"/>
          </p:nvPr>
        </p:nvSpPr>
        <p:spPr/>
        <p:txBody>
          <a:bodyPr/>
          <a:lstStyle/>
          <a:p>
            <a:r>
              <a:rPr lang="en-GB" dirty="0"/>
              <a:t>Personal Statements</a:t>
            </a:r>
          </a:p>
        </p:txBody>
      </p:sp>
      <p:sp>
        <p:nvSpPr>
          <p:cNvPr id="3" name="Content Placeholder 2">
            <a:extLst>
              <a:ext uri="{FF2B5EF4-FFF2-40B4-BE49-F238E27FC236}">
                <a16:creationId xmlns:a16="http://schemas.microsoft.com/office/drawing/2014/main" id="{56C20D72-6AFF-4CDB-9A4E-DC2FBB965DF9}"/>
              </a:ext>
            </a:extLst>
          </p:cNvPr>
          <p:cNvSpPr>
            <a:spLocks noGrp="1"/>
          </p:cNvSpPr>
          <p:nvPr>
            <p:ph idx="1"/>
          </p:nvPr>
        </p:nvSpPr>
        <p:spPr/>
        <p:txBody>
          <a:bodyPr/>
          <a:lstStyle/>
          <a:p>
            <a:r>
              <a:rPr lang="en-GB" dirty="0"/>
              <a:t>Approximately 750-1000 words each</a:t>
            </a:r>
          </a:p>
          <a:p>
            <a:r>
              <a:rPr lang="en-GB" dirty="0"/>
              <a:t>Use references to support your points (refer to theory, models, research)</a:t>
            </a:r>
          </a:p>
          <a:p>
            <a:r>
              <a:rPr lang="en-GB" dirty="0"/>
              <a:t>Be clear on how you meet the criteria – use the learning outcomes and criteria as headings</a:t>
            </a:r>
          </a:p>
          <a:p>
            <a:r>
              <a:rPr lang="en-GB" dirty="0"/>
              <a:t>Refer to your evidence (number each piece of evidence)</a:t>
            </a:r>
          </a:p>
        </p:txBody>
      </p:sp>
    </p:spTree>
    <p:extLst>
      <p:ext uri="{BB962C8B-B14F-4D97-AF65-F5344CB8AC3E}">
        <p14:creationId xmlns:p14="http://schemas.microsoft.com/office/powerpoint/2010/main" val="1522252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6E81F-1FF7-4F04-9BCD-D1F1BB26136A}"/>
              </a:ext>
            </a:extLst>
          </p:cNvPr>
          <p:cNvSpPr>
            <a:spLocks noGrp="1"/>
          </p:cNvSpPr>
          <p:nvPr>
            <p:ph type="title"/>
          </p:nvPr>
        </p:nvSpPr>
        <p:spPr/>
        <p:txBody>
          <a:bodyPr>
            <a:normAutofit fontScale="90000"/>
          </a:bodyPr>
          <a:lstStyle/>
          <a:p>
            <a:r>
              <a:rPr lang="en-GB" sz="2800" b="1" dirty="0"/>
              <a:t>LO1 -</a:t>
            </a:r>
            <a:r>
              <a:rPr lang="en-GB" sz="3100" b="1" dirty="0"/>
              <a:t>Be able to assess the impact of coaching and mentoring activity within an organisation and make recommendations for further development</a:t>
            </a:r>
            <a:r>
              <a:rPr lang="en-GB" b="1" dirty="0"/>
              <a:t>.</a:t>
            </a:r>
            <a:endParaRPr lang="en-GB" sz="2800" dirty="0"/>
          </a:p>
        </p:txBody>
      </p:sp>
      <p:sp>
        <p:nvSpPr>
          <p:cNvPr id="3" name="Content Placeholder 2">
            <a:extLst>
              <a:ext uri="{FF2B5EF4-FFF2-40B4-BE49-F238E27FC236}">
                <a16:creationId xmlns:a16="http://schemas.microsoft.com/office/drawing/2014/main" id="{8ADE73D8-E1C1-4363-82CB-A4507A3BABD7}"/>
              </a:ext>
            </a:extLst>
          </p:cNvPr>
          <p:cNvSpPr>
            <a:spLocks noGrp="1"/>
          </p:cNvSpPr>
          <p:nvPr>
            <p:ph idx="1"/>
          </p:nvPr>
        </p:nvSpPr>
        <p:spPr/>
        <p:txBody>
          <a:bodyPr>
            <a:normAutofit fontScale="92500" lnSpcReduction="20000"/>
          </a:bodyPr>
          <a:lstStyle/>
          <a:p>
            <a:r>
              <a:rPr lang="en-GB" dirty="0"/>
              <a:t>Learners should investigate the extent to which coaching and mentoring takes place within their organisation and how effective this is in supporting achievement of objectives. </a:t>
            </a:r>
          </a:p>
          <a:p>
            <a:r>
              <a:rPr lang="en-GB" dirty="0"/>
              <a:t>Learners should go on to consider how coaching and/or mentoring could be further developed or extended in the organisation</a:t>
            </a:r>
          </a:p>
          <a:p>
            <a:r>
              <a:rPr lang="en-GB" dirty="0"/>
              <a:t>Findings from all these activities should be used to make and justify recommendations for how coaching and or mentoring could be further developed.</a:t>
            </a:r>
          </a:p>
          <a:p>
            <a:endParaRPr lang="en-GB" dirty="0"/>
          </a:p>
        </p:txBody>
      </p:sp>
    </p:spTree>
    <p:extLst>
      <p:ext uri="{BB962C8B-B14F-4D97-AF65-F5344CB8AC3E}">
        <p14:creationId xmlns:p14="http://schemas.microsoft.com/office/powerpoint/2010/main" val="13021859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7A955-64E4-4F92-9FCA-FD7B3F94AFD7}"/>
              </a:ext>
            </a:extLst>
          </p:cNvPr>
          <p:cNvSpPr>
            <a:spLocks noGrp="1"/>
          </p:cNvSpPr>
          <p:nvPr>
            <p:ph type="title"/>
          </p:nvPr>
        </p:nvSpPr>
        <p:spPr/>
        <p:txBody>
          <a:bodyPr/>
          <a:lstStyle/>
          <a:p>
            <a:r>
              <a:rPr lang="en-GB" dirty="0"/>
              <a:t>Evidence for LO1</a:t>
            </a:r>
          </a:p>
        </p:txBody>
      </p:sp>
      <p:sp>
        <p:nvSpPr>
          <p:cNvPr id="3" name="Content Placeholder 2">
            <a:extLst>
              <a:ext uri="{FF2B5EF4-FFF2-40B4-BE49-F238E27FC236}">
                <a16:creationId xmlns:a16="http://schemas.microsoft.com/office/drawing/2014/main" id="{2E56067D-C26D-4B64-AEC5-D190B050C792}"/>
              </a:ext>
            </a:extLst>
          </p:cNvPr>
          <p:cNvSpPr>
            <a:spLocks noGrp="1"/>
          </p:cNvSpPr>
          <p:nvPr>
            <p:ph idx="1"/>
          </p:nvPr>
        </p:nvSpPr>
        <p:spPr/>
        <p:txBody>
          <a:bodyPr>
            <a:normAutofit lnSpcReduction="10000"/>
          </a:bodyPr>
          <a:lstStyle/>
          <a:p>
            <a:pPr lvl="0"/>
            <a:r>
              <a:rPr lang="en-GB" dirty="0"/>
              <a:t>Notes from investigations.</a:t>
            </a:r>
          </a:p>
          <a:p>
            <a:pPr lvl="0"/>
            <a:r>
              <a:rPr lang="en-GB" dirty="0"/>
              <a:t>Written explanation of extent and effectiveness of current coaching and mentoring activity</a:t>
            </a:r>
          </a:p>
          <a:p>
            <a:pPr lvl="0"/>
            <a:r>
              <a:rPr lang="en-GB" dirty="0"/>
              <a:t>Written assessment of factors which could impact on further implementation</a:t>
            </a:r>
          </a:p>
          <a:p>
            <a:r>
              <a:rPr lang="en-GB" dirty="0"/>
              <a:t>Written recommendations for appropriate strategies to further develop coaching and/or mentoring in the organisation.</a:t>
            </a:r>
          </a:p>
        </p:txBody>
      </p:sp>
    </p:spTree>
    <p:extLst>
      <p:ext uri="{BB962C8B-B14F-4D97-AF65-F5344CB8AC3E}">
        <p14:creationId xmlns:p14="http://schemas.microsoft.com/office/powerpoint/2010/main" val="32616509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CF374-0B94-46F4-848E-43AE64E1BC45}"/>
              </a:ext>
            </a:extLst>
          </p:cNvPr>
          <p:cNvSpPr>
            <a:spLocks noGrp="1"/>
          </p:cNvSpPr>
          <p:nvPr>
            <p:ph type="title"/>
          </p:nvPr>
        </p:nvSpPr>
        <p:spPr/>
        <p:txBody>
          <a:bodyPr>
            <a:normAutofit/>
          </a:bodyPr>
          <a:lstStyle/>
          <a:p>
            <a:r>
              <a:rPr lang="en-GB" sz="2800" b="1" dirty="0"/>
              <a:t>LO2 – Be able to support the implementation of coaching and/or mentoring programmes within an organisation.</a:t>
            </a:r>
            <a:endParaRPr lang="en-GB" sz="2800" dirty="0"/>
          </a:p>
        </p:txBody>
      </p:sp>
      <p:sp>
        <p:nvSpPr>
          <p:cNvPr id="3" name="Content Placeholder 2">
            <a:extLst>
              <a:ext uri="{FF2B5EF4-FFF2-40B4-BE49-F238E27FC236}">
                <a16:creationId xmlns:a16="http://schemas.microsoft.com/office/drawing/2014/main" id="{504A9EFE-CDD8-417D-93D6-B84B46B0FE30}"/>
              </a:ext>
            </a:extLst>
          </p:cNvPr>
          <p:cNvSpPr>
            <a:spLocks noGrp="1"/>
          </p:cNvSpPr>
          <p:nvPr>
            <p:ph idx="1"/>
          </p:nvPr>
        </p:nvSpPr>
        <p:spPr/>
        <p:txBody>
          <a:bodyPr>
            <a:normAutofit fontScale="92500" lnSpcReduction="20000"/>
          </a:bodyPr>
          <a:lstStyle/>
          <a:p>
            <a:r>
              <a:rPr lang="en-GB" dirty="0"/>
              <a:t>Learners should actively contribute to the development of coaching and/or mentoring in their organisation. </a:t>
            </a:r>
          </a:p>
          <a:p>
            <a:r>
              <a:rPr lang="en-GB" dirty="0"/>
              <a:t>Learners should also identify the skills, knowledge and behaviours needed by coach/mentors and support the development of these</a:t>
            </a:r>
          </a:p>
          <a:p>
            <a:r>
              <a:rPr lang="en-GB" dirty="0"/>
              <a:t>Learners should contribute to on-going evaluation and improvement (e.g. by establishing or co-ordinating evaluation systems, collecting feedback, co-ordinating coach/mentor meetings and/or communications). </a:t>
            </a:r>
          </a:p>
        </p:txBody>
      </p:sp>
    </p:spTree>
    <p:extLst>
      <p:ext uri="{BB962C8B-B14F-4D97-AF65-F5344CB8AC3E}">
        <p14:creationId xmlns:p14="http://schemas.microsoft.com/office/powerpoint/2010/main" val="12101328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FB483-839A-46BC-A02F-4653862B0D8A}"/>
              </a:ext>
            </a:extLst>
          </p:cNvPr>
          <p:cNvSpPr>
            <a:spLocks noGrp="1"/>
          </p:cNvSpPr>
          <p:nvPr>
            <p:ph type="title"/>
          </p:nvPr>
        </p:nvSpPr>
        <p:spPr/>
        <p:txBody>
          <a:bodyPr/>
          <a:lstStyle/>
          <a:p>
            <a:r>
              <a:rPr lang="en-GB" dirty="0"/>
              <a:t>Evidence for LO2</a:t>
            </a:r>
          </a:p>
        </p:txBody>
      </p:sp>
      <p:sp>
        <p:nvSpPr>
          <p:cNvPr id="3" name="Content Placeholder 2">
            <a:extLst>
              <a:ext uri="{FF2B5EF4-FFF2-40B4-BE49-F238E27FC236}">
                <a16:creationId xmlns:a16="http://schemas.microsoft.com/office/drawing/2014/main" id="{60B82A47-4A4A-4A2B-8365-CEE05CAFC63C}"/>
              </a:ext>
            </a:extLst>
          </p:cNvPr>
          <p:cNvSpPr>
            <a:spLocks noGrp="1"/>
          </p:cNvSpPr>
          <p:nvPr>
            <p:ph idx="1"/>
          </p:nvPr>
        </p:nvSpPr>
        <p:spPr>
          <a:xfrm>
            <a:off x="609600" y="1535185"/>
            <a:ext cx="10972800" cy="3982048"/>
          </a:xfrm>
        </p:spPr>
        <p:txBody>
          <a:bodyPr>
            <a:normAutofit fontScale="85000" lnSpcReduction="20000"/>
          </a:bodyPr>
          <a:lstStyle/>
          <a:p>
            <a:pPr lvl="0"/>
            <a:endParaRPr lang="en-GB" dirty="0"/>
          </a:p>
          <a:p>
            <a:pPr lvl="0"/>
            <a:r>
              <a:rPr lang="en-GB" dirty="0"/>
              <a:t>Explanation of and/or materials or communications (work products) from: promoting coaching and/or mentoring and contributing to processes.</a:t>
            </a:r>
          </a:p>
          <a:p>
            <a:pPr lvl="0"/>
            <a:r>
              <a:rPr lang="en-GB" dirty="0"/>
              <a:t>Evidence of directly supporting coach/mentor capability and assisting coach/mentee participation.</a:t>
            </a:r>
          </a:p>
          <a:p>
            <a:pPr lvl="0"/>
            <a:r>
              <a:rPr lang="en-GB" dirty="0"/>
              <a:t>Explanation of how on-going evaluation and improvement has been supported. </a:t>
            </a:r>
          </a:p>
          <a:p>
            <a:r>
              <a:rPr lang="en-GB" dirty="0"/>
              <a:t>Confirmation from other(s) that the learner’s support was effective and met requirements.</a:t>
            </a:r>
          </a:p>
        </p:txBody>
      </p:sp>
    </p:spTree>
    <p:extLst>
      <p:ext uri="{BB962C8B-B14F-4D97-AF65-F5344CB8AC3E}">
        <p14:creationId xmlns:p14="http://schemas.microsoft.com/office/powerpoint/2010/main" val="32471048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Importance of Reflection</a:t>
            </a:r>
          </a:p>
        </p:txBody>
      </p:sp>
      <p:sp>
        <p:nvSpPr>
          <p:cNvPr id="3" name="Content Placeholder 2"/>
          <p:cNvSpPr>
            <a:spLocks noGrp="1"/>
          </p:cNvSpPr>
          <p:nvPr>
            <p:ph idx="1"/>
          </p:nvPr>
        </p:nvSpPr>
        <p:spPr/>
        <p:txBody>
          <a:bodyPr>
            <a:normAutofit fontScale="92500" lnSpcReduction="10000"/>
          </a:bodyPr>
          <a:lstStyle/>
          <a:p>
            <a:r>
              <a:rPr lang="en-GB" dirty="0"/>
              <a:t>Forms the basis of Continuous Professional Development</a:t>
            </a:r>
          </a:p>
          <a:p>
            <a:r>
              <a:rPr lang="en-GB" dirty="0"/>
              <a:t>Constantly learning from our experiences and applying what we have learnt – a continuous cycle</a:t>
            </a:r>
          </a:p>
          <a:p>
            <a:r>
              <a:rPr lang="en-GB" dirty="0"/>
              <a:t>When reflecting you can use a model such as Gibb’s reflective cycle as a framework</a:t>
            </a:r>
          </a:p>
          <a:p>
            <a:r>
              <a:rPr lang="en-GB" dirty="0"/>
              <a:t>State what you have learnt, what you will do differently next time, using theory to underpin your work. </a:t>
            </a:r>
          </a:p>
          <a:p>
            <a:r>
              <a:rPr lang="en-GB" dirty="0"/>
              <a:t>Write in the first person. </a:t>
            </a:r>
          </a:p>
          <a:p>
            <a:endParaRPr lang="en-GB" dirty="0"/>
          </a:p>
          <a:p>
            <a:pPr marL="0" indent="0">
              <a:buNone/>
            </a:pPr>
            <a:endParaRPr lang="en-GB" dirty="0"/>
          </a:p>
        </p:txBody>
      </p:sp>
    </p:spTree>
    <p:extLst>
      <p:ext uri="{BB962C8B-B14F-4D97-AF65-F5344CB8AC3E}">
        <p14:creationId xmlns:p14="http://schemas.microsoft.com/office/powerpoint/2010/main" val="40907964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Gibb’s Reflective Cycle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24349" y="1417638"/>
            <a:ext cx="5045825" cy="3674268"/>
          </a:xfrm>
        </p:spPr>
      </p:pic>
    </p:spTree>
    <p:extLst>
      <p:ext uri="{BB962C8B-B14F-4D97-AF65-F5344CB8AC3E}">
        <p14:creationId xmlns:p14="http://schemas.microsoft.com/office/powerpoint/2010/main" val="25394573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(Self-reflection)</a:t>
            </a:r>
          </a:p>
        </p:txBody>
      </p:sp>
      <p:sp>
        <p:nvSpPr>
          <p:cNvPr id="3" name="Content Placeholder 2"/>
          <p:cNvSpPr>
            <a:spLocks noGrp="1"/>
          </p:cNvSpPr>
          <p:nvPr>
            <p:ph idx="1"/>
          </p:nvPr>
        </p:nvSpPr>
        <p:spPr/>
        <p:txBody>
          <a:bodyPr>
            <a:normAutofit fontScale="92500" lnSpcReduction="20000"/>
          </a:bodyPr>
          <a:lstStyle/>
          <a:p>
            <a:pPr marL="0" indent="0">
              <a:buNone/>
            </a:pPr>
            <a:r>
              <a:rPr lang="en-GB" i="1" dirty="0"/>
              <a:t>Following the description of a scenario:</a:t>
            </a:r>
          </a:p>
          <a:p>
            <a:pPr marL="0" indent="0">
              <a:buNone/>
            </a:pPr>
            <a:r>
              <a:rPr lang="en-GB" i="1" dirty="0"/>
              <a:t>‘Whilst my preference is communicating face to face and adopting a more personal approach (a method endorsed by CIPD’s recent research, Harnessing the Power of Employee Communication, [CIPD, 2017]), I have learnt that I need to explore more two-way and multi-directional communications (CIPD, 2017), and becoming more confident and proficient in using faster paced means of communication will address this. I will set up a meeting with ICT for one-to-one training on using Skype and video and audio conferencing.’</a:t>
            </a:r>
          </a:p>
          <a:p>
            <a:endParaRPr lang="en-GB" dirty="0"/>
          </a:p>
        </p:txBody>
      </p:sp>
    </p:spTree>
    <p:extLst>
      <p:ext uri="{BB962C8B-B14F-4D97-AF65-F5344CB8AC3E}">
        <p14:creationId xmlns:p14="http://schemas.microsoft.com/office/powerpoint/2010/main" val="26996777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(Observing)</a:t>
            </a:r>
          </a:p>
        </p:txBody>
      </p:sp>
      <p:sp>
        <p:nvSpPr>
          <p:cNvPr id="3" name="Content Placeholder 2"/>
          <p:cNvSpPr>
            <a:spLocks noGrp="1"/>
          </p:cNvSpPr>
          <p:nvPr>
            <p:ph idx="1"/>
          </p:nvPr>
        </p:nvSpPr>
        <p:spPr/>
        <p:txBody>
          <a:bodyPr>
            <a:normAutofit fontScale="92500" lnSpcReduction="10000"/>
          </a:bodyPr>
          <a:lstStyle/>
          <a:p>
            <a:r>
              <a:rPr lang="en-GB" dirty="0"/>
              <a:t>‘Kevin mentioned that the suspension had been 2 weeks long and that a hearing had been arranged as quickly as possible. This is in line with ACAS guidance (ACAS, 2019) that states that suspensions should be brief. A brief suspension ensured that the employee had not had to wait longer than necessary which may have caused them additional stress, and that events were fairly fresh in everyone’s minds. In future I will encourage managers to conduct their investigations as quickly as possible for everyone’s benefit.’</a:t>
            </a:r>
          </a:p>
        </p:txBody>
      </p:sp>
    </p:spTree>
    <p:extLst>
      <p:ext uri="{BB962C8B-B14F-4D97-AF65-F5344CB8AC3E}">
        <p14:creationId xmlns:p14="http://schemas.microsoft.com/office/powerpoint/2010/main" val="35454280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A1DED-13F1-49AB-804A-0499316FA8FD}"/>
              </a:ext>
            </a:extLst>
          </p:cNvPr>
          <p:cNvSpPr>
            <a:spLocks noGrp="1"/>
          </p:cNvSpPr>
          <p:nvPr>
            <p:ph type="title"/>
          </p:nvPr>
        </p:nvSpPr>
        <p:spPr/>
        <p:txBody>
          <a:bodyPr>
            <a:normAutofit/>
          </a:bodyPr>
          <a:lstStyle/>
          <a:p>
            <a:r>
              <a:rPr lang="en-GB" dirty="0"/>
              <a:t>Coaching &amp; Mentoring Trends</a:t>
            </a:r>
          </a:p>
        </p:txBody>
      </p:sp>
      <p:sp>
        <p:nvSpPr>
          <p:cNvPr id="3" name="Content Placeholder 2">
            <a:extLst>
              <a:ext uri="{FF2B5EF4-FFF2-40B4-BE49-F238E27FC236}">
                <a16:creationId xmlns:a16="http://schemas.microsoft.com/office/drawing/2014/main" id="{FF3153A7-5B21-41BD-8EB3-9E765C7CDB7C}"/>
              </a:ext>
            </a:extLst>
          </p:cNvPr>
          <p:cNvSpPr>
            <a:spLocks noGrp="1"/>
          </p:cNvSpPr>
          <p:nvPr>
            <p:ph idx="1"/>
          </p:nvPr>
        </p:nvSpPr>
        <p:spPr>
          <a:xfrm>
            <a:off x="0" y="1240971"/>
            <a:ext cx="5486400" cy="4146545"/>
          </a:xfrm>
        </p:spPr>
        <p:txBody>
          <a:bodyPr>
            <a:normAutofit fontScale="85000" lnSpcReduction="20000"/>
          </a:bodyPr>
          <a:lstStyle/>
          <a:p>
            <a:r>
              <a:rPr lang="en-GB" b="1" dirty="0"/>
              <a:t>Existing</a:t>
            </a:r>
          </a:p>
          <a:p>
            <a:r>
              <a:rPr lang="en-GB" dirty="0"/>
              <a:t>From ‘push’ to ‘pull</a:t>
            </a:r>
          </a:p>
          <a:p>
            <a:r>
              <a:rPr lang="en-GB" dirty="0"/>
              <a:t>From capitalist to spiritualist</a:t>
            </a:r>
          </a:p>
          <a:p>
            <a:r>
              <a:rPr lang="en-GB" dirty="0"/>
              <a:t>From ‘owning’ to ‘accessing’</a:t>
            </a:r>
          </a:p>
          <a:p>
            <a:r>
              <a:rPr lang="en-GB" dirty="0"/>
              <a:t>From ‘traditional mentoring’ to ‘reverse mentoring’ </a:t>
            </a:r>
          </a:p>
          <a:p>
            <a:r>
              <a:rPr lang="en-GB" dirty="0"/>
              <a:t>From achievement to balance</a:t>
            </a:r>
          </a:p>
          <a:p>
            <a:r>
              <a:rPr lang="en-GB" dirty="0"/>
              <a:t>Virtual coaches and coaching programmes</a:t>
            </a:r>
          </a:p>
          <a:p>
            <a:r>
              <a:rPr lang="en-GB" dirty="0"/>
              <a:t>Growth in ‘influencers’ </a:t>
            </a:r>
          </a:p>
          <a:p>
            <a:endParaRPr lang="en-GB" dirty="0"/>
          </a:p>
        </p:txBody>
      </p:sp>
      <p:sp>
        <p:nvSpPr>
          <p:cNvPr id="4" name="Content Placeholder 2">
            <a:extLst>
              <a:ext uri="{FF2B5EF4-FFF2-40B4-BE49-F238E27FC236}">
                <a16:creationId xmlns:a16="http://schemas.microsoft.com/office/drawing/2014/main" id="{A35DC017-877D-456E-86F1-7A4FFC854358}"/>
              </a:ext>
            </a:extLst>
          </p:cNvPr>
          <p:cNvSpPr txBox="1">
            <a:spLocks/>
          </p:cNvSpPr>
          <p:nvPr/>
        </p:nvSpPr>
        <p:spPr>
          <a:xfrm>
            <a:off x="6096000" y="1221695"/>
            <a:ext cx="5486400" cy="3917032"/>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b="1" dirty="0"/>
              <a:t>Emerging</a:t>
            </a:r>
          </a:p>
          <a:p>
            <a:r>
              <a:rPr lang="en-GB" dirty="0"/>
              <a:t>Artificial intelligence coaching </a:t>
            </a:r>
          </a:p>
          <a:p>
            <a:r>
              <a:rPr lang="en-GB" dirty="0"/>
              <a:t>Augmented reality learning</a:t>
            </a:r>
          </a:p>
          <a:p>
            <a:r>
              <a:rPr lang="en-GB" dirty="0"/>
              <a:t>More emphasis on creative work and collaboration</a:t>
            </a:r>
          </a:p>
          <a:p>
            <a:r>
              <a:rPr lang="en-GB" dirty="0"/>
              <a:t>Remote coaching</a:t>
            </a:r>
          </a:p>
          <a:p>
            <a:r>
              <a:rPr lang="en-GB" dirty="0"/>
              <a:t>The ‘pc’ has given the individual the capability of a business – Apple’s ethos are driving this (“First Start with Why” book.</a:t>
            </a:r>
          </a:p>
        </p:txBody>
      </p:sp>
    </p:spTree>
    <p:extLst>
      <p:ext uri="{BB962C8B-B14F-4D97-AF65-F5344CB8AC3E}">
        <p14:creationId xmlns:p14="http://schemas.microsoft.com/office/powerpoint/2010/main" val="41150297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A1DED-13F1-49AB-804A-0499316FA8FD}"/>
              </a:ext>
            </a:extLst>
          </p:cNvPr>
          <p:cNvSpPr>
            <a:spLocks noGrp="1"/>
          </p:cNvSpPr>
          <p:nvPr>
            <p:ph type="title"/>
          </p:nvPr>
        </p:nvSpPr>
        <p:spPr/>
        <p:txBody>
          <a:bodyPr>
            <a:normAutofit/>
          </a:bodyPr>
          <a:lstStyle/>
          <a:p>
            <a:r>
              <a:rPr lang="en-GB" dirty="0"/>
              <a:t>Broader Trends</a:t>
            </a:r>
          </a:p>
        </p:txBody>
      </p:sp>
      <p:sp>
        <p:nvSpPr>
          <p:cNvPr id="3" name="Content Placeholder 2">
            <a:extLst>
              <a:ext uri="{FF2B5EF4-FFF2-40B4-BE49-F238E27FC236}">
                <a16:creationId xmlns:a16="http://schemas.microsoft.com/office/drawing/2014/main" id="{FF3153A7-5B21-41BD-8EB3-9E765C7CDB7C}"/>
              </a:ext>
            </a:extLst>
          </p:cNvPr>
          <p:cNvSpPr>
            <a:spLocks noGrp="1"/>
          </p:cNvSpPr>
          <p:nvPr>
            <p:ph idx="1"/>
          </p:nvPr>
        </p:nvSpPr>
        <p:spPr>
          <a:xfrm>
            <a:off x="0" y="1240971"/>
            <a:ext cx="5486400" cy="4146545"/>
          </a:xfrm>
        </p:spPr>
        <p:txBody>
          <a:bodyPr>
            <a:normAutofit/>
          </a:bodyPr>
          <a:lstStyle/>
          <a:p>
            <a:r>
              <a:rPr lang="en-GB" b="1" dirty="0"/>
              <a:t>Existing</a:t>
            </a:r>
          </a:p>
          <a:p>
            <a:r>
              <a:rPr lang="en-GB" dirty="0"/>
              <a:t>Demographic differences</a:t>
            </a:r>
          </a:p>
          <a:p>
            <a:r>
              <a:rPr lang="en-GB" dirty="0"/>
              <a:t>Agile working</a:t>
            </a:r>
          </a:p>
          <a:p>
            <a:r>
              <a:rPr lang="en-GB" dirty="0"/>
              <a:t>volatility, uncertainty, complexity, and ambiguity (VUCA)</a:t>
            </a:r>
          </a:p>
          <a:p>
            <a:r>
              <a:rPr lang="en-GB" dirty="0"/>
              <a:t>Technological disruption</a:t>
            </a:r>
          </a:p>
          <a:p>
            <a:endParaRPr lang="en-GB" dirty="0"/>
          </a:p>
        </p:txBody>
      </p:sp>
      <p:sp>
        <p:nvSpPr>
          <p:cNvPr id="4" name="Content Placeholder 2">
            <a:extLst>
              <a:ext uri="{FF2B5EF4-FFF2-40B4-BE49-F238E27FC236}">
                <a16:creationId xmlns:a16="http://schemas.microsoft.com/office/drawing/2014/main" id="{A35DC017-877D-456E-86F1-7A4FFC854358}"/>
              </a:ext>
            </a:extLst>
          </p:cNvPr>
          <p:cNvSpPr txBox="1">
            <a:spLocks/>
          </p:cNvSpPr>
          <p:nvPr/>
        </p:nvSpPr>
        <p:spPr>
          <a:xfrm>
            <a:off x="6096000" y="1470484"/>
            <a:ext cx="548640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b="1" dirty="0"/>
              <a:t>Emerging</a:t>
            </a:r>
          </a:p>
          <a:p>
            <a:r>
              <a:rPr lang="en-GB" dirty="0"/>
              <a:t>Dramatic upskilling agenda</a:t>
            </a:r>
          </a:p>
          <a:p>
            <a:r>
              <a:rPr lang="en-GB" dirty="0"/>
              <a:t>BREXIT uncertainty</a:t>
            </a:r>
          </a:p>
          <a:p>
            <a:r>
              <a:rPr lang="en-GB" dirty="0"/>
              <a:t>Emerging Asian economies</a:t>
            </a:r>
          </a:p>
          <a:p>
            <a:r>
              <a:rPr lang="en-GB" dirty="0"/>
              <a:t>Neuro-science developments</a:t>
            </a:r>
          </a:p>
        </p:txBody>
      </p:sp>
    </p:spTree>
    <p:extLst>
      <p:ext uri="{BB962C8B-B14F-4D97-AF65-F5344CB8AC3E}">
        <p14:creationId xmlns:p14="http://schemas.microsoft.com/office/powerpoint/2010/main" val="4388456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A1DED-13F1-49AB-804A-0499316FA8FD}"/>
              </a:ext>
            </a:extLst>
          </p:cNvPr>
          <p:cNvSpPr>
            <a:spLocks noGrp="1"/>
          </p:cNvSpPr>
          <p:nvPr>
            <p:ph type="title"/>
          </p:nvPr>
        </p:nvSpPr>
        <p:spPr/>
        <p:txBody>
          <a:bodyPr>
            <a:normAutofit fontScale="90000"/>
          </a:bodyPr>
          <a:lstStyle/>
          <a:p>
            <a:r>
              <a:rPr lang="en-GB" dirty="0"/>
              <a:t>Coaching and Mentoring</a:t>
            </a:r>
            <a:br>
              <a:rPr lang="en-GB" dirty="0"/>
            </a:br>
            <a:r>
              <a:rPr lang="en-GB" dirty="0"/>
              <a:t>Key Ingredients Recap</a:t>
            </a:r>
          </a:p>
        </p:txBody>
      </p:sp>
      <p:sp>
        <p:nvSpPr>
          <p:cNvPr id="3" name="Content Placeholder 2">
            <a:extLst>
              <a:ext uri="{FF2B5EF4-FFF2-40B4-BE49-F238E27FC236}">
                <a16:creationId xmlns:a16="http://schemas.microsoft.com/office/drawing/2014/main" id="{FF3153A7-5B21-41BD-8EB3-9E765C7CDB7C}"/>
              </a:ext>
            </a:extLst>
          </p:cNvPr>
          <p:cNvSpPr>
            <a:spLocks noGrp="1"/>
          </p:cNvSpPr>
          <p:nvPr>
            <p:ph idx="1"/>
          </p:nvPr>
        </p:nvSpPr>
        <p:spPr>
          <a:xfrm>
            <a:off x="0" y="1470484"/>
            <a:ext cx="5486400" cy="3917032"/>
          </a:xfrm>
        </p:spPr>
        <p:txBody>
          <a:bodyPr>
            <a:normAutofit fontScale="85000" lnSpcReduction="20000"/>
          </a:bodyPr>
          <a:lstStyle/>
          <a:p>
            <a:r>
              <a:rPr lang="en-GB" dirty="0"/>
              <a:t>Definitions</a:t>
            </a:r>
          </a:p>
          <a:p>
            <a:r>
              <a:rPr lang="en-GB" dirty="0"/>
              <a:t>Similarities and differences</a:t>
            </a:r>
          </a:p>
          <a:p>
            <a:r>
              <a:rPr lang="en-GB" dirty="0"/>
              <a:t>Academic viewpoints</a:t>
            </a:r>
          </a:p>
          <a:p>
            <a:r>
              <a:rPr lang="en-GB" dirty="0"/>
              <a:t>Business leader viewpoints</a:t>
            </a:r>
          </a:p>
          <a:p>
            <a:r>
              <a:rPr lang="en-GB" dirty="0"/>
              <a:t>Best practice examples </a:t>
            </a:r>
          </a:p>
          <a:p>
            <a:r>
              <a:rPr lang="en-GB" dirty="0"/>
              <a:t>Line Manager as the coach / mentor</a:t>
            </a:r>
          </a:p>
          <a:p>
            <a:r>
              <a:rPr lang="en-GB" dirty="0"/>
              <a:t>Evaluating a ROI</a:t>
            </a:r>
          </a:p>
          <a:p>
            <a:r>
              <a:rPr lang="en-GB" dirty="0"/>
              <a:t>Regulatory practices</a:t>
            </a:r>
          </a:p>
          <a:p>
            <a:endParaRPr lang="en-GB" dirty="0"/>
          </a:p>
        </p:txBody>
      </p:sp>
      <p:sp>
        <p:nvSpPr>
          <p:cNvPr id="4" name="Content Placeholder 2">
            <a:extLst>
              <a:ext uri="{FF2B5EF4-FFF2-40B4-BE49-F238E27FC236}">
                <a16:creationId xmlns:a16="http://schemas.microsoft.com/office/drawing/2014/main" id="{A35DC017-877D-456E-86F1-7A4FFC854358}"/>
              </a:ext>
            </a:extLst>
          </p:cNvPr>
          <p:cNvSpPr txBox="1">
            <a:spLocks/>
          </p:cNvSpPr>
          <p:nvPr/>
        </p:nvSpPr>
        <p:spPr>
          <a:xfrm>
            <a:off x="6096000" y="1470484"/>
            <a:ext cx="5486400" cy="3917032"/>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Quality assurance of coaching / mentoring</a:t>
            </a:r>
          </a:p>
          <a:p>
            <a:r>
              <a:rPr lang="en-GB" dirty="0"/>
              <a:t>Barriers – culture/structure/resources</a:t>
            </a:r>
          </a:p>
          <a:p>
            <a:r>
              <a:rPr lang="en-GB" dirty="0"/>
              <a:t>Other similar learning interventions</a:t>
            </a:r>
          </a:p>
          <a:p>
            <a:r>
              <a:rPr lang="en-GB" dirty="0"/>
              <a:t>Emerging and future trends driving coaching and mentoring </a:t>
            </a:r>
          </a:p>
          <a:p>
            <a:r>
              <a:rPr lang="en-GB" dirty="0"/>
              <a:t>Coaching and mentoring and AI / technology </a:t>
            </a:r>
          </a:p>
        </p:txBody>
      </p:sp>
    </p:spTree>
    <p:extLst>
      <p:ext uri="{BB962C8B-B14F-4D97-AF65-F5344CB8AC3E}">
        <p14:creationId xmlns:p14="http://schemas.microsoft.com/office/powerpoint/2010/main" val="42305037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A1DED-13F1-49AB-804A-0499316FA8FD}"/>
              </a:ext>
            </a:extLst>
          </p:cNvPr>
          <p:cNvSpPr>
            <a:spLocks noGrp="1"/>
          </p:cNvSpPr>
          <p:nvPr>
            <p:ph type="title"/>
          </p:nvPr>
        </p:nvSpPr>
        <p:spPr/>
        <p:txBody>
          <a:bodyPr>
            <a:normAutofit/>
          </a:bodyPr>
          <a:lstStyle/>
          <a:p>
            <a:r>
              <a:rPr lang="en-GB" dirty="0"/>
              <a:t>Coaching and Mentoring Models</a:t>
            </a:r>
          </a:p>
        </p:txBody>
      </p:sp>
      <p:sp>
        <p:nvSpPr>
          <p:cNvPr id="4" name="Content Placeholder 2">
            <a:extLst>
              <a:ext uri="{FF2B5EF4-FFF2-40B4-BE49-F238E27FC236}">
                <a16:creationId xmlns:a16="http://schemas.microsoft.com/office/drawing/2014/main" id="{E21D1683-B529-443C-ABE0-536DDF92653C}"/>
              </a:ext>
            </a:extLst>
          </p:cNvPr>
          <p:cNvSpPr>
            <a:spLocks noGrp="1"/>
          </p:cNvSpPr>
          <p:nvPr>
            <p:ph idx="1"/>
          </p:nvPr>
        </p:nvSpPr>
        <p:spPr>
          <a:xfrm>
            <a:off x="609600" y="1600200"/>
            <a:ext cx="10972800" cy="3916363"/>
          </a:xfrm>
        </p:spPr>
        <p:txBody>
          <a:bodyPr/>
          <a:lstStyle/>
          <a:p>
            <a:pPr marL="476250" indent="-476250" eaLnBrk="1" hangingPunct="1"/>
            <a:r>
              <a:rPr lang="en-GB" sz="2800" dirty="0">
                <a:latin typeface="Arial" charset="0"/>
                <a:cs typeface="Arial" charset="0"/>
              </a:rPr>
              <a:t>GROW – Performance Coaching</a:t>
            </a:r>
          </a:p>
          <a:p>
            <a:pPr marL="476250" indent="-476250" eaLnBrk="1" hangingPunct="1"/>
            <a:r>
              <a:rPr lang="en-GB" sz="2800" dirty="0">
                <a:latin typeface="Arial" charset="0"/>
                <a:cs typeface="Arial" charset="0"/>
              </a:rPr>
              <a:t>CLEAR – Performance / transformational</a:t>
            </a:r>
          </a:p>
          <a:p>
            <a:pPr marL="476250" indent="-476250" eaLnBrk="1" hangingPunct="1"/>
            <a:r>
              <a:rPr lang="en-GB" sz="2800" dirty="0">
                <a:latin typeface="Arial" charset="0"/>
                <a:cs typeface="Arial" charset="0"/>
              </a:rPr>
              <a:t>OSCAR – Performance </a:t>
            </a:r>
            <a:r>
              <a:rPr lang="en-GB" sz="2800" dirty="0" err="1">
                <a:latin typeface="Arial" charset="0"/>
                <a:cs typeface="Arial" charset="0"/>
              </a:rPr>
              <a:t>Coachng</a:t>
            </a:r>
            <a:endParaRPr lang="en-GB" sz="2800" dirty="0">
              <a:latin typeface="Arial" charset="0"/>
              <a:cs typeface="Arial" charset="0"/>
            </a:endParaRPr>
          </a:p>
          <a:p>
            <a:pPr marL="476250" indent="-476250" eaLnBrk="1" hangingPunct="1"/>
            <a:r>
              <a:rPr lang="en-GB" sz="2800" dirty="0">
                <a:latin typeface="Arial" charset="0"/>
                <a:cs typeface="Arial" charset="0"/>
              </a:rPr>
              <a:t>Instant pay-off – </a:t>
            </a:r>
            <a:r>
              <a:rPr lang="en-GB" sz="2800" dirty="0" err="1">
                <a:latin typeface="Arial" charset="0"/>
                <a:cs typeface="Arial" charset="0"/>
              </a:rPr>
              <a:t>Corridoor</a:t>
            </a:r>
            <a:r>
              <a:rPr lang="en-GB" sz="2800" dirty="0">
                <a:latin typeface="Arial" charset="0"/>
                <a:cs typeface="Arial" charset="0"/>
              </a:rPr>
              <a:t> coaching and coaching conversations</a:t>
            </a:r>
          </a:p>
          <a:p>
            <a:pPr marL="476250" indent="-476250" eaLnBrk="1" hangingPunct="1"/>
            <a:r>
              <a:rPr lang="en-GB" sz="2800" dirty="0">
                <a:latin typeface="Arial" charset="0"/>
                <a:cs typeface="Arial" charset="0"/>
              </a:rPr>
              <a:t>Transformational – A shift from A to B</a:t>
            </a:r>
          </a:p>
          <a:p>
            <a:pPr marL="476250" indent="-476250" eaLnBrk="1" hangingPunct="1"/>
            <a:r>
              <a:rPr lang="en-GB" sz="2800" dirty="0">
                <a:latin typeface="Arial" charset="0"/>
                <a:cs typeface="Arial" charset="0"/>
              </a:rPr>
              <a:t>Transpersonal – Enlightened thinking – Story telling.  (See academic view points document).</a:t>
            </a:r>
          </a:p>
        </p:txBody>
      </p:sp>
    </p:spTree>
    <p:extLst>
      <p:ext uri="{BB962C8B-B14F-4D97-AF65-F5344CB8AC3E}">
        <p14:creationId xmlns:p14="http://schemas.microsoft.com/office/powerpoint/2010/main" val="16103324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2.1 Coaching &amp; Mentoring Models</a:t>
            </a:r>
          </a:p>
        </p:txBody>
      </p:sp>
      <p:sp>
        <p:nvSpPr>
          <p:cNvPr id="5" name="Vertical Text Placeholder 4"/>
          <p:cNvSpPr>
            <a:spLocks noGrp="1"/>
          </p:cNvSpPr>
          <p:nvPr>
            <p:ph type="body" orient="vert" idx="1"/>
          </p:nvPr>
        </p:nvSpPr>
        <p:spPr>
          <a:xfrm>
            <a:off x="1929584" y="1124745"/>
            <a:ext cx="8318832" cy="4392488"/>
          </a:xfrm>
        </p:spPr>
        <p:txBody>
          <a:bodyPr>
            <a:normAutofit/>
          </a:bodyPr>
          <a:lstStyle/>
          <a:p>
            <a:r>
              <a:rPr lang="en-GB" sz="2800" dirty="0"/>
              <a:t>Coaching models help to provide a framework for the coaching discussion.</a:t>
            </a:r>
          </a:p>
          <a:p>
            <a:r>
              <a:rPr lang="en-GB" sz="2800" dirty="0"/>
              <a:t>There are a number of well known models of coaching but the best known of them is the GROW model. </a:t>
            </a:r>
          </a:p>
          <a:p>
            <a:pPr marL="0" indent="0">
              <a:buNone/>
            </a:pPr>
            <a:endParaRPr lang="en-GB" sz="2800" dirty="0"/>
          </a:p>
          <a:p>
            <a:pPr marL="0" indent="0">
              <a:buNone/>
            </a:pPr>
            <a:r>
              <a:rPr lang="en-GB" sz="2800" dirty="0"/>
              <a:t>The grow model in action:</a:t>
            </a:r>
          </a:p>
          <a:p>
            <a:pPr marL="0" indent="0">
              <a:buNone/>
            </a:pPr>
            <a:r>
              <a:rPr lang="en-GB" sz="1800" dirty="0">
                <a:hlinkClick r:id="rId3"/>
              </a:rPr>
              <a:t>https://www.youtube.com/watch?v=tnm3VwfX7Gs</a:t>
            </a:r>
            <a:endParaRPr lang="en-GB" sz="1800" dirty="0"/>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7" name="Picture 6"/>
          <p:cNvPicPr>
            <a:picLocks noChangeAspect="1"/>
          </p:cNvPicPr>
          <p:nvPr/>
        </p:nvPicPr>
        <p:blipFill rotWithShape="1">
          <a:blip r:embed="rId4" cstate="print"/>
          <a:srcRect t="13255"/>
          <a:stretch/>
        </p:blipFill>
        <p:spPr>
          <a:xfrm>
            <a:off x="7680177" y="3140968"/>
            <a:ext cx="2905395" cy="2520280"/>
          </a:xfrm>
          <a:prstGeom prst="rect">
            <a:avLst/>
          </a:prstGeom>
        </p:spPr>
      </p:pic>
    </p:spTree>
    <p:extLst>
      <p:ext uri="{BB962C8B-B14F-4D97-AF65-F5344CB8AC3E}">
        <p14:creationId xmlns:p14="http://schemas.microsoft.com/office/powerpoint/2010/main" val="27910319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9584" y="-27384"/>
            <a:ext cx="8229600" cy="1143000"/>
          </a:xfrm>
        </p:spPr>
        <p:txBody>
          <a:bodyPr/>
          <a:lstStyle/>
          <a:p>
            <a:r>
              <a:rPr lang="en-GB" dirty="0"/>
              <a:t>2.1 Coaching Models</a:t>
            </a:r>
          </a:p>
        </p:txBody>
      </p:sp>
      <p:sp>
        <p:nvSpPr>
          <p:cNvPr id="6" name="Vertical Text Placeholder 5"/>
          <p:cNvSpPr>
            <a:spLocks noGrp="1"/>
          </p:cNvSpPr>
          <p:nvPr>
            <p:ph type="body" orient="vert" idx="13"/>
          </p:nvPr>
        </p:nvSpPr>
        <p:spPr>
          <a:xfrm>
            <a:off x="1930146" y="919659"/>
            <a:ext cx="8317230" cy="369741"/>
          </a:xfrm>
        </p:spPr>
        <p:txBody>
          <a:bodyPr/>
          <a:lstStyle/>
          <a:p>
            <a:pPr marL="0" indent="0">
              <a:buNone/>
            </a:pPr>
            <a:r>
              <a:rPr lang="en-GB" dirty="0"/>
              <a:t>The GROW Model</a:t>
            </a:r>
          </a:p>
        </p:txBody>
      </p:sp>
      <p:graphicFrame>
        <p:nvGraphicFramePr>
          <p:cNvPr id="9" name="Table 8"/>
          <p:cNvGraphicFramePr>
            <a:graphicFrameLocks noGrp="1"/>
          </p:cNvGraphicFramePr>
          <p:nvPr>
            <p:extLst/>
          </p:nvPr>
        </p:nvGraphicFramePr>
        <p:xfrm>
          <a:off x="1919536" y="1382691"/>
          <a:ext cx="8297728" cy="4338605"/>
        </p:xfrm>
        <a:graphic>
          <a:graphicData uri="http://schemas.openxmlformats.org/drawingml/2006/table">
            <a:tbl>
              <a:tblPr/>
              <a:tblGrid>
                <a:gridCol w="1199253">
                  <a:extLst>
                    <a:ext uri="{9D8B030D-6E8A-4147-A177-3AD203B41FA5}">
                      <a16:colId xmlns:a16="http://schemas.microsoft.com/office/drawing/2014/main" val="20000"/>
                    </a:ext>
                  </a:extLst>
                </a:gridCol>
                <a:gridCol w="7098475">
                  <a:extLst>
                    <a:ext uri="{9D8B030D-6E8A-4147-A177-3AD203B41FA5}">
                      <a16:colId xmlns:a16="http://schemas.microsoft.com/office/drawing/2014/main" val="20001"/>
                    </a:ext>
                  </a:extLst>
                </a:gridCol>
              </a:tblGrid>
              <a:tr h="1085138">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G</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solidFill>
                  </a:tcPr>
                </a:tc>
                <a:tc>
                  <a:txBody>
                    <a:bodyPr/>
                    <a:lstStyle/>
                    <a:p>
                      <a:pPr algn="just">
                        <a:lnSpc>
                          <a:spcPct val="115000"/>
                        </a:lnSpc>
                        <a:spcAft>
                          <a:spcPts val="0"/>
                        </a:spcAft>
                        <a:tabLst>
                          <a:tab pos="2143125" algn="l"/>
                        </a:tabLst>
                      </a:pPr>
                      <a:r>
                        <a:rPr lang="en-GB" sz="1600" dirty="0">
                          <a:latin typeface="Calibri"/>
                          <a:ea typeface="Calibri"/>
                          <a:cs typeface="Calibri"/>
                        </a:rPr>
                        <a:t>Goal: Define and agree the goal or outcome to be achieved.   You should assist the coachee in defining a goal that is SMART.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How will you know the goal is achieved?</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Describe what you ideal outcome is in this situation?</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085138">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R</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solidFill>
                  </a:tcPr>
                </a:tc>
                <a:tc>
                  <a:txBody>
                    <a:bodyPr/>
                    <a:lstStyle/>
                    <a:p>
                      <a:pPr algn="just">
                        <a:lnSpc>
                          <a:spcPct val="115000"/>
                        </a:lnSpc>
                        <a:spcAft>
                          <a:spcPts val="0"/>
                        </a:spcAft>
                        <a:tabLst>
                          <a:tab pos="2143125" algn="l"/>
                        </a:tabLst>
                      </a:pPr>
                      <a:r>
                        <a:rPr lang="en-GB" sz="1600" dirty="0">
                          <a:latin typeface="Calibri"/>
                          <a:ea typeface="Calibri"/>
                          <a:cs typeface="Calibri"/>
                        </a:rPr>
                        <a:t>Reality:  Examine the current reality.  In order to reach your goal you must fully consider your starting point.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Where are you in relation to your goal?</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What is going well right now?</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085138">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O</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solidFill>
                  </a:tcPr>
                </a:tc>
                <a:tc>
                  <a:txBody>
                    <a:bodyPr/>
                    <a:lstStyle/>
                    <a:p>
                      <a:pPr algn="just">
                        <a:lnSpc>
                          <a:spcPct val="115000"/>
                        </a:lnSpc>
                        <a:spcAft>
                          <a:spcPts val="0"/>
                        </a:spcAft>
                        <a:tabLst>
                          <a:tab pos="2143125" algn="l"/>
                        </a:tabLst>
                      </a:pPr>
                      <a:r>
                        <a:rPr lang="en-GB" sz="1600" dirty="0">
                          <a:latin typeface="Calibri"/>
                          <a:ea typeface="Calibri"/>
                          <a:cs typeface="Calibri"/>
                        </a:rPr>
                        <a:t>Options: Explore the options.  Determine what the possible options are for reaching the goal.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What else could you do?</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Give me 5 options?</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023143">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W</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solidFill>
                  </a:tcPr>
                </a:tc>
                <a:tc>
                  <a:txBody>
                    <a:bodyPr/>
                    <a:lstStyle/>
                    <a:p>
                      <a:pPr algn="just">
                        <a:lnSpc>
                          <a:spcPct val="115000"/>
                        </a:lnSpc>
                        <a:spcAft>
                          <a:spcPts val="0"/>
                        </a:spcAft>
                        <a:tabLst>
                          <a:tab pos="2143125" algn="l"/>
                        </a:tabLst>
                      </a:pPr>
                      <a:r>
                        <a:rPr lang="en-GB" sz="1600" dirty="0">
                          <a:latin typeface="Calibri"/>
                          <a:ea typeface="Calibri"/>
                          <a:cs typeface="Calibri"/>
                        </a:rPr>
                        <a:t>Will:  Gain commitment to specific actions.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What will you do now, and when?</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How will you keep yourself motivated?</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4437910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2.1 Coaching Models</a:t>
            </a:r>
          </a:p>
        </p:txBody>
      </p:sp>
      <p:sp>
        <p:nvSpPr>
          <p:cNvPr id="3" name="Vertical Text Placeholder 2"/>
          <p:cNvSpPr>
            <a:spLocks noGrp="1"/>
          </p:cNvSpPr>
          <p:nvPr>
            <p:ph type="body" orient="vert" idx="1"/>
          </p:nvPr>
        </p:nvSpPr>
        <p:spPr/>
        <p:txBody>
          <a:bodyPr>
            <a:normAutofit lnSpcReduction="10000"/>
          </a:bodyPr>
          <a:lstStyle/>
          <a:p>
            <a:r>
              <a:rPr lang="en-GB" dirty="0"/>
              <a:t>Practice using the model to address a challenge that you are currently facing.  </a:t>
            </a:r>
          </a:p>
          <a:p>
            <a:endParaRPr lang="en-GB" dirty="0"/>
          </a:p>
          <a:p>
            <a:pPr>
              <a:buFont typeface="Wingdings" pitchFamily="2" charset="2"/>
              <a:buChar char="§"/>
            </a:pPr>
            <a:r>
              <a:rPr lang="en-GB" dirty="0"/>
              <a:t> What is your goal?</a:t>
            </a:r>
          </a:p>
          <a:p>
            <a:pPr>
              <a:buFont typeface="Wingdings" pitchFamily="2" charset="2"/>
              <a:buChar char="§"/>
            </a:pPr>
            <a:r>
              <a:rPr lang="en-GB" dirty="0"/>
              <a:t> Where are you now in relation to your goal?</a:t>
            </a:r>
          </a:p>
          <a:p>
            <a:pPr>
              <a:buFont typeface="Wingdings" pitchFamily="2" charset="2"/>
              <a:buChar char="§"/>
            </a:pPr>
            <a:r>
              <a:rPr lang="en-GB" dirty="0"/>
              <a:t> What options do you have to help you reach your goal?</a:t>
            </a:r>
          </a:p>
          <a:p>
            <a:pPr>
              <a:buFont typeface="Wingdings" pitchFamily="2" charset="2"/>
              <a:buChar char="§"/>
            </a:pPr>
            <a:r>
              <a:rPr lang="en-GB" dirty="0"/>
              <a:t> How will you stay on track/maintain motivation?</a:t>
            </a:r>
          </a:p>
          <a:p>
            <a:pPr>
              <a:buFont typeface="Wingdings" pitchFamily="2" charset="2"/>
              <a:buChar char="§"/>
            </a:pPr>
            <a:endParaRPr lang="en-GB" dirty="0"/>
          </a:p>
        </p:txBody>
      </p:sp>
      <p:sp>
        <p:nvSpPr>
          <p:cNvPr id="5" name="Slide Number Placeholder 4"/>
          <p:cNvSpPr>
            <a:spLocks noGrp="1"/>
          </p:cNvSpPr>
          <p:nvPr>
            <p:ph type="sldNum" sz="quarter" idx="4294967295"/>
          </p:nvPr>
        </p:nvSpPr>
        <p:spPr>
          <a:xfrm>
            <a:off x="10022532" y="414213"/>
            <a:ext cx="262944" cy="216000"/>
          </a:xfrm>
          <a:prstGeom prst="rect">
            <a:avLst/>
          </a:prstGeom>
        </p:spPr>
        <p:txBody>
          <a:bodyPr/>
          <a:lstStyle/>
          <a:p>
            <a:fld id="{4FE0908C-D037-4276-B023-3DE644EA2E36}" type="slidenum">
              <a:rPr lang="en-US" smtClean="0"/>
              <a:pPr/>
              <a:t>21</a:t>
            </a:fld>
            <a:endParaRPr lang="en-US"/>
          </a:p>
        </p:txBody>
      </p:sp>
      <p:sp>
        <p:nvSpPr>
          <p:cNvPr id="6" name="Vertical Text Placeholder 5"/>
          <p:cNvSpPr>
            <a:spLocks noGrp="1"/>
          </p:cNvSpPr>
          <p:nvPr>
            <p:ph type="body" orient="vert" idx="13"/>
          </p:nvPr>
        </p:nvSpPr>
        <p:spPr/>
        <p:txBody>
          <a:bodyPr/>
          <a:lstStyle/>
          <a:p>
            <a:pPr marL="0" indent="0">
              <a:buNone/>
            </a:pPr>
            <a:r>
              <a:rPr lang="en-GB" dirty="0"/>
              <a:t>The GROW Model</a:t>
            </a:r>
          </a:p>
        </p:txBody>
      </p:sp>
    </p:spTree>
    <p:extLst>
      <p:ext uri="{BB962C8B-B14F-4D97-AF65-F5344CB8AC3E}">
        <p14:creationId xmlns:p14="http://schemas.microsoft.com/office/powerpoint/2010/main" val="4921631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9584" y="-27384"/>
            <a:ext cx="8229600" cy="1143000"/>
          </a:xfrm>
        </p:spPr>
        <p:txBody>
          <a:bodyPr/>
          <a:lstStyle/>
          <a:p>
            <a:r>
              <a:rPr lang="en-GB" dirty="0"/>
              <a:t>2.2 Coaching Models</a:t>
            </a:r>
          </a:p>
        </p:txBody>
      </p:sp>
      <p:sp>
        <p:nvSpPr>
          <p:cNvPr id="6" name="Vertical Text Placeholder 5"/>
          <p:cNvSpPr>
            <a:spLocks noGrp="1"/>
          </p:cNvSpPr>
          <p:nvPr>
            <p:ph type="body" orient="vert" idx="13"/>
          </p:nvPr>
        </p:nvSpPr>
        <p:spPr>
          <a:xfrm>
            <a:off x="1930146" y="919659"/>
            <a:ext cx="8317230" cy="369741"/>
          </a:xfrm>
        </p:spPr>
        <p:txBody>
          <a:bodyPr/>
          <a:lstStyle/>
          <a:p>
            <a:pPr marL="0" indent="0">
              <a:buNone/>
            </a:pPr>
            <a:r>
              <a:rPr lang="en-GB" dirty="0"/>
              <a:t>The OSCAR Model</a:t>
            </a:r>
          </a:p>
        </p:txBody>
      </p:sp>
      <p:graphicFrame>
        <p:nvGraphicFramePr>
          <p:cNvPr id="3" name="Table 2">
            <a:extLst>
              <a:ext uri="{FF2B5EF4-FFF2-40B4-BE49-F238E27FC236}">
                <a16:creationId xmlns:a16="http://schemas.microsoft.com/office/drawing/2014/main" id="{EA7238F1-FFBA-4322-A98B-9B780C328E7E}"/>
              </a:ext>
            </a:extLst>
          </p:cNvPr>
          <p:cNvGraphicFramePr>
            <a:graphicFrameLocks noGrp="1"/>
          </p:cNvGraphicFramePr>
          <p:nvPr>
            <p:extLst/>
          </p:nvPr>
        </p:nvGraphicFramePr>
        <p:xfrm>
          <a:off x="3048000" y="1706880"/>
          <a:ext cx="6096000" cy="3444240"/>
        </p:xfrm>
        <a:graphic>
          <a:graphicData uri="http://schemas.openxmlformats.org/drawingml/2006/table">
            <a:tbl>
              <a:tblPr firstRow="1" bandRow="1">
                <a:tableStyleId>{E8B1032C-EA38-4F05-BA0D-38AFFFC7BED3}</a:tableStyleId>
              </a:tblPr>
              <a:tblGrid>
                <a:gridCol w="1031776">
                  <a:extLst>
                    <a:ext uri="{9D8B030D-6E8A-4147-A177-3AD203B41FA5}">
                      <a16:colId xmlns:a16="http://schemas.microsoft.com/office/drawing/2014/main" val="3001124554"/>
                    </a:ext>
                  </a:extLst>
                </a:gridCol>
                <a:gridCol w="5064224">
                  <a:extLst>
                    <a:ext uri="{9D8B030D-6E8A-4147-A177-3AD203B41FA5}">
                      <a16:colId xmlns:a16="http://schemas.microsoft.com/office/drawing/2014/main" val="2368847141"/>
                    </a:ext>
                  </a:extLst>
                </a:gridCol>
              </a:tblGrid>
              <a:tr h="0">
                <a:tc>
                  <a:txBody>
                    <a:bodyPr/>
                    <a:lstStyle/>
                    <a:p>
                      <a:r>
                        <a:rPr lang="en-GB" sz="3600" b="1" dirty="0"/>
                        <a:t>O</a:t>
                      </a:r>
                    </a:p>
                  </a:txBody>
                  <a:tcPr/>
                </a:tc>
                <a:tc>
                  <a:txBody>
                    <a:bodyPr/>
                    <a:lstStyle/>
                    <a:p>
                      <a:r>
                        <a:rPr lang="en-GB" sz="2000" b="0" dirty="0"/>
                        <a:t>Outcome (the desire outcome for the future – the goal)</a:t>
                      </a:r>
                    </a:p>
                  </a:txBody>
                  <a:tcPr/>
                </a:tc>
                <a:extLst>
                  <a:ext uri="{0D108BD9-81ED-4DB2-BD59-A6C34878D82A}">
                    <a16:rowId xmlns:a16="http://schemas.microsoft.com/office/drawing/2014/main" val="2837039887"/>
                  </a:ext>
                </a:extLst>
              </a:tr>
              <a:tr h="291592">
                <a:tc>
                  <a:txBody>
                    <a:bodyPr/>
                    <a:lstStyle/>
                    <a:p>
                      <a:r>
                        <a:rPr lang="en-GB" sz="3600" b="1" dirty="0"/>
                        <a:t>S</a:t>
                      </a:r>
                    </a:p>
                  </a:txBody>
                  <a:tcPr/>
                </a:tc>
                <a:tc>
                  <a:txBody>
                    <a:bodyPr/>
                    <a:lstStyle/>
                    <a:p>
                      <a:r>
                        <a:rPr lang="en-GB" sz="2000" dirty="0"/>
                        <a:t>Situation (What is the situation currently)</a:t>
                      </a:r>
                    </a:p>
                  </a:txBody>
                  <a:tcPr/>
                </a:tc>
                <a:extLst>
                  <a:ext uri="{0D108BD9-81ED-4DB2-BD59-A6C34878D82A}">
                    <a16:rowId xmlns:a16="http://schemas.microsoft.com/office/drawing/2014/main" val="1073408957"/>
                  </a:ext>
                </a:extLst>
              </a:tr>
              <a:tr h="217424">
                <a:tc>
                  <a:txBody>
                    <a:bodyPr/>
                    <a:lstStyle/>
                    <a:p>
                      <a:r>
                        <a:rPr lang="en-GB" sz="3600" b="1" dirty="0"/>
                        <a:t>C</a:t>
                      </a:r>
                    </a:p>
                  </a:txBody>
                  <a:tcPr/>
                </a:tc>
                <a:tc>
                  <a:txBody>
                    <a:bodyPr/>
                    <a:lstStyle/>
                    <a:p>
                      <a:r>
                        <a:rPr lang="en-GB" sz="2000" dirty="0"/>
                        <a:t>Choices (What available options can move you towards this goal)</a:t>
                      </a:r>
                    </a:p>
                  </a:txBody>
                  <a:tcPr/>
                </a:tc>
                <a:extLst>
                  <a:ext uri="{0D108BD9-81ED-4DB2-BD59-A6C34878D82A}">
                    <a16:rowId xmlns:a16="http://schemas.microsoft.com/office/drawing/2014/main" val="4175797271"/>
                  </a:ext>
                </a:extLst>
              </a:tr>
              <a:tr h="143256">
                <a:tc>
                  <a:txBody>
                    <a:bodyPr/>
                    <a:lstStyle/>
                    <a:p>
                      <a:r>
                        <a:rPr lang="en-GB" sz="3600" b="1" dirty="0"/>
                        <a:t>A</a:t>
                      </a:r>
                    </a:p>
                  </a:txBody>
                  <a:tcPr/>
                </a:tc>
                <a:tc>
                  <a:txBody>
                    <a:bodyPr/>
                    <a:lstStyle/>
                    <a:p>
                      <a:r>
                        <a:rPr lang="en-GB" sz="2000" dirty="0"/>
                        <a:t>Action (what steps are going to get you to the desired goal)</a:t>
                      </a:r>
                    </a:p>
                  </a:txBody>
                  <a:tcPr/>
                </a:tc>
                <a:extLst>
                  <a:ext uri="{0D108BD9-81ED-4DB2-BD59-A6C34878D82A}">
                    <a16:rowId xmlns:a16="http://schemas.microsoft.com/office/drawing/2014/main" val="3059100388"/>
                  </a:ext>
                </a:extLst>
              </a:tr>
              <a:tr h="0">
                <a:tc>
                  <a:txBody>
                    <a:bodyPr/>
                    <a:lstStyle/>
                    <a:p>
                      <a:r>
                        <a:rPr lang="en-GB" sz="3600" b="1" dirty="0"/>
                        <a:t>R</a:t>
                      </a:r>
                    </a:p>
                  </a:txBody>
                  <a:tcPr/>
                </a:tc>
                <a:tc>
                  <a:txBody>
                    <a:bodyPr/>
                    <a:lstStyle/>
                    <a:p>
                      <a:r>
                        <a:rPr lang="en-GB" sz="2000" dirty="0"/>
                        <a:t>Review (Review milestones to keep you on track)</a:t>
                      </a:r>
                    </a:p>
                  </a:txBody>
                  <a:tcPr/>
                </a:tc>
                <a:extLst>
                  <a:ext uri="{0D108BD9-81ED-4DB2-BD59-A6C34878D82A}">
                    <a16:rowId xmlns:a16="http://schemas.microsoft.com/office/drawing/2014/main" val="4153883173"/>
                  </a:ext>
                </a:extLst>
              </a:tr>
            </a:tbl>
          </a:graphicData>
        </a:graphic>
      </p:graphicFrame>
    </p:spTree>
    <p:extLst>
      <p:ext uri="{BB962C8B-B14F-4D97-AF65-F5344CB8AC3E}">
        <p14:creationId xmlns:p14="http://schemas.microsoft.com/office/powerpoint/2010/main" val="2378335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58713"/>
            <a:ext cx="8229600" cy="571500"/>
          </a:xfrm>
        </p:spPr>
        <p:txBody>
          <a:bodyPr>
            <a:normAutofit fontScale="90000"/>
          </a:bodyPr>
          <a:lstStyle/>
          <a:p>
            <a:pPr algn="ctr"/>
            <a:r>
              <a:rPr lang="en-GB" sz="4000" dirty="0"/>
              <a:t>2.1 Instant Payoff Coaching </a:t>
            </a:r>
          </a:p>
        </p:txBody>
      </p:sp>
      <p:sp>
        <p:nvSpPr>
          <p:cNvPr id="3" name="Vertical Text Placeholder 2"/>
          <p:cNvSpPr>
            <a:spLocks noGrp="1"/>
          </p:cNvSpPr>
          <p:nvPr>
            <p:ph type="body" orient="vert" idx="1"/>
          </p:nvPr>
        </p:nvSpPr>
        <p:spPr>
          <a:xfrm>
            <a:off x="1981200" y="764704"/>
            <a:ext cx="8318832" cy="4536504"/>
          </a:xfrm>
        </p:spPr>
        <p:txBody>
          <a:bodyPr>
            <a:normAutofit fontScale="55000" lnSpcReduction="20000"/>
          </a:bodyPr>
          <a:lstStyle/>
          <a:p>
            <a:pPr lvl="0"/>
            <a:r>
              <a:rPr lang="en-GB" dirty="0"/>
              <a:t>Ask the </a:t>
            </a:r>
            <a:r>
              <a:rPr lang="en-GB" dirty="0" err="1"/>
              <a:t>coachee</a:t>
            </a:r>
            <a:r>
              <a:rPr lang="en-GB" dirty="0"/>
              <a:t> to describe the current </a:t>
            </a:r>
            <a:r>
              <a:rPr lang="en-GB" b="1" dirty="0"/>
              <a:t>issue or problem</a:t>
            </a:r>
            <a:r>
              <a:rPr lang="en-GB" dirty="0"/>
              <a:t>, with specific examples and a small amount of relevant background.</a:t>
            </a:r>
          </a:p>
          <a:p>
            <a:pPr lvl="0"/>
            <a:r>
              <a:rPr lang="en-GB" dirty="0"/>
              <a:t>Ask him/her to </a:t>
            </a:r>
            <a:r>
              <a:rPr lang="en-GB" b="1" dirty="0"/>
              <a:t>describe the outcome</a:t>
            </a:r>
            <a:r>
              <a:rPr lang="en-GB" dirty="0"/>
              <a:t> – paint as specific a ‘picture’ as possible of how things would be if s/he had sorted out the problem.  Do not try to solve the problem, but note the emerging ideas</a:t>
            </a:r>
          </a:p>
          <a:p>
            <a:pPr lvl="0"/>
            <a:r>
              <a:rPr lang="en-GB" dirty="0"/>
              <a:t>With the </a:t>
            </a:r>
            <a:r>
              <a:rPr lang="en-GB" dirty="0" err="1"/>
              <a:t>coachee</a:t>
            </a:r>
            <a:r>
              <a:rPr lang="en-GB" dirty="0"/>
              <a:t>, list all the </a:t>
            </a:r>
            <a:r>
              <a:rPr lang="en-GB" b="1" dirty="0"/>
              <a:t>obstacles/blocks</a:t>
            </a:r>
            <a:r>
              <a:rPr lang="en-GB" dirty="0"/>
              <a:t> that lie between 1 and 2.  Sort them in to three groups:</a:t>
            </a:r>
          </a:p>
          <a:p>
            <a:pPr lvl="0"/>
            <a:r>
              <a:rPr lang="en-GB" dirty="0">
                <a:solidFill>
                  <a:schemeClr val="tx2"/>
                </a:solidFill>
              </a:rPr>
              <a:t>Blocks that exist in the </a:t>
            </a:r>
            <a:r>
              <a:rPr lang="en-GB" dirty="0" err="1">
                <a:solidFill>
                  <a:schemeClr val="tx2"/>
                </a:solidFill>
              </a:rPr>
              <a:t>coachee</a:t>
            </a:r>
            <a:r>
              <a:rPr lang="en-GB" dirty="0">
                <a:solidFill>
                  <a:schemeClr val="tx2"/>
                </a:solidFill>
              </a:rPr>
              <a:t> (lack of skill/knowledge, low motivation, attitude etc).</a:t>
            </a:r>
          </a:p>
          <a:p>
            <a:pPr lvl="0"/>
            <a:r>
              <a:rPr lang="en-GB" dirty="0">
                <a:solidFill>
                  <a:schemeClr val="tx2"/>
                </a:solidFill>
              </a:rPr>
              <a:t>Blocks that exist in others (anxious customer, manager stressed and panicking etc.)</a:t>
            </a:r>
          </a:p>
          <a:p>
            <a:pPr lvl="0"/>
            <a:r>
              <a:rPr lang="en-GB" dirty="0">
                <a:solidFill>
                  <a:schemeClr val="tx2"/>
                </a:solidFill>
              </a:rPr>
              <a:t>Blocks in the situation (inadequate resources, shift in deadline etc.</a:t>
            </a:r>
          </a:p>
          <a:p>
            <a:pPr lvl="0"/>
            <a:r>
              <a:rPr lang="en-GB" dirty="0"/>
              <a:t>Jointly brainstorm ways around these blocks, and </a:t>
            </a:r>
            <a:r>
              <a:rPr lang="en-GB" b="1" dirty="0"/>
              <a:t>possible next steps</a:t>
            </a:r>
            <a:r>
              <a:rPr lang="en-GB" dirty="0"/>
              <a:t>.  Agree an approach, actions and timing. (Landsberg, 2003).</a:t>
            </a:r>
          </a:p>
          <a:p>
            <a:pPr marL="0" indent="0">
              <a:buNone/>
            </a:pPr>
            <a:endParaRPr lang="en-GB" dirty="0"/>
          </a:p>
          <a:p>
            <a:pPr marL="0" indent="0">
              <a:buNone/>
            </a:pPr>
            <a:r>
              <a:rPr lang="en-GB" dirty="0"/>
              <a:t>Instant Pay-off Coaching -Landsberg, M. (2015) .</a:t>
            </a:r>
            <a:r>
              <a:rPr lang="en-GB" i="1" dirty="0"/>
              <a:t>The Tao of Coaching Boost Your Effectiveness at Work by Developing Those Around You</a:t>
            </a:r>
            <a:r>
              <a:rPr lang="en-GB" dirty="0"/>
              <a:t>. London: Profile Books</a:t>
            </a:r>
          </a:p>
          <a:p>
            <a:pPr marL="0" indent="0">
              <a:buNone/>
            </a:pPr>
            <a:endParaRPr lang="en-GB" dirty="0"/>
          </a:p>
          <a:p>
            <a:endParaRPr lang="en-GB" b="1" u="sng" dirty="0"/>
          </a:p>
        </p:txBody>
      </p:sp>
      <p:sp>
        <p:nvSpPr>
          <p:cNvPr id="5" name="Slide Number Placeholder 4"/>
          <p:cNvSpPr>
            <a:spLocks noGrp="1"/>
          </p:cNvSpPr>
          <p:nvPr>
            <p:ph type="sldNum" sz="quarter" idx="4294967295"/>
          </p:nvPr>
        </p:nvSpPr>
        <p:spPr>
          <a:xfrm>
            <a:off x="10022532" y="414213"/>
            <a:ext cx="262944" cy="216000"/>
          </a:xfrm>
          <a:prstGeom prst="rect">
            <a:avLst/>
          </a:prstGeom>
        </p:spPr>
        <p:txBody>
          <a:bodyPr/>
          <a:lstStyle/>
          <a:p>
            <a:fld id="{4FE0908C-D037-4276-B023-3DE644EA2E36}" type="slidenum">
              <a:rPr lang="en-US" smtClean="0"/>
              <a:pPr/>
              <a:t>23</a:t>
            </a:fld>
            <a:endParaRPr lang="en-US"/>
          </a:p>
        </p:txBody>
      </p:sp>
    </p:spTree>
    <p:extLst>
      <p:ext uri="{BB962C8B-B14F-4D97-AF65-F5344CB8AC3E}">
        <p14:creationId xmlns:p14="http://schemas.microsoft.com/office/powerpoint/2010/main" val="35149356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BDDCC-0650-42EC-BEE0-6CF0AA4A3248}"/>
              </a:ext>
            </a:extLst>
          </p:cNvPr>
          <p:cNvSpPr>
            <a:spLocks noGrp="1"/>
          </p:cNvSpPr>
          <p:nvPr>
            <p:ph type="title"/>
          </p:nvPr>
        </p:nvSpPr>
        <p:spPr/>
        <p:txBody>
          <a:bodyPr>
            <a:normAutofit fontScale="90000"/>
          </a:bodyPr>
          <a:lstStyle/>
          <a:p>
            <a:r>
              <a:rPr lang="en-GB" sz="2700" b="1" dirty="0"/>
              <a:t>Cox,  E. and </a:t>
            </a:r>
            <a:r>
              <a:rPr lang="en-GB" sz="2700" b="1" dirty="0" err="1"/>
              <a:t>Bachkriova</a:t>
            </a:r>
            <a:r>
              <a:rPr lang="en-GB" sz="2700" b="1" dirty="0"/>
              <a:t>, T. and Clutterbuck, D.(2018) </a:t>
            </a:r>
            <a:r>
              <a:rPr lang="en-GB" sz="2700" b="1" i="1" dirty="0"/>
              <a:t>The Complete Handbook of Coaching</a:t>
            </a:r>
            <a:r>
              <a:rPr lang="en-GB" sz="2700" b="1" dirty="0"/>
              <a:t> 3</a:t>
            </a:r>
            <a:r>
              <a:rPr lang="en-GB" sz="2700" b="1" baseline="30000" dirty="0"/>
              <a:t>rd</a:t>
            </a:r>
            <a:r>
              <a:rPr lang="en-GB" sz="2700" b="1" dirty="0"/>
              <a:t> Ed. London: SAGE.</a:t>
            </a:r>
            <a:br>
              <a:rPr lang="en-GB" dirty="0"/>
            </a:br>
            <a:endParaRPr lang="en-GB" dirty="0"/>
          </a:p>
        </p:txBody>
      </p:sp>
      <p:graphicFrame>
        <p:nvGraphicFramePr>
          <p:cNvPr id="5" name="Table 4">
            <a:extLst>
              <a:ext uri="{FF2B5EF4-FFF2-40B4-BE49-F238E27FC236}">
                <a16:creationId xmlns:a16="http://schemas.microsoft.com/office/drawing/2014/main" id="{1C8EF4C6-5C08-4F9B-B16D-C7870CB69C05}"/>
              </a:ext>
            </a:extLst>
          </p:cNvPr>
          <p:cNvGraphicFramePr>
            <a:graphicFrameLocks noGrp="1"/>
          </p:cNvGraphicFramePr>
          <p:nvPr>
            <p:extLst>
              <p:ext uri="{D42A27DB-BD31-4B8C-83A1-F6EECF244321}">
                <p14:modId xmlns:p14="http://schemas.microsoft.com/office/powerpoint/2010/main" val="3434444841"/>
              </p:ext>
            </p:extLst>
          </p:nvPr>
        </p:nvGraphicFramePr>
        <p:xfrm>
          <a:off x="515501" y="1406001"/>
          <a:ext cx="10795122" cy="4186367"/>
        </p:xfrm>
        <a:graphic>
          <a:graphicData uri="http://schemas.openxmlformats.org/drawingml/2006/table">
            <a:tbl>
              <a:tblPr firstRow="1" firstCol="1">
                <a:tableStyleId>{5C22544A-7EE6-4342-B048-85BDC9FD1C3A}</a:tableStyleId>
              </a:tblPr>
              <a:tblGrid>
                <a:gridCol w="5397561">
                  <a:extLst>
                    <a:ext uri="{9D8B030D-6E8A-4147-A177-3AD203B41FA5}">
                      <a16:colId xmlns:a16="http://schemas.microsoft.com/office/drawing/2014/main" val="2811378994"/>
                    </a:ext>
                  </a:extLst>
                </a:gridCol>
                <a:gridCol w="5397561">
                  <a:extLst>
                    <a:ext uri="{9D8B030D-6E8A-4147-A177-3AD203B41FA5}">
                      <a16:colId xmlns:a16="http://schemas.microsoft.com/office/drawing/2014/main" val="305853939"/>
                    </a:ext>
                  </a:extLst>
                </a:gridCol>
              </a:tblGrid>
              <a:tr h="290154">
                <a:tc>
                  <a:txBody>
                    <a:bodyPr/>
                    <a:lstStyle/>
                    <a:p>
                      <a:pPr>
                        <a:lnSpc>
                          <a:spcPct val="107000"/>
                        </a:lnSpc>
                        <a:spcAft>
                          <a:spcPts val="0"/>
                        </a:spcAft>
                      </a:pPr>
                      <a:r>
                        <a:rPr lang="en-GB" sz="2400">
                          <a:effectLst/>
                        </a:rPr>
                        <a:t>Performance Coaching</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400">
                          <a:effectLst/>
                        </a:rPr>
                        <a:t>Transformational Coaching</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29413298"/>
                  </a:ext>
                </a:extLst>
              </a:tr>
              <a:tr h="670699">
                <a:tc>
                  <a:txBody>
                    <a:bodyPr/>
                    <a:lstStyle/>
                    <a:p>
                      <a:pPr>
                        <a:lnSpc>
                          <a:spcPct val="107000"/>
                        </a:lnSpc>
                        <a:spcAft>
                          <a:spcPts val="0"/>
                        </a:spcAft>
                      </a:pPr>
                      <a:r>
                        <a:rPr lang="en-GB" sz="2400">
                          <a:effectLst/>
                        </a:rPr>
                        <a:t>C – What do you want to focus on?</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400">
                          <a:effectLst/>
                        </a:rPr>
                        <a:t>C – What would success look like from this session?</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68467215"/>
                  </a:ext>
                </a:extLst>
              </a:tr>
              <a:tr h="326641">
                <a:tc>
                  <a:txBody>
                    <a:bodyPr/>
                    <a:lstStyle/>
                    <a:p>
                      <a:pPr>
                        <a:lnSpc>
                          <a:spcPct val="107000"/>
                        </a:lnSpc>
                        <a:spcAft>
                          <a:spcPts val="0"/>
                        </a:spcAft>
                      </a:pPr>
                      <a:r>
                        <a:rPr lang="en-GB" sz="2400">
                          <a:effectLst/>
                        </a:rPr>
                        <a:t>L – Tell me about the situation?</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400">
                          <a:effectLst/>
                        </a:rPr>
                        <a:t>L – What I am sesing from your story is …</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34157691"/>
                  </a:ext>
                </a:extLst>
              </a:tr>
              <a:tr h="670699">
                <a:tc>
                  <a:txBody>
                    <a:bodyPr/>
                    <a:lstStyle/>
                    <a:p>
                      <a:pPr>
                        <a:lnSpc>
                          <a:spcPct val="107000"/>
                        </a:lnSpc>
                        <a:spcAft>
                          <a:spcPts val="0"/>
                        </a:spcAft>
                      </a:pPr>
                      <a:r>
                        <a:rPr lang="en-GB" sz="2400" dirty="0">
                          <a:effectLst/>
                        </a:rPr>
                        <a:t>E – What else might you try?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400">
                          <a:effectLst/>
                        </a:rPr>
                        <a:t>E – What is the wildest thing you could do?</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64153329"/>
                  </a:ext>
                </a:extLst>
              </a:tr>
              <a:tr h="670699">
                <a:tc>
                  <a:txBody>
                    <a:bodyPr/>
                    <a:lstStyle/>
                    <a:p>
                      <a:pPr>
                        <a:lnSpc>
                          <a:spcPct val="107000"/>
                        </a:lnSpc>
                        <a:spcAft>
                          <a:spcPts val="0"/>
                        </a:spcAft>
                      </a:pPr>
                      <a:r>
                        <a:rPr lang="en-GB" sz="2400">
                          <a:effectLst/>
                        </a:rPr>
                        <a:t>A – So what are you going to do and when?</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400">
                          <a:effectLst/>
                        </a:rPr>
                        <a:t>A – Imagine that I am that person and rehearse your opening line</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76290810"/>
                  </a:ext>
                </a:extLst>
              </a:tr>
              <a:tr h="670699">
                <a:tc>
                  <a:txBody>
                    <a:bodyPr/>
                    <a:lstStyle/>
                    <a:p>
                      <a:pPr>
                        <a:lnSpc>
                          <a:spcPct val="107000"/>
                        </a:lnSpc>
                        <a:spcAft>
                          <a:spcPts val="0"/>
                        </a:spcAft>
                      </a:pPr>
                      <a:r>
                        <a:rPr lang="en-GB" sz="2400">
                          <a:effectLst/>
                        </a:rPr>
                        <a:t>R – When will we meet to review it?</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400" dirty="0">
                          <a:effectLst/>
                        </a:rPr>
                        <a:t>R – My appreciation is …</a:t>
                      </a:r>
                    </a:p>
                    <a:p>
                      <a:pPr>
                        <a:lnSpc>
                          <a:spcPct val="107000"/>
                        </a:lnSpc>
                        <a:spcAft>
                          <a:spcPts val="0"/>
                        </a:spcAft>
                      </a:pPr>
                      <a:r>
                        <a:rPr lang="en-GB" sz="2400" dirty="0">
                          <a:effectLst/>
                        </a:rPr>
                        <a:t>       My encouragement is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03560257"/>
                  </a:ext>
                </a:extLst>
              </a:tr>
            </a:tbl>
          </a:graphicData>
        </a:graphic>
      </p:graphicFrame>
    </p:spTree>
    <p:extLst>
      <p:ext uri="{BB962C8B-B14F-4D97-AF65-F5344CB8AC3E}">
        <p14:creationId xmlns:p14="http://schemas.microsoft.com/office/powerpoint/2010/main" val="31984243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1.1 Listening (Starr, 2011)</a:t>
            </a:r>
          </a:p>
        </p:txBody>
      </p:sp>
      <p:sp>
        <p:nvSpPr>
          <p:cNvPr id="5" name="Vertical Text Placeholder 4"/>
          <p:cNvSpPr>
            <a:spLocks noGrp="1"/>
          </p:cNvSpPr>
          <p:nvPr>
            <p:ph type="body" orient="vert" idx="1"/>
          </p:nvPr>
        </p:nvSpPr>
        <p:spPr>
          <a:xfrm>
            <a:off x="1929584" y="1124745"/>
            <a:ext cx="8318832" cy="4392488"/>
          </a:xfrm>
        </p:spPr>
        <p:txBody>
          <a:bodyPr>
            <a:normAutofit/>
          </a:bodyPr>
          <a:lstStyle/>
          <a:p>
            <a:endParaRPr lang="en-GB" sz="2800" dirty="0"/>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3" name="Picture 2">
            <a:extLst>
              <a:ext uri="{FF2B5EF4-FFF2-40B4-BE49-F238E27FC236}">
                <a16:creationId xmlns:a16="http://schemas.microsoft.com/office/drawing/2014/main" id="{5440EE16-4510-4700-8C29-FF47F4D73E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2000" y="1358900"/>
            <a:ext cx="8128000" cy="4140200"/>
          </a:xfrm>
          <a:prstGeom prst="rect">
            <a:avLst/>
          </a:prstGeom>
        </p:spPr>
      </p:pic>
    </p:spTree>
    <p:extLst>
      <p:ext uri="{BB962C8B-B14F-4D97-AF65-F5344CB8AC3E}">
        <p14:creationId xmlns:p14="http://schemas.microsoft.com/office/powerpoint/2010/main" val="22717905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1.1 Different Levels of Listening </a:t>
            </a:r>
          </a:p>
        </p:txBody>
      </p:sp>
      <p:sp>
        <p:nvSpPr>
          <p:cNvPr id="5" name="Vertical Text Placeholder 4"/>
          <p:cNvSpPr>
            <a:spLocks noGrp="1"/>
          </p:cNvSpPr>
          <p:nvPr>
            <p:ph type="body" orient="vert" idx="1"/>
          </p:nvPr>
        </p:nvSpPr>
        <p:spPr>
          <a:xfrm>
            <a:off x="1929584" y="1124745"/>
            <a:ext cx="8318832" cy="4392488"/>
          </a:xfrm>
        </p:spPr>
        <p:txBody>
          <a:bodyPr>
            <a:normAutofit fontScale="77500" lnSpcReduction="20000"/>
          </a:bodyPr>
          <a:lstStyle/>
          <a:p>
            <a:endParaRPr lang="en-GB" sz="2800" dirty="0"/>
          </a:p>
          <a:p>
            <a:r>
              <a:rPr lang="en-GB" sz="2800" dirty="0"/>
              <a:t>Egan’s four levels/Clutterbuck’s five levels (Egan, 2007) (Clutterbuck, 2012).</a:t>
            </a:r>
          </a:p>
          <a:p>
            <a:r>
              <a:rPr lang="en-GB" sz="2800" dirty="0"/>
              <a:t>Whitmore’s active listening skills (Whitmore, 2017)</a:t>
            </a:r>
          </a:p>
          <a:p>
            <a:pPr marL="0" indent="0">
              <a:buNone/>
            </a:pPr>
            <a:r>
              <a:rPr lang="en-GB" sz="2800" dirty="0"/>
              <a:t> - Reflective/Mirroring</a:t>
            </a:r>
          </a:p>
          <a:p>
            <a:pPr>
              <a:buFontTx/>
              <a:buChar char="-"/>
            </a:pPr>
            <a:r>
              <a:rPr lang="en-GB" sz="2800" dirty="0"/>
              <a:t>Paraphrasing</a:t>
            </a:r>
          </a:p>
          <a:p>
            <a:pPr>
              <a:buFontTx/>
              <a:buChar char="-"/>
            </a:pPr>
            <a:r>
              <a:rPr lang="en-GB" sz="2800" dirty="0"/>
              <a:t>-Summarizing</a:t>
            </a:r>
          </a:p>
          <a:p>
            <a:pPr>
              <a:buFontTx/>
              <a:buChar char="-"/>
            </a:pPr>
            <a:r>
              <a:rPr lang="en-GB" sz="2800" dirty="0"/>
              <a:t>Clarifying</a:t>
            </a:r>
          </a:p>
          <a:p>
            <a:pPr>
              <a:buFontTx/>
              <a:buChar char="-"/>
            </a:pPr>
            <a:r>
              <a:rPr lang="en-GB" sz="2800" dirty="0"/>
              <a:t>Encouraging self-expression</a:t>
            </a:r>
          </a:p>
          <a:p>
            <a:pPr>
              <a:buFontTx/>
              <a:buChar char="-"/>
            </a:pPr>
            <a:r>
              <a:rPr lang="en-GB" sz="2800" dirty="0"/>
              <a:t>Suspending judgement, criticism, and attachment</a:t>
            </a:r>
          </a:p>
          <a:p>
            <a:pPr>
              <a:buFontTx/>
              <a:buChar char="-"/>
            </a:pPr>
            <a:r>
              <a:rPr lang="en-GB" sz="2800" dirty="0"/>
              <a:t>Listening for potential</a:t>
            </a:r>
          </a:p>
          <a:p>
            <a:pPr>
              <a:buFontTx/>
              <a:buChar char="-"/>
            </a:pPr>
            <a:r>
              <a:rPr lang="en-GB" sz="2800" dirty="0"/>
              <a:t>Listening with heart</a:t>
            </a:r>
          </a:p>
          <a:p>
            <a:pPr>
              <a:buFontTx/>
              <a:buChar char="-"/>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28989565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1.2 Questioning Skills</a:t>
            </a:r>
          </a:p>
        </p:txBody>
      </p:sp>
      <p:sp>
        <p:nvSpPr>
          <p:cNvPr id="5" name="Vertical Text Placeholder 4"/>
          <p:cNvSpPr>
            <a:spLocks noGrp="1"/>
          </p:cNvSpPr>
          <p:nvPr>
            <p:ph type="body" orient="vert" idx="1"/>
          </p:nvPr>
        </p:nvSpPr>
        <p:spPr>
          <a:xfrm>
            <a:off x="1929584" y="977104"/>
            <a:ext cx="8318832" cy="4392488"/>
          </a:xfrm>
        </p:spPr>
        <p:txBody>
          <a:bodyPr>
            <a:normAutofit/>
          </a:bodyPr>
          <a:lstStyle/>
          <a:p>
            <a:pPr marL="0" indent="0">
              <a:buNone/>
            </a:pPr>
            <a:endParaRPr lang="en-GB" sz="2800" dirty="0"/>
          </a:p>
          <a:p>
            <a:r>
              <a:rPr lang="en-GB" sz="2800" dirty="0"/>
              <a:t>Questioning</a:t>
            </a:r>
          </a:p>
          <a:p>
            <a:pPr marL="0" indent="0">
              <a:buNone/>
            </a:pPr>
            <a:r>
              <a:rPr lang="en-GB" sz="2800" dirty="0"/>
              <a:t>David Clutterbuck</a:t>
            </a:r>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2" name="Online Media 1" title="Powerful Questions with Professor David Clutterbuck">
            <a:hlinkClick r:id="" action="ppaction://media"/>
            <a:extLst>
              <a:ext uri="{FF2B5EF4-FFF2-40B4-BE49-F238E27FC236}">
                <a16:creationId xmlns:a16="http://schemas.microsoft.com/office/drawing/2014/main" id="{432A094D-54FA-4D5E-AF4A-AC010D33A4F7}"/>
              </a:ext>
            </a:extLst>
          </p:cNvPr>
          <p:cNvPicPr>
            <a:picLocks noRot="1" noChangeAspect="1"/>
          </p:cNvPicPr>
          <p:nvPr>
            <a:videoFile r:link="rId1"/>
          </p:nvPr>
        </p:nvPicPr>
        <p:blipFill>
          <a:blip r:embed="rId4"/>
          <a:stretch>
            <a:fillRect/>
          </a:stretch>
        </p:blipFill>
        <p:spPr>
          <a:xfrm>
            <a:off x="3719736" y="2780928"/>
            <a:ext cx="4968552" cy="2571750"/>
          </a:xfrm>
          <a:prstGeom prst="rect">
            <a:avLst/>
          </a:prstGeom>
        </p:spPr>
      </p:pic>
    </p:spTree>
    <p:extLst>
      <p:ext uri="{BB962C8B-B14F-4D97-AF65-F5344CB8AC3E}">
        <p14:creationId xmlns:p14="http://schemas.microsoft.com/office/powerpoint/2010/main" val="803894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7351" name="Line 7">
            <a:extLst>
              <a:ext uri="{FF2B5EF4-FFF2-40B4-BE49-F238E27FC236}">
                <a16:creationId xmlns:a16="http://schemas.microsoft.com/office/drawing/2014/main" id="{97F44680-7143-4040-8031-AB903C6E8797}"/>
              </a:ext>
            </a:extLst>
          </p:cNvPr>
          <p:cNvSpPr>
            <a:spLocks noChangeShapeType="1"/>
          </p:cNvSpPr>
          <p:nvPr/>
        </p:nvSpPr>
        <p:spPr bwMode="auto">
          <a:xfrm flipV="1">
            <a:off x="3071813" y="1844675"/>
            <a:ext cx="5903912" cy="338455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56" name="TextBox 28">
            <a:extLst>
              <a:ext uri="{FF2B5EF4-FFF2-40B4-BE49-F238E27FC236}">
                <a16:creationId xmlns:a16="http://schemas.microsoft.com/office/drawing/2014/main" id="{655AB4B8-8F75-40FB-99CF-FFCB53CCA6E4}"/>
              </a:ext>
            </a:extLst>
          </p:cNvPr>
          <p:cNvSpPr txBox="1">
            <a:spLocks noChangeArrowheads="1"/>
          </p:cNvSpPr>
          <p:nvPr/>
        </p:nvSpPr>
        <p:spPr bwMode="auto">
          <a:xfrm>
            <a:off x="2711450" y="5013326"/>
            <a:ext cx="150018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Telling</a:t>
            </a:r>
          </a:p>
        </p:txBody>
      </p:sp>
      <p:sp>
        <p:nvSpPr>
          <p:cNvPr id="57357" name="TextBox 29">
            <a:extLst>
              <a:ext uri="{FF2B5EF4-FFF2-40B4-BE49-F238E27FC236}">
                <a16:creationId xmlns:a16="http://schemas.microsoft.com/office/drawing/2014/main" id="{A38EBBEE-072F-4681-98D9-EA7381B19A50}"/>
              </a:ext>
            </a:extLst>
          </p:cNvPr>
          <p:cNvSpPr txBox="1">
            <a:spLocks noChangeArrowheads="1"/>
          </p:cNvSpPr>
          <p:nvPr/>
        </p:nvSpPr>
        <p:spPr bwMode="auto">
          <a:xfrm>
            <a:off x="3216275" y="4581526"/>
            <a:ext cx="150018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Instructing</a:t>
            </a:r>
          </a:p>
        </p:txBody>
      </p:sp>
      <p:sp>
        <p:nvSpPr>
          <p:cNvPr id="57358" name="TextBox 30">
            <a:extLst>
              <a:ext uri="{FF2B5EF4-FFF2-40B4-BE49-F238E27FC236}">
                <a16:creationId xmlns:a16="http://schemas.microsoft.com/office/drawing/2014/main" id="{47E2A507-BF47-42DE-8F68-E6B2C3414072}"/>
              </a:ext>
            </a:extLst>
          </p:cNvPr>
          <p:cNvSpPr txBox="1">
            <a:spLocks noChangeArrowheads="1"/>
          </p:cNvSpPr>
          <p:nvPr/>
        </p:nvSpPr>
        <p:spPr bwMode="auto">
          <a:xfrm>
            <a:off x="3792538" y="4221163"/>
            <a:ext cx="164306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Giving advice</a:t>
            </a:r>
          </a:p>
        </p:txBody>
      </p:sp>
      <p:sp>
        <p:nvSpPr>
          <p:cNvPr id="57359" name="TextBox 34">
            <a:extLst>
              <a:ext uri="{FF2B5EF4-FFF2-40B4-BE49-F238E27FC236}">
                <a16:creationId xmlns:a16="http://schemas.microsoft.com/office/drawing/2014/main" id="{B1B9EAD0-A710-48AC-B777-FE93DFD9167F}"/>
              </a:ext>
            </a:extLst>
          </p:cNvPr>
          <p:cNvSpPr txBox="1">
            <a:spLocks noChangeArrowheads="1"/>
          </p:cNvSpPr>
          <p:nvPr/>
        </p:nvSpPr>
        <p:spPr bwMode="auto">
          <a:xfrm>
            <a:off x="4583113" y="3789363"/>
            <a:ext cx="20002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Offering advice</a:t>
            </a:r>
          </a:p>
        </p:txBody>
      </p:sp>
      <p:sp>
        <p:nvSpPr>
          <p:cNvPr id="57360" name="TextBox 35">
            <a:extLst>
              <a:ext uri="{FF2B5EF4-FFF2-40B4-BE49-F238E27FC236}">
                <a16:creationId xmlns:a16="http://schemas.microsoft.com/office/drawing/2014/main" id="{C934715D-C57B-4E95-8A9A-585793F7F8FD}"/>
              </a:ext>
            </a:extLst>
          </p:cNvPr>
          <p:cNvSpPr txBox="1">
            <a:spLocks noChangeArrowheads="1"/>
          </p:cNvSpPr>
          <p:nvPr/>
        </p:nvSpPr>
        <p:spPr bwMode="auto">
          <a:xfrm>
            <a:off x="5159376" y="3357563"/>
            <a:ext cx="2214563"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Making suggestions</a:t>
            </a:r>
          </a:p>
        </p:txBody>
      </p:sp>
      <p:sp>
        <p:nvSpPr>
          <p:cNvPr id="57361" name="TextBox 38">
            <a:extLst>
              <a:ext uri="{FF2B5EF4-FFF2-40B4-BE49-F238E27FC236}">
                <a16:creationId xmlns:a16="http://schemas.microsoft.com/office/drawing/2014/main" id="{01AB33BE-FB01-4E73-9A6F-5B2EA113A1C3}"/>
              </a:ext>
            </a:extLst>
          </p:cNvPr>
          <p:cNvSpPr txBox="1">
            <a:spLocks noChangeArrowheads="1"/>
          </p:cNvSpPr>
          <p:nvPr/>
        </p:nvSpPr>
        <p:spPr bwMode="auto">
          <a:xfrm>
            <a:off x="5951539" y="2852738"/>
            <a:ext cx="207168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Giving feedback</a:t>
            </a:r>
          </a:p>
        </p:txBody>
      </p:sp>
      <p:sp>
        <p:nvSpPr>
          <p:cNvPr id="57362" name="TextBox 36">
            <a:extLst>
              <a:ext uri="{FF2B5EF4-FFF2-40B4-BE49-F238E27FC236}">
                <a16:creationId xmlns:a16="http://schemas.microsoft.com/office/drawing/2014/main" id="{784F3607-DFAB-48BD-B7C7-BB465292AC9E}"/>
              </a:ext>
            </a:extLst>
          </p:cNvPr>
          <p:cNvSpPr txBox="1">
            <a:spLocks noChangeArrowheads="1"/>
          </p:cNvSpPr>
          <p:nvPr/>
        </p:nvSpPr>
        <p:spPr bwMode="auto">
          <a:xfrm>
            <a:off x="5880101" y="2349500"/>
            <a:ext cx="41433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Asking questions to raise awareness</a:t>
            </a:r>
          </a:p>
        </p:txBody>
      </p:sp>
      <p:sp>
        <p:nvSpPr>
          <p:cNvPr id="57363" name="TextBox 33">
            <a:extLst>
              <a:ext uri="{FF2B5EF4-FFF2-40B4-BE49-F238E27FC236}">
                <a16:creationId xmlns:a16="http://schemas.microsoft.com/office/drawing/2014/main" id="{2864D98E-18CC-41D3-A78C-F74005106BFD}"/>
              </a:ext>
            </a:extLst>
          </p:cNvPr>
          <p:cNvSpPr txBox="1">
            <a:spLocks noChangeArrowheads="1"/>
          </p:cNvSpPr>
          <p:nvPr/>
        </p:nvSpPr>
        <p:spPr bwMode="auto">
          <a:xfrm>
            <a:off x="7535864" y="1989138"/>
            <a:ext cx="150018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Reflecting</a:t>
            </a:r>
          </a:p>
        </p:txBody>
      </p:sp>
      <p:sp>
        <p:nvSpPr>
          <p:cNvPr id="57364" name="Oval 40">
            <a:extLst>
              <a:ext uri="{FF2B5EF4-FFF2-40B4-BE49-F238E27FC236}">
                <a16:creationId xmlns:a16="http://schemas.microsoft.com/office/drawing/2014/main" id="{7824DE30-8F1A-4DF8-8A5C-C4063C9EFD4F}"/>
              </a:ext>
            </a:extLst>
          </p:cNvPr>
          <p:cNvSpPr>
            <a:spLocks noChangeArrowheads="1"/>
          </p:cNvSpPr>
          <p:nvPr/>
        </p:nvSpPr>
        <p:spPr bwMode="auto">
          <a:xfrm>
            <a:off x="1524001" y="4797425"/>
            <a:ext cx="1571625" cy="1500188"/>
          </a:xfrm>
          <a:prstGeom prst="ellipse">
            <a:avLst/>
          </a:prstGeom>
          <a:noFill/>
          <a:ln w="952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endParaRPr lang="en-US" altLang="en-US">
              <a:cs typeface="Arial" panose="020B0604020202020204" pitchFamily="34" charset="0"/>
            </a:endParaRPr>
          </a:p>
        </p:txBody>
      </p:sp>
      <p:sp>
        <p:nvSpPr>
          <p:cNvPr id="57365" name="Rectangle 21">
            <a:extLst>
              <a:ext uri="{FF2B5EF4-FFF2-40B4-BE49-F238E27FC236}">
                <a16:creationId xmlns:a16="http://schemas.microsoft.com/office/drawing/2014/main" id="{F9F8BA07-9B23-4B7B-823B-0A7E72020E46}"/>
              </a:ext>
            </a:extLst>
          </p:cNvPr>
          <p:cNvSpPr>
            <a:spLocks noChangeArrowheads="1"/>
          </p:cNvSpPr>
          <p:nvPr/>
        </p:nvSpPr>
        <p:spPr bwMode="auto">
          <a:xfrm>
            <a:off x="1847851" y="5013326"/>
            <a:ext cx="792163" cy="85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1000" b="1"/>
              <a:t>Directive</a:t>
            </a:r>
          </a:p>
          <a:p>
            <a:r>
              <a:rPr lang="en-GB" altLang="en-US" sz="1000"/>
              <a:t>Solve someone’s problem for them</a:t>
            </a:r>
          </a:p>
        </p:txBody>
      </p:sp>
      <p:sp>
        <p:nvSpPr>
          <p:cNvPr id="57366" name="Oval 42">
            <a:extLst>
              <a:ext uri="{FF2B5EF4-FFF2-40B4-BE49-F238E27FC236}">
                <a16:creationId xmlns:a16="http://schemas.microsoft.com/office/drawing/2014/main" id="{E9D78158-AD82-4D7D-8A6D-47CFB1D57D16}"/>
              </a:ext>
            </a:extLst>
          </p:cNvPr>
          <p:cNvSpPr>
            <a:spLocks noChangeArrowheads="1"/>
          </p:cNvSpPr>
          <p:nvPr/>
        </p:nvSpPr>
        <p:spPr bwMode="auto">
          <a:xfrm>
            <a:off x="8904289" y="765175"/>
            <a:ext cx="1571625" cy="1500188"/>
          </a:xfrm>
          <a:prstGeom prst="ellipse">
            <a:avLst/>
          </a:prstGeom>
          <a:noFill/>
          <a:ln w="952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endParaRPr lang="en-US" altLang="en-US">
              <a:cs typeface="Arial" panose="020B0604020202020204" pitchFamily="34" charset="0"/>
            </a:endParaRPr>
          </a:p>
        </p:txBody>
      </p:sp>
      <p:sp>
        <p:nvSpPr>
          <p:cNvPr id="57367" name="Rectangle 23">
            <a:extLst>
              <a:ext uri="{FF2B5EF4-FFF2-40B4-BE49-F238E27FC236}">
                <a16:creationId xmlns:a16="http://schemas.microsoft.com/office/drawing/2014/main" id="{E66CBBD5-FB2D-4F49-BBA9-363B255BC2A7}"/>
              </a:ext>
            </a:extLst>
          </p:cNvPr>
          <p:cNvSpPr>
            <a:spLocks noChangeArrowheads="1"/>
          </p:cNvSpPr>
          <p:nvPr/>
        </p:nvSpPr>
        <p:spPr bwMode="auto">
          <a:xfrm>
            <a:off x="9264651" y="1052514"/>
            <a:ext cx="917575" cy="11695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1000" b="1" dirty="0"/>
              <a:t>Non – Directive</a:t>
            </a:r>
          </a:p>
          <a:p>
            <a:r>
              <a:rPr lang="en-GB" altLang="en-US" sz="1000" dirty="0"/>
              <a:t>Helping someone solve their own problem</a:t>
            </a:r>
          </a:p>
        </p:txBody>
      </p:sp>
      <p:sp>
        <p:nvSpPr>
          <p:cNvPr id="17" name="Title 3">
            <a:extLst>
              <a:ext uri="{FF2B5EF4-FFF2-40B4-BE49-F238E27FC236}">
                <a16:creationId xmlns:a16="http://schemas.microsoft.com/office/drawing/2014/main" id="{55D7E2FF-BC46-4802-AD16-9C09CF68066D}"/>
              </a:ext>
            </a:extLst>
          </p:cNvPr>
          <p:cNvSpPr>
            <a:spLocks noGrp="1"/>
          </p:cNvSpPr>
          <p:nvPr>
            <p:ph type="title"/>
          </p:nvPr>
        </p:nvSpPr>
        <p:spPr>
          <a:xfrm>
            <a:off x="1929584" y="263001"/>
            <a:ext cx="8229600" cy="1143000"/>
          </a:xfrm>
        </p:spPr>
        <p:txBody>
          <a:bodyPr>
            <a:normAutofit/>
          </a:bodyPr>
          <a:lstStyle/>
          <a:p>
            <a:r>
              <a:rPr lang="en-GB" sz="3200" dirty="0">
                <a:solidFill>
                  <a:srgbClr val="0066CC"/>
                </a:solidFill>
              </a:rPr>
              <a:t>1.2 Questioning Skills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1.2 Pausing</a:t>
            </a:r>
          </a:p>
        </p:txBody>
      </p:sp>
      <p:sp>
        <p:nvSpPr>
          <p:cNvPr id="5" name="Vertical Text Placeholder 4"/>
          <p:cNvSpPr>
            <a:spLocks noGrp="1"/>
          </p:cNvSpPr>
          <p:nvPr>
            <p:ph type="body" orient="vert" idx="1"/>
          </p:nvPr>
        </p:nvSpPr>
        <p:spPr>
          <a:xfrm>
            <a:off x="1929584" y="1124745"/>
            <a:ext cx="8318832" cy="4392488"/>
          </a:xfrm>
        </p:spPr>
        <p:txBody>
          <a:bodyPr>
            <a:normAutofit/>
          </a:bodyPr>
          <a:lstStyle/>
          <a:p>
            <a:endParaRPr lang="en-GB" sz="2800" dirty="0"/>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9" name="Picture 8">
            <a:extLst>
              <a:ext uri="{FF2B5EF4-FFF2-40B4-BE49-F238E27FC236}">
                <a16:creationId xmlns:a16="http://schemas.microsoft.com/office/drawing/2014/main" id="{FB9561C8-D0BB-4132-8418-F05048991F39}"/>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655841" y="744421"/>
            <a:ext cx="3580505" cy="4772813"/>
          </a:xfrm>
          <a:prstGeom prst="rect">
            <a:avLst/>
          </a:prstGeom>
        </p:spPr>
      </p:pic>
      <p:sp>
        <p:nvSpPr>
          <p:cNvPr id="10" name="TextBox 9">
            <a:extLst>
              <a:ext uri="{FF2B5EF4-FFF2-40B4-BE49-F238E27FC236}">
                <a16:creationId xmlns:a16="http://schemas.microsoft.com/office/drawing/2014/main" id="{A5DFD1FF-9A53-4DFD-AB9B-336AA6585226}"/>
              </a:ext>
            </a:extLst>
          </p:cNvPr>
          <p:cNvSpPr txBox="1"/>
          <p:nvPr/>
        </p:nvSpPr>
        <p:spPr>
          <a:xfrm>
            <a:off x="4655841" y="5622660"/>
            <a:ext cx="3580505" cy="230832"/>
          </a:xfrm>
          <a:prstGeom prst="rect">
            <a:avLst/>
          </a:prstGeom>
          <a:noFill/>
        </p:spPr>
        <p:txBody>
          <a:bodyPr wrap="square" rtlCol="0">
            <a:spAutoFit/>
          </a:bodyPr>
          <a:lstStyle/>
          <a:p>
            <a:r>
              <a:rPr lang="en-GB" sz="900">
                <a:hlinkClick r:id="rId4" tooltip="http://commons.wikimedia.org/wiki/File:Alarm_Clocks_20101107a.jpg"/>
              </a:rPr>
              <a:t>This Photo</a:t>
            </a:r>
            <a:r>
              <a:rPr lang="en-GB" sz="900"/>
              <a:t> by Unknown Author is licensed under </a:t>
            </a:r>
            <a:r>
              <a:rPr lang="en-GB" sz="900">
                <a:hlinkClick r:id="rId5" tooltip="https://creativecommons.org/licenses/by-sa/3.0/"/>
              </a:rPr>
              <a:t>CC BY-SA</a:t>
            </a:r>
            <a:endParaRPr lang="en-GB" sz="900"/>
          </a:p>
        </p:txBody>
      </p:sp>
    </p:spTree>
    <p:extLst>
      <p:ext uri="{BB962C8B-B14F-4D97-AF65-F5344CB8AC3E}">
        <p14:creationId xmlns:p14="http://schemas.microsoft.com/office/powerpoint/2010/main" val="15791650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1.1 Deep rapport</a:t>
            </a:r>
          </a:p>
        </p:txBody>
      </p:sp>
      <p:sp>
        <p:nvSpPr>
          <p:cNvPr id="5" name="Vertical Text Placeholder 4"/>
          <p:cNvSpPr>
            <a:spLocks noGrp="1"/>
          </p:cNvSpPr>
          <p:nvPr>
            <p:ph type="body" orient="vert" idx="1"/>
          </p:nvPr>
        </p:nvSpPr>
        <p:spPr>
          <a:xfrm>
            <a:off x="1929584" y="1124746"/>
            <a:ext cx="8318832" cy="1440159"/>
          </a:xfrm>
        </p:spPr>
        <p:txBody>
          <a:bodyPr>
            <a:normAutofit fontScale="92500" lnSpcReduction="10000"/>
          </a:bodyPr>
          <a:lstStyle/>
          <a:p>
            <a:r>
              <a:rPr lang="en-GB" sz="2800" dirty="0"/>
              <a:t>What are the signs?</a:t>
            </a:r>
          </a:p>
          <a:p>
            <a:r>
              <a:rPr lang="en-GB" sz="2800" dirty="0" err="1"/>
              <a:t>Derren</a:t>
            </a:r>
            <a:r>
              <a:rPr lang="en-GB" sz="2800" dirty="0"/>
              <a:t> Brown (The Illusionist) experiments</a:t>
            </a:r>
          </a:p>
          <a:p>
            <a:r>
              <a:rPr lang="en-GB" sz="2800" dirty="0"/>
              <a:t>Takes advantage of </a:t>
            </a:r>
            <a:r>
              <a:rPr lang="en-GB" sz="2800" dirty="0" err="1"/>
              <a:t>suggestability</a:t>
            </a:r>
            <a:endParaRPr lang="en-GB" sz="2800" dirty="0"/>
          </a:p>
          <a:p>
            <a:pPr marL="0" indent="0">
              <a:buNone/>
            </a:pPr>
            <a:endParaRPr lang="en-GB" sz="2800" dirty="0"/>
          </a:p>
          <a:p>
            <a:endParaRPr lang="en-GB" sz="2400" dirty="0"/>
          </a:p>
          <a:p>
            <a:pPr marL="0" indent="0">
              <a:buNone/>
            </a:pPr>
            <a:endParaRPr lang="en-GB" sz="2400" dirty="0"/>
          </a:p>
        </p:txBody>
      </p:sp>
      <p:pic>
        <p:nvPicPr>
          <p:cNvPr id="1028" name="Picture 4" descr="Image result for Derren brown picture">
            <a:extLst>
              <a:ext uri="{FF2B5EF4-FFF2-40B4-BE49-F238E27FC236}">
                <a16:creationId xmlns:a16="http://schemas.microsoft.com/office/drawing/2014/main" id="{79C7012A-A450-4DD4-B5CF-A75680E626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19737" y="2708921"/>
            <a:ext cx="5256583" cy="2592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08784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1.3 Building a state of rapport</a:t>
            </a:r>
          </a:p>
        </p:txBody>
      </p:sp>
      <p:sp>
        <p:nvSpPr>
          <p:cNvPr id="5" name="Vertical Text Placeholder 4"/>
          <p:cNvSpPr>
            <a:spLocks noGrp="1"/>
          </p:cNvSpPr>
          <p:nvPr>
            <p:ph type="body" orient="vert" idx="1"/>
          </p:nvPr>
        </p:nvSpPr>
        <p:spPr>
          <a:xfrm>
            <a:off x="1929584" y="1124745"/>
            <a:ext cx="8318832" cy="4392488"/>
          </a:xfrm>
        </p:spPr>
        <p:txBody>
          <a:bodyPr>
            <a:normAutofit/>
          </a:bodyPr>
          <a:lstStyle/>
          <a:p>
            <a:pPr marL="0" indent="0">
              <a:buNone/>
            </a:pPr>
            <a:endParaRPr lang="en-GB" sz="2800" dirty="0"/>
          </a:p>
          <a:p>
            <a:pPr>
              <a:buFontTx/>
              <a:buChar char="-"/>
            </a:pPr>
            <a:endParaRPr lang="en-GB" sz="2800" dirty="0"/>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3" name="Picture 2">
            <a:extLst>
              <a:ext uri="{FF2B5EF4-FFF2-40B4-BE49-F238E27FC236}">
                <a16:creationId xmlns:a16="http://schemas.microsoft.com/office/drawing/2014/main" id="{80D1F886-8BBC-4883-A3FE-DC30470588C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670748" y="1220574"/>
            <a:ext cx="6850505" cy="4197822"/>
          </a:xfrm>
          <a:prstGeom prst="rect">
            <a:avLst/>
          </a:prstGeom>
        </p:spPr>
      </p:pic>
    </p:spTree>
    <p:extLst>
      <p:ext uri="{BB962C8B-B14F-4D97-AF65-F5344CB8AC3E}">
        <p14:creationId xmlns:p14="http://schemas.microsoft.com/office/powerpoint/2010/main" val="39338974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 5 Assertiveness, Time Management, Organisational Skills,  Business Acumen</a:t>
            </a:r>
          </a:p>
        </p:txBody>
      </p:sp>
      <p:sp>
        <p:nvSpPr>
          <p:cNvPr id="5" name="Vertical Text Placeholder 4"/>
          <p:cNvSpPr>
            <a:spLocks noGrp="1"/>
          </p:cNvSpPr>
          <p:nvPr>
            <p:ph type="body" orient="vert" idx="1"/>
          </p:nvPr>
        </p:nvSpPr>
        <p:spPr>
          <a:xfrm>
            <a:off x="1929584" y="1124745"/>
            <a:ext cx="8318832" cy="4392488"/>
          </a:xfrm>
        </p:spPr>
        <p:txBody>
          <a:bodyPr>
            <a:normAutofit/>
          </a:bodyPr>
          <a:lstStyle/>
          <a:p>
            <a:endParaRPr lang="en-GB" sz="2800" dirty="0"/>
          </a:p>
          <a:p>
            <a:pPr marL="0" indent="0">
              <a:buNone/>
            </a:pPr>
            <a:endParaRPr lang="en-GB" sz="2800" dirty="0"/>
          </a:p>
          <a:p>
            <a:r>
              <a:rPr lang="en-GB" sz="2800" dirty="0"/>
              <a:t>Why might these skills come in to play for a coach/mentor?</a:t>
            </a:r>
          </a:p>
          <a:p>
            <a:r>
              <a:rPr lang="en-GB" sz="2800" dirty="0"/>
              <a:t>In groups discuss how these skills fit in with the coaching/mentoring professions and feedback</a:t>
            </a:r>
          </a:p>
          <a:p>
            <a:endParaRPr lang="en-GB" sz="2400" dirty="0"/>
          </a:p>
          <a:p>
            <a:endParaRPr lang="en-GB" sz="2400" dirty="0"/>
          </a:p>
          <a:p>
            <a:pPr marL="0" indent="0">
              <a:buNone/>
            </a:pPr>
            <a:endParaRPr lang="en-GB" sz="2400" dirty="0"/>
          </a:p>
        </p:txBody>
      </p:sp>
      <p:sp>
        <p:nvSpPr>
          <p:cNvPr id="16" name="TextBox 15">
            <a:extLst>
              <a:ext uri="{FF2B5EF4-FFF2-40B4-BE49-F238E27FC236}">
                <a16:creationId xmlns:a16="http://schemas.microsoft.com/office/drawing/2014/main" id="{478CBC98-1047-4AFC-B50B-BCD1EFA06ADC}"/>
              </a:ext>
            </a:extLst>
          </p:cNvPr>
          <p:cNvSpPr txBox="1"/>
          <p:nvPr/>
        </p:nvSpPr>
        <p:spPr>
          <a:xfrm>
            <a:off x="3281094" y="7308000"/>
            <a:ext cx="6529812" cy="230832"/>
          </a:xfrm>
          <a:prstGeom prst="rect">
            <a:avLst/>
          </a:prstGeom>
          <a:noFill/>
        </p:spPr>
        <p:txBody>
          <a:bodyPr wrap="square" rtlCol="0">
            <a:spAutoFit/>
          </a:bodyPr>
          <a:lstStyle/>
          <a:p>
            <a:r>
              <a:rPr lang="en-GB" sz="900">
                <a:hlinkClick r:id="rId3" tooltip="http://theconversation.com/explainer-what-is-intuition-13238"/>
              </a:rPr>
              <a:t>This Photo</a:t>
            </a:r>
            <a:r>
              <a:rPr lang="en-GB" sz="900"/>
              <a:t> by Unknown Author is licensed under </a:t>
            </a:r>
            <a:r>
              <a:rPr lang="en-GB" sz="900">
                <a:hlinkClick r:id="rId4" tooltip="https://creativecommons.org/licenses/by-nd/3.0/"/>
              </a:rPr>
              <a:t>CC BY-ND</a:t>
            </a:r>
            <a:endParaRPr lang="en-GB" sz="900"/>
          </a:p>
        </p:txBody>
      </p:sp>
    </p:spTree>
    <p:extLst>
      <p:ext uri="{BB962C8B-B14F-4D97-AF65-F5344CB8AC3E}">
        <p14:creationId xmlns:p14="http://schemas.microsoft.com/office/powerpoint/2010/main" val="1311357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 6 Ethical Awareness</a:t>
            </a:r>
          </a:p>
        </p:txBody>
      </p:sp>
      <p:sp>
        <p:nvSpPr>
          <p:cNvPr id="5" name="Vertical Text Placeholder 4"/>
          <p:cNvSpPr>
            <a:spLocks noGrp="1"/>
          </p:cNvSpPr>
          <p:nvPr>
            <p:ph type="body" orient="vert" idx="1"/>
          </p:nvPr>
        </p:nvSpPr>
        <p:spPr>
          <a:xfrm>
            <a:off x="1929584" y="1124745"/>
            <a:ext cx="8318832" cy="4392488"/>
          </a:xfrm>
        </p:spPr>
        <p:txBody>
          <a:bodyPr>
            <a:normAutofit/>
          </a:bodyPr>
          <a:lstStyle/>
          <a:p>
            <a:r>
              <a:rPr lang="en-GB" sz="2800" dirty="0"/>
              <a:t>Confidentiality</a:t>
            </a:r>
          </a:p>
          <a:p>
            <a:r>
              <a:rPr lang="en-GB" sz="2800" dirty="0"/>
              <a:t>Remaining detached</a:t>
            </a:r>
          </a:p>
          <a:p>
            <a:r>
              <a:rPr lang="en-GB" sz="2800" dirty="0"/>
              <a:t>Not breaching the implied duty of trust and confidence if internal coaching/mentoring</a:t>
            </a:r>
          </a:p>
          <a:p>
            <a:r>
              <a:rPr lang="en-GB" sz="2800" dirty="0"/>
              <a:t>Not abusing the psychological contract</a:t>
            </a:r>
          </a:p>
          <a:p>
            <a:r>
              <a:rPr lang="en-GB" sz="2800" dirty="0"/>
              <a:t>Not leading/directing</a:t>
            </a:r>
          </a:p>
          <a:p>
            <a:r>
              <a:rPr lang="en-GB" sz="2800" dirty="0"/>
              <a:t>No hidden agendas</a:t>
            </a:r>
          </a:p>
          <a:p>
            <a:r>
              <a:rPr lang="en-GB" sz="2800" dirty="0"/>
              <a:t>No Ego</a:t>
            </a:r>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9009220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 7 Regulatory Compliance</a:t>
            </a:r>
          </a:p>
        </p:txBody>
      </p:sp>
      <p:sp>
        <p:nvSpPr>
          <p:cNvPr id="5" name="Vertical Text Placeholder 4"/>
          <p:cNvSpPr>
            <a:spLocks noGrp="1"/>
          </p:cNvSpPr>
          <p:nvPr>
            <p:ph type="body" orient="vert" idx="1"/>
          </p:nvPr>
        </p:nvSpPr>
        <p:spPr>
          <a:xfrm>
            <a:off x="1929584" y="1124745"/>
            <a:ext cx="8318832" cy="4392488"/>
          </a:xfrm>
        </p:spPr>
        <p:txBody>
          <a:bodyPr>
            <a:normAutofit/>
          </a:bodyPr>
          <a:lstStyle/>
          <a:p>
            <a:r>
              <a:rPr lang="en-GB" sz="2800" dirty="0"/>
              <a:t>GDPR 2018</a:t>
            </a:r>
          </a:p>
          <a:p>
            <a:r>
              <a:rPr lang="en-GB" sz="2800" dirty="0"/>
              <a:t>Not breaching express or implied terms of the employment contract if internal coaching/mentoring</a:t>
            </a:r>
          </a:p>
          <a:p>
            <a:r>
              <a:rPr lang="en-GB" sz="2800" dirty="0"/>
              <a:t>Adhering to the terms of reference of the coaching/mentoring agreement</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8063976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75520" y="14463"/>
            <a:ext cx="8892480" cy="1143000"/>
          </a:xfrm>
        </p:spPr>
        <p:txBody>
          <a:bodyPr>
            <a:normAutofit/>
          </a:bodyPr>
          <a:lstStyle/>
          <a:p>
            <a:r>
              <a:rPr lang="en-GB" dirty="0"/>
              <a:t>2. Behaviours </a:t>
            </a:r>
            <a:r>
              <a:rPr lang="en-GB" sz="1600" dirty="0">
                <a:hlinkClick r:id="rId3"/>
              </a:rPr>
              <a:t>https://www.ukcoaching.org/resources/guides/coaching-behaviours</a:t>
            </a:r>
            <a:endParaRPr lang="en-GB" sz="1600" dirty="0"/>
          </a:p>
        </p:txBody>
      </p:sp>
      <p:pic>
        <p:nvPicPr>
          <p:cNvPr id="5" name="Picture 4" descr="https://www.ukcoaching.org/image.ashx?image=~/UKCoaching/media/coaching-images/Entity%20base/Graphics/coaching-behaviours-wheel-new.jpg?ext=.jpg&amp;width=1144&amp;height=1144&amp;mode=max">
            <a:hlinkClick r:id="rId3" tooltip="&quot;&quot;"/>
            <a:extLst>
              <a:ext uri="{FF2B5EF4-FFF2-40B4-BE49-F238E27FC236}">
                <a16:creationId xmlns:a16="http://schemas.microsoft.com/office/drawing/2014/main" id="{F30E7A01-C37E-4AA9-8DAC-2462656E3E6A}"/>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2495600" y="908720"/>
            <a:ext cx="7272808" cy="4824536"/>
          </a:xfrm>
          <a:prstGeom prst="rect">
            <a:avLst/>
          </a:prstGeom>
          <a:noFill/>
          <a:ln>
            <a:noFill/>
          </a:ln>
        </p:spPr>
      </p:pic>
    </p:spTree>
    <p:extLst>
      <p:ext uri="{BB962C8B-B14F-4D97-AF65-F5344CB8AC3E}">
        <p14:creationId xmlns:p14="http://schemas.microsoft.com/office/powerpoint/2010/main" val="12865770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3. Attitudes in the Workplace</a:t>
            </a:r>
          </a:p>
        </p:txBody>
      </p:sp>
      <p:sp>
        <p:nvSpPr>
          <p:cNvPr id="5" name="Vertical Text Placeholder 4"/>
          <p:cNvSpPr>
            <a:spLocks noGrp="1"/>
          </p:cNvSpPr>
          <p:nvPr>
            <p:ph type="body" orient="vert" idx="1"/>
          </p:nvPr>
        </p:nvSpPr>
        <p:spPr>
          <a:xfrm>
            <a:off x="1929584" y="1124745"/>
            <a:ext cx="8318832" cy="4392488"/>
          </a:xfrm>
        </p:spPr>
        <p:txBody>
          <a:bodyPr>
            <a:normAutofit lnSpcReduction="10000"/>
          </a:bodyPr>
          <a:lstStyle/>
          <a:p>
            <a:r>
              <a:rPr lang="en-GB" sz="2800" dirty="0"/>
              <a:t>Open mindset / closed mindset</a:t>
            </a:r>
          </a:p>
          <a:p>
            <a:r>
              <a:rPr lang="en-GB" sz="2800" dirty="0"/>
              <a:t>Tolerance of mistakes</a:t>
            </a:r>
          </a:p>
          <a:p>
            <a:r>
              <a:rPr lang="en-GB" sz="2800" dirty="0"/>
              <a:t>‘Give and take’ approach or ‘school of hard knocks’</a:t>
            </a:r>
          </a:p>
          <a:p>
            <a:r>
              <a:rPr lang="en-GB" sz="2800" dirty="0"/>
              <a:t>Meritocracy</a:t>
            </a:r>
          </a:p>
          <a:p>
            <a:r>
              <a:rPr lang="en-GB" sz="2800" dirty="0"/>
              <a:t>Reward effort/creativity/entrepreneurialism or just reward results?</a:t>
            </a:r>
          </a:p>
          <a:p>
            <a:r>
              <a:rPr lang="en-GB" sz="2800" dirty="0"/>
              <a:t>Fight for your team/colleagues</a:t>
            </a:r>
          </a:p>
          <a:p>
            <a:r>
              <a:rPr lang="en-GB" sz="2800" dirty="0"/>
              <a:t>Occasionally put the job before yourself</a:t>
            </a:r>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31730880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3. Attitudes in the Workplace</a:t>
            </a:r>
          </a:p>
        </p:txBody>
      </p:sp>
      <p:sp>
        <p:nvSpPr>
          <p:cNvPr id="5" name="Vertical Text Placeholder 4"/>
          <p:cNvSpPr>
            <a:spLocks noGrp="1"/>
          </p:cNvSpPr>
          <p:nvPr>
            <p:ph type="body" orient="vert" idx="1"/>
          </p:nvPr>
        </p:nvSpPr>
        <p:spPr>
          <a:xfrm>
            <a:off x="1929584" y="1124745"/>
            <a:ext cx="8318832" cy="4392488"/>
          </a:xfrm>
        </p:spPr>
        <p:txBody>
          <a:bodyPr>
            <a:normAutofit/>
          </a:bodyPr>
          <a:lstStyle/>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2" name="Online Media 1" title="Staff Attitude at work">
            <a:hlinkClick r:id="" action="ppaction://media"/>
            <a:extLst>
              <a:ext uri="{FF2B5EF4-FFF2-40B4-BE49-F238E27FC236}">
                <a16:creationId xmlns:a16="http://schemas.microsoft.com/office/drawing/2014/main" id="{BEFB9F93-E078-4643-B1C3-A1BDB9A341AF}"/>
              </a:ext>
            </a:extLst>
          </p:cNvPr>
          <p:cNvPicPr>
            <a:picLocks noRot="1" noChangeAspect="1"/>
          </p:cNvPicPr>
          <p:nvPr>
            <a:videoFile r:link="rId1"/>
          </p:nvPr>
        </p:nvPicPr>
        <p:blipFill>
          <a:blip r:embed="rId4"/>
          <a:stretch>
            <a:fillRect/>
          </a:stretch>
        </p:blipFill>
        <p:spPr>
          <a:xfrm>
            <a:off x="2495600" y="1844825"/>
            <a:ext cx="6912768" cy="2870051"/>
          </a:xfrm>
          <a:prstGeom prst="rect">
            <a:avLst/>
          </a:prstGeom>
        </p:spPr>
      </p:pic>
    </p:spTree>
    <p:extLst>
      <p:ext uri="{BB962C8B-B14F-4D97-AF65-F5344CB8AC3E}">
        <p14:creationId xmlns:p14="http://schemas.microsoft.com/office/powerpoint/2010/main" val="28860866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 Beliefs (or Principles)  (Starr, 2011)</a:t>
            </a:r>
          </a:p>
        </p:txBody>
      </p:sp>
      <p:sp>
        <p:nvSpPr>
          <p:cNvPr id="5" name="Vertical Text Placeholder 4"/>
          <p:cNvSpPr>
            <a:spLocks noGrp="1"/>
          </p:cNvSpPr>
          <p:nvPr>
            <p:ph type="body" orient="vert" idx="1"/>
          </p:nvPr>
        </p:nvSpPr>
        <p:spPr>
          <a:xfrm>
            <a:off x="1929584" y="1124745"/>
            <a:ext cx="8318832" cy="4392488"/>
          </a:xfrm>
        </p:spPr>
        <p:txBody>
          <a:bodyPr>
            <a:normAutofit fontScale="85000" lnSpcReduction="10000"/>
          </a:bodyPr>
          <a:lstStyle/>
          <a:p>
            <a:r>
              <a:rPr lang="en-GB" sz="2800" dirty="0"/>
              <a:t>I will maintain my commitment to support the individual</a:t>
            </a:r>
          </a:p>
          <a:p>
            <a:r>
              <a:rPr lang="en-GB" sz="2800" dirty="0"/>
              <a:t>My coaching relationships are built upon truth, openness and trust</a:t>
            </a:r>
          </a:p>
          <a:p>
            <a:r>
              <a:rPr lang="en-GB" sz="2800" dirty="0"/>
              <a:t>The </a:t>
            </a:r>
            <a:r>
              <a:rPr lang="en-GB" sz="2800" dirty="0" err="1"/>
              <a:t>coachee</a:t>
            </a:r>
            <a:r>
              <a:rPr lang="en-GB" sz="2800" dirty="0"/>
              <a:t> is responsible for the results they are creating</a:t>
            </a:r>
          </a:p>
          <a:p>
            <a:r>
              <a:rPr lang="en-GB" sz="2800" dirty="0"/>
              <a:t>The </a:t>
            </a:r>
            <a:r>
              <a:rPr lang="en-GB" sz="2800" dirty="0" err="1"/>
              <a:t>coachee</a:t>
            </a:r>
            <a:r>
              <a:rPr lang="en-GB" sz="2800" dirty="0"/>
              <a:t> is capable of much better results than they are currently generating</a:t>
            </a:r>
          </a:p>
          <a:p>
            <a:r>
              <a:rPr lang="en-GB" sz="2800" dirty="0"/>
              <a:t>I will maintain focus on what the </a:t>
            </a:r>
            <a:r>
              <a:rPr lang="en-GB" sz="2800" dirty="0" err="1"/>
              <a:t>coachee</a:t>
            </a:r>
            <a:r>
              <a:rPr lang="en-GB" sz="2800" dirty="0"/>
              <a:t> thinks and experiences</a:t>
            </a:r>
          </a:p>
          <a:p>
            <a:r>
              <a:rPr lang="en-GB" sz="2800" dirty="0"/>
              <a:t>I know that </a:t>
            </a:r>
            <a:r>
              <a:rPr lang="en-GB" sz="2800" dirty="0" err="1"/>
              <a:t>coachees</a:t>
            </a:r>
            <a:r>
              <a:rPr lang="en-GB" sz="2800" dirty="0"/>
              <a:t> can generate perfect solutions</a:t>
            </a:r>
          </a:p>
          <a:p>
            <a:r>
              <a:rPr lang="en-GB" sz="2800" dirty="0"/>
              <a:t>My coaching conversations are based on equality</a:t>
            </a:r>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2488017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1. Covey, S. (2005) </a:t>
            </a:r>
            <a:r>
              <a:rPr lang="en-GB" i="1" dirty="0"/>
              <a:t>The 7 Habits of Highly Effective People</a:t>
            </a:r>
            <a:r>
              <a:rPr lang="en-GB" dirty="0"/>
              <a:t>. New York: Free Press.</a:t>
            </a:r>
            <a:br>
              <a:rPr lang="en-GB" dirty="0"/>
            </a:br>
            <a:endParaRPr lang="en-GB" dirty="0"/>
          </a:p>
        </p:txBody>
      </p:sp>
      <p:sp>
        <p:nvSpPr>
          <p:cNvPr id="5" name="Vertical Text Placeholder 4"/>
          <p:cNvSpPr>
            <a:spLocks noGrp="1"/>
          </p:cNvSpPr>
          <p:nvPr>
            <p:ph type="body" orient="vert" idx="1"/>
          </p:nvPr>
        </p:nvSpPr>
        <p:spPr>
          <a:xfrm>
            <a:off x="1929584" y="1124745"/>
            <a:ext cx="8318832" cy="4392488"/>
          </a:xfrm>
        </p:spPr>
        <p:txBody>
          <a:bodyPr>
            <a:normAutofit fontScale="70000" lnSpcReduction="20000"/>
          </a:bodyPr>
          <a:lstStyle/>
          <a:p>
            <a:pPr marL="0" indent="0">
              <a:buNone/>
            </a:pPr>
            <a:endParaRPr lang="en-GB" sz="2800" dirty="0"/>
          </a:p>
          <a:p>
            <a:pPr marL="0" indent="0">
              <a:buNone/>
            </a:pPr>
            <a:r>
              <a:rPr lang="en-GB" dirty="0"/>
              <a:t>Inside-Out: The Change Starts from Within. ...</a:t>
            </a:r>
          </a:p>
          <a:p>
            <a:pPr marL="0" indent="0">
              <a:buNone/>
            </a:pPr>
            <a:r>
              <a:rPr lang="en-GB" dirty="0"/>
              <a:t>SUMMARY OF THE SEVEN HABITS.</a:t>
            </a:r>
          </a:p>
          <a:p>
            <a:pPr marL="0" indent="0">
              <a:buNone/>
            </a:pPr>
            <a:endParaRPr lang="en-GB" dirty="0"/>
          </a:p>
          <a:p>
            <a:pPr lvl="0"/>
            <a:r>
              <a:rPr lang="en-GB" dirty="0"/>
              <a:t>Habit 1: Be Proactive. ...</a:t>
            </a:r>
          </a:p>
          <a:p>
            <a:pPr lvl="0"/>
            <a:r>
              <a:rPr lang="en-GB" dirty="0"/>
              <a:t>Habit 2: Begin with the End in Mind. ...</a:t>
            </a:r>
          </a:p>
          <a:p>
            <a:pPr lvl="0"/>
            <a:r>
              <a:rPr lang="en-GB" dirty="0"/>
              <a:t>Habit 3: Put First Things First. ...</a:t>
            </a:r>
          </a:p>
          <a:p>
            <a:pPr lvl="0"/>
            <a:r>
              <a:rPr lang="en-GB" dirty="0"/>
              <a:t>Habit 4: Think Win/Win. ...</a:t>
            </a:r>
          </a:p>
          <a:p>
            <a:pPr lvl="0"/>
            <a:r>
              <a:rPr lang="en-GB" dirty="0"/>
              <a:t>Habit 5: Seek First to Understand, Then to Be Understood. ...</a:t>
            </a:r>
          </a:p>
          <a:p>
            <a:pPr lvl="0"/>
            <a:r>
              <a:rPr lang="en-GB" dirty="0"/>
              <a:t>Habit 6: Synergize.</a:t>
            </a:r>
          </a:p>
          <a:p>
            <a:pPr lvl="0"/>
            <a:r>
              <a:rPr lang="en-GB" dirty="0"/>
              <a:t>Habit 7: Sharpening the saw (renewal and continual improvement).</a:t>
            </a:r>
          </a:p>
          <a:p>
            <a:pPr lvl="0"/>
            <a:endParaRPr lang="en-GB" dirty="0"/>
          </a:p>
          <a:p>
            <a:endParaRPr lang="en-GB" sz="2400" dirty="0"/>
          </a:p>
          <a:p>
            <a:pPr marL="0" indent="0">
              <a:buNone/>
            </a:pPr>
            <a:endParaRPr lang="en-GB" sz="2400" dirty="0"/>
          </a:p>
        </p:txBody>
      </p:sp>
    </p:spTree>
    <p:extLst>
      <p:ext uri="{BB962C8B-B14F-4D97-AF65-F5344CB8AC3E}">
        <p14:creationId xmlns:p14="http://schemas.microsoft.com/office/powerpoint/2010/main" val="30423495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1. Covey, S. (2005) </a:t>
            </a:r>
            <a:r>
              <a:rPr lang="en-GB" i="1" dirty="0"/>
              <a:t>The 7 Habits of Highly Effective People</a:t>
            </a:r>
            <a:r>
              <a:rPr lang="en-GB" dirty="0"/>
              <a:t>. New York: Free Press.</a:t>
            </a:r>
            <a:br>
              <a:rPr lang="en-GB" dirty="0"/>
            </a:br>
            <a:endParaRPr lang="en-GB" dirty="0"/>
          </a:p>
        </p:txBody>
      </p:sp>
      <p:sp>
        <p:nvSpPr>
          <p:cNvPr id="5" name="Vertical Text Placeholder 4"/>
          <p:cNvSpPr>
            <a:spLocks noGrp="1"/>
          </p:cNvSpPr>
          <p:nvPr>
            <p:ph type="body" orient="vert" idx="1"/>
          </p:nvPr>
        </p:nvSpPr>
        <p:spPr>
          <a:xfrm>
            <a:off x="1929584" y="1124745"/>
            <a:ext cx="8318832" cy="4392488"/>
          </a:xfrm>
        </p:spPr>
        <p:txBody>
          <a:bodyPr>
            <a:normAutofit fontScale="85000" lnSpcReduction="10000"/>
          </a:bodyPr>
          <a:lstStyle/>
          <a:p>
            <a:pPr lvl="0"/>
            <a:r>
              <a:rPr lang="en-GB" dirty="0"/>
              <a:t>Be principal led.</a:t>
            </a:r>
          </a:p>
          <a:p>
            <a:pPr lvl="0"/>
            <a:r>
              <a:rPr lang="en-GB" dirty="0"/>
              <a:t>First seek to understand the other person, use all of your communications strategies to focus on the other person.</a:t>
            </a:r>
          </a:p>
          <a:p>
            <a:pPr lvl="0"/>
            <a:r>
              <a:rPr lang="en-GB" dirty="0"/>
              <a:t>Seek </a:t>
            </a:r>
            <a:r>
              <a:rPr lang="en-GB" dirty="0" err="1"/>
              <a:t>win:win</a:t>
            </a:r>
            <a:r>
              <a:rPr lang="en-GB" dirty="0"/>
              <a:t> at all times.</a:t>
            </a:r>
          </a:p>
          <a:p>
            <a:pPr lvl="0"/>
            <a:r>
              <a:rPr lang="en-GB" dirty="0"/>
              <a:t>Seek to serve others.</a:t>
            </a:r>
          </a:p>
          <a:p>
            <a:pPr lvl="0"/>
            <a:r>
              <a:rPr lang="en-GB" dirty="0"/>
              <a:t>Think production capability not just production.</a:t>
            </a:r>
          </a:p>
          <a:p>
            <a:pPr lvl="0"/>
            <a:r>
              <a:rPr lang="en-GB" dirty="0"/>
              <a:t>Concentrate on your circle of influence not your circle of concern.</a:t>
            </a:r>
          </a:p>
          <a:p>
            <a:pPr lvl="0"/>
            <a:r>
              <a:rPr lang="en-GB" dirty="0"/>
              <a:t>Prioritise important over urgent.</a:t>
            </a:r>
          </a:p>
          <a:p>
            <a:pPr lvl="0"/>
            <a:endParaRPr lang="en-GB" dirty="0"/>
          </a:p>
          <a:p>
            <a:endParaRPr lang="en-GB" sz="2400" dirty="0"/>
          </a:p>
          <a:p>
            <a:pPr marL="0" indent="0">
              <a:buNone/>
            </a:pPr>
            <a:endParaRPr lang="en-GB" sz="2400" dirty="0"/>
          </a:p>
        </p:txBody>
      </p:sp>
    </p:spTree>
    <p:extLst>
      <p:ext uri="{BB962C8B-B14F-4D97-AF65-F5344CB8AC3E}">
        <p14:creationId xmlns:p14="http://schemas.microsoft.com/office/powerpoint/2010/main" val="252544109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1. </a:t>
            </a:r>
            <a:br>
              <a:rPr lang="en-GB" dirty="0"/>
            </a:br>
            <a:r>
              <a:rPr lang="en-GB" sz="2700" dirty="0" err="1"/>
              <a:t>Nawalkha</a:t>
            </a:r>
            <a:r>
              <a:rPr lang="en-GB" sz="2700" dirty="0"/>
              <a:t>, A. Bhushan, N. (2017) </a:t>
            </a:r>
            <a:r>
              <a:rPr lang="en-GB" sz="2700" i="1" dirty="0"/>
              <a:t>The Book of Coaching for Extraordinary Coaches</a:t>
            </a:r>
            <a:r>
              <a:rPr lang="en-GB" sz="2700" dirty="0"/>
              <a:t>. </a:t>
            </a:r>
            <a:r>
              <a:rPr lang="en-GB" sz="2700" dirty="0" err="1"/>
              <a:t>Mindvalley</a:t>
            </a:r>
            <a:r>
              <a:rPr lang="en-GB" sz="2700" dirty="0"/>
              <a:t> Beaverton: USA.</a:t>
            </a:r>
            <a:br>
              <a:rPr lang="en-GB" dirty="0"/>
            </a:br>
            <a:br>
              <a:rPr lang="en-GB" dirty="0"/>
            </a:br>
            <a:endParaRPr lang="en-GB" dirty="0"/>
          </a:p>
        </p:txBody>
      </p:sp>
      <p:sp>
        <p:nvSpPr>
          <p:cNvPr id="5" name="Vertical Text Placeholder 4"/>
          <p:cNvSpPr>
            <a:spLocks noGrp="1"/>
          </p:cNvSpPr>
          <p:nvPr>
            <p:ph type="body" orient="vert" idx="1"/>
          </p:nvPr>
        </p:nvSpPr>
        <p:spPr>
          <a:xfrm>
            <a:off x="1929584" y="1124745"/>
            <a:ext cx="8318832" cy="4392488"/>
          </a:xfrm>
        </p:spPr>
        <p:txBody>
          <a:bodyPr>
            <a:normAutofit fontScale="85000" lnSpcReduction="20000"/>
          </a:bodyPr>
          <a:lstStyle/>
          <a:p>
            <a:pPr marL="0" indent="0">
              <a:buNone/>
            </a:pPr>
            <a:r>
              <a:rPr lang="en-GB" dirty="0"/>
              <a:t>Identify False Legends:</a:t>
            </a:r>
          </a:p>
          <a:p>
            <a:pPr lvl="0"/>
            <a:r>
              <a:rPr lang="en-GB" dirty="0"/>
              <a:t>Can you recall a time when you  met a False Legend? What did you learn from your experience?</a:t>
            </a:r>
          </a:p>
          <a:p>
            <a:pPr lvl="0"/>
            <a:r>
              <a:rPr lang="en-GB" dirty="0"/>
              <a:t>Was there ever a time when you felt like a fraud or a False Legend yourself?  What do you need to change so this does not happen again?</a:t>
            </a:r>
          </a:p>
          <a:p>
            <a:pPr lvl="0"/>
            <a:r>
              <a:rPr lang="en-GB" dirty="0"/>
              <a:t>Reflect on where you were 3 years ago.  Who were you then? Who are you now? What are the skills that have brought you to this point in your life?</a:t>
            </a:r>
          </a:p>
          <a:p>
            <a:pPr lvl="0"/>
            <a:r>
              <a:rPr lang="en-GB" dirty="0"/>
              <a:t>What other skills  have you accumulated in areas other than coaching?</a:t>
            </a:r>
          </a:p>
          <a:p>
            <a:pPr marL="0" indent="0">
              <a:buNone/>
            </a:pPr>
            <a:endParaRPr lang="en-GB" dirty="0"/>
          </a:p>
          <a:p>
            <a:endParaRPr lang="en-GB" sz="2400" dirty="0"/>
          </a:p>
          <a:p>
            <a:pPr marL="0" indent="0">
              <a:buNone/>
            </a:pPr>
            <a:endParaRPr lang="en-GB" sz="2400" dirty="0"/>
          </a:p>
        </p:txBody>
      </p:sp>
    </p:spTree>
    <p:extLst>
      <p:ext uri="{BB962C8B-B14F-4D97-AF65-F5344CB8AC3E}">
        <p14:creationId xmlns:p14="http://schemas.microsoft.com/office/powerpoint/2010/main" val="28750419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1. </a:t>
            </a:r>
            <a:br>
              <a:rPr lang="en-GB" dirty="0"/>
            </a:br>
            <a:r>
              <a:rPr lang="en-GB" sz="2700" dirty="0" err="1"/>
              <a:t>Nawalkha</a:t>
            </a:r>
            <a:r>
              <a:rPr lang="en-GB" sz="2700" dirty="0"/>
              <a:t>, A. Bhushan, N. (2017) </a:t>
            </a:r>
            <a:r>
              <a:rPr lang="en-GB" sz="2700" i="1" dirty="0"/>
              <a:t>The Book of Coaching for Extraordinary Coaches</a:t>
            </a:r>
            <a:r>
              <a:rPr lang="en-GB" sz="2700" dirty="0"/>
              <a:t>. </a:t>
            </a:r>
            <a:r>
              <a:rPr lang="en-GB" sz="2700" dirty="0" err="1"/>
              <a:t>Mindvalley</a:t>
            </a:r>
            <a:r>
              <a:rPr lang="en-GB" sz="2700" dirty="0"/>
              <a:t> Beaverton: USA.</a:t>
            </a:r>
            <a:br>
              <a:rPr lang="en-GB" dirty="0"/>
            </a:br>
            <a:br>
              <a:rPr lang="en-GB" dirty="0"/>
            </a:br>
            <a:endParaRPr lang="en-GB" dirty="0"/>
          </a:p>
        </p:txBody>
      </p:sp>
      <p:sp>
        <p:nvSpPr>
          <p:cNvPr id="5" name="Vertical Text Placeholder 4"/>
          <p:cNvSpPr>
            <a:spLocks noGrp="1"/>
          </p:cNvSpPr>
          <p:nvPr>
            <p:ph type="body" orient="vert" idx="1"/>
          </p:nvPr>
        </p:nvSpPr>
        <p:spPr>
          <a:xfrm>
            <a:off x="1929584" y="1124745"/>
            <a:ext cx="8318832" cy="4392488"/>
          </a:xfrm>
        </p:spPr>
        <p:txBody>
          <a:bodyPr>
            <a:normAutofit lnSpcReduction="10000"/>
          </a:bodyPr>
          <a:lstStyle/>
          <a:p>
            <a:pPr lvl="0"/>
            <a:r>
              <a:rPr lang="en-GB" dirty="0"/>
              <a:t>Re-write your models of reality:</a:t>
            </a:r>
          </a:p>
          <a:p>
            <a:pPr lvl="0"/>
            <a:r>
              <a:rPr lang="en-GB" dirty="0"/>
              <a:t>These are the beliefs ingrained in you since you were a child.  Many are disempowering, and keep you stuck in problematic, painful or mediocre ways of being in the world.  Think hard about the models of reality that you have been following, are they serving you or limiting you?</a:t>
            </a:r>
          </a:p>
          <a:p>
            <a:endParaRPr lang="en-GB" sz="2400" dirty="0"/>
          </a:p>
          <a:p>
            <a:pPr marL="0" indent="0">
              <a:buNone/>
            </a:pPr>
            <a:endParaRPr lang="en-GB" sz="2400" dirty="0"/>
          </a:p>
        </p:txBody>
      </p:sp>
    </p:spTree>
    <p:extLst>
      <p:ext uri="{BB962C8B-B14F-4D97-AF65-F5344CB8AC3E}">
        <p14:creationId xmlns:p14="http://schemas.microsoft.com/office/powerpoint/2010/main" val="175961081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1. </a:t>
            </a:r>
            <a:br>
              <a:rPr lang="en-GB" dirty="0"/>
            </a:br>
            <a:r>
              <a:rPr lang="en-GB" sz="2700" dirty="0" err="1"/>
              <a:t>Nawalkha</a:t>
            </a:r>
            <a:r>
              <a:rPr lang="en-GB" sz="2700" dirty="0"/>
              <a:t>, A. Bhushan, N. (2017) </a:t>
            </a:r>
            <a:r>
              <a:rPr lang="en-GB" sz="2700" i="1" dirty="0"/>
              <a:t>The Book of Coaching for Extraordinary Coaches</a:t>
            </a:r>
            <a:r>
              <a:rPr lang="en-GB" sz="2700" dirty="0"/>
              <a:t>. </a:t>
            </a:r>
            <a:r>
              <a:rPr lang="en-GB" sz="2700" dirty="0" err="1"/>
              <a:t>Mindvalley</a:t>
            </a:r>
            <a:r>
              <a:rPr lang="en-GB" sz="2700" dirty="0"/>
              <a:t> Beaverton: USA.</a:t>
            </a:r>
            <a:br>
              <a:rPr lang="en-GB" dirty="0"/>
            </a:br>
            <a:br>
              <a:rPr lang="en-GB" dirty="0"/>
            </a:br>
            <a:endParaRPr lang="en-GB" dirty="0"/>
          </a:p>
        </p:txBody>
      </p:sp>
      <p:sp>
        <p:nvSpPr>
          <p:cNvPr id="5" name="Vertical Text Placeholder 4"/>
          <p:cNvSpPr>
            <a:spLocks noGrp="1"/>
          </p:cNvSpPr>
          <p:nvPr>
            <p:ph type="body" orient="vert" idx="1"/>
          </p:nvPr>
        </p:nvSpPr>
        <p:spPr>
          <a:xfrm>
            <a:off x="1929584" y="1124745"/>
            <a:ext cx="8318832" cy="4392488"/>
          </a:xfrm>
        </p:spPr>
        <p:txBody>
          <a:bodyPr>
            <a:normAutofit lnSpcReduction="10000"/>
          </a:bodyPr>
          <a:lstStyle/>
          <a:p>
            <a:pPr marL="0" indent="0">
              <a:buNone/>
            </a:pPr>
            <a:r>
              <a:rPr lang="en-GB" sz="2400" dirty="0"/>
              <a:t>‘</a:t>
            </a:r>
            <a:r>
              <a:rPr lang="en-GB" sz="2400" dirty="0" err="1"/>
              <a:t>Blissipline</a:t>
            </a:r>
            <a:r>
              <a:rPr lang="en-GB" sz="2400" dirty="0"/>
              <a:t>’  is a beautiful discipline for levelling up your happiness every day.  Creating bliss in every moment is not as complicated as you might imagine.  There are 3 principals:</a:t>
            </a:r>
          </a:p>
          <a:p>
            <a:pPr marL="457200" indent="-457200">
              <a:buAutoNum type="arabicPeriod"/>
            </a:pPr>
            <a:r>
              <a:rPr lang="en-GB" sz="2400" dirty="0"/>
              <a:t>Gratitude – What are you grateful for today? Now? It does not have to be something big.</a:t>
            </a:r>
          </a:p>
          <a:p>
            <a:pPr marL="457200" indent="-457200">
              <a:buAutoNum type="arabicPeriod"/>
            </a:pPr>
            <a:r>
              <a:rPr lang="en-GB" sz="2400" dirty="0"/>
              <a:t>Forgiveness – This one’s hard to do, but when you forgive someone for hurting you in any way, it sheds dead weight from your soul.</a:t>
            </a:r>
          </a:p>
          <a:p>
            <a:pPr marL="457200" indent="-457200">
              <a:buAutoNum type="arabicPeriod"/>
            </a:pPr>
            <a:r>
              <a:rPr lang="en-GB" sz="2400" dirty="0"/>
              <a:t>Giving – The act of giving something to someone in need, or giving for no reason, giving </a:t>
            </a:r>
            <a:r>
              <a:rPr lang="en-GB" sz="2400" i="1" dirty="0"/>
              <a:t>just because, </a:t>
            </a:r>
            <a:r>
              <a:rPr lang="en-GB" sz="2400" dirty="0"/>
              <a:t>will give you amazing amounts of joy.</a:t>
            </a:r>
          </a:p>
          <a:p>
            <a:pPr marL="0" indent="0">
              <a:buNone/>
            </a:pPr>
            <a:endParaRPr lang="en-GB" sz="2400" dirty="0"/>
          </a:p>
        </p:txBody>
      </p:sp>
    </p:spTree>
    <p:extLst>
      <p:ext uri="{BB962C8B-B14F-4D97-AF65-F5344CB8AC3E}">
        <p14:creationId xmlns:p14="http://schemas.microsoft.com/office/powerpoint/2010/main" val="313959784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1. </a:t>
            </a:r>
            <a:br>
              <a:rPr lang="en-GB" dirty="0"/>
            </a:br>
            <a:r>
              <a:rPr lang="en-GB" sz="2700" dirty="0" err="1"/>
              <a:t>Nawalkha</a:t>
            </a:r>
            <a:r>
              <a:rPr lang="en-GB" sz="2700" dirty="0"/>
              <a:t>, A. Bhushan, N. (2017) </a:t>
            </a:r>
            <a:r>
              <a:rPr lang="en-GB" sz="2700" i="1" dirty="0"/>
              <a:t>The Book of Coaching for Extraordinary Coaches</a:t>
            </a:r>
            <a:r>
              <a:rPr lang="en-GB" sz="2700" dirty="0"/>
              <a:t>. </a:t>
            </a:r>
            <a:r>
              <a:rPr lang="en-GB" sz="2700" dirty="0" err="1"/>
              <a:t>Mindvalley</a:t>
            </a:r>
            <a:r>
              <a:rPr lang="en-GB" sz="2700" dirty="0"/>
              <a:t> Beaverton: USA.</a:t>
            </a:r>
            <a:br>
              <a:rPr lang="en-GB" dirty="0"/>
            </a:br>
            <a:br>
              <a:rPr lang="en-GB" dirty="0"/>
            </a:br>
            <a:endParaRPr lang="en-GB" dirty="0"/>
          </a:p>
        </p:txBody>
      </p:sp>
      <p:sp>
        <p:nvSpPr>
          <p:cNvPr id="5" name="Vertical Text Placeholder 4"/>
          <p:cNvSpPr>
            <a:spLocks noGrp="1"/>
          </p:cNvSpPr>
          <p:nvPr>
            <p:ph type="body" orient="vert" idx="1"/>
          </p:nvPr>
        </p:nvSpPr>
        <p:spPr>
          <a:xfrm>
            <a:off x="1929584" y="1124745"/>
            <a:ext cx="8318832" cy="4392488"/>
          </a:xfrm>
        </p:spPr>
        <p:txBody>
          <a:bodyPr>
            <a:normAutofit/>
          </a:bodyPr>
          <a:lstStyle/>
          <a:p>
            <a:pPr marL="0" indent="0">
              <a:buNone/>
            </a:pPr>
            <a:r>
              <a:rPr lang="en-GB" sz="2400" dirty="0"/>
              <a:t>Create a vision for your future…</a:t>
            </a:r>
          </a:p>
          <a:p>
            <a:pPr lvl="0"/>
            <a:r>
              <a:rPr lang="en-GB" sz="2400" dirty="0"/>
              <a:t>We don’t experience money.  We experience what money can do for us.  So, instead of asking, how much income you’ll make this year, how about we ask a different set of questions?</a:t>
            </a:r>
          </a:p>
          <a:p>
            <a:pPr marL="457200" indent="-457200">
              <a:buAutoNum type="arabicPeriod"/>
            </a:pPr>
            <a:r>
              <a:rPr lang="en-GB" sz="2400" dirty="0"/>
              <a:t>What experiences do I want to have?</a:t>
            </a:r>
          </a:p>
          <a:p>
            <a:pPr marL="457200" indent="-457200">
              <a:buAutoNum type="arabicPeriod"/>
            </a:pPr>
            <a:r>
              <a:rPr lang="en-GB" sz="2400" dirty="0"/>
              <a:t>How do I want to grow as a human being?</a:t>
            </a:r>
          </a:p>
          <a:p>
            <a:pPr marL="457200" indent="-457200">
              <a:buAutoNum type="arabicPeriod"/>
            </a:pPr>
            <a:r>
              <a:rPr lang="en-GB" sz="2400" dirty="0"/>
              <a:t>What is my contribution to the world?</a:t>
            </a:r>
          </a:p>
        </p:txBody>
      </p:sp>
    </p:spTree>
    <p:extLst>
      <p:ext uri="{BB962C8B-B14F-4D97-AF65-F5344CB8AC3E}">
        <p14:creationId xmlns:p14="http://schemas.microsoft.com/office/powerpoint/2010/main" val="223733100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1. </a:t>
            </a:r>
            <a:br>
              <a:rPr lang="en-GB" dirty="0"/>
            </a:br>
            <a:r>
              <a:rPr lang="en-GB" sz="2700" dirty="0" err="1"/>
              <a:t>Nawalkha</a:t>
            </a:r>
            <a:r>
              <a:rPr lang="en-GB" sz="2700" dirty="0"/>
              <a:t>, A. Bhushan, N. (2017) </a:t>
            </a:r>
            <a:r>
              <a:rPr lang="en-GB" sz="2700" i="1" dirty="0"/>
              <a:t>The Book of Coaching for Extraordinary Coaches</a:t>
            </a:r>
            <a:r>
              <a:rPr lang="en-GB" sz="2700" dirty="0"/>
              <a:t>. </a:t>
            </a:r>
            <a:r>
              <a:rPr lang="en-GB" sz="2700" dirty="0" err="1"/>
              <a:t>Mindvalley</a:t>
            </a:r>
            <a:r>
              <a:rPr lang="en-GB" sz="2700" dirty="0"/>
              <a:t> Beaverton: USA.</a:t>
            </a:r>
            <a:br>
              <a:rPr lang="en-GB" dirty="0"/>
            </a:br>
            <a:br>
              <a:rPr lang="en-GB" dirty="0"/>
            </a:br>
            <a:endParaRPr lang="en-GB" dirty="0"/>
          </a:p>
        </p:txBody>
      </p:sp>
      <p:sp>
        <p:nvSpPr>
          <p:cNvPr id="5" name="Vertical Text Placeholder 4"/>
          <p:cNvSpPr>
            <a:spLocks noGrp="1"/>
          </p:cNvSpPr>
          <p:nvPr>
            <p:ph type="body" orient="vert" idx="1"/>
          </p:nvPr>
        </p:nvSpPr>
        <p:spPr>
          <a:xfrm>
            <a:off x="1929584" y="1124745"/>
            <a:ext cx="8318832" cy="4392488"/>
          </a:xfrm>
        </p:spPr>
        <p:txBody>
          <a:bodyPr>
            <a:normAutofit fontScale="92500" lnSpcReduction="20000"/>
          </a:bodyPr>
          <a:lstStyle/>
          <a:p>
            <a:pPr marL="0" indent="0">
              <a:buNone/>
            </a:pPr>
            <a:r>
              <a:rPr lang="en-GB" sz="2400" dirty="0"/>
              <a:t>In a downward spiral of misery – ask yourself these questions…</a:t>
            </a:r>
          </a:p>
          <a:p>
            <a:pPr marL="457200" indent="-457200">
              <a:buFont typeface="+mj-lt"/>
              <a:buAutoNum type="arabicPeriod"/>
            </a:pPr>
            <a:r>
              <a:rPr lang="en-GB" sz="2400" dirty="0"/>
              <a:t>Is this the absolute truth or is this a figment of my imagination?</a:t>
            </a:r>
          </a:p>
          <a:p>
            <a:pPr marL="457200" indent="-457200">
              <a:buFont typeface="+mj-lt"/>
              <a:buAutoNum type="arabicPeriod"/>
            </a:pPr>
            <a:r>
              <a:rPr lang="en-GB" sz="2400" dirty="0"/>
              <a:t>Does this mean anything in the long-term? In the big picture that is my life?</a:t>
            </a:r>
          </a:p>
          <a:p>
            <a:pPr marL="457200" indent="-457200">
              <a:buFont typeface="+mj-lt"/>
              <a:buAutoNum type="arabicPeriod"/>
            </a:pPr>
            <a:r>
              <a:rPr lang="en-GB" sz="2400" dirty="0"/>
              <a:t>Will this moment define me, or will it educate me?</a:t>
            </a:r>
          </a:p>
          <a:p>
            <a:pPr marL="457200" indent="-457200">
              <a:buFont typeface="+mj-lt"/>
              <a:buAutoNum type="arabicPeriod"/>
            </a:pPr>
            <a:r>
              <a:rPr lang="en-GB" sz="2400" dirty="0"/>
              <a:t>What can I learn from this situation?</a:t>
            </a:r>
          </a:p>
          <a:p>
            <a:pPr marL="457200" indent="-457200">
              <a:buFont typeface="+mj-lt"/>
              <a:buAutoNum type="arabicPeriod"/>
            </a:pPr>
            <a:r>
              <a:rPr lang="en-GB" sz="2400" dirty="0"/>
              <a:t>What could be some scenarios that might be happening in the background?</a:t>
            </a:r>
          </a:p>
          <a:p>
            <a:pPr marL="457200" indent="-457200">
              <a:buFont typeface="+mj-lt"/>
              <a:buAutoNum type="arabicPeriod"/>
            </a:pPr>
            <a:r>
              <a:rPr lang="en-GB" sz="2400" dirty="0"/>
              <a:t>Could all of this be about those scenarios and not about me?</a:t>
            </a:r>
          </a:p>
          <a:p>
            <a:pPr marL="457200" indent="-457200">
              <a:buFont typeface="+mj-lt"/>
              <a:buAutoNum type="arabicPeriod"/>
            </a:pPr>
            <a:r>
              <a:rPr lang="en-GB" sz="2400" dirty="0"/>
              <a:t>What are the instances where cherished friends and loved ones have shown me love and gratitude?</a:t>
            </a:r>
          </a:p>
          <a:p>
            <a:pPr marL="457200" indent="-457200">
              <a:buFont typeface="+mj-lt"/>
              <a:buAutoNum type="arabicPeriod"/>
            </a:pPr>
            <a:r>
              <a:rPr lang="en-GB" sz="2400" dirty="0"/>
              <a:t>What am I truly grateful for in my life?</a:t>
            </a:r>
          </a:p>
        </p:txBody>
      </p:sp>
    </p:spTree>
    <p:extLst>
      <p:ext uri="{BB962C8B-B14F-4D97-AF65-F5344CB8AC3E}">
        <p14:creationId xmlns:p14="http://schemas.microsoft.com/office/powerpoint/2010/main" val="63668353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1. </a:t>
            </a:r>
            <a:br>
              <a:rPr lang="en-GB" dirty="0"/>
            </a:br>
            <a:r>
              <a:rPr lang="en-GB" sz="2700" dirty="0" err="1"/>
              <a:t>Nawalkha</a:t>
            </a:r>
            <a:r>
              <a:rPr lang="en-GB" sz="2700" dirty="0"/>
              <a:t>, A. Bhushan, N. (2017) </a:t>
            </a:r>
            <a:r>
              <a:rPr lang="en-GB" sz="2700" i="1" dirty="0"/>
              <a:t>The Book of Coaching for Extraordinary Coaches</a:t>
            </a:r>
            <a:r>
              <a:rPr lang="en-GB" sz="2700" dirty="0"/>
              <a:t>. </a:t>
            </a:r>
            <a:r>
              <a:rPr lang="en-GB" sz="2700" dirty="0" err="1"/>
              <a:t>Mindvalley</a:t>
            </a:r>
            <a:r>
              <a:rPr lang="en-GB" sz="2700" dirty="0"/>
              <a:t> Beaverton: USA.</a:t>
            </a:r>
            <a:br>
              <a:rPr lang="en-GB" dirty="0"/>
            </a:br>
            <a:br>
              <a:rPr lang="en-GB" dirty="0"/>
            </a:br>
            <a:endParaRPr lang="en-GB" dirty="0"/>
          </a:p>
        </p:txBody>
      </p:sp>
      <p:sp>
        <p:nvSpPr>
          <p:cNvPr id="5" name="Vertical Text Placeholder 4"/>
          <p:cNvSpPr>
            <a:spLocks noGrp="1"/>
          </p:cNvSpPr>
          <p:nvPr>
            <p:ph type="body" orient="vert" idx="1"/>
          </p:nvPr>
        </p:nvSpPr>
        <p:spPr>
          <a:xfrm>
            <a:off x="1929584" y="1124745"/>
            <a:ext cx="8318832" cy="4392488"/>
          </a:xfrm>
        </p:spPr>
        <p:txBody>
          <a:bodyPr>
            <a:normAutofit fontScale="85000" lnSpcReduction="10000"/>
          </a:bodyPr>
          <a:lstStyle/>
          <a:p>
            <a:pPr marL="0" indent="0">
              <a:buNone/>
            </a:pPr>
            <a:r>
              <a:rPr lang="en-GB" sz="2400" dirty="0"/>
              <a:t>Know your brain…….. Brain waves:</a:t>
            </a:r>
          </a:p>
          <a:p>
            <a:pPr marL="457200" indent="-457200">
              <a:buFont typeface="+mj-lt"/>
              <a:buAutoNum type="arabicPeriod"/>
            </a:pPr>
            <a:r>
              <a:rPr lang="en-GB" sz="2400" dirty="0"/>
              <a:t>Gamma = Enhance right brain functionality.  This frequency is activated during learning, memorising and processing information.</a:t>
            </a:r>
          </a:p>
          <a:p>
            <a:pPr marL="457200" indent="-457200">
              <a:buFont typeface="+mj-lt"/>
              <a:buAutoNum type="arabicPeriod"/>
            </a:pPr>
            <a:r>
              <a:rPr lang="en-GB" sz="2400" dirty="0"/>
              <a:t>Delta = These are the slowest brain waves, and you experience this when you are in deep REM sleep.  You experience less of this as you age.</a:t>
            </a:r>
          </a:p>
          <a:p>
            <a:pPr marL="457200" indent="-457200">
              <a:buFont typeface="+mj-lt"/>
              <a:buAutoNum type="arabicPeriod"/>
            </a:pPr>
            <a:r>
              <a:rPr lang="en-GB" sz="2400" dirty="0"/>
              <a:t>Beta = The most active waveform and it’s activated during your waking hours.  Beta is in play during movement, hyperactivity, stress, and anxiety.</a:t>
            </a:r>
          </a:p>
          <a:p>
            <a:pPr marL="457200" indent="-457200">
              <a:buFont typeface="+mj-lt"/>
              <a:buAutoNum type="arabicPeriod"/>
            </a:pPr>
            <a:r>
              <a:rPr lang="en-GB" sz="2400" dirty="0"/>
              <a:t>Alpha = You are in Alpha when you are calm and focused.  This wave is activated during meditation and is the result of deep breathing and relaxation.</a:t>
            </a:r>
          </a:p>
          <a:p>
            <a:pPr marL="457200" indent="-457200">
              <a:buFont typeface="+mj-lt"/>
              <a:buAutoNum type="arabicPeriod"/>
            </a:pPr>
            <a:r>
              <a:rPr lang="en-GB" sz="2400" dirty="0"/>
              <a:t>Theta = Unlocks creativity and plays a role in daydreaming, deep sleep and deepening your intuition.</a:t>
            </a:r>
          </a:p>
        </p:txBody>
      </p:sp>
    </p:spTree>
    <p:extLst>
      <p:ext uri="{BB962C8B-B14F-4D97-AF65-F5344CB8AC3E}">
        <p14:creationId xmlns:p14="http://schemas.microsoft.com/office/powerpoint/2010/main" val="148877806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1. </a:t>
            </a:r>
            <a:br>
              <a:rPr lang="en-GB" dirty="0"/>
            </a:br>
            <a:r>
              <a:rPr lang="en-GB" sz="2700" dirty="0" err="1"/>
              <a:t>Nawalkha</a:t>
            </a:r>
            <a:r>
              <a:rPr lang="en-GB" sz="2700" dirty="0"/>
              <a:t>, A. Bhushan, N. (2017) </a:t>
            </a:r>
            <a:r>
              <a:rPr lang="en-GB" sz="2700" i="1" dirty="0"/>
              <a:t>The Book of Coaching for Extraordinary Coaches</a:t>
            </a:r>
            <a:r>
              <a:rPr lang="en-GB" sz="2700" dirty="0"/>
              <a:t>. </a:t>
            </a:r>
            <a:r>
              <a:rPr lang="en-GB" sz="2700" dirty="0" err="1"/>
              <a:t>Mindvalley</a:t>
            </a:r>
            <a:r>
              <a:rPr lang="en-GB" sz="2700" dirty="0"/>
              <a:t> Beaverton: USA.</a:t>
            </a:r>
            <a:br>
              <a:rPr lang="en-GB" dirty="0"/>
            </a:br>
            <a:br>
              <a:rPr lang="en-GB" dirty="0"/>
            </a:br>
            <a:endParaRPr lang="en-GB" dirty="0"/>
          </a:p>
        </p:txBody>
      </p:sp>
      <p:sp>
        <p:nvSpPr>
          <p:cNvPr id="5" name="Vertical Text Placeholder 4"/>
          <p:cNvSpPr>
            <a:spLocks noGrp="1"/>
          </p:cNvSpPr>
          <p:nvPr>
            <p:ph type="body" orient="vert" idx="1"/>
          </p:nvPr>
        </p:nvSpPr>
        <p:spPr>
          <a:xfrm>
            <a:off x="1929584" y="1124745"/>
            <a:ext cx="8318832" cy="4392488"/>
          </a:xfrm>
        </p:spPr>
        <p:txBody>
          <a:bodyPr>
            <a:normAutofit fontScale="92500" lnSpcReduction="10000"/>
          </a:bodyPr>
          <a:lstStyle/>
          <a:p>
            <a:pPr marL="0" indent="0">
              <a:buNone/>
            </a:pPr>
            <a:r>
              <a:rPr lang="en-GB" sz="2400" dirty="0"/>
              <a:t>Know your brain…….. Brain chemistry:</a:t>
            </a:r>
          </a:p>
          <a:p>
            <a:pPr marL="457200" indent="-457200">
              <a:buFont typeface="+mj-lt"/>
              <a:buAutoNum type="arabicPeriod"/>
            </a:pPr>
            <a:r>
              <a:rPr lang="en-GB" sz="2400" dirty="0"/>
              <a:t>Dopamine =  Gets you to take action, become excited about new projects, relationships and life in general.</a:t>
            </a:r>
          </a:p>
          <a:p>
            <a:pPr marL="457200" indent="-457200">
              <a:buFont typeface="+mj-lt"/>
              <a:buAutoNum type="arabicPeriod"/>
            </a:pPr>
            <a:r>
              <a:rPr lang="en-GB" sz="2400" dirty="0"/>
              <a:t>Serotonin = Low levels of this neurotransmitter triggers depression and anxiety.  Serotonin has a direct correlation with your mood.</a:t>
            </a:r>
          </a:p>
          <a:p>
            <a:pPr marL="457200" indent="-457200">
              <a:buFont typeface="+mj-lt"/>
              <a:buAutoNum type="arabicPeriod"/>
            </a:pPr>
            <a:r>
              <a:rPr lang="en-GB" sz="2400" dirty="0"/>
              <a:t>Endorphins = The happy hormone! Released during pain and stress (that’s why you get that happy “high” after a great workout), and alleviates anxiety.</a:t>
            </a:r>
          </a:p>
          <a:p>
            <a:pPr marL="457200" indent="-457200">
              <a:buFont typeface="+mj-lt"/>
              <a:buAutoNum type="arabicPeriod"/>
            </a:pPr>
            <a:r>
              <a:rPr lang="en-GB" sz="2400" dirty="0"/>
              <a:t>Oxytocin = The hug hormone.  This is released with a 30 second hug, as well as when in the company of people you love and trust.</a:t>
            </a:r>
          </a:p>
          <a:p>
            <a:pPr marL="0" indent="0">
              <a:buNone/>
            </a:pPr>
            <a:endParaRPr lang="en-GB" sz="2400" dirty="0"/>
          </a:p>
        </p:txBody>
      </p:sp>
    </p:spTree>
    <p:extLst>
      <p:ext uri="{BB962C8B-B14F-4D97-AF65-F5344CB8AC3E}">
        <p14:creationId xmlns:p14="http://schemas.microsoft.com/office/powerpoint/2010/main" val="379063301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4" name="Rectangle 2">
            <a:extLst>
              <a:ext uri="{FF2B5EF4-FFF2-40B4-BE49-F238E27FC236}">
                <a16:creationId xmlns:a16="http://schemas.microsoft.com/office/drawing/2014/main" id="{44323988-40D5-4F76-BD50-5F2C50F2D525}"/>
              </a:ext>
            </a:extLst>
          </p:cNvPr>
          <p:cNvSpPr>
            <a:spLocks noGrp="1" noChangeArrowheads="1"/>
          </p:cNvSpPr>
          <p:nvPr>
            <p:ph type="title"/>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ormAutofit fontScale="90000"/>
          </a:bodyPr>
          <a:lstStyle/>
          <a:p>
            <a:r>
              <a:rPr lang="en-GB" altLang="en-US" b="0"/>
              <a:t>Johari’s window</a:t>
            </a:r>
            <a:endParaRPr lang="en-US" altLang="en-US" b="0"/>
          </a:p>
        </p:txBody>
      </p:sp>
      <p:graphicFrame>
        <p:nvGraphicFramePr>
          <p:cNvPr id="51205" name="Group 5">
            <a:extLst>
              <a:ext uri="{FF2B5EF4-FFF2-40B4-BE49-F238E27FC236}">
                <a16:creationId xmlns:a16="http://schemas.microsoft.com/office/drawing/2014/main" id="{97ECA01B-4615-4725-B9B9-DA03152FB560}"/>
              </a:ext>
            </a:extLst>
          </p:cNvPr>
          <p:cNvGraphicFramePr>
            <a:graphicFrameLocks noGrp="1"/>
          </p:cNvGraphicFramePr>
          <p:nvPr>
            <p:ph idx="1"/>
          </p:nvPr>
        </p:nvGraphicFramePr>
        <p:xfrm>
          <a:off x="1981200" y="836614"/>
          <a:ext cx="8229600" cy="5256213"/>
        </p:xfrm>
        <a:graphic>
          <a:graphicData uri="http://schemas.openxmlformats.org/drawingml/2006/table">
            <a:tbl>
              <a:tblPr/>
              <a:tblGrid>
                <a:gridCol w="1820863">
                  <a:extLst>
                    <a:ext uri="{9D8B030D-6E8A-4147-A177-3AD203B41FA5}">
                      <a16:colId xmlns:a16="http://schemas.microsoft.com/office/drawing/2014/main" val="3462165954"/>
                    </a:ext>
                  </a:extLst>
                </a:gridCol>
                <a:gridCol w="3206750">
                  <a:extLst>
                    <a:ext uri="{9D8B030D-6E8A-4147-A177-3AD203B41FA5}">
                      <a16:colId xmlns:a16="http://schemas.microsoft.com/office/drawing/2014/main" val="2964774702"/>
                    </a:ext>
                  </a:extLst>
                </a:gridCol>
                <a:gridCol w="3201987">
                  <a:extLst>
                    <a:ext uri="{9D8B030D-6E8A-4147-A177-3AD203B41FA5}">
                      <a16:colId xmlns:a16="http://schemas.microsoft.com/office/drawing/2014/main" val="2599807096"/>
                    </a:ext>
                  </a:extLst>
                </a:gridCol>
              </a:tblGrid>
              <a:tr h="1109663">
                <a:tc>
                  <a:txBody>
                    <a:bodyPr/>
                    <a:lstStyle>
                      <a:lvl1pPr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0" marR="0" lvl="0" indent="0" algn="l" defTabSz="914400" rtl="0" eaLnBrk="1" fontAlgn="base" latinLnBrk="0" hangingPunct="1">
                        <a:lnSpc>
                          <a:spcPct val="150000"/>
                        </a:lnSpc>
                        <a:spcBef>
                          <a:spcPct val="20000"/>
                        </a:spcBef>
                        <a:spcAft>
                          <a:spcPct val="0"/>
                        </a:spcAft>
                        <a:buClrTx/>
                        <a:buSzTx/>
                        <a:buFontTx/>
                        <a:buNone/>
                        <a:tabLst/>
                      </a:pPr>
                      <a:endParaRPr kumimoji="0" lang="en-US" altLang="en-US" sz="1000" b="0" i="0" u="none" strike="noStrike" cap="none" normalizeH="0" baseline="0">
                        <a:ln>
                          <a:noFill/>
                        </a:ln>
                        <a:solidFill>
                          <a:schemeClr val="tx1"/>
                        </a:solidFill>
                        <a:effectLst/>
                        <a:latin typeface="Comic Sans MS" panose="030F0702030302020204" pitchFamily="66" charset="0"/>
                      </a:endParaRPr>
                    </a:p>
                  </a:txBody>
                  <a:tcPr marL="121920" marR="121920" marT="34290" marB="34290"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Known by Self</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1920" marR="121920" marT="34290" marB="34290"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Unknown by Self</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1920" marR="121920" marT="34290" marB="34290"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61481157"/>
                  </a:ext>
                </a:extLst>
              </a:tr>
              <a:tr h="2073275">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Known by</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others</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1920" marR="121920" marT="34290" marB="34290" anchor="ctr" horzOverflow="overflow">
                    <a:lnL w="9525"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Open Area</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0000" marR="120000" marT="35100" marB="35100" anchor="ctr" anchorCtr="1"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solidFill>
                      <a:schemeClr val="accent1"/>
                    </a:solid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Blind Area</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0000" marR="120000" marT="35100" marB="35100" anchor="ctr" anchorCtr="1"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solidFill>
                      <a:srgbClr val="FF0066"/>
                    </a:solidFill>
                  </a:tcPr>
                </a:tc>
                <a:extLst>
                  <a:ext uri="{0D108BD9-81ED-4DB2-BD59-A6C34878D82A}">
                    <a16:rowId xmlns:a16="http://schemas.microsoft.com/office/drawing/2014/main" val="531740366"/>
                  </a:ext>
                </a:extLst>
              </a:tr>
              <a:tr h="2073275">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Unknown by</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others</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1920" marR="121920" marT="34290" marB="34290" anchor="ctr" horzOverflow="overflow">
                    <a:lnL w="9525"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Hidden Area</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0000" marR="120000" marT="35100" marB="35100" anchor="ctr" anchorCtr="1"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solidFill>
                      <a:schemeClr val="bg2"/>
                    </a:solid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Unknown Area</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0000" marR="120000" marT="35100" marB="35100" anchor="ctr" anchorCtr="1"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solidFill>
                      <a:schemeClr val="folHlink"/>
                    </a:solidFill>
                  </a:tcPr>
                </a:tc>
                <a:extLst>
                  <a:ext uri="{0D108BD9-81ED-4DB2-BD59-A6C34878D82A}">
                    <a16:rowId xmlns:a16="http://schemas.microsoft.com/office/drawing/2014/main" val="3407007863"/>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120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a:extLst>
              <a:ext uri="{FF2B5EF4-FFF2-40B4-BE49-F238E27FC236}">
                <a16:creationId xmlns:a16="http://schemas.microsoft.com/office/drawing/2014/main" id="{3A318007-D1BE-40CC-A515-48379AD363BC}"/>
              </a:ext>
            </a:extLst>
          </p:cNvPr>
          <p:cNvSpPr txBox="1">
            <a:spLocks noChangeArrowheads="1"/>
          </p:cNvSpPr>
          <p:nvPr/>
        </p:nvSpPr>
        <p:spPr bwMode="auto">
          <a:xfrm>
            <a:off x="4495800" y="304801"/>
            <a:ext cx="316865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4000" b="1">
                <a:solidFill>
                  <a:schemeClr val="accent2"/>
                </a:solidFill>
                <a:effectLst>
                  <a:outerShdw blurRad="38100" dist="38100" dir="2700000" algn="tl">
                    <a:srgbClr val="000000"/>
                  </a:outerShdw>
                </a:effectLst>
              </a:rPr>
              <a:t>Betari’s Box</a:t>
            </a:r>
          </a:p>
        </p:txBody>
      </p:sp>
      <p:sp>
        <p:nvSpPr>
          <p:cNvPr id="13320" name="AutoShape 8">
            <a:extLst>
              <a:ext uri="{FF2B5EF4-FFF2-40B4-BE49-F238E27FC236}">
                <a16:creationId xmlns:a16="http://schemas.microsoft.com/office/drawing/2014/main" id="{FA3FAAF2-0B19-4013-971E-4F614F360B77}"/>
              </a:ext>
            </a:extLst>
          </p:cNvPr>
          <p:cNvSpPr>
            <a:spLocks noChangeArrowheads="1"/>
          </p:cNvSpPr>
          <p:nvPr/>
        </p:nvSpPr>
        <p:spPr bwMode="auto">
          <a:xfrm>
            <a:off x="3975085" y="936991"/>
            <a:ext cx="4419600" cy="609600"/>
          </a:xfrm>
          <a:prstGeom prst="rightArrow">
            <a:avLst>
              <a:gd name="adj1" fmla="val 61306"/>
              <a:gd name="adj2" fmla="val 147719"/>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a:solidFill>
                  <a:schemeClr val="bg1"/>
                </a:solidFill>
              </a:rPr>
              <a:t>My Attitude</a:t>
            </a:r>
          </a:p>
        </p:txBody>
      </p:sp>
      <p:sp>
        <p:nvSpPr>
          <p:cNvPr id="13321" name="AutoShape 9">
            <a:extLst>
              <a:ext uri="{FF2B5EF4-FFF2-40B4-BE49-F238E27FC236}">
                <a16:creationId xmlns:a16="http://schemas.microsoft.com/office/drawing/2014/main" id="{7B6D8B21-886F-4416-9924-3B25A66872A1}"/>
              </a:ext>
            </a:extLst>
          </p:cNvPr>
          <p:cNvSpPr>
            <a:spLocks noChangeArrowheads="1"/>
          </p:cNvSpPr>
          <p:nvPr/>
        </p:nvSpPr>
        <p:spPr bwMode="auto">
          <a:xfrm flipH="1">
            <a:off x="3975085" y="4941168"/>
            <a:ext cx="4419600" cy="609600"/>
          </a:xfrm>
          <a:prstGeom prst="rightArrow">
            <a:avLst>
              <a:gd name="adj1" fmla="val 61306"/>
              <a:gd name="adj2" fmla="val 147719"/>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a:solidFill>
                  <a:schemeClr val="bg1"/>
                </a:solidFill>
              </a:rPr>
              <a:t>Your Attitude</a:t>
            </a:r>
          </a:p>
        </p:txBody>
      </p:sp>
      <p:sp>
        <p:nvSpPr>
          <p:cNvPr id="13322" name="AutoShape 10">
            <a:extLst>
              <a:ext uri="{FF2B5EF4-FFF2-40B4-BE49-F238E27FC236}">
                <a16:creationId xmlns:a16="http://schemas.microsoft.com/office/drawing/2014/main" id="{8DCE86EA-1F73-428C-AB4F-4BD874CA41F8}"/>
              </a:ext>
            </a:extLst>
          </p:cNvPr>
          <p:cNvSpPr>
            <a:spLocks noChangeArrowheads="1"/>
          </p:cNvSpPr>
          <p:nvPr/>
        </p:nvSpPr>
        <p:spPr bwMode="auto">
          <a:xfrm rot="5400000">
            <a:off x="6934200" y="3222991"/>
            <a:ext cx="3962400" cy="609600"/>
          </a:xfrm>
          <a:prstGeom prst="rightArrow">
            <a:avLst>
              <a:gd name="adj1" fmla="val 61306"/>
              <a:gd name="adj2" fmla="val 132438"/>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a:solidFill>
                  <a:schemeClr val="bg1"/>
                </a:solidFill>
              </a:rPr>
              <a:t>My Behaviour</a:t>
            </a:r>
          </a:p>
        </p:txBody>
      </p:sp>
      <p:sp>
        <p:nvSpPr>
          <p:cNvPr id="13323" name="AutoShape 11">
            <a:extLst>
              <a:ext uri="{FF2B5EF4-FFF2-40B4-BE49-F238E27FC236}">
                <a16:creationId xmlns:a16="http://schemas.microsoft.com/office/drawing/2014/main" id="{DF07AAAF-B770-42C1-86F1-32609FAF703D}"/>
              </a:ext>
            </a:extLst>
          </p:cNvPr>
          <p:cNvSpPr>
            <a:spLocks noChangeArrowheads="1"/>
          </p:cNvSpPr>
          <p:nvPr/>
        </p:nvSpPr>
        <p:spPr bwMode="auto">
          <a:xfrm rot="5400000" flipH="1">
            <a:off x="1219200" y="3124200"/>
            <a:ext cx="4114800" cy="609600"/>
          </a:xfrm>
          <a:prstGeom prst="rightArrow">
            <a:avLst>
              <a:gd name="adj1" fmla="val 61306"/>
              <a:gd name="adj2" fmla="val 137531"/>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anchor="ctr"/>
          <a:lstStyle/>
          <a:p>
            <a:pPr algn="ctr"/>
            <a:r>
              <a:rPr lang="en-GB" altLang="en-US">
                <a:solidFill>
                  <a:schemeClr val="bg1"/>
                </a:solidFill>
              </a:rPr>
              <a:t>Your Behaviour</a:t>
            </a:r>
          </a:p>
        </p:txBody>
      </p:sp>
      <p:sp>
        <p:nvSpPr>
          <p:cNvPr id="13324" name="Text Box 12">
            <a:extLst>
              <a:ext uri="{FF2B5EF4-FFF2-40B4-BE49-F238E27FC236}">
                <a16:creationId xmlns:a16="http://schemas.microsoft.com/office/drawing/2014/main" id="{42F709D1-CC71-4A5D-9DEC-C8B55BF4B20B}"/>
              </a:ext>
            </a:extLst>
          </p:cNvPr>
          <p:cNvSpPr txBox="1">
            <a:spLocks noChangeArrowheads="1"/>
          </p:cNvSpPr>
          <p:nvPr/>
        </p:nvSpPr>
        <p:spPr bwMode="auto">
          <a:xfrm>
            <a:off x="5028407" y="2590800"/>
            <a:ext cx="1883849" cy="707886"/>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4000" b="1"/>
              <a:t>EFFECT</a:t>
            </a:r>
          </a:p>
        </p:txBody>
      </p:sp>
    </p:spTree>
  </p:cSld>
  <p:clrMapOvr>
    <a:masterClrMapping/>
  </p:clrMapOvr>
  <mc:AlternateContent xmlns:mc="http://schemas.openxmlformats.org/markup-compatibility/2006" xmlns:p14="http://schemas.microsoft.com/office/powerpoint/2010/main">
    <mc:Choice Requires="p14">
      <p:transition spd="slow" p14:dur="2000" advClick="0" advTm="7000"/>
    </mc:Choice>
    <mc:Fallback xmlns="">
      <p:transition spd="slow" advClick="0" advTm="70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5" presetClass="entr" presetSubtype="0" fill="hold" grpId="0" nodeType="afterEffect">
                                  <p:stCondLst>
                                    <p:cond delay="0"/>
                                  </p:stCondLst>
                                  <p:childTnLst>
                                    <p:set>
                                      <p:cBhvr>
                                        <p:cTn id="6" dur="1" fill="hold">
                                          <p:stCondLst>
                                            <p:cond delay="0"/>
                                          </p:stCondLst>
                                        </p:cTn>
                                        <p:tgtEl>
                                          <p:spTgt spid="13324"/>
                                        </p:tgtEl>
                                        <p:attrNameLst>
                                          <p:attrName>style.visibility</p:attrName>
                                        </p:attrNameLst>
                                      </p:cBhvr>
                                      <p:to>
                                        <p:strVal val="visible"/>
                                      </p:to>
                                    </p:set>
                                    <p:anim calcmode="lin" valueType="num">
                                      <p:cBhvr>
                                        <p:cTn id="7" dur="1000" fill="hold"/>
                                        <p:tgtEl>
                                          <p:spTgt spid="13324"/>
                                        </p:tgtEl>
                                        <p:attrNameLst>
                                          <p:attrName>ppt_w</p:attrName>
                                        </p:attrNameLst>
                                      </p:cBhvr>
                                      <p:tavLst>
                                        <p:tav tm="0">
                                          <p:val>
                                            <p:fltVal val="0"/>
                                          </p:val>
                                        </p:tav>
                                        <p:tav tm="100000">
                                          <p:val>
                                            <p:strVal val="#ppt_w"/>
                                          </p:val>
                                        </p:tav>
                                      </p:tavLst>
                                    </p:anim>
                                    <p:anim calcmode="lin" valueType="num">
                                      <p:cBhvr>
                                        <p:cTn id="8" dur="1000" fill="hold"/>
                                        <p:tgtEl>
                                          <p:spTgt spid="13324"/>
                                        </p:tgtEl>
                                        <p:attrNameLst>
                                          <p:attrName>ppt_h</p:attrName>
                                        </p:attrNameLst>
                                      </p:cBhvr>
                                      <p:tavLst>
                                        <p:tav tm="0">
                                          <p:val>
                                            <p:fltVal val="0"/>
                                          </p:val>
                                        </p:tav>
                                        <p:tav tm="100000">
                                          <p:val>
                                            <p:strVal val="#ppt_h"/>
                                          </p:val>
                                        </p:tav>
                                      </p:tavLst>
                                    </p:anim>
                                    <p:anim calcmode="lin" valueType="num">
                                      <p:cBhvr>
                                        <p:cTn id="9" dur="1000" fill="hold"/>
                                        <p:tgtEl>
                                          <p:spTgt spid="13324"/>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3324"/>
                                        </p:tgtEl>
                                        <p:attrNameLst>
                                          <p:attrName>ppt_y</p:attrName>
                                        </p:attrNameLst>
                                      </p:cBhvr>
                                      <p:tavLst>
                                        <p:tav tm="0" fmla="#ppt_y+(sin(-2*pi*(1-$))*-#ppt_x+cos(-2*pi*(1-$))*(1-#ppt_y))*(1-$)">
                                          <p:val>
                                            <p:fltVal val="0"/>
                                          </p:val>
                                        </p:tav>
                                        <p:tav tm="100000">
                                          <p:val>
                                            <p:fltVal val="1"/>
                                          </p:val>
                                        </p:tav>
                                      </p:tavLst>
                                    </p:anim>
                                  </p:childTnLst>
                                </p:cTn>
                              </p:par>
                            </p:childTnLst>
                          </p:cTn>
                        </p:par>
                        <p:par>
                          <p:cTn id="11" fill="hold" nodeType="afterGroup">
                            <p:stCondLst>
                              <p:cond delay="1000"/>
                            </p:stCondLst>
                            <p:childTnLst>
                              <p:par>
                                <p:cTn id="12" presetID="2" presetClass="entr" presetSubtype="8" fill="hold" grpId="0" nodeType="afterEffect">
                                  <p:stCondLst>
                                    <p:cond delay="1000"/>
                                  </p:stCondLst>
                                  <p:childTnLst>
                                    <p:set>
                                      <p:cBhvr>
                                        <p:cTn id="13" dur="1" fill="hold">
                                          <p:stCondLst>
                                            <p:cond delay="0"/>
                                          </p:stCondLst>
                                        </p:cTn>
                                        <p:tgtEl>
                                          <p:spTgt spid="13320"/>
                                        </p:tgtEl>
                                        <p:attrNameLst>
                                          <p:attrName>style.visibility</p:attrName>
                                        </p:attrNameLst>
                                      </p:cBhvr>
                                      <p:to>
                                        <p:strVal val="visible"/>
                                      </p:to>
                                    </p:set>
                                    <p:anim calcmode="lin" valueType="num">
                                      <p:cBhvr additive="base">
                                        <p:cTn id="14" dur="500" fill="hold"/>
                                        <p:tgtEl>
                                          <p:spTgt spid="13320"/>
                                        </p:tgtEl>
                                        <p:attrNameLst>
                                          <p:attrName>ppt_x</p:attrName>
                                        </p:attrNameLst>
                                      </p:cBhvr>
                                      <p:tavLst>
                                        <p:tav tm="0">
                                          <p:val>
                                            <p:strVal val="0-#ppt_w/2"/>
                                          </p:val>
                                        </p:tav>
                                        <p:tav tm="100000">
                                          <p:val>
                                            <p:strVal val="#ppt_x"/>
                                          </p:val>
                                        </p:tav>
                                      </p:tavLst>
                                    </p:anim>
                                    <p:anim calcmode="lin" valueType="num">
                                      <p:cBhvr additive="base">
                                        <p:cTn id="15" dur="500" fill="hold"/>
                                        <p:tgtEl>
                                          <p:spTgt spid="13320"/>
                                        </p:tgtEl>
                                        <p:attrNameLst>
                                          <p:attrName>ppt_y</p:attrName>
                                        </p:attrNameLst>
                                      </p:cBhvr>
                                      <p:tavLst>
                                        <p:tav tm="0">
                                          <p:val>
                                            <p:strVal val="#ppt_y"/>
                                          </p:val>
                                        </p:tav>
                                        <p:tav tm="100000">
                                          <p:val>
                                            <p:strVal val="#ppt_y"/>
                                          </p:val>
                                        </p:tav>
                                      </p:tavLst>
                                    </p:anim>
                                  </p:childTnLst>
                                </p:cTn>
                              </p:par>
                            </p:childTnLst>
                          </p:cTn>
                        </p:par>
                        <p:par>
                          <p:cTn id="16" fill="hold" nodeType="afterGroup">
                            <p:stCondLst>
                              <p:cond delay="2500"/>
                            </p:stCondLst>
                            <p:childTnLst>
                              <p:par>
                                <p:cTn id="17" presetID="2" presetClass="entr" presetSubtype="1" fill="hold" grpId="0" nodeType="afterEffect">
                                  <p:stCondLst>
                                    <p:cond delay="1000"/>
                                  </p:stCondLst>
                                  <p:childTnLst>
                                    <p:set>
                                      <p:cBhvr>
                                        <p:cTn id="18" dur="1" fill="hold">
                                          <p:stCondLst>
                                            <p:cond delay="0"/>
                                          </p:stCondLst>
                                        </p:cTn>
                                        <p:tgtEl>
                                          <p:spTgt spid="13322"/>
                                        </p:tgtEl>
                                        <p:attrNameLst>
                                          <p:attrName>style.visibility</p:attrName>
                                        </p:attrNameLst>
                                      </p:cBhvr>
                                      <p:to>
                                        <p:strVal val="visible"/>
                                      </p:to>
                                    </p:set>
                                    <p:anim calcmode="lin" valueType="num">
                                      <p:cBhvr additive="base">
                                        <p:cTn id="19" dur="500" fill="hold"/>
                                        <p:tgtEl>
                                          <p:spTgt spid="13322"/>
                                        </p:tgtEl>
                                        <p:attrNameLst>
                                          <p:attrName>ppt_x</p:attrName>
                                        </p:attrNameLst>
                                      </p:cBhvr>
                                      <p:tavLst>
                                        <p:tav tm="0">
                                          <p:val>
                                            <p:strVal val="#ppt_x"/>
                                          </p:val>
                                        </p:tav>
                                        <p:tav tm="100000">
                                          <p:val>
                                            <p:strVal val="#ppt_x"/>
                                          </p:val>
                                        </p:tav>
                                      </p:tavLst>
                                    </p:anim>
                                    <p:anim calcmode="lin" valueType="num">
                                      <p:cBhvr additive="base">
                                        <p:cTn id="20" dur="500" fill="hold"/>
                                        <p:tgtEl>
                                          <p:spTgt spid="13322"/>
                                        </p:tgtEl>
                                        <p:attrNameLst>
                                          <p:attrName>ppt_y</p:attrName>
                                        </p:attrNameLst>
                                      </p:cBhvr>
                                      <p:tavLst>
                                        <p:tav tm="0">
                                          <p:val>
                                            <p:strVal val="0-#ppt_h/2"/>
                                          </p:val>
                                        </p:tav>
                                        <p:tav tm="100000">
                                          <p:val>
                                            <p:strVal val="#ppt_y"/>
                                          </p:val>
                                        </p:tav>
                                      </p:tavLst>
                                    </p:anim>
                                  </p:childTnLst>
                                </p:cTn>
                              </p:par>
                            </p:childTnLst>
                          </p:cTn>
                        </p:par>
                        <p:par>
                          <p:cTn id="21" fill="hold" nodeType="afterGroup">
                            <p:stCondLst>
                              <p:cond delay="4000"/>
                            </p:stCondLst>
                            <p:childTnLst>
                              <p:par>
                                <p:cTn id="22" presetID="2" presetClass="entr" presetSubtype="2" fill="hold" grpId="0" nodeType="afterEffect">
                                  <p:stCondLst>
                                    <p:cond delay="1000"/>
                                  </p:stCondLst>
                                  <p:childTnLst>
                                    <p:set>
                                      <p:cBhvr>
                                        <p:cTn id="23" dur="1" fill="hold">
                                          <p:stCondLst>
                                            <p:cond delay="0"/>
                                          </p:stCondLst>
                                        </p:cTn>
                                        <p:tgtEl>
                                          <p:spTgt spid="13321"/>
                                        </p:tgtEl>
                                        <p:attrNameLst>
                                          <p:attrName>style.visibility</p:attrName>
                                        </p:attrNameLst>
                                      </p:cBhvr>
                                      <p:to>
                                        <p:strVal val="visible"/>
                                      </p:to>
                                    </p:set>
                                    <p:anim calcmode="lin" valueType="num">
                                      <p:cBhvr additive="base">
                                        <p:cTn id="24" dur="500" fill="hold"/>
                                        <p:tgtEl>
                                          <p:spTgt spid="13321"/>
                                        </p:tgtEl>
                                        <p:attrNameLst>
                                          <p:attrName>ppt_x</p:attrName>
                                        </p:attrNameLst>
                                      </p:cBhvr>
                                      <p:tavLst>
                                        <p:tav tm="0">
                                          <p:val>
                                            <p:strVal val="1+#ppt_w/2"/>
                                          </p:val>
                                        </p:tav>
                                        <p:tav tm="100000">
                                          <p:val>
                                            <p:strVal val="#ppt_x"/>
                                          </p:val>
                                        </p:tav>
                                      </p:tavLst>
                                    </p:anim>
                                    <p:anim calcmode="lin" valueType="num">
                                      <p:cBhvr additive="base">
                                        <p:cTn id="25" dur="500" fill="hold"/>
                                        <p:tgtEl>
                                          <p:spTgt spid="13321"/>
                                        </p:tgtEl>
                                        <p:attrNameLst>
                                          <p:attrName>ppt_y</p:attrName>
                                        </p:attrNameLst>
                                      </p:cBhvr>
                                      <p:tavLst>
                                        <p:tav tm="0">
                                          <p:val>
                                            <p:strVal val="#ppt_y"/>
                                          </p:val>
                                        </p:tav>
                                        <p:tav tm="100000">
                                          <p:val>
                                            <p:strVal val="#ppt_y"/>
                                          </p:val>
                                        </p:tav>
                                      </p:tavLst>
                                    </p:anim>
                                  </p:childTnLst>
                                </p:cTn>
                              </p:par>
                            </p:childTnLst>
                          </p:cTn>
                        </p:par>
                        <p:par>
                          <p:cTn id="26" fill="hold" nodeType="afterGroup">
                            <p:stCondLst>
                              <p:cond delay="5500"/>
                            </p:stCondLst>
                            <p:childTnLst>
                              <p:par>
                                <p:cTn id="27" presetID="2" presetClass="entr" presetSubtype="4" fill="hold" grpId="0" nodeType="afterEffect">
                                  <p:stCondLst>
                                    <p:cond delay="1000"/>
                                  </p:stCondLst>
                                  <p:childTnLst>
                                    <p:set>
                                      <p:cBhvr>
                                        <p:cTn id="28" dur="1" fill="hold">
                                          <p:stCondLst>
                                            <p:cond delay="0"/>
                                          </p:stCondLst>
                                        </p:cTn>
                                        <p:tgtEl>
                                          <p:spTgt spid="13323"/>
                                        </p:tgtEl>
                                        <p:attrNameLst>
                                          <p:attrName>style.visibility</p:attrName>
                                        </p:attrNameLst>
                                      </p:cBhvr>
                                      <p:to>
                                        <p:strVal val="visible"/>
                                      </p:to>
                                    </p:set>
                                    <p:anim calcmode="lin" valueType="num">
                                      <p:cBhvr additive="base">
                                        <p:cTn id="29" dur="500" fill="hold"/>
                                        <p:tgtEl>
                                          <p:spTgt spid="13323"/>
                                        </p:tgtEl>
                                        <p:attrNameLst>
                                          <p:attrName>ppt_x</p:attrName>
                                        </p:attrNameLst>
                                      </p:cBhvr>
                                      <p:tavLst>
                                        <p:tav tm="0">
                                          <p:val>
                                            <p:strVal val="#ppt_x"/>
                                          </p:val>
                                        </p:tav>
                                        <p:tav tm="100000">
                                          <p:val>
                                            <p:strVal val="#ppt_x"/>
                                          </p:val>
                                        </p:tav>
                                      </p:tavLst>
                                    </p:anim>
                                    <p:anim calcmode="lin" valueType="num">
                                      <p:cBhvr additive="base">
                                        <p:cTn id="30" dur="500" fill="hold"/>
                                        <p:tgtEl>
                                          <p:spTgt spid="133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20" grpId="0" animBg="1" autoUpdateAnimBg="0"/>
      <p:bldP spid="13321" grpId="0" animBg="1" autoUpdateAnimBg="0"/>
      <p:bldP spid="13322" grpId="0" animBg="1" autoUpdateAnimBg="0"/>
      <p:bldP spid="13323" grpId="0" animBg="1" autoUpdateAnimBg="0"/>
      <p:bldP spid="13324" grpId="0" animBg="1" autoUpdateAnimBg="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2">
            <a:extLst>
              <a:ext uri="{FF2B5EF4-FFF2-40B4-BE49-F238E27FC236}">
                <a16:creationId xmlns:a16="http://schemas.microsoft.com/office/drawing/2014/main" id="{71A8EF17-73A9-45CD-85E9-E846DD3C51D9}"/>
              </a:ext>
            </a:extLst>
          </p:cNvPr>
          <p:cNvSpPr txBox="1">
            <a:spLocks noChangeArrowheads="1"/>
          </p:cNvSpPr>
          <p:nvPr/>
        </p:nvSpPr>
        <p:spPr bwMode="auto">
          <a:xfrm>
            <a:off x="3276601" y="304801"/>
            <a:ext cx="5661025"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4000" b="1" dirty="0">
                <a:solidFill>
                  <a:schemeClr val="accent2"/>
                </a:solidFill>
                <a:effectLst>
                  <a:outerShdw blurRad="38100" dist="38100" dir="2700000" algn="tl">
                    <a:srgbClr val="000000"/>
                  </a:outerShdw>
                </a:effectLst>
              </a:rPr>
              <a:t>Transactional Analysis</a:t>
            </a:r>
          </a:p>
        </p:txBody>
      </p:sp>
      <p:sp>
        <p:nvSpPr>
          <p:cNvPr id="10251" name="Text Box 11">
            <a:extLst>
              <a:ext uri="{FF2B5EF4-FFF2-40B4-BE49-F238E27FC236}">
                <a16:creationId xmlns:a16="http://schemas.microsoft.com/office/drawing/2014/main" id="{609DFE36-5A35-40D4-A55E-5B73AC9ACC2E}"/>
              </a:ext>
            </a:extLst>
          </p:cNvPr>
          <p:cNvSpPr txBox="1">
            <a:spLocks noChangeArrowheads="1"/>
          </p:cNvSpPr>
          <p:nvPr/>
        </p:nvSpPr>
        <p:spPr bwMode="auto">
          <a:xfrm>
            <a:off x="5486400" y="1676401"/>
            <a:ext cx="1371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sz="2800" b="1">
                <a:solidFill>
                  <a:srgbClr val="FF0000"/>
                </a:solidFill>
                <a:effectLst>
                  <a:outerShdw blurRad="38100" dist="38100" dir="2700000" algn="tl">
                    <a:srgbClr val="000000"/>
                  </a:outerShdw>
                </a:effectLst>
              </a:rPr>
              <a:t>Parent</a:t>
            </a:r>
          </a:p>
        </p:txBody>
      </p:sp>
      <p:graphicFrame>
        <p:nvGraphicFramePr>
          <p:cNvPr id="10254" name="Object 14">
            <a:extLst>
              <a:ext uri="{FF2B5EF4-FFF2-40B4-BE49-F238E27FC236}">
                <a16:creationId xmlns:a16="http://schemas.microsoft.com/office/drawing/2014/main" id="{186C5875-5902-42C2-A975-BCD41491CCD5}"/>
              </a:ext>
            </a:extLst>
          </p:cNvPr>
          <p:cNvGraphicFramePr>
            <a:graphicFrameLocks noChangeAspect="1"/>
          </p:cNvGraphicFramePr>
          <p:nvPr/>
        </p:nvGraphicFramePr>
        <p:xfrm>
          <a:off x="9096375" y="990600"/>
          <a:ext cx="863600" cy="2286000"/>
        </p:xfrm>
        <a:graphic>
          <a:graphicData uri="http://schemas.openxmlformats.org/presentationml/2006/ole">
            <mc:AlternateContent xmlns:mc="http://schemas.openxmlformats.org/markup-compatibility/2006">
              <mc:Choice xmlns:v="urn:schemas-microsoft-com:vml" Requires="v">
                <p:oleObj spid="_x0000_s1056" name="Clip" r:id="rId4" imgW="393120" imgH="1039320" progId="MS_ClipArt_Gallery.2">
                  <p:embed/>
                </p:oleObj>
              </mc:Choice>
              <mc:Fallback>
                <p:oleObj name="Clip" r:id="rId4" imgW="393120" imgH="1039320" progId="MS_ClipArt_Gallery.2">
                  <p:embed/>
                  <p:pic>
                    <p:nvPicPr>
                      <p:cNvPr id="10254" name="Object 14">
                        <a:extLst>
                          <a:ext uri="{FF2B5EF4-FFF2-40B4-BE49-F238E27FC236}">
                            <a16:creationId xmlns:a16="http://schemas.microsoft.com/office/drawing/2014/main" id="{186C5875-5902-42C2-A975-BCD41491CCD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96375" y="990600"/>
                        <a:ext cx="863600" cy="2286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nvGrpSpPr>
          <p:cNvPr id="10257" name="Group 17">
            <a:extLst>
              <a:ext uri="{FF2B5EF4-FFF2-40B4-BE49-F238E27FC236}">
                <a16:creationId xmlns:a16="http://schemas.microsoft.com/office/drawing/2014/main" id="{4312B2E1-D7FE-4A9F-996E-F8D5896757BD}"/>
              </a:ext>
            </a:extLst>
          </p:cNvPr>
          <p:cNvGrpSpPr>
            <a:grpSpLocks/>
          </p:cNvGrpSpPr>
          <p:nvPr/>
        </p:nvGrpSpPr>
        <p:grpSpPr bwMode="auto">
          <a:xfrm>
            <a:off x="2057401" y="914400"/>
            <a:ext cx="1566863" cy="2286000"/>
            <a:chOff x="336" y="576"/>
            <a:chExt cx="987" cy="1440"/>
          </a:xfrm>
        </p:grpSpPr>
        <p:graphicFrame>
          <p:nvGraphicFramePr>
            <p:cNvPr id="10255" name="Object 15">
              <a:extLst>
                <a:ext uri="{FF2B5EF4-FFF2-40B4-BE49-F238E27FC236}">
                  <a16:creationId xmlns:a16="http://schemas.microsoft.com/office/drawing/2014/main" id="{7DD85B7C-B16C-40F4-947F-8CD7B1D7A37B}"/>
                </a:ext>
              </a:extLst>
            </p:cNvPr>
            <p:cNvGraphicFramePr>
              <a:graphicFrameLocks noChangeAspect="1"/>
            </p:cNvGraphicFramePr>
            <p:nvPr/>
          </p:nvGraphicFramePr>
          <p:xfrm>
            <a:off x="336" y="576"/>
            <a:ext cx="525" cy="1440"/>
          </p:xfrm>
          <a:graphic>
            <a:graphicData uri="http://schemas.openxmlformats.org/presentationml/2006/ole">
              <mc:AlternateContent xmlns:mc="http://schemas.openxmlformats.org/markup-compatibility/2006">
                <mc:Choice xmlns:v="urn:schemas-microsoft-com:vml" Requires="v">
                  <p:oleObj spid="_x0000_s1057" name="Clip" r:id="rId6" imgW="407520" imgH="1117080" progId="MS_ClipArt_Gallery.2">
                    <p:embed/>
                  </p:oleObj>
                </mc:Choice>
                <mc:Fallback>
                  <p:oleObj name="Clip" r:id="rId6" imgW="407520" imgH="1117080" progId="MS_ClipArt_Gallery.2">
                    <p:embed/>
                    <p:pic>
                      <p:nvPicPr>
                        <p:cNvPr id="10255" name="Object 15">
                          <a:extLst>
                            <a:ext uri="{FF2B5EF4-FFF2-40B4-BE49-F238E27FC236}">
                              <a16:creationId xmlns:a16="http://schemas.microsoft.com/office/drawing/2014/main" id="{7DD85B7C-B16C-40F4-947F-8CD7B1D7A37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36" y="576"/>
                          <a:ext cx="525" cy="144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10256" name="Object 16">
              <a:extLst>
                <a:ext uri="{FF2B5EF4-FFF2-40B4-BE49-F238E27FC236}">
                  <a16:creationId xmlns:a16="http://schemas.microsoft.com/office/drawing/2014/main" id="{5FD65481-0DF1-4064-8F20-D1EA16EE1D91}"/>
                </a:ext>
              </a:extLst>
            </p:cNvPr>
            <p:cNvGraphicFramePr>
              <a:graphicFrameLocks noChangeAspect="1"/>
            </p:cNvGraphicFramePr>
            <p:nvPr/>
          </p:nvGraphicFramePr>
          <p:xfrm>
            <a:off x="996" y="1584"/>
            <a:ext cx="327" cy="430"/>
          </p:xfrm>
          <a:graphic>
            <a:graphicData uri="http://schemas.openxmlformats.org/presentationml/2006/ole">
              <mc:AlternateContent xmlns:mc="http://schemas.openxmlformats.org/markup-compatibility/2006">
                <mc:Choice xmlns:v="urn:schemas-microsoft-com:vml" Requires="v">
                  <p:oleObj spid="_x0000_s1058" name="Clip" r:id="rId8" imgW="750600" imgH="987120" progId="MS_ClipArt_Gallery.2">
                    <p:embed/>
                  </p:oleObj>
                </mc:Choice>
                <mc:Fallback>
                  <p:oleObj name="Clip" r:id="rId8" imgW="750600" imgH="987120" progId="MS_ClipArt_Gallery.2">
                    <p:embed/>
                    <p:pic>
                      <p:nvPicPr>
                        <p:cNvPr id="10256" name="Object 16">
                          <a:extLst>
                            <a:ext uri="{FF2B5EF4-FFF2-40B4-BE49-F238E27FC236}">
                              <a16:creationId xmlns:a16="http://schemas.microsoft.com/office/drawing/2014/main" id="{5FD65481-0DF1-4064-8F20-D1EA16EE1D9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96" y="1584"/>
                          <a:ext cx="327" cy="4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graphicFrame>
        <p:nvGraphicFramePr>
          <p:cNvPr id="10258" name="Object 18">
            <a:extLst>
              <a:ext uri="{FF2B5EF4-FFF2-40B4-BE49-F238E27FC236}">
                <a16:creationId xmlns:a16="http://schemas.microsoft.com/office/drawing/2014/main" id="{186C87C7-B07C-414F-90D5-BEF9999A3047}"/>
              </a:ext>
            </a:extLst>
          </p:cNvPr>
          <p:cNvGraphicFramePr>
            <a:graphicFrameLocks noChangeAspect="1"/>
          </p:cNvGraphicFramePr>
          <p:nvPr/>
        </p:nvGraphicFramePr>
        <p:xfrm>
          <a:off x="6705600" y="2286000"/>
          <a:ext cx="1951038" cy="2514600"/>
        </p:xfrm>
        <a:graphic>
          <a:graphicData uri="http://schemas.openxmlformats.org/presentationml/2006/ole">
            <mc:AlternateContent xmlns:mc="http://schemas.openxmlformats.org/markup-compatibility/2006">
              <mc:Choice xmlns:v="urn:schemas-microsoft-com:vml" Requires="v">
                <p:oleObj spid="_x0000_s1059" name="Clip" r:id="rId10" imgW="913320" imgH="1176480" progId="MS_ClipArt_Gallery.2">
                  <p:embed/>
                </p:oleObj>
              </mc:Choice>
              <mc:Fallback>
                <p:oleObj name="Clip" r:id="rId10" imgW="913320" imgH="1176480" progId="MS_ClipArt_Gallery.2">
                  <p:embed/>
                  <p:pic>
                    <p:nvPicPr>
                      <p:cNvPr id="10258" name="Object 18">
                        <a:extLst>
                          <a:ext uri="{FF2B5EF4-FFF2-40B4-BE49-F238E27FC236}">
                            <a16:creationId xmlns:a16="http://schemas.microsoft.com/office/drawing/2014/main" id="{186C87C7-B07C-414F-90D5-BEF9999A3047}"/>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705600" y="2286000"/>
                        <a:ext cx="1951038" cy="2514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10259" name="Object 19">
            <a:extLst>
              <a:ext uri="{FF2B5EF4-FFF2-40B4-BE49-F238E27FC236}">
                <a16:creationId xmlns:a16="http://schemas.microsoft.com/office/drawing/2014/main" id="{72C03BDC-649D-46AF-926D-C256871ABDBA}"/>
              </a:ext>
            </a:extLst>
          </p:cNvPr>
          <p:cNvGraphicFramePr>
            <a:graphicFrameLocks noChangeAspect="1"/>
          </p:cNvGraphicFramePr>
          <p:nvPr/>
        </p:nvGraphicFramePr>
        <p:xfrm>
          <a:off x="2438400" y="4267200"/>
          <a:ext cx="1493838" cy="1714500"/>
        </p:xfrm>
        <a:graphic>
          <a:graphicData uri="http://schemas.openxmlformats.org/presentationml/2006/ole">
            <mc:AlternateContent xmlns:mc="http://schemas.openxmlformats.org/markup-compatibility/2006">
              <mc:Choice xmlns:v="urn:schemas-microsoft-com:vml" Requires="v">
                <p:oleObj spid="_x0000_s1060" name="Clip" r:id="rId12" imgW="1494720" imgH="1713960" progId="MS_ClipArt_Gallery.2">
                  <p:embed/>
                </p:oleObj>
              </mc:Choice>
              <mc:Fallback>
                <p:oleObj name="Clip" r:id="rId12" imgW="1494720" imgH="1713960" progId="MS_ClipArt_Gallery.2">
                  <p:embed/>
                  <p:pic>
                    <p:nvPicPr>
                      <p:cNvPr id="10259" name="Object 19">
                        <a:extLst>
                          <a:ext uri="{FF2B5EF4-FFF2-40B4-BE49-F238E27FC236}">
                            <a16:creationId xmlns:a16="http://schemas.microsoft.com/office/drawing/2014/main" id="{72C03BDC-649D-46AF-926D-C256871ABDBA}"/>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438400" y="4267200"/>
                        <a:ext cx="1493838" cy="17145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10260" name="Object 20">
            <a:extLst>
              <a:ext uri="{FF2B5EF4-FFF2-40B4-BE49-F238E27FC236}">
                <a16:creationId xmlns:a16="http://schemas.microsoft.com/office/drawing/2014/main" id="{739D26CD-ADDB-4DBF-934C-2C42C1F8566C}"/>
              </a:ext>
            </a:extLst>
          </p:cNvPr>
          <p:cNvGraphicFramePr>
            <a:graphicFrameLocks noChangeAspect="1"/>
          </p:cNvGraphicFramePr>
          <p:nvPr/>
        </p:nvGraphicFramePr>
        <p:xfrm>
          <a:off x="7315201" y="5105401"/>
          <a:ext cx="677863" cy="1476375"/>
        </p:xfrm>
        <a:graphic>
          <a:graphicData uri="http://schemas.openxmlformats.org/presentationml/2006/ole">
            <mc:AlternateContent xmlns:mc="http://schemas.openxmlformats.org/markup-compatibility/2006">
              <mc:Choice xmlns:v="urn:schemas-microsoft-com:vml" Requires="v">
                <p:oleObj spid="_x0000_s1061" name="Clip" r:id="rId14" imgW="678240" imgH="1476360" progId="MS_ClipArt_Gallery.2">
                  <p:embed/>
                </p:oleObj>
              </mc:Choice>
              <mc:Fallback>
                <p:oleObj name="Clip" r:id="rId14" imgW="678240" imgH="1476360" progId="MS_ClipArt_Gallery.2">
                  <p:embed/>
                  <p:pic>
                    <p:nvPicPr>
                      <p:cNvPr id="10260" name="Object 20">
                        <a:extLst>
                          <a:ext uri="{FF2B5EF4-FFF2-40B4-BE49-F238E27FC236}">
                            <a16:creationId xmlns:a16="http://schemas.microsoft.com/office/drawing/2014/main" id="{739D26CD-ADDB-4DBF-934C-2C42C1F8566C}"/>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7315201" y="5105401"/>
                        <a:ext cx="677863" cy="14763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0261" name="Text Box 21">
            <a:extLst>
              <a:ext uri="{FF2B5EF4-FFF2-40B4-BE49-F238E27FC236}">
                <a16:creationId xmlns:a16="http://schemas.microsoft.com/office/drawing/2014/main" id="{79A3205D-360F-4A75-B672-3FC33C609564}"/>
              </a:ext>
            </a:extLst>
          </p:cNvPr>
          <p:cNvSpPr txBox="1">
            <a:spLocks noChangeArrowheads="1"/>
          </p:cNvSpPr>
          <p:nvPr/>
        </p:nvSpPr>
        <p:spPr bwMode="auto">
          <a:xfrm>
            <a:off x="5486400" y="3276600"/>
            <a:ext cx="112082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800" b="1">
                <a:solidFill>
                  <a:srgbClr val="FF0000"/>
                </a:solidFill>
                <a:effectLst>
                  <a:outerShdw blurRad="38100" dist="38100" dir="2700000" algn="tl">
                    <a:srgbClr val="000000"/>
                  </a:outerShdw>
                </a:effectLst>
              </a:rPr>
              <a:t>Adult</a:t>
            </a:r>
            <a:endParaRPr lang="en-GB" altLang="en-US"/>
          </a:p>
        </p:txBody>
      </p:sp>
      <p:sp>
        <p:nvSpPr>
          <p:cNvPr id="10262" name="Text Box 22">
            <a:extLst>
              <a:ext uri="{FF2B5EF4-FFF2-40B4-BE49-F238E27FC236}">
                <a16:creationId xmlns:a16="http://schemas.microsoft.com/office/drawing/2014/main" id="{5E5E51A6-281E-44F2-A70A-FE84B1BB60B4}"/>
              </a:ext>
            </a:extLst>
          </p:cNvPr>
          <p:cNvSpPr txBox="1">
            <a:spLocks noChangeArrowheads="1"/>
          </p:cNvSpPr>
          <p:nvPr/>
        </p:nvSpPr>
        <p:spPr bwMode="auto">
          <a:xfrm>
            <a:off x="5486400" y="5181600"/>
            <a:ext cx="1053494"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800" b="1">
                <a:solidFill>
                  <a:srgbClr val="FF0000"/>
                </a:solidFill>
                <a:effectLst>
                  <a:outerShdw blurRad="38100" dist="38100" dir="2700000" algn="tl">
                    <a:srgbClr val="000000"/>
                  </a:outerShdw>
                </a:effectLst>
              </a:rPr>
              <a:t>Child</a:t>
            </a:r>
            <a:endParaRPr lang="en-GB" altLang="en-US"/>
          </a:p>
        </p:txBody>
      </p:sp>
    </p:spTree>
  </p:cSld>
  <p:clrMapOvr>
    <a:masterClrMapping/>
  </p:clrMapOvr>
  <mc:AlternateContent xmlns:mc="http://schemas.openxmlformats.org/markup-compatibility/2006" xmlns:p14="http://schemas.microsoft.com/office/powerpoint/2010/main">
    <mc:Choice Requires="p14">
      <p:transition spd="slow" p14:dur="2000" advClick="0" advTm="7000"/>
    </mc:Choice>
    <mc:Fallback xmlns="">
      <p:transition spd="slow" advClick="0" advTm="70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10" fill="hold" grpId="0" nodeType="afterEffect">
                                  <p:stCondLst>
                                    <p:cond delay="0"/>
                                  </p:stCondLst>
                                  <p:childTnLst>
                                    <p:set>
                                      <p:cBhvr>
                                        <p:cTn id="6" dur="1" fill="hold">
                                          <p:stCondLst>
                                            <p:cond delay="0"/>
                                          </p:stCondLst>
                                        </p:cTn>
                                        <p:tgtEl>
                                          <p:spTgt spid="10251"/>
                                        </p:tgtEl>
                                        <p:attrNameLst>
                                          <p:attrName>style.visibility</p:attrName>
                                        </p:attrNameLst>
                                      </p:cBhvr>
                                      <p:to>
                                        <p:strVal val="visible"/>
                                      </p:to>
                                    </p:set>
                                    <p:animEffect transition="in" filter="blinds(horizontal)">
                                      <p:cBhvr>
                                        <p:cTn id="7" dur="500"/>
                                        <p:tgtEl>
                                          <p:spTgt spid="10251"/>
                                        </p:tgtEl>
                                      </p:cBhvr>
                                    </p:animEffect>
                                  </p:childTnLst>
                                </p:cTn>
                              </p:par>
                            </p:childTnLst>
                          </p:cTn>
                        </p:par>
                        <p:par>
                          <p:cTn id="8" fill="hold" nodeType="afterGroup">
                            <p:stCondLst>
                              <p:cond delay="500"/>
                            </p:stCondLst>
                            <p:childTnLst>
                              <p:par>
                                <p:cTn id="9" presetID="9" presetClass="entr" presetSubtype="0" fill="hold" nodeType="afterEffect">
                                  <p:stCondLst>
                                    <p:cond delay="1000"/>
                                  </p:stCondLst>
                                  <p:childTnLst>
                                    <p:set>
                                      <p:cBhvr>
                                        <p:cTn id="10" dur="1" fill="hold">
                                          <p:stCondLst>
                                            <p:cond delay="0"/>
                                          </p:stCondLst>
                                        </p:cTn>
                                        <p:tgtEl>
                                          <p:spTgt spid="10254"/>
                                        </p:tgtEl>
                                        <p:attrNameLst>
                                          <p:attrName>style.visibility</p:attrName>
                                        </p:attrNameLst>
                                      </p:cBhvr>
                                      <p:to>
                                        <p:strVal val="visible"/>
                                      </p:to>
                                    </p:set>
                                    <p:animEffect transition="in" filter="dissolve">
                                      <p:cBhvr>
                                        <p:cTn id="11" dur="500"/>
                                        <p:tgtEl>
                                          <p:spTgt spid="10254"/>
                                        </p:tgtEl>
                                      </p:cBhvr>
                                    </p:animEffect>
                                  </p:childTnLst>
                                </p:cTn>
                              </p:par>
                            </p:childTnLst>
                          </p:cTn>
                        </p:par>
                        <p:par>
                          <p:cTn id="12" fill="hold" nodeType="afterGroup">
                            <p:stCondLst>
                              <p:cond delay="2000"/>
                            </p:stCondLst>
                            <p:childTnLst>
                              <p:par>
                                <p:cTn id="13" presetID="9" presetClass="entr" presetSubtype="0" fill="hold" nodeType="afterEffect">
                                  <p:stCondLst>
                                    <p:cond delay="1000"/>
                                  </p:stCondLst>
                                  <p:childTnLst>
                                    <p:set>
                                      <p:cBhvr>
                                        <p:cTn id="14" dur="1" fill="hold">
                                          <p:stCondLst>
                                            <p:cond delay="0"/>
                                          </p:stCondLst>
                                        </p:cTn>
                                        <p:tgtEl>
                                          <p:spTgt spid="10257"/>
                                        </p:tgtEl>
                                        <p:attrNameLst>
                                          <p:attrName>style.visibility</p:attrName>
                                        </p:attrNameLst>
                                      </p:cBhvr>
                                      <p:to>
                                        <p:strVal val="visible"/>
                                      </p:to>
                                    </p:set>
                                    <p:animEffect transition="in" filter="dissolve">
                                      <p:cBhvr>
                                        <p:cTn id="15" dur="500"/>
                                        <p:tgtEl>
                                          <p:spTgt spid="10257"/>
                                        </p:tgtEl>
                                      </p:cBhvr>
                                    </p:animEffect>
                                  </p:childTnLst>
                                </p:cTn>
                              </p:par>
                            </p:childTnLst>
                          </p:cTn>
                        </p:par>
                        <p:par>
                          <p:cTn id="16" fill="hold" nodeType="afterGroup">
                            <p:stCondLst>
                              <p:cond delay="3500"/>
                            </p:stCondLst>
                            <p:childTnLst>
                              <p:par>
                                <p:cTn id="17" presetID="2" presetClass="entr" presetSubtype="4" fill="hold" grpId="0" nodeType="afterEffect">
                                  <p:stCondLst>
                                    <p:cond delay="1000"/>
                                  </p:stCondLst>
                                  <p:childTnLst>
                                    <p:set>
                                      <p:cBhvr>
                                        <p:cTn id="18" dur="1" fill="hold">
                                          <p:stCondLst>
                                            <p:cond delay="0"/>
                                          </p:stCondLst>
                                        </p:cTn>
                                        <p:tgtEl>
                                          <p:spTgt spid="10261"/>
                                        </p:tgtEl>
                                        <p:attrNameLst>
                                          <p:attrName>style.visibility</p:attrName>
                                        </p:attrNameLst>
                                      </p:cBhvr>
                                      <p:to>
                                        <p:strVal val="visible"/>
                                      </p:to>
                                    </p:set>
                                    <p:anim calcmode="lin" valueType="num">
                                      <p:cBhvr additive="base">
                                        <p:cTn id="19" dur="500" fill="hold"/>
                                        <p:tgtEl>
                                          <p:spTgt spid="10261"/>
                                        </p:tgtEl>
                                        <p:attrNameLst>
                                          <p:attrName>ppt_x</p:attrName>
                                        </p:attrNameLst>
                                      </p:cBhvr>
                                      <p:tavLst>
                                        <p:tav tm="0">
                                          <p:val>
                                            <p:strVal val="#ppt_x"/>
                                          </p:val>
                                        </p:tav>
                                        <p:tav tm="100000">
                                          <p:val>
                                            <p:strVal val="#ppt_x"/>
                                          </p:val>
                                        </p:tav>
                                      </p:tavLst>
                                    </p:anim>
                                    <p:anim calcmode="lin" valueType="num">
                                      <p:cBhvr additive="base">
                                        <p:cTn id="20" dur="500" fill="hold"/>
                                        <p:tgtEl>
                                          <p:spTgt spid="10261"/>
                                        </p:tgtEl>
                                        <p:attrNameLst>
                                          <p:attrName>ppt_y</p:attrName>
                                        </p:attrNameLst>
                                      </p:cBhvr>
                                      <p:tavLst>
                                        <p:tav tm="0">
                                          <p:val>
                                            <p:strVal val="1+#ppt_h/2"/>
                                          </p:val>
                                        </p:tav>
                                        <p:tav tm="100000">
                                          <p:val>
                                            <p:strVal val="#ppt_y"/>
                                          </p:val>
                                        </p:tav>
                                      </p:tavLst>
                                    </p:anim>
                                  </p:childTnLst>
                                </p:cTn>
                              </p:par>
                            </p:childTnLst>
                          </p:cTn>
                        </p:par>
                        <p:par>
                          <p:cTn id="21" fill="hold" nodeType="afterGroup">
                            <p:stCondLst>
                              <p:cond delay="5000"/>
                            </p:stCondLst>
                            <p:childTnLst>
                              <p:par>
                                <p:cTn id="22" presetID="9" presetClass="entr" presetSubtype="0" fill="hold" nodeType="afterEffect">
                                  <p:stCondLst>
                                    <p:cond delay="1000"/>
                                  </p:stCondLst>
                                  <p:childTnLst>
                                    <p:set>
                                      <p:cBhvr>
                                        <p:cTn id="23" dur="1" fill="hold">
                                          <p:stCondLst>
                                            <p:cond delay="0"/>
                                          </p:stCondLst>
                                        </p:cTn>
                                        <p:tgtEl>
                                          <p:spTgt spid="10258"/>
                                        </p:tgtEl>
                                        <p:attrNameLst>
                                          <p:attrName>style.visibility</p:attrName>
                                        </p:attrNameLst>
                                      </p:cBhvr>
                                      <p:to>
                                        <p:strVal val="visible"/>
                                      </p:to>
                                    </p:set>
                                    <p:animEffect transition="in" filter="dissolve">
                                      <p:cBhvr>
                                        <p:cTn id="24" dur="500"/>
                                        <p:tgtEl>
                                          <p:spTgt spid="10258"/>
                                        </p:tgtEl>
                                      </p:cBhvr>
                                    </p:animEffect>
                                  </p:childTnLst>
                                </p:cTn>
                              </p:par>
                            </p:childTnLst>
                          </p:cTn>
                        </p:par>
                        <p:par>
                          <p:cTn id="25" fill="hold" nodeType="afterGroup">
                            <p:stCondLst>
                              <p:cond delay="6500"/>
                            </p:stCondLst>
                            <p:childTnLst>
                              <p:par>
                                <p:cTn id="26" presetID="5" presetClass="entr" presetSubtype="10" fill="hold" grpId="0" nodeType="afterEffect">
                                  <p:stCondLst>
                                    <p:cond delay="1000"/>
                                  </p:stCondLst>
                                  <p:childTnLst>
                                    <p:set>
                                      <p:cBhvr>
                                        <p:cTn id="27" dur="1" fill="hold">
                                          <p:stCondLst>
                                            <p:cond delay="0"/>
                                          </p:stCondLst>
                                        </p:cTn>
                                        <p:tgtEl>
                                          <p:spTgt spid="10262"/>
                                        </p:tgtEl>
                                        <p:attrNameLst>
                                          <p:attrName>style.visibility</p:attrName>
                                        </p:attrNameLst>
                                      </p:cBhvr>
                                      <p:to>
                                        <p:strVal val="visible"/>
                                      </p:to>
                                    </p:set>
                                    <p:animEffect transition="in" filter="checkerboard(across)">
                                      <p:cBhvr>
                                        <p:cTn id="28" dur="500"/>
                                        <p:tgtEl>
                                          <p:spTgt spid="10262"/>
                                        </p:tgtEl>
                                      </p:cBhvr>
                                    </p:animEffect>
                                  </p:childTnLst>
                                </p:cTn>
                              </p:par>
                            </p:childTnLst>
                          </p:cTn>
                        </p:par>
                        <p:par>
                          <p:cTn id="29" fill="hold" nodeType="afterGroup">
                            <p:stCondLst>
                              <p:cond delay="8000"/>
                            </p:stCondLst>
                            <p:childTnLst>
                              <p:par>
                                <p:cTn id="30" presetID="9" presetClass="entr" presetSubtype="0" fill="hold" nodeType="afterEffect">
                                  <p:stCondLst>
                                    <p:cond delay="1000"/>
                                  </p:stCondLst>
                                  <p:childTnLst>
                                    <p:set>
                                      <p:cBhvr>
                                        <p:cTn id="31" dur="1" fill="hold">
                                          <p:stCondLst>
                                            <p:cond delay="0"/>
                                          </p:stCondLst>
                                        </p:cTn>
                                        <p:tgtEl>
                                          <p:spTgt spid="10259"/>
                                        </p:tgtEl>
                                        <p:attrNameLst>
                                          <p:attrName>style.visibility</p:attrName>
                                        </p:attrNameLst>
                                      </p:cBhvr>
                                      <p:to>
                                        <p:strVal val="visible"/>
                                      </p:to>
                                    </p:set>
                                    <p:animEffect transition="in" filter="dissolve">
                                      <p:cBhvr>
                                        <p:cTn id="32" dur="500"/>
                                        <p:tgtEl>
                                          <p:spTgt spid="10259"/>
                                        </p:tgtEl>
                                      </p:cBhvr>
                                    </p:animEffect>
                                  </p:childTnLst>
                                </p:cTn>
                              </p:par>
                            </p:childTnLst>
                          </p:cTn>
                        </p:par>
                        <p:par>
                          <p:cTn id="33" fill="hold" nodeType="afterGroup">
                            <p:stCondLst>
                              <p:cond delay="9500"/>
                            </p:stCondLst>
                            <p:childTnLst>
                              <p:par>
                                <p:cTn id="34" presetID="9" presetClass="entr" presetSubtype="0" fill="hold" nodeType="afterEffect">
                                  <p:stCondLst>
                                    <p:cond delay="1000"/>
                                  </p:stCondLst>
                                  <p:childTnLst>
                                    <p:set>
                                      <p:cBhvr>
                                        <p:cTn id="35" dur="1" fill="hold">
                                          <p:stCondLst>
                                            <p:cond delay="0"/>
                                          </p:stCondLst>
                                        </p:cTn>
                                        <p:tgtEl>
                                          <p:spTgt spid="10260"/>
                                        </p:tgtEl>
                                        <p:attrNameLst>
                                          <p:attrName>style.visibility</p:attrName>
                                        </p:attrNameLst>
                                      </p:cBhvr>
                                      <p:to>
                                        <p:strVal val="visible"/>
                                      </p:to>
                                    </p:set>
                                    <p:animEffect transition="in" filter="dissolve">
                                      <p:cBhvr>
                                        <p:cTn id="36" dur="500"/>
                                        <p:tgtEl>
                                          <p:spTgt spid="102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51" grpId="0" autoUpdateAnimBg="0"/>
      <p:bldP spid="10261" grpId="0" autoUpdateAnimBg="0"/>
      <p:bldP spid="10262" grpId="0" autoUpdateAnimBg="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9698" name="Group 2">
            <a:extLst>
              <a:ext uri="{FF2B5EF4-FFF2-40B4-BE49-F238E27FC236}">
                <a16:creationId xmlns:a16="http://schemas.microsoft.com/office/drawing/2014/main" id="{04625E5D-5B72-48F8-BA0C-7E6465A658A4}"/>
              </a:ext>
            </a:extLst>
          </p:cNvPr>
          <p:cNvGrpSpPr>
            <a:grpSpLocks/>
          </p:cNvGrpSpPr>
          <p:nvPr/>
        </p:nvGrpSpPr>
        <p:grpSpPr bwMode="auto">
          <a:xfrm>
            <a:off x="2857500" y="723900"/>
            <a:ext cx="6477000" cy="5410200"/>
            <a:chOff x="864" y="720"/>
            <a:chExt cx="3888" cy="3264"/>
          </a:xfrm>
        </p:grpSpPr>
        <p:sp>
          <p:nvSpPr>
            <p:cNvPr id="29699" name="Rectangle 3">
              <a:extLst>
                <a:ext uri="{FF2B5EF4-FFF2-40B4-BE49-F238E27FC236}">
                  <a16:creationId xmlns:a16="http://schemas.microsoft.com/office/drawing/2014/main" id="{CE3F2D15-060D-4A17-A046-2C0564F7F4B7}"/>
                </a:ext>
              </a:extLst>
            </p:cNvPr>
            <p:cNvSpPr>
              <a:spLocks noChangeArrowheads="1"/>
            </p:cNvSpPr>
            <p:nvPr/>
          </p:nvSpPr>
          <p:spPr bwMode="auto">
            <a:xfrm>
              <a:off x="864" y="720"/>
              <a:ext cx="3888" cy="3264"/>
            </a:xfrm>
            <a:prstGeom prst="rect">
              <a:avLst/>
            </a:prstGeom>
            <a:solidFill>
              <a:srgbClr val="FFFF99"/>
            </a:solidFill>
            <a:ln w="381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700" name="Line 4">
              <a:extLst>
                <a:ext uri="{FF2B5EF4-FFF2-40B4-BE49-F238E27FC236}">
                  <a16:creationId xmlns:a16="http://schemas.microsoft.com/office/drawing/2014/main" id="{7B4FE3F8-EA8C-4302-BF9A-4028DBAA2090}"/>
                </a:ext>
              </a:extLst>
            </p:cNvPr>
            <p:cNvSpPr>
              <a:spLocks noChangeShapeType="1"/>
            </p:cNvSpPr>
            <p:nvPr/>
          </p:nvSpPr>
          <p:spPr bwMode="auto">
            <a:xfrm>
              <a:off x="2784" y="720"/>
              <a:ext cx="0" cy="3264"/>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701" name="Line 5">
              <a:extLst>
                <a:ext uri="{FF2B5EF4-FFF2-40B4-BE49-F238E27FC236}">
                  <a16:creationId xmlns:a16="http://schemas.microsoft.com/office/drawing/2014/main" id="{CE7023CF-354C-4BE4-AA92-509C1278B8D9}"/>
                </a:ext>
              </a:extLst>
            </p:cNvPr>
            <p:cNvSpPr>
              <a:spLocks noChangeShapeType="1"/>
            </p:cNvSpPr>
            <p:nvPr/>
          </p:nvSpPr>
          <p:spPr bwMode="auto">
            <a:xfrm flipV="1">
              <a:off x="864" y="2352"/>
              <a:ext cx="3888"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29702" name="Text Box 6">
            <a:extLst>
              <a:ext uri="{FF2B5EF4-FFF2-40B4-BE49-F238E27FC236}">
                <a16:creationId xmlns:a16="http://schemas.microsoft.com/office/drawing/2014/main" id="{EDB28817-BEC1-41EF-8905-1DDD8FB92DC4}"/>
              </a:ext>
            </a:extLst>
          </p:cNvPr>
          <p:cNvSpPr txBox="1">
            <a:spLocks noChangeArrowheads="1"/>
          </p:cNvSpPr>
          <p:nvPr/>
        </p:nvSpPr>
        <p:spPr bwMode="auto">
          <a:xfrm>
            <a:off x="3200400" y="2057401"/>
            <a:ext cx="22860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Unconsciously Incompetent</a:t>
            </a:r>
          </a:p>
        </p:txBody>
      </p:sp>
      <p:sp>
        <p:nvSpPr>
          <p:cNvPr id="29703" name="Text Box 7">
            <a:extLst>
              <a:ext uri="{FF2B5EF4-FFF2-40B4-BE49-F238E27FC236}">
                <a16:creationId xmlns:a16="http://schemas.microsoft.com/office/drawing/2014/main" id="{67A34EC0-3A1D-4094-9D05-74A2D26B34B3}"/>
              </a:ext>
            </a:extLst>
          </p:cNvPr>
          <p:cNvSpPr txBox="1">
            <a:spLocks noChangeArrowheads="1"/>
          </p:cNvSpPr>
          <p:nvPr/>
        </p:nvSpPr>
        <p:spPr bwMode="auto">
          <a:xfrm>
            <a:off x="6400800" y="2133601"/>
            <a:ext cx="22860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Consciously Incompetent</a:t>
            </a:r>
          </a:p>
        </p:txBody>
      </p:sp>
      <p:sp>
        <p:nvSpPr>
          <p:cNvPr id="29704" name="Text Box 8">
            <a:extLst>
              <a:ext uri="{FF2B5EF4-FFF2-40B4-BE49-F238E27FC236}">
                <a16:creationId xmlns:a16="http://schemas.microsoft.com/office/drawing/2014/main" id="{E2B38F16-59CA-4807-92DF-349F4CBF2F75}"/>
              </a:ext>
            </a:extLst>
          </p:cNvPr>
          <p:cNvSpPr txBox="1">
            <a:spLocks noChangeArrowheads="1"/>
          </p:cNvSpPr>
          <p:nvPr/>
        </p:nvSpPr>
        <p:spPr bwMode="auto">
          <a:xfrm>
            <a:off x="3429000" y="4495801"/>
            <a:ext cx="22860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Unconsciously Competent</a:t>
            </a:r>
          </a:p>
        </p:txBody>
      </p:sp>
      <p:sp>
        <p:nvSpPr>
          <p:cNvPr id="29705" name="Text Box 9">
            <a:extLst>
              <a:ext uri="{FF2B5EF4-FFF2-40B4-BE49-F238E27FC236}">
                <a16:creationId xmlns:a16="http://schemas.microsoft.com/office/drawing/2014/main" id="{234A71BD-94F4-4CAC-B7EE-FF6511E25C6D}"/>
              </a:ext>
            </a:extLst>
          </p:cNvPr>
          <p:cNvSpPr txBox="1">
            <a:spLocks noChangeArrowheads="1"/>
          </p:cNvSpPr>
          <p:nvPr/>
        </p:nvSpPr>
        <p:spPr bwMode="auto">
          <a:xfrm>
            <a:off x="6324600" y="4495801"/>
            <a:ext cx="22860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Consciously Competent</a:t>
            </a:r>
          </a:p>
        </p:txBody>
      </p:sp>
      <p:sp>
        <p:nvSpPr>
          <p:cNvPr id="29706" name="Text Box 10">
            <a:extLst>
              <a:ext uri="{FF2B5EF4-FFF2-40B4-BE49-F238E27FC236}">
                <a16:creationId xmlns:a16="http://schemas.microsoft.com/office/drawing/2014/main" id="{3979CB4D-8664-442A-AFA7-179B9B93FAF4}"/>
              </a:ext>
            </a:extLst>
          </p:cNvPr>
          <p:cNvSpPr txBox="1">
            <a:spLocks noChangeArrowheads="1"/>
          </p:cNvSpPr>
          <p:nvPr/>
        </p:nvSpPr>
        <p:spPr bwMode="auto">
          <a:xfrm>
            <a:off x="2819400" y="228600"/>
            <a:ext cx="6477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dirty="0">
                <a:solidFill>
                  <a:srgbClr val="FF0000"/>
                </a:solidFill>
              </a:rPr>
              <a:t>CONSCIOUS COMPETENCE MODEL (Burch, 1970)</a:t>
            </a:r>
          </a:p>
        </p:txBody>
      </p:sp>
    </p:spTree>
  </p:cSld>
  <p:clrMapOvr>
    <a:masterClrMapping/>
  </p:clrMapOvr>
  <mc:AlternateContent xmlns:mc="http://schemas.openxmlformats.org/markup-compatibility/2006" xmlns:p14="http://schemas.microsoft.com/office/powerpoint/2010/main">
    <mc:Choice Requires="p14">
      <p:transition spd="slow" p14:dur="2000" advClick="0" advTm="7000"/>
    </mc:Choice>
    <mc:Fallback xmlns="">
      <p:transition spd="slow" advClick="0" advTm="70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afterEffect">
                                  <p:stCondLst>
                                    <p:cond delay="0"/>
                                  </p:stCondLst>
                                  <p:childTnLst>
                                    <p:set>
                                      <p:cBhvr>
                                        <p:cTn id="6" dur="1" fill="hold">
                                          <p:stCondLst>
                                            <p:cond delay="0"/>
                                          </p:stCondLst>
                                        </p:cTn>
                                        <p:tgtEl>
                                          <p:spTgt spid="29698"/>
                                        </p:tgtEl>
                                        <p:attrNameLst>
                                          <p:attrName>style.visibility</p:attrName>
                                        </p:attrNameLst>
                                      </p:cBhvr>
                                      <p:to>
                                        <p:strVal val="visible"/>
                                      </p:to>
                                    </p:set>
                                    <p:animEffect transition="in" filter="dissolve">
                                      <p:cBhvr>
                                        <p:cTn id="7" dur="500"/>
                                        <p:tgtEl>
                                          <p:spTgt spid="296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70DE3BEC-1748-47B5-804C-F6DE19228C25}"/>
              </a:ext>
            </a:extLst>
          </p:cNvPr>
          <p:cNvSpPr>
            <a:spLocks noGrp="1" noChangeArrowheads="1"/>
          </p:cNvSpPr>
          <p:nvPr>
            <p:ph type="title"/>
          </p:nvPr>
        </p:nvSpPr>
        <p:spPr/>
        <p:txBody>
          <a:bodyPr/>
          <a:lstStyle/>
          <a:p>
            <a:r>
              <a:rPr lang="en-GB" altLang="en-US"/>
              <a:t>Personal Iceberg</a:t>
            </a:r>
          </a:p>
        </p:txBody>
      </p:sp>
      <p:sp>
        <p:nvSpPr>
          <p:cNvPr id="19460" name="Rectangle 2">
            <a:extLst>
              <a:ext uri="{FF2B5EF4-FFF2-40B4-BE49-F238E27FC236}">
                <a16:creationId xmlns:a16="http://schemas.microsoft.com/office/drawing/2014/main" id="{2DE8BE0D-8D14-4750-AB5E-92F733515CDF}"/>
              </a:ext>
            </a:extLst>
          </p:cNvPr>
          <p:cNvSpPr>
            <a:spLocks noGrp="1" noChangeArrowheads="1"/>
          </p:cNvSpPr>
          <p:nvPr>
            <p:ph type="body" idx="1"/>
          </p:nvPr>
        </p:nvSpPr>
        <p:spPr>
          <a:xfrm>
            <a:off x="1847850" y="765176"/>
            <a:ext cx="8229600" cy="5256213"/>
          </a:xfrm>
          <a:ln>
            <a:solidFill>
              <a:schemeClr val="tx1"/>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ltLang="en-US"/>
          </a:p>
          <a:p>
            <a:pPr algn="ctr"/>
            <a:endParaRPr lang="en-US" altLang="en-US"/>
          </a:p>
        </p:txBody>
      </p:sp>
      <p:sp>
        <p:nvSpPr>
          <p:cNvPr id="19461" name="Freeform 66">
            <a:extLst>
              <a:ext uri="{FF2B5EF4-FFF2-40B4-BE49-F238E27FC236}">
                <a16:creationId xmlns:a16="http://schemas.microsoft.com/office/drawing/2014/main" id="{032A0E1D-59A7-4466-B943-41FCE64FCBCE}"/>
              </a:ext>
            </a:extLst>
          </p:cNvPr>
          <p:cNvSpPr>
            <a:spLocks/>
          </p:cNvSpPr>
          <p:nvPr/>
        </p:nvSpPr>
        <p:spPr bwMode="auto">
          <a:xfrm>
            <a:off x="2208213" y="1268414"/>
            <a:ext cx="6761162" cy="4700587"/>
          </a:xfrm>
          <a:custGeom>
            <a:avLst/>
            <a:gdLst>
              <a:gd name="T0" fmla="*/ 2147483647 w 3194"/>
              <a:gd name="T1" fmla="*/ 2147483647 h 3948"/>
              <a:gd name="T2" fmla="*/ 2147483647 w 3194"/>
              <a:gd name="T3" fmla="*/ 2147483647 h 3948"/>
              <a:gd name="T4" fmla="*/ 2147483647 w 3194"/>
              <a:gd name="T5" fmla="*/ 2147483647 h 3948"/>
              <a:gd name="T6" fmla="*/ 2147483647 w 3194"/>
              <a:gd name="T7" fmla="*/ 2147483647 h 3948"/>
              <a:gd name="T8" fmla="*/ 2147483647 w 3194"/>
              <a:gd name="T9" fmla="*/ 2147483647 h 3948"/>
              <a:gd name="T10" fmla="*/ 2147483647 w 3194"/>
              <a:gd name="T11" fmla="*/ 2147483647 h 3948"/>
              <a:gd name="T12" fmla="*/ 2147483647 w 3194"/>
              <a:gd name="T13" fmla="*/ 2147483647 h 3948"/>
              <a:gd name="T14" fmla="*/ 2147483647 w 3194"/>
              <a:gd name="T15" fmla="*/ 2147483647 h 3948"/>
              <a:gd name="T16" fmla="*/ 2147483647 w 3194"/>
              <a:gd name="T17" fmla="*/ 2147483647 h 3948"/>
              <a:gd name="T18" fmla="*/ 2147483647 w 3194"/>
              <a:gd name="T19" fmla="*/ 2147483647 h 3948"/>
              <a:gd name="T20" fmla="*/ 2147483647 w 3194"/>
              <a:gd name="T21" fmla="*/ 2147483647 h 3948"/>
              <a:gd name="T22" fmla="*/ 2147483647 w 3194"/>
              <a:gd name="T23" fmla="*/ 2147483647 h 3948"/>
              <a:gd name="T24" fmla="*/ 2147483647 w 3194"/>
              <a:gd name="T25" fmla="*/ 2147483647 h 3948"/>
              <a:gd name="T26" fmla="*/ 2147483647 w 3194"/>
              <a:gd name="T27" fmla="*/ 2147483647 h 3948"/>
              <a:gd name="T28" fmla="*/ 2147483647 w 3194"/>
              <a:gd name="T29" fmla="*/ 2147483647 h 3948"/>
              <a:gd name="T30" fmla="*/ 2147483647 w 3194"/>
              <a:gd name="T31" fmla="*/ 2147483647 h 3948"/>
              <a:gd name="T32" fmla="*/ 2147483647 w 3194"/>
              <a:gd name="T33" fmla="*/ 2147483647 h 3948"/>
              <a:gd name="T34" fmla="*/ 2147483647 w 3194"/>
              <a:gd name="T35" fmla="*/ 2147483647 h 3948"/>
              <a:gd name="T36" fmla="*/ 2147483647 w 3194"/>
              <a:gd name="T37" fmla="*/ 2147483647 h 3948"/>
              <a:gd name="T38" fmla="*/ 2147483647 w 3194"/>
              <a:gd name="T39" fmla="*/ 2147483647 h 3948"/>
              <a:gd name="T40" fmla="*/ 2147483647 w 3194"/>
              <a:gd name="T41" fmla="*/ 2147483647 h 3948"/>
              <a:gd name="T42" fmla="*/ 2147483647 w 3194"/>
              <a:gd name="T43" fmla="*/ 2147483647 h 3948"/>
              <a:gd name="T44" fmla="*/ 2147483647 w 3194"/>
              <a:gd name="T45" fmla="*/ 2147483647 h 3948"/>
              <a:gd name="T46" fmla="*/ 2147483647 w 3194"/>
              <a:gd name="T47" fmla="*/ 2147483647 h 3948"/>
              <a:gd name="T48" fmla="*/ 2147483647 w 3194"/>
              <a:gd name="T49" fmla="*/ 2147483647 h 3948"/>
              <a:gd name="T50" fmla="*/ 2147483647 w 3194"/>
              <a:gd name="T51" fmla="*/ 2147483647 h 3948"/>
              <a:gd name="T52" fmla="*/ 2147483647 w 3194"/>
              <a:gd name="T53" fmla="*/ 2147483647 h 3948"/>
              <a:gd name="T54" fmla="*/ 2147483647 w 3194"/>
              <a:gd name="T55" fmla="*/ 0 h 3948"/>
              <a:gd name="T56" fmla="*/ 2147483647 w 3194"/>
              <a:gd name="T57" fmla="*/ 2147483647 h 3948"/>
              <a:gd name="T58" fmla="*/ 2147483647 w 3194"/>
              <a:gd name="T59" fmla="*/ 2147483647 h 3948"/>
              <a:gd name="T60" fmla="*/ 2147483647 w 3194"/>
              <a:gd name="T61" fmla="*/ 2147483647 h 3948"/>
              <a:gd name="T62" fmla="*/ 2147483647 w 3194"/>
              <a:gd name="T63" fmla="*/ 2147483647 h 3948"/>
              <a:gd name="T64" fmla="*/ 2147483647 w 3194"/>
              <a:gd name="T65" fmla="*/ 2147483647 h 3948"/>
              <a:gd name="T66" fmla="*/ 2147483647 w 3194"/>
              <a:gd name="T67" fmla="*/ 2147483647 h 3948"/>
              <a:gd name="T68" fmla="*/ 2147483647 w 3194"/>
              <a:gd name="T69" fmla="*/ 2147483647 h 3948"/>
              <a:gd name="T70" fmla="*/ 2147483647 w 3194"/>
              <a:gd name="T71" fmla="*/ 2147483647 h 3948"/>
              <a:gd name="T72" fmla="*/ 2147483647 w 3194"/>
              <a:gd name="T73" fmla="*/ 2147483647 h 3948"/>
              <a:gd name="T74" fmla="*/ 2147483647 w 3194"/>
              <a:gd name="T75" fmla="*/ 2147483647 h 3948"/>
              <a:gd name="T76" fmla="*/ 2147483647 w 3194"/>
              <a:gd name="T77" fmla="*/ 2147483647 h 3948"/>
              <a:gd name="T78" fmla="*/ 2147483647 w 3194"/>
              <a:gd name="T79" fmla="*/ 2147483647 h 3948"/>
              <a:gd name="T80" fmla="*/ 2147483647 w 3194"/>
              <a:gd name="T81" fmla="*/ 2147483647 h 3948"/>
              <a:gd name="T82" fmla="*/ 2147483647 w 3194"/>
              <a:gd name="T83" fmla="*/ 2147483647 h 3948"/>
              <a:gd name="T84" fmla="*/ 2147483647 w 3194"/>
              <a:gd name="T85" fmla="*/ 2147483647 h 3948"/>
              <a:gd name="T86" fmla="*/ 2147483647 w 3194"/>
              <a:gd name="T87" fmla="*/ 2147483647 h 3948"/>
              <a:gd name="T88" fmla="*/ 2147483647 w 3194"/>
              <a:gd name="T89" fmla="*/ 2147483647 h 3948"/>
              <a:gd name="T90" fmla="*/ 2147483647 w 3194"/>
              <a:gd name="T91" fmla="*/ 2147483647 h 3948"/>
              <a:gd name="T92" fmla="*/ 2147483647 w 3194"/>
              <a:gd name="T93" fmla="*/ 2147483647 h 3948"/>
              <a:gd name="T94" fmla="*/ 2147483647 w 3194"/>
              <a:gd name="T95" fmla="*/ 2147483647 h 3948"/>
              <a:gd name="T96" fmla="*/ 2147483647 w 3194"/>
              <a:gd name="T97" fmla="*/ 2147483647 h 3948"/>
              <a:gd name="T98" fmla="*/ 2147483647 w 3194"/>
              <a:gd name="T99" fmla="*/ 2147483647 h 3948"/>
              <a:gd name="T100" fmla="*/ 2147483647 w 3194"/>
              <a:gd name="T101" fmla="*/ 2147483647 h 3948"/>
              <a:gd name="T102" fmla="*/ 2147483647 w 3194"/>
              <a:gd name="T103" fmla="*/ 2147483647 h 3948"/>
              <a:gd name="T104" fmla="*/ 2147483647 w 3194"/>
              <a:gd name="T105" fmla="*/ 2147483647 h 3948"/>
              <a:gd name="T106" fmla="*/ 2147483647 w 3194"/>
              <a:gd name="T107" fmla="*/ 2147483647 h 3948"/>
              <a:gd name="T108" fmla="*/ 2147483647 w 3194"/>
              <a:gd name="T109" fmla="*/ 2147483647 h 3948"/>
              <a:gd name="T110" fmla="*/ 2147483647 w 3194"/>
              <a:gd name="T111" fmla="*/ 2147483647 h 3948"/>
              <a:gd name="T112" fmla="*/ 2147483647 w 3194"/>
              <a:gd name="T113" fmla="*/ 2147483647 h 3948"/>
              <a:gd name="T114" fmla="*/ 2147483647 w 3194"/>
              <a:gd name="T115" fmla="*/ 2147483647 h 3948"/>
              <a:gd name="T116" fmla="*/ 2147483647 w 3194"/>
              <a:gd name="T117" fmla="*/ 2147483647 h 3948"/>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3194"/>
              <a:gd name="T178" fmla="*/ 0 h 3948"/>
              <a:gd name="T179" fmla="*/ 3194 w 3194"/>
              <a:gd name="T180" fmla="*/ 3948 h 3948"/>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3194" h="3948">
                <a:moveTo>
                  <a:pt x="154" y="3948"/>
                </a:moveTo>
                <a:cubicBezTo>
                  <a:pt x="161" y="3470"/>
                  <a:pt x="0" y="3315"/>
                  <a:pt x="342" y="3205"/>
                </a:cubicBezTo>
                <a:cubicBezTo>
                  <a:pt x="363" y="3191"/>
                  <a:pt x="391" y="3184"/>
                  <a:pt x="405" y="3163"/>
                </a:cubicBezTo>
                <a:cubicBezTo>
                  <a:pt x="412" y="3153"/>
                  <a:pt x="416" y="3140"/>
                  <a:pt x="426" y="3132"/>
                </a:cubicBezTo>
                <a:cubicBezTo>
                  <a:pt x="444" y="3117"/>
                  <a:pt x="469" y="3113"/>
                  <a:pt x="489" y="3100"/>
                </a:cubicBezTo>
                <a:cubicBezTo>
                  <a:pt x="539" y="2945"/>
                  <a:pt x="508" y="2828"/>
                  <a:pt x="499" y="2639"/>
                </a:cubicBezTo>
                <a:cubicBezTo>
                  <a:pt x="495" y="2548"/>
                  <a:pt x="472" y="2461"/>
                  <a:pt x="395" y="2409"/>
                </a:cubicBezTo>
                <a:cubicBezTo>
                  <a:pt x="388" y="2388"/>
                  <a:pt x="381" y="2367"/>
                  <a:pt x="374" y="2346"/>
                </a:cubicBezTo>
                <a:cubicBezTo>
                  <a:pt x="370" y="2336"/>
                  <a:pt x="363" y="2315"/>
                  <a:pt x="363" y="2315"/>
                </a:cubicBezTo>
                <a:cubicBezTo>
                  <a:pt x="365" y="2177"/>
                  <a:pt x="279" y="1759"/>
                  <a:pt x="416" y="1550"/>
                </a:cubicBezTo>
                <a:cubicBezTo>
                  <a:pt x="450" y="1444"/>
                  <a:pt x="396" y="1602"/>
                  <a:pt x="447" y="1487"/>
                </a:cubicBezTo>
                <a:cubicBezTo>
                  <a:pt x="471" y="1432"/>
                  <a:pt x="475" y="1387"/>
                  <a:pt x="489" y="1330"/>
                </a:cubicBezTo>
                <a:cubicBezTo>
                  <a:pt x="494" y="1309"/>
                  <a:pt x="498" y="1285"/>
                  <a:pt x="510" y="1267"/>
                </a:cubicBezTo>
                <a:cubicBezTo>
                  <a:pt x="524" y="1246"/>
                  <a:pt x="552" y="1205"/>
                  <a:pt x="552" y="1205"/>
                </a:cubicBezTo>
                <a:cubicBezTo>
                  <a:pt x="581" y="1113"/>
                  <a:pt x="544" y="992"/>
                  <a:pt x="583" y="911"/>
                </a:cubicBezTo>
                <a:cubicBezTo>
                  <a:pt x="591" y="894"/>
                  <a:pt x="631" y="885"/>
                  <a:pt x="646" y="880"/>
                </a:cubicBezTo>
                <a:cubicBezTo>
                  <a:pt x="667" y="866"/>
                  <a:pt x="688" y="852"/>
                  <a:pt x="709" y="838"/>
                </a:cubicBezTo>
                <a:cubicBezTo>
                  <a:pt x="718" y="832"/>
                  <a:pt x="716" y="817"/>
                  <a:pt x="719" y="807"/>
                </a:cubicBezTo>
                <a:cubicBezTo>
                  <a:pt x="731" y="764"/>
                  <a:pt x="743" y="732"/>
                  <a:pt x="761" y="691"/>
                </a:cubicBezTo>
                <a:cubicBezTo>
                  <a:pt x="785" y="637"/>
                  <a:pt x="764" y="597"/>
                  <a:pt x="824" y="576"/>
                </a:cubicBezTo>
                <a:cubicBezTo>
                  <a:pt x="831" y="566"/>
                  <a:pt x="840" y="556"/>
                  <a:pt x="845" y="545"/>
                </a:cubicBezTo>
                <a:cubicBezTo>
                  <a:pt x="851" y="532"/>
                  <a:pt x="848" y="516"/>
                  <a:pt x="855" y="503"/>
                </a:cubicBezTo>
                <a:cubicBezTo>
                  <a:pt x="903" y="419"/>
                  <a:pt x="1044" y="393"/>
                  <a:pt x="1128" y="367"/>
                </a:cubicBezTo>
                <a:cubicBezTo>
                  <a:pt x="1172" y="337"/>
                  <a:pt x="1227" y="288"/>
                  <a:pt x="1285" y="283"/>
                </a:cubicBezTo>
                <a:cubicBezTo>
                  <a:pt x="1351" y="277"/>
                  <a:pt x="1418" y="276"/>
                  <a:pt x="1484" y="272"/>
                </a:cubicBezTo>
                <a:cubicBezTo>
                  <a:pt x="1544" y="253"/>
                  <a:pt x="1567" y="182"/>
                  <a:pt x="1620" y="147"/>
                </a:cubicBezTo>
                <a:cubicBezTo>
                  <a:pt x="1653" y="97"/>
                  <a:pt x="1660" y="123"/>
                  <a:pt x="1693" y="73"/>
                </a:cubicBezTo>
                <a:cubicBezTo>
                  <a:pt x="1708" y="17"/>
                  <a:pt x="1713" y="19"/>
                  <a:pt x="1766" y="0"/>
                </a:cubicBezTo>
                <a:cubicBezTo>
                  <a:pt x="1824" y="8"/>
                  <a:pt x="1879" y="13"/>
                  <a:pt x="1934" y="32"/>
                </a:cubicBezTo>
                <a:cubicBezTo>
                  <a:pt x="1941" y="42"/>
                  <a:pt x="1946" y="55"/>
                  <a:pt x="1955" y="63"/>
                </a:cubicBezTo>
                <a:cubicBezTo>
                  <a:pt x="1974" y="80"/>
                  <a:pt x="2018" y="105"/>
                  <a:pt x="2018" y="105"/>
                </a:cubicBezTo>
                <a:cubicBezTo>
                  <a:pt x="2042" y="178"/>
                  <a:pt x="2018" y="161"/>
                  <a:pt x="2070" y="178"/>
                </a:cubicBezTo>
                <a:cubicBezTo>
                  <a:pt x="2152" y="233"/>
                  <a:pt x="2225" y="247"/>
                  <a:pt x="2322" y="262"/>
                </a:cubicBezTo>
                <a:cubicBezTo>
                  <a:pt x="2332" y="265"/>
                  <a:pt x="2345" y="264"/>
                  <a:pt x="2353" y="272"/>
                </a:cubicBezTo>
                <a:cubicBezTo>
                  <a:pt x="2371" y="290"/>
                  <a:pt x="2395" y="335"/>
                  <a:pt x="2395" y="335"/>
                </a:cubicBezTo>
                <a:cubicBezTo>
                  <a:pt x="2429" y="444"/>
                  <a:pt x="2426" y="565"/>
                  <a:pt x="2510" y="649"/>
                </a:cubicBezTo>
                <a:cubicBezTo>
                  <a:pt x="2531" y="710"/>
                  <a:pt x="2579" y="784"/>
                  <a:pt x="2615" y="838"/>
                </a:cubicBezTo>
                <a:cubicBezTo>
                  <a:pt x="2622" y="848"/>
                  <a:pt x="2629" y="859"/>
                  <a:pt x="2636" y="869"/>
                </a:cubicBezTo>
                <a:cubicBezTo>
                  <a:pt x="2643" y="880"/>
                  <a:pt x="2650" y="890"/>
                  <a:pt x="2657" y="901"/>
                </a:cubicBezTo>
                <a:cubicBezTo>
                  <a:pt x="2664" y="911"/>
                  <a:pt x="2678" y="932"/>
                  <a:pt x="2678" y="932"/>
                </a:cubicBezTo>
                <a:cubicBezTo>
                  <a:pt x="2741" y="1199"/>
                  <a:pt x="2551" y="1569"/>
                  <a:pt x="2709" y="1760"/>
                </a:cubicBezTo>
                <a:cubicBezTo>
                  <a:pt x="2720" y="1773"/>
                  <a:pt x="2739" y="1779"/>
                  <a:pt x="2751" y="1791"/>
                </a:cubicBezTo>
                <a:cubicBezTo>
                  <a:pt x="2792" y="1832"/>
                  <a:pt x="2817" y="1884"/>
                  <a:pt x="2866" y="1917"/>
                </a:cubicBezTo>
                <a:cubicBezTo>
                  <a:pt x="2886" y="2012"/>
                  <a:pt x="2901" y="2121"/>
                  <a:pt x="2939" y="2210"/>
                </a:cubicBezTo>
                <a:cubicBezTo>
                  <a:pt x="2944" y="2221"/>
                  <a:pt x="2954" y="2230"/>
                  <a:pt x="2960" y="2241"/>
                </a:cubicBezTo>
                <a:cubicBezTo>
                  <a:pt x="2965" y="2251"/>
                  <a:pt x="2967" y="2262"/>
                  <a:pt x="2971" y="2273"/>
                </a:cubicBezTo>
                <a:cubicBezTo>
                  <a:pt x="2969" y="2324"/>
                  <a:pt x="3017" y="2535"/>
                  <a:pt x="2918" y="2566"/>
                </a:cubicBezTo>
                <a:cubicBezTo>
                  <a:pt x="2897" y="2580"/>
                  <a:pt x="2877" y="2594"/>
                  <a:pt x="2856" y="2608"/>
                </a:cubicBezTo>
                <a:cubicBezTo>
                  <a:pt x="2845" y="2615"/>
                  <a:pt x="2835" y="2622"/>
                  <a:pt x="2824" y="2629"/>
                </a:cubicBezTo>
                <a:cubicBezTo>
                  <a:pt x="2814" y="2636"/>
                  <a:pt x="2793" y="2650"/>
                  <a:pt x="2793" y="2650"/>
                </a:cubicBezTo>
                <a:cubicBezTo>
                  <a:pt x="2769" y="2685"/>
                  <a:pt x="2761" y="2713"/>
                  <a:pt x="2751" y="2754"/>
                </a:cubicBezTo>
                <a:cubicBezTo>
                  <a:pt x="2754" y="2848"/>
                  <a:pt x="2745" y="2944"/>
                  <a:pt x="2761" y="3037"/>
                </a:cubicBezTo>
                <a:cubicBezTo>
                  <a:pt x="2764" y="3051"/>
                  <a:pt x="2790" y="3042"/>
                  <a:pt x="2803" y="3048"/>
                </a:cubicBezTo>
                <a:cubicBezTo>
                  <a:pt x="2819" y="3056"/>
                  <a:pt x="2832" y="3067"/>
                  <a:pt x="2845" y="3079"/>
                </a:cubicBezTo>
                <a:cubicBezTo>
                  <a:pt x="2965" y="3187"/>
                  <a:pt x="2850" y="3103"/>
                  <a:pt x="2971" y="3184"/>
                </a:cubicBezTo>
                <a:cubicBezTo>
                  <a:pt x="2981" y="3191"/>
                  <a:pt x="3002" y="3205"/>
                  <a:pt x="3002" y="3205"/>
                </a:cubicBezTo>
                <a:cubicBezTo>
                  <a:pt x="3006" y="3393"/>
                  <a:pt x="3006" y="3582"/>
                  <a:pt x="3013" y="3770"/>
                </a:cubicBezTo>
                <a:cubicBezTo>
                  <a:pt x="3015" y="3830"/>
                  <a:pt x="3117" y="3852"/>
                  <a:pt x="3159" y="3865"/>
                </a:cubicBezTo>
                <a:cubicBezTo>
                  <a:pt x="3194" y="3876"/>
                  <a:pt x="3191" y="3864"/>
                  <a:pt x="3191" y="3886"/>
                </a:cubicBezTo>
              </a:path>
            </a:pathLst>
          </a:cu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endParaRPr lang="en-US" altLang="en-US"/>
          </a:p>
        </p:txBody>
      </p:sp>
      <p:sp>
        <p:nvSpPr>
          <p:cNvPr id="19462" name="Text Box 53">
            <a:extLst>
              <a:ext uri="{FF2B5EF4-FFF2-40B4-BE49-F238E27FC236}">
                <a16:creationId xmlns:a16="http://schemas.microsoft.com/office/drawing/2014/main" id="{96F3A4FE-78C0-4D80-97E2-41DBA9F1AAAB}"/>
              </a:ext>
            </a:extLst>
          </p:cNvPr>
          <p:cNvSpPr txBox="1">
            <a:spLocks noChangeArrowheads="1"/>
          </p:cNvSpPr>
          <p:nvPr/>
        </p:nvSpPr>
        <p:spPr bwMode="auto">
          <a:xfrm>
            <a:off x="2063750" y="1844676"/>
            <a:ext cx="1219200" cy="3603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b="1">
                <a:latin typeface="Comic Sans MS" panose="030F0702030302020204" pitchFamily="66" charset="0"/>
                <a:ea typeface="Times New Roman" panose="02020603050405020304" pitchFamily="18" charset="0"/>
                <a:cs typeface="Tahoma" panose="020B0604030504040204" pitchFamily="34" charset="0"/>
              </a:rPr>
              <a:t>Seen</a:t>
            </a:r>
          </a:p>
        </p:txBody>
      </p:sp>
      <p:sp>
        <p:nvSpPr>
          <p:cNvPr id="19463" name="Text Box 48">
            <a:extLst>
              <a:ext uri="{FF2B5EF4-FFF2-40B4-BE49-F238E27FC236}">
                <a16:creationId xmlns:a16="http://schemas.microsoft.com/office/drawing/2014/main" id="{2D89404D-0500-4B36-97D3-B7E99040742B}"/>
              </a:ext>
            </a:extLst>
          </p:cNvPr>
          <p:cNvSpPr txBox="1">
            <a:spLocks noChangeArrowheads="1"/>
          </p:cNvSpPr>
          <p:nvPr/>
        </p:nvSpPr>
        <p:spPr bwMode="auto">
          <a:xfrm>
            <a:off x="1871663" y="4618039"/>
            <a:ext cx="13716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a:latin typeface="Comic Sans MS" panose="030F0702030302020204" pitchFamily="66" charset="0"/>
                <a:ea typeface="Times New Roman" panose="02020603050405020304" pitchFamily="18" charset="0"/>
                <a:cs typeface="Tahoma" panose="020B0604030504040204" pitchFamily="34" charset="0"/>
              </a:rPr>
              <a:t>Unseen</a:t>
            </a:r>
            <a:endParaRPr lang="en-GB" altLang="en-US">
              <a:latin typeface="Comic Sans MS" panose="030F0702030302020204" pitchFamily="66" charset="0"/>
              <a:ea typeface="Times New Roman" panose="02020603050405020304" pitchFamily="18" charset="0"/>
              <a:cs typeface="Tahoma" panose="020B0604030504040204" pitchFamily="34" charset="0"/>
            </a:endParaRPr>
          </a:p>
        </p:txBody>
      </p:sp>
      <p:sp>
        <p:nvSpPr>
          <p:cNvPr id="19464" name="Text Box 52">
            <a:extLst>
              <a:ext uri="{FF2B5EF4-FFF2-40B4-BE49-F238E27FC236}">
                <a16:creationId xmlns:a16="http://schemas.microsoft.com/office/drawing/2014/main" id="{7C66EDA1-E24F-4D9A-B5DF-EC00FF314692}"/>
              </a:ext>
            </a:extLst>
          </p:cNvPr>
          <p:cNvSpPr txBox="1">
            <a:spLocks noChangeArrowheads="1"/>
          </p:cNvSpPr>
          <p:nvPr/>
        </p:nvSpPr>
        <p:spPr bwMode="auto">
          <a:xfrm>
            <a:off x="8329613" y="1773238"/>
            <a:ext cx="1981200" cy="57626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600" b="1">
                <a:latin typeface="Comic Sans MS" panose="030F0702030302020204" pitchFamily="66" charset="0"/>
                <a:ea typeface="Times New Roman" panose="02020603050405020304" pitchFamily="18" charset="0"/>
                <a:cs typeface="Tahoma" panose="020B0604030504040204" pitchFamily="34" charset="0"/>
              </a:rPr>
              <a:t>Limiting or Empowering</a:t>
            </a:r>
            <a:endParaRPr lang="en-GB" altLang="en-US">
              <a:latin typeface="Comic Sans MS" panose="030F0702030302020204" pitchFamily="66" charset="0"/>
              <a:ea typeface="Times New Roman" panose="02020603050405020304" pitchFamily="18" charset="0"/>
              <a:cs typeface="Tahoma" panose="020B0604030504040204" pitchFamily="34" charset="0"/>
            </a:endParaRPr>
          </a:p>
        </p:txBody>
      </p:sp>
      <p:sp>
        <p:nvSpPr>
          <p:cNvPr id="19465" name="Text Box 44">
            <a:extLst>
              <a:ext uri="{FF2B5EF4-FFF2-40B4-BE49-F238E27FC236}">
                <a16:creationId xmlns:a16="http://schemas.microsoft.com/office/drawing/2014/main" id="{8D40B2F7-949F-4DC8-B806-2C7C8ABCF758}"/>
              </a:ext>
            </a:extLst>
          </p:cNvPr>
          <p:cNvSpPr txBox="1">
            <a:spLocks noChangeArrowheads="1"/>
          </p:cNvSpPr>
          <p:nvPr/>
        </p:nvSpPr>
        <p:spPr bwMode="auto">
          <a:xfrm>
            <a:off x="8758238" y="4508500"/>
            <a:ext cx="1409700" cy="5143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a:latin typeface="Comic Sans MS" panose="030F0702030302020204" pitchFamily="66" charset="0"/>
                <a:ea typeface="Times New Roman" panose="02020603050405020304" pitchFamily="18" charset="0"/>
                <a:cs typeface="Tahoma" panose="020B0604030504040204" pitchFamily="34" charset="0"/>
              </a:rPr>
              <a:t>Limiting or Empowering</a:t>
            </a:r>
            <a:endParaRPr lang="en-GB" altLang="en-US">
              <a:latin typeface="Comic Sans MS" panose="030F0702030302020204" pitchFamily="66" charset="0"/>
              <a:ea typeface="Times New Roman" panose="02020603050405020304" pitchFamily="18" charset="0"/>
              <a:cs typeface="Tahoma" panose="020B0604030504040204" pitchFamily="34" charset="0"/>
            </a:endParaRPr>
          </a:p>
        </p:txBody>
      </p:sp>
      <p:sp>
        <p:nvSpPr>
          <p:cNvPr id="19466" name="Freeform 68">
            <a:extLst>
              <a:ext uri="{FF2B5EF4-FFF2-40B4-BE49-F238E27FC236}">
                <a16:creationId xmlns:a16="http://schemas.microsoft.com/office/drawing/2014/main" id="{F8B95ADC-F178-4194-9A39-409DE01B5A00}"/>
              </a:ext>
            </a:extLst>
          </p:cNvPr>
          <p:cNvSpPr>
            <a:spLocks/>
          </p:cNvSpPr>
          <p:nvPr/>
        </p:nvSpPr>
        <p:spPr bwMode="auto">
          <a:xfrm>
            <a:off x="2135188" y="3068639"/>
            <a:ext cx="7681912" cy="314325"/>
          </a:xfrm>
          <a:custGeom>
            <a:avLst/>
            <a:gdLst>
              <a:gd name="T0" fmla="*/ 0 w 3629"/>
              <a:gd name="T1" fmla="*/ 2147483647 h 264"/>
              <a:gd name="T2" fmla="*/ 2147483647 w 3629"/>
              <a:gd name="T3" fmla="*/ 2147483647 h 264"/>
              <a:gd name="T4" fmla="*/ 2147483647 w 3629"/>
              <a:gd name="T5" fmla="*/ 2147483647 h 264"/>
              <a:gd name="T6" fmla="*/ 2147483647 w 3629"/>
              <a:gd name="T7" fmla="*/ 2147483647 h 264"/>
              <a:gd name="T8" fmla="*/ 2147483647 w 3629"/>
              <a:gd name="T9" fmla="*/ 2147483647 h 264"/>
              <a:gd name="T10" fmla="*/ 0 60000 65536"/>
              <a:gd name="T11" fmla="*/ 0 60000 65536"/>
              <a:gd name="T12" fmla="*/ 0 60000 65536"/>
              <a:gd name="T13" fmla="*/ 0 60000 65536"/>
              <a:gd name="T14" fmla="*/ 0 60000 65536"/>
              <a:gd name="T15" fmla="*/ 0 w 3629"/>
              <a:gd name="T16" fmla="*/ 0 h 264"/>
              <a:gd name="T17" fmla="*/ 3629 w 3629"/>
              <a:gd name="T18" fmla="*/ 264 h 264"/>
            </a:gdLst>
            <a:ahLst/>
            <a:cxnLst>
              <a:cxn ang="T10">
                <a:pos x="T0" y="T1"/>
              </a:cxn>
              <a:cxn ang="T11">
                <a:pos x="T2" y="T3"/>
              </a:cxn>
              <a:cxn ang="T12">
                <a:pos x="T4" y="T5"/>
              </a:cxn>
              <a:cxn ang="T13">
                <a:pos x="T6" y="T7"/>
              </a:cxn>
              <a:cxn ang="T14">
                <a:pos x="T8" y="T9"/>
              </a:cxn>
            </a:cxnLst>
            <a:rect l="T15" t="T16" r="T17" b="T18"/>
            <a:pathLst>
              <a:path w="3629" h="264">
                <a:moveTo>
                  <a:pt x="0" y="211"/>
                </a:moveTo>
                <a:cubicBezTo>
                  <a:pt x="245" y="139"/>
                  <a:pt x="491" y="67"/>
                  <a:pt x="771" y="75"/>
                </a:cubicBezTo>
                <a:cubicBezTo>
                  <a:pt x="1051" y="83"/>
                  <a:pt x="1384" y="264"/>
                  <a:pt x="1679" y="257"/>
                </a:cubicBezTo>
                <a:cubicBezTo>
                  <a:pt x="1974" y="250"/>
                  <a:pt x="2215" y="60"/>
                  <a:pt x="2540" y="30"/>
                </a:cubicBezTo>
                <a:cubicBezTo>
                  <a:pt x="2865" y="0"/>
                  <a:pt x="3448" y="68"/>
                  <a:pt x="3629" y="75"/>
                </a:cubicBezTo>
              </a:path>
            </a:pathLst>
          </a:custGeom>
          <a:noFill/>
          <a:ln w="9525">
            <a:solidFill>
              <a:schemeClr val="accent2"/>
            </a:solidFill>
            <a:round/>
            <a:headEnd/>
            <a:tailEnd/>
          </a:ln>
          <a:extLst>
            <a:ext uri="{909E8E84-426E-40DD-AFC4-6F175D3DCCD1}">
              <a14:hiddenFill xmlns:a14="http://schemas.microsoft.com/office/drawing/2010/main">
                <a:solidFill>
                  <a:srgbClr val="FFFFFF"/>
                </a:solidFill>
              </a14:hiddenFill>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endParaRPr lang="en-US" altLang="en-US"/>
          </a:p>
        </p:txBody>
      </p:sp>
      <p:sp>
        <p:nvSpPr>
          <p:cNvPr id="19467" name="Text Box 51">
            <a:extLst>
              <a:ext uri="{FF2B5EF4-FFF2-40B4-BE49-F238E27FC236}">
                <a16:creationId xmlns:a16="http://schemas.microsoft.com/office/drawing/2014/main" id="{7DF008D7-D7E9-43F1-AF67-AAA72F5BC255}"/>
              </a:ext>
            </a:extLst>
          </p:cNvPr>
          <p:cNvSpPr txBox="1">
            <a:spLocks noChangeArrowheads="1"/>
          </p:cNvSpPr>
          <p:nvPr/>
        </p:nvSpPr>
        <p:spPr bwMode="auto">
          <a:xfrm>
            <a:off x="4800600" y="1773238"/>
            <a:ext cx="1676400" cy="2921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a:latin typeface="Comic Sans MS" panose="030F0702030302020204" pitchFamily="66" charset="0"/>
                <a:ea typeface="Times New Roman" panose="02020603050405020304" pitchFamily="18" charset="0"/>
                <a:cs typeface="Tahoma" panose="020B0604030504040204" pitchFamily="34" charset="0"/>
              </a:rPr>
              <a:t>Behaviour</a:t>
            </a:r>
          </a:p>
          <a:p>
            <a:pPr eaLnBrk="0" hangingPunct="0"/>
            <a:endParaRPr lang="en-GB" altLang="en-US" sz="1600">
              <a:ea typeface="Times New Roman" panose="02020603050405020304" pitchFamily="18" charset="0"/>
              <a:cs typeface="Tahoma" panose="020B0604030504040204" pitchFamily="34" charset="0"/>
            </a:endParaRPr>
          </a:p>
        </p:txBody>
      </p:sp>
      <p:sp>
        <p:nvSpPr>
          <p:cNvPr id="19468" name="Text Box 55">
            <a:extLst>
              <a:ext uri="{FF2B5EF4-FFF2-40B4-BE49-F238E27FC236}">
                <a16:creationId xmlns:a16="http://schemas.microsoft.com/office/drawing/2014/main" id="{528E806F-950A-4566-A482-272A951283CC}"/>
              </a:ext>
            </a:extLst>
          </p:cNvPr>
          <p:cNvSpPr txBox="1">
            <a:spLocks noChangeArrowheads="1"/>
          </p:cNvSpPr>
          <p:nvPr/>
        </p:nvSpPr>
        <p:spPr bwMode="auto">
          <a:xfrm>
            <a:off x="3648075" y="2060576"/>
            <a:ext cx="1828800" cy="5762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endParaRPr lang="en-GB" altLang="en-US" sz="1400">
              <a:latin typeface="Tahoma" panose="020B0604030504040204" pitchFamily="34" charset="0"/>
              <a:ea typeface="Times New Roman" panose="02020603050405020304" pitchFamily="18" charset="0"/>
              <a:cs typeface="Tahoma" panose="020B0604030504040204" pitchFamily="34" charset="0"/>
            </a:endParaRPr>
          </a:p>
          <a:p>
            <a:pPr eaLnBrk="0" hangingPunct="0"/>
            <a:r>
              <a:rPr lang="en-GB" altLang="en-US" sz="1600">
                <a:latin typeface="Comic Sans MS" panose="030F0702030302020204" pitchFamily="66" charset="0"/>
                <a:ea typeface="Times New Roman" panose="02020603050405020304" pitchFamily="18" charset="0"/>
                <a:cs typeface="Tahoma" panose="020B0604030504040204" pitchFamily="34" charset="0"/>
              </a:rPr>
              <a:t>Appearance</a:t>
            </a:r>
          </a:p>
          <a:p>
            <a:pPr eaLnBrk="0" hangingPunct="0"/>
            <a:endParaRPr lang="en-GB" altLang="en-US">
              <a:ea typeface="Times New Roman" panose="02020603050405020304" pitchFamily="18" charset="0"/>
              <a:cs typeface="Tahoma" panose="020B0604030504040204" pitchFamily="34" charset="0"/>
            </a:endParaRPr>
          </a:p>
        </p:txBody>
      </p:sp>
      <p:sp>
        <p:nvSpPr>
          <p:cNvPr id="19469" name="Text Box 54">
            <a:extLst>
              <a:ext uri="{FF2B5EF4-FFF2-40B4-BE49-F238E27FC236}">
                <a16:creationId xmlns:a16="http://schemas.microsoft.com/office/drawing/2014/main" id="{EE4E4F5C-3B88-498B-B066-686AF0ADDF0A}"/>
              </a:ext>
            </a:extLst>
          </p:cNvPr>
          <p:cNvSpPr txBox="1">
            <a:spLocks noChangeArrowheads="1"/>
          </p:cNvSpPr>
          <p:nvPr/>
        </p:nvSpPr>
        <p:spPr bwMode="auto">
          <a:xfrm>
            <a:off x="6191250" y="2132014"/>
            <a:ext cx="15240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a:latin typeface="Comic Sans MS" panose="030F0702030302020204" pitchFamily="66" charset="0"/>
                <a:ea typeface="Times New Roman" panose="02020603050405020304" pitchFamily="18" charset="0"/>
                <a:cs typeface="Tahoma" panose="020B0604030504040204" pitchFamily="34" charset="0"/>
              </a:rPr>
              <a:t>Language</a:t>
            </a:r>
          </a:p>
          <a:p>
            <a:pPr eaLnBrk="0" hangingPunct="0"/>
            <a:endParaRPr lang="en-GB" altLang="en-US" sz="1600">
              <a:ea typeface="Times New Roman" panose="02020603050405020304" pitchFamily="18" charset="0"/>
              <a:cs typeface="Tahoma" panose="020B0604030504040204" pitchFamily="34" charset="0"/>
            </a:endParaRPr>
          </a:p>
        </p:txBody>
      </p:sp>
      <p:sp>
        <p:nvSpPr>
          <p:cNvPr id="19470" name="Text Box 50">
            <a:extLst>
              <a:ext uri="{FF2B5EF4-FFF2-40B4-BE49-F238E27FC236}">
                <a16:creationId xmlns:a16="http://schemas.microsoft.com/office/drawing/2014/main" id="{4463B1BF-A7F9-435A-BEB3-16CBF5863A2C}"/>
              </a:ext>
            </a:extLst>
          </p:cNvPr>
          <p:cNvSpPr txBox="1">
            <a:spLocks noChangeArrowheads="1"/>
          </p:cNvSpPr>
          <p:nvPr/>
        </p:nvSpPr>
        <p:spPr bwMode="auto">
          <a:xfrm>
            <a:off x="4464050" y="2781301"/>
            <a:ext cx="25273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a:latin typeface="Comic Sans MS" panose="030F0702030302020204" pitchFamily="66" charset="0"/>
                <a:ea typeface="Times New Roman" panose="02020603050405020304" pitchFamily="18" charset="0"/>
                <a:cs typeface="Tahoma" panose="020B0604030504040204" pitchFamily="34" charset="0"/>
              </a:rPr>
              <a:t>Physical Environment</a:t>
            </a:r>
          </a:p>
          <a:p>
            <a:pPr eaLnBrk="0" hangingPunct="0"/>
            <a:endParaRPr lang="en-GB" altLang="en-US" sz="1600">
              <a:latin typeface="Comic Sans MS" panose="030F0702030302020204" pitchFamily="66" charset="0"/>
              <a:ea typeface="Times New Roman" panose="02020603050405020304" pitchFamily="18" charset="0"/>
              <a:cs typeface="Tahoma" panose="020B0604030504040204" pitchFamily="34" charset="0"/>
            </a:endParaRPr>
          </a:p>
        </p:txBody>
      </p:sp>
      <p:sp>
        <p:nvSpPr>
          <p:cNvPr id="19471" name="Text Box 49">
            <a:extLst>
              <a:ext uri="{FF2B5EF4-FFF2-40B4-BE49-F238E27FC236}">
                <a16:creationId xmlns:a16="http://schemas.microsoft.com/office/drawing/2014/main" id="{C18C1973-09F2-4EB8-BC67-7BBF8471CA92}"/>
              </a:ext>
            </a:extLst>
          </p:cNvPr>
          <p:cNvSpPr txBox="1">
            <a:spLocks noChangeArrowheads="1"/>
          </p:cNvSpPr>
          <p:nvPr/>
        </p:nvSpPr>
        <p:spPr bwMode="auto">
          <a:xfrm>
            <a:off x="4945063" y="3644901"/>
            <a:ext cx="15240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600" b="1">
                <a:solidFill>
                  <a:schemeClr val="hlink"/>
                </a:solidFill>
                <a:latin typeface="Comic Sans MS" panose="030F0702030302020204" pitchFamily="66" charset="0"/>
                <a:ea typeface="Times New Roman" panose="02020603050405020304" pitchFamily="18" charset="0"/>
                <a:cs typeface="Tahoma" panose="020B0604030504040204" pitchFamily="34" charset="0"/>
              </a:rPr>
              <a:t>Beliefs</a:t>
            </a:r>
          </a:p>
        </p:txBody>
      </p:sp>
      <p:sp>
        <p:nvSpPr>
          <p:cNvPr id="19472" name="Text Box 43">
            <a:extLst>
              <a:ext uri="{FF2B5EF4-FFF2-40B4-BE49-F238E27FC236}">
                <a16:creationId xmlns:a16="http://schemas.microsoft.com/office/drawing/2014/main" id="{A3B05ECB-669F-498B-B131-DEABD772159D}"/>
              </a:ext>
            </a:extLst>
          </p:cNvPr>
          <p:cNvSpPr txBox="1">
            <a:spLocks noChangeArrowheads="1"/>
          </p:cNvSpPr>
          <p:nvPr/>
        </p:nvSpPr>
        <p:spPr bwMode="auto">
          <a:xfrm>
            <a:off x="3214688" y="3970339"/>
            <a:ext cx="13716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a:solidFill>
                  <a:schemeClr val="hlink"/>
                </a:solidFill>
                <a:latin typeface="Comic Sans MS" panose="030F0702030302020204" pitchFamily="66" charset="0"/>
                <a:ea typeface="Times New Roman" panose="02020603050405020304" pitchFamily="18" charset="0"/>
                <a:cs typeface="Tahoma" panose="020B0604030504040204" pitchFamily="34" charset="0"/>
              </a:rPr>
              <a:t>Values</a:t>
            </a:r>
            <a:endParaRPr lang="en-GB" altLang="en-US" b="1">
              <a:solidFill>
                <a:schemeClr val="hlink"/>
              </a:solidFill>
              <a:latin typeface="Comic Sans MS" panose="030F0702030302020204" pitchFamily="66" charset="0"/>
              <a:ea typeface="Times New Roman" panose="02020603050405020304" pitchFamily="18" charset="0"/>
              <a:cs typeface="Tahoma" panose="020B0604030504040204" pitchFamily="34" charset="0"/>
            </a:endParaRPr>
          </a:p>
        </p:txBody>
      </p:sp>
      <p:sp>
        <p:nvSpPr>
          <p:cNvPr id="19473" name="Text Box 47">
            <a:extLst>
              <a:ext uri="{FF2B5EF4-FFF2-40B4-BE49-F238E27FC236}">
                <a16:creationId xmlns:a16="http://schemas.microsoft.com/office/drawing/2014/main" id="{A63C7363-AFCD-4BE9-939C-DB6D4D4D4FF5}"/>
              </a:ext>
            </a:extLst>
          </p:cNvPr>
          <p:cNvSpPr txBox="1">
            <a:spLocks noChangeArrowheads="1"/>
          </p:cNvSpPr>
          <p:nvPr/>
        </p:nvSpPr>
        <p:spPr bwMode="auto">
          <a:xfrm>
            <a:off x="3695700" y="4670426"/>
            <a:ext cx="18288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a:solidFill>
                  <a:schemeClr val="hlink"/>
                </a:solidFill>
                <a:latin typeface="Comic Sans MS" panose="030F0702030302020204" pitchFamily="66" charset="0"/>
                <a:ea typeface="Times New Roman" panose="02020603050405020304" pitchFamily="18" charset="0"/>
                <a:cs typeface="Tahoma" panose="020B0604030504040204" pitchFamily="34" charset="0"/>
              </a:rPr>
              <a:t>Thoughts</a:t>
            </a:r>
          </a:p>
        </p:txBody>
      </p:sp>
      <p:sp>
        <p:nvSpPr>
          <p:cNvPr id="19474" name="Text Box 46">
            <a:extLst>
              <a:ext uri="{FF2B5EF4-FFF2-40B4-BE49-F238E27FC236}">
                <a16:creationId xmlns:a16="http://schemas.microsoft.com/office/drawing/2014/main" id="{7B1B005F-AF48-4FD1-8363-EBC54C499336}"/>
              </a:ext>
            </a:extLst>
          </p:cNvPr>
          <p:cNvSpPr txBox="1">
            <a:spLocks noChangeArrowheads="1"/>
          </p:cNvSpPr>
          <p:nvPr/>
        </p:nvSpPr>
        <p:spPr bwMode="auto">
          <a:xfrm>
            <a:off x="2735263" y="5319714"/>
            <a:ext cx="18288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a:solidFill>
                  <a:schemeClr val="hlink"/>
                </a:solidFill>
                <a:latin typeface="Comic Sans MS" panose="030F0702030302020204" pitchFamily="66" charset="0"/>
                <a:ea typeface="Times New Roman" panose="02020603050405020304" pitchFamily="18" charset="0"/>
                <a:cs typeface="Tahoma" panose="020B0604030504040204" pitchFamily="34" charset="0"/>
              </a:rPr>
              <a:t>Emotions</a:t>
            </a:r>
            <a:endParaRPr lang="en-GB" altLang="en-US" b="1">
              <a:solidFill>
                <a:schemeClr val="hlink"/>
              </a:solidFill>
              <a:latin typeface="Comic Sans MS" panose="030F0702030302020204" pitchFamily="66" charset="0"/>
              <a:ea typeface="Times New Roman" panose="02020603050405020304" pitchFamily="18" charset="0"/>
              <a:cs typeface="Tahoma" panose="020B0604030504040204" pitchFamily="34" charset="0"/>
            </a:endParaRPr>
          </a:p>
        </p:txBody>
      </p:sp>
      <p:sp>
        <p:nvSpPr>
          <p:cNvPr id="19475" name="Text Box 40">
            <a:extLst>
              <a:ext uri="{FF2B5EF4-FFF2-40B4-BE49-F238E27FC236}">
                <a16:creationId xmlns:a16="http://schemas.microsoft.com/office/drawing/2014/main" id="{BE81B48F-6757-4E40-96DE-69717D12ACB6}"/>
              </a:ext>
            </a:extLst>
          </p:cNvPr>
          <p:cNvSpPr txBox="1">
            <a:spLocks noChangeArrowheads="1"/>
          </p:cNvSpPr>
          <p:nvPr/>
        </p:nvSpPr>
        <p:spPr bwMode="auto">
          <a:xfrm>
            <a:off x="6769100" y="4076701"/>
            <a:ext cx="19812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a:solidFill>
                  <a:schemeClr val="hlink"/>
                </a:solidFill>
                <a:latin typeface="Comic Sans MS" panose="030F0702030302020204" pitchFamily="66" charset="0"/>
                <a:ea typeface="Times New Roman" panose="02020603050405020304" pitchFamily="18" charset="0"/>
                <a:cs typeface="Tahoma" panose="020B0604030504040204" pitchFamily="34" charset="0"/>
              </a:rPr>
              <a:t>Justification</a:t>
            </a:r>
          </a:p>
        </p:txBody>
      </p:sp>
      <p:sp>
        <p:nvSpPr>
          <p:cNvPr id="19476" name="Text Box 41">
            <a:extLst>
              <a:ext uri="{FF2B5EF4-FFF2-40B4-BE49-F238E27FC236}">
                <a16:creationId xmlns:a16="http://schemas.microsoft.com/office/drawing/2014/main" id="{0D0C67C2-83EB-46CC-B881-8A1BB23A4268}"/>
              </a:ext>
            </a:extLst>
          </p:cNvPr>
          <p:cNvSpPr txBox="1">
            <a:spLocks noChangeArrowheads="1"/>
          </p:cNvSpPr>
          <p:nvPr/>
        </p:nvSpPr>
        <p:spPr bwMode="auto">
          <a:xfrm>
            <a:off x="5614988" y="4941888"/>
            <a:ext cx="2305050" cy="43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a:solidFill>
                  <a:schemeClr val="hlink"/>
                </a:solidFill>
                <a:latin typeface="Comic Sans MS" panose="030F0702030302020204" pitchFamily="66" charset="0"/>
                <a:ea typeface="Times New Roman" panose="02020603050405020304" pitchFamily="18" charset="0"/>
                <a:cs typeface="Tahoma" panose="020B0604030504040204" pitchFamily="34" charset="0"/>
              </a:rPr>
              <a:t>Circumstances</a:t>
            </a:r>
          </a:p>
        </p:txBody>
      </p:sp>
      <p:sp>
        <p:nvSpPr>
          <p:cNvPr id="19477" name="Text Box 45">
            <a:extLst>
              <a:ext uri="{FF2B5EF4-FFF2-40B4-BE49-F238E27FC236}">
                <a16:creationId xmlns:a16="http://schemas.microsoft.com/office/drawing/2014/main" id="{CA7C3DC7-C753-471C-AD42-C81B174B0DC8}"/>
              </a:ext>
            </a:extLst>
          </p:cNvPr>
          <p:cNvSpPr txBox="1">
            <a:spLocks noChangeArrowheads="1"/>
          </p:cNvSpPr>
          <p:nvPr/>
        </p:nvSpPr>
        <p:spPr bwMode="auto">
          <a:xfrm>
            <a:off x="4943475" y="5589589"/>
            <a:ext cx="16764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a:solidFill>
                  <a:schemeClr val="hlink"/>
                </a:solidFill>
                <a:latin typeface="Comic Sans MS" panose="030F0702030302020204" pitchFamily="66" charset="0"/>
                <a:ea typeface="Times New Roman" panose="02020603050405020304" pitchFamily="18" charset="0"/>
                <a:cs typeface="Tahoma" panose="020B0604030504040204" pitchFamily="34" charset="0"/>
              </a:rPr>
              <a:t>Needs</a:t>
            </a:r>
          </a:p>
        </p:txBody>
      </p:sp>
      <p:sp>
        <p:nvSpPr>
          <p:cNvPr id="19478" name="Text Box 42">
            <a:extLst>
              <a:ext uri="{FF2B5EF4-FFF2-40B4-BE49-F238E27FC236}">
                <a16:creationId xmlns:a16="http://schemas.microsoft.com/office/drawing/2014/main" id="{C251B6F0-30A4-428A-A067-45D0B3529A73}"/>
              </a:ext>
            </a:extLst>
          </p:cNvPr>
          <p:cNvSpPr txBox="1">
            <a:spLocks noChangeArrowheads="1"/>
          </p:cNvSpPr>
          <p:nvPr/>
        </p:nvSpPr>
        <p:spPr bwMode="auto">
          <a:xfrm>
            <a:off x="6959600" y="5427664"/>
            <a:ext cx="13716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a:solidFill>
                  <a:schemeClr val="hlink"/>
                </a:solidFill>
                <a:latin typeface="Comic Sans MS" panose="030F0702030302020204" pitchFamily="66" charset="0"/>
                <a:ea typeface="Times New Roman" panose="02020603050405020304" pitchFamily="18" charset="0"/>
                <a:cs typeface="Tahoma" panose="020B0604030504040204" pitchFamily="34" charset="0"/>
              </a:rPr>
              <a:t>Habit</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012BE73B-BB11-44C7-BF77-34789975A427}"/>
              </a:ext>
            </a:extLst>
          </p:cNvPr>
          <p:cNvSpPr>
            <a:spLocks noGrp="1" noChangeArrowheads="1"/>
          </p:cNvSpPr>
          <p:nvPr>
            <p:ph type="title"/>
          </p:nvPr>
        </p:nvSpPr>
        <p:spPr/>
        <p:txBody>
          <a:bodyPr>
            <a:normAutofit fontScale="90000"/>
          </a:bodyPr>
          <a:lstStyle/>
          <a:p>
            <a:br>
              <a:rPr lang="en-GB" altLang="en-US" b="0"/>
            </a:br>
            <a:r>
              <a:rPr lang="en-GB" altLang="en-US" b="0"/>
              <a:t>Effective communication</a:t>
            </a:r>
            <a:br>
              <a:rPr lang="en-GB" altLang="en-US" b="0"/>
            </a:br>
            <a:endParaRPr lang="en-GB" altLang="en-US" b="0"/>
          </a:p>
        </p:txBody>
      </p:sp>
      <p:sp>
        <p:nvSpPr>
          <p:cNvPr id="35843" name="Rectangle 3">
            <a:extLst>
              <a:ext uri="{FF2B5EF4-FFF2-40B4-BE49-F238E27FC236}">
                <a16:creationId xmlns:a16="http://schemas.microsoft.com/office/drawing/2014/main" id="{B2B8F905-D74E-40C7-87F4-F4DD0D8D141F}"/>
              </a:ext>
            </a:extLst>
          </p:cNvPr>
          <p:cNvSpPr>
            <a:spLocks noChangeArrowheads="1"/>
          </p:cNvSpPr>
          <p:nvPr/>
        </p:nvSpPr>
        <p:spPr bwMode="auto">
          <a:xfrm>
            <a:off x="1847850" y="1268413"/>
            <a:ext cx="822960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a:lnSpc>
                <a:spcPct val="150000"/>
              </a:lnSpc>
              <a:spcBef>
                <a:spcPct val="20000"/>
              </a:spcBef>
              <a:buChar char="•"/>
              <a:defRPr sz="2400">
                <a:solidFill>
                  <a:schemeClr val="tx1"/>
                </a:solidFill>
                <a:latin typeface="Verdana" panose="020B0604030504040204" pitchFamily="34" charset="0"/>
              </a:defRPr>
            </a:lvl1pPr>
            <a:lvl2pPr marL="742950" indent="-285750" algn="l">
              <a:lnSpc>
                <a:spcPct val="150000"/>
              </a:lnSpc>
              <a:spcBef>
                <a:spcPct val="20000"/>
              </a:spcBef>
              <a:buChar char="–"/>
              <a:defRPr sz="2400">
                <a:solidFill>
                  <a:schemeClr val="tx1"/>
                </a:solidFill>
                <a:latin typeface="Verdana" panose="020B0604030504040204" pitchFamily="34" charset="0"/>
              </a:defRPr>
            </a:lvl2pPr>
            <a:lvl3pPr marL="1143000" indent="-228600" algn="l">
              <a:lnSpc>
                <a:spcPct val="150000"/>
              </a:lnSpc>
              <a:spcBef>
                <a:spcPct val="20000"/>
              </a:spcBef>
              <a:buChar char="•"/>
              <a:defRPr sz="2400">
                <a:solidFill>
                  <a:schemeClr val="tx1"/>
                </a:solidFill>
                <a:latin typeface="Verdana" panose="020B0604030504040204" pitchFamily="34" charset="0"/>
              </a:defRPr>
            </a:lvl3pPr>
            <a:lvl4pPr marL="1600200" indent="-228600" algn="l">
              <a:lnSpc>
                <a:spcPct val="150000"/>
              </a:lnSpc>
              <a:spcBef>
                <a:spcPct val="20000"/>
              </a:spcBef>
              <a:buChar char="–"/>
              <a:defRPr sz="2400">
                <a:solidFill>
                  <a:schemeClr val="tx1"/>
                </a:solidFill>
                <a:latin typeface="Verdana" panose="020B0604030504040204" pitchFamily="34" charset="0"/>
              </a:defRPr>
            </a:lvl4pPr>
            <a:lvl5pPr marL="2057400" indent="-228600" algn="l">
              <a:lnSpc>
                <a:spcPct val="150000"/>
              </a:lnSpc>
              <a:spcBef>
                <a:spcPct val="20000"/>
              </a:spcBef>
              <a:buChar char="»"/>
              <a:defRPr sz="2400">
                <a:solidFill>
                  <a:schemeClr val="tx1"/>
                </a:solidFill>
                <a:latin typeface="Verdana" panose="020B0604030504040204" pitchFamily="34" charset="0"/>
              </a:defRPr>
            </a:lvl5pPr>
            <a:lvl6pPr marL="2514600" indent="-228600" fontAlgn="base">
              <a:lnSpc>
                <a:spcPct val="150000"/>
              </a:lnSpc>
              <a:spcBef>
                <a:spcPct val="20000"/>
              </a:spcBef>
              <a:spcAft>
                <a:spcPct val="0"/>
              </a:spcAft>
              <a:buChar char="»"/>
              <a:defRPr sz="2400">
                <a:solidFill>
                  <a:schemeClr val="tx1"/>
                </a:solidFill>
                <a:latin typeface="Verdana" panose="020B0604030504040204" pitchFamily="34" charset="0"/>
              </a:defRPr>
            </a:lvl6pPr>
            <a:lvl7pPr marL="2971800" indent="-228600" fontAlgn="base">
              <a:lnSpc>
                <a:spcPct val="150000"/>
              </a:lnSpc>
              <a:spcBef>
                <a:spcPct val="20000"/>
              </a:spcBef>
              <a:spcAft>
                <a:spcPct val="0"/>
              </a:spcAft>
              <a:buChar char="»"/>
              <a:defRPr sz="2400">
                <a:solidFill>
                  <a:schemeClr val="tx1"/>
                </a:solidFill>
                <a:latin typeface="Verdana" panose="020B0604030504040204" pitchFamily="34" charset="0"/>
              </a:defRPr>
            </a:lvl7pPr>
            <a:lvl8pPr marL="3429000" indent="-228600" fontAlgn="base">
              <a:lnSpc>
                <a:spcPct val="150000"/>
              </a:lnSpc>
              <a:spcBef>
                <a:spcPct val="20000"/>
              </a:spcBef>
              <a:spcAft>
                <a:spcPct val="0"/>
              </a:spcAft>
              <a:buChar char="»"/>
              <a:defRPr sz="2400">
                <a:solidFill>
                  <a:schemeClr val="tx1"/>
                </a:solidFill>
                <a:latin typeface="Verdana" panose="020B0604030504040204" pitchFamily="34" charset="0"/>
              </a:defRPr>
            </a:lvl8pPr>
            <a:lvl9pPr marL="3886200" indent="-228600" fontAlgn="base">
              <a:lnSpc>
                <a:spcPct val="150000"/>
              </a:lnSpc>
              <a:spcBef>
                <a:spcPct val="20000"/>
              </a:spcBef>
              <a:spcAft>
                <a:spcPct val="0"/>
              </a:spcAft>
              <a:buChar char="»"/>
              <a:defRPr sz="2400">
                <a:solidFill>
                  <a:schemeClr val="tx1"/>
                </a:solidFill>
                <a:latin typeface="Verdana" panose="020B0604030504040204" pitchFamily="34" charset="0"/>
              </a:defRPr>
            </a:lvl9pPr>
          </a:lstStyle>
          <a:p>
            <a:pPr>
              <a:buFontTx/>
              <a:buNone/>
            </a:pPr>
            <a:r>
              <a:rPr lang="en-US" altLang="en-US" dirty="0"/>
              <a:t>In any communication, the listener’s impression is based on…</a:t>
            </a:r>
          </a:p>
          <a:p>
            <a:pPr>
              <a:buFontTx/>
              <a:buNone/>
            </a:pPr>
            <a:endParaRPr lang="en-US" altLang="en-US" dirty="0"/>
          </a:p>
          <a:p>
            <a:pPr>
              <a:buFontTx/>
              <a:buNone/>
            </a:pPr>
            <a:r>
              <a:rPr lang="en-US" altLang="en-US" dirty="0"/>
              <a:t>Body language (55%)</a:t>
            </a:r>
          </a:p>
          <a:p>
            <a:pPr>
              <a:buFontTx/>
              <a:buNone/>
            </a:pPr>
            <a:r>
              <a:rPr lang="en-US" altLang="en-US" dirty="0"/>
              <a:t>Tone (38%)</a:t>
            </a:r>
          </a:p>
          <a:p>
            <a:pPr>
              <a:buFontTx/>
              <a:buNone/>
            </a:pPr>
            <a:r>
              <a:rPr lang="en-US" altLang="en-US" dirty="0"/>
              <a:t>Words (7%)</a:t>
            </a:r>
          </a:p>
        </p:txBody>
      </p:sp>
      <p:pic>
        <p:nvPicPr>
          <p:cNvPr id="47110" name="Picture 4" descr="brent2">
            <a:extLst>
              <a:ext uri="{FF2B5EF4-FFF2-40B4-BE49-F238E27FC236}">
                <a16:creationId xmlns:a16="http://schemas.microsoft.com/office/drawing/2014/main" id="{26ED2AFE-2DC0-41D8-896C-6297F8F1B9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08889" y="3068639"/>
            <a:ext cx="2232025" cy="223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9CD33788-4BDE-4362-BC6B-A73B6397AF65}"/>
              </a:ext>
            </a:extLst>
          </p:cNvPr>
          <p:cNvSpPr>
            <a:spLocks noGrp="1" noChangeArrowheads="1"/>
          </p:cNvSpPr>
          <p:nvPr>
            <p:ph type="title"/>
          </p:nvPr>
        </p:nvSpPr>
        <p:spPr/>
        <p:txBody>
          <a:bodyPr/>
          <a:lstStyle/>
          <a:p>
            <a:r>
              <a:rPr lang="en-GB" altLang="en-US" sz="2400"/>
              <a:t>Ground rules for feedback</a:t>
            </a:r>
          </a:p>
        </p:txBody>
      </p:sp>
      <p:sp>
        <p:nvSpPr>
          <p:cNvPr id="109572" name="Rectangle 4">
            <a:extLst>
              <a:ext uri="{FF2B5EF4-FFF2-40B4-BE49-F238E27FC236}">
                <a16:creationId xmlns:a16="http://schemas.microsoft.com/office/drawing/2014/main" id="{2087EB6B-C4E7-4410-87F1-2C9AC02F10F1}"/>
              </a:ext>
            </a:extLst>
          </p:cNvPr>
          <p:cNvSpPr>
            <a:spLocks noGrp="1" noChangeArrowheads="1"/>
          </p:cNvSpPr>
          <p:nvPr>
            <p:ph type="body" sz="half" idx="1"/>
          </p:nvPr>
        </p:nvSpPr>
        <p:spPr/>
        <p:txBody>
          <a:bodyPr/>
          <a:lstStyle/>
          <a:p>
            <a:pPr marL="381000" indent="-381000">
              <a:buNone/>
            </a:pPr>
            <a:r>
              <a:rPr lang="en-GB" altLang="en-US" sz="1800" dirty="0"/>
              <a:t>1. Prepare for the feedback</a:t>
            </a:r>
          </a:p>
          <a:p>
            <a:pPr marL="381000" indent="-381000">
              <a:buNone/>
            </a:pPr>
            <a:r>
              <a:rPr lang="en-GB" altLang="en-US" sz="1800" dirty="0"/>
              <a:t>    session</a:t>
            </a:r>
          </a:p>
          <a:p>
            <a:pPr marL="381000" indent="-381000">
              <a:buNone/>
            </a:pPr>
            <a:r>
              <a:rPr lang="en-GB" altLang="en-US" sz="1800" dirty="0"/>
              <a:t>2. As soon as possible</a:t>
            </a:r>
          </a:p>
          <a:p>
            <a:pPr marL="381000" indent="-381000">
              <a:buNone/>
            </a:pPr>
            <a:r>
              <a:rPr lang="en-GB" altLang="en-US" sz="1800" dirty="0"/>
              <a:t>3. Be specific</a:t>
            </a:r>
          </a:p>
          <a:p>
            <a:pPr marL="381000" indent="-381000">
              <a:buNone/>
            </a:pPr>
            <a:r>
              <a:rPr lang="en-GB" altLang="en-US" sz="1800" dirty="0"/>
              <a:t>4. Ask for their evaluation of the </a:t>
            </a:r>
          </a:p>
          <a:p>
            <a:pPr marL="381000" indent="-381000">
              <a:buNone/>
            </a:pPr>
            <a:r>
              <a:rPr lang="en-GB" altLang="en-US" sz="1800" dirty="0"/>
              <a:t>    performance</a:t>
            </a:r>
          </a:p>
          <a:p>
            <a:pPr marL="381000" indent="-381000">
              <a:buNone/>
            </a:pPr>
            <a:r>
              <a:rPr lang="en-GB" altLang="en-US" sz="1800" dirty="0"/>
              <a:t>5. Do not be judgemental</a:t>
            </a:r>
          </a:p>
          <a:p>
            <a:pPr marL="381000" indent="-381000">
              <a:buNone/>
            </a:pPr>
            <a:r>
              <a:rPr lang="en-GB" altLang="en-US" sz="1800" dirty="0"/>
              <a:t>6. Praise or criticise the act not </a:t>
            </a:r>
          </a:p>
          <a:p>
            <a:pPr marL="381000" indent="-381000">
              <a:buNone/>
            </a:pPr>
            <a:r>
              <a:rPr lang="en-GB" altLang="en-US" sz="1800" dirty="0"/>
              <a:t>    the person </a:t>
            </a:r>
          </a:p>
          <a:p>
            <a:pPr marL="381000" indent="-381000">
              <a:buNone/>
            </a:pPr>
            <a:r>
              <a:rPr lang="en-GB" altLang="en-US" sz="1800" dirty="0"/>
              <a:t>7. Speak for yourself not others</a:t>
            </a:r>
          </a:p>
        </p:txBody>
      </p:sp>
      <p:sp>
        <p:nvSpPr>
          <p:cNvPr id="109573" name="Rectangle 5">
            <a:extLst>
              <a:ext uri="{FF2B5EF4-FFF2-40B4-BE49-F238E27FC236}">
                <a16:creationId xmlns:a16="http://schemas.microsoft.com/office/drawing/2014/main" id="{F5EDD71E-373F-4098-BBA0-20C733CA7DB9}"/>
              </a:ext>
            </a:extLst>
          </p:cNvPr>
          <p:cNvSpPr>
            <a:spLocks noGrp="1" noChangeArrowheads="1"/>
          </p:cNvSpPr>
          <p:nvPr>
            <p:ph type="body" sz="half" idx="2"/>
          </p:nvPr>
        </p:nvSpPr>
        <p:spPr/>
        <p:txBody>
          <a:bodyPr/>
          <a:lstStyle/>
          <a:p>
            <a:pPr marL="381000" indent="-381000">
              <a:buNone/>
            </a:pPr>
            <a:endParaRPr lang="en-GB" altLang="en-US" sz="1800"/>
          </a:p>
          <a:p>
            <a:pPr marL="381000" indent="-381000">
              <a:buNone/>
            </a:pPr>
            <a:r>
              <a:rPr lang="en-GB" altLang="en-US" sz="1800"/>
              <a:t>8.   Pitch at the correct level</a:t>
            </a:r>
          </a:p>
          <a:p>
            <a:pPr marL="381000" indent="-381000">
              <a:buNone/>
            </a:pPr>
            <a:r>
              <a:rPr lang="en-GB" altLang="en-US" sz="1800"/>
              <a:t>9.   Ask recipient to</a:t>
            </a:r>
          </a:p>
          <a:p>
            <a:pPr marL="381000" indent="-381000">
              <a:buNone/>
            </a:pPr>
            <a:r>
              <a:rPr lang="en-GB" altLang="en-US" sz="1800"/>
              <a:t>      summarise feedback     </a:t>
            </a:r>
          </a:p>
          <a:p>
            <a:pPr marL="381000" indent="-381000">
              <a:buNone/>
            </a:pPr>
            <a:r>
              <a:rPr lang="en-GB" altLang="en-US" sz="1800"/>
              <a:t>10. Summarise as coach at  </a:t>
            </a:r>
          </a:p>
          <a:p>
            <a:pPr marL="381000" indent="-381000">
              <a:buNone/>
            </a:pPr>
            <a:r>
              <a:rPr lang="en-GB" altLang="en-US" sz="1800"/>
              <a:t>      regular intervals   </a:t>
            </a:r>
          </a:p>
          <a:p>
            <a:pPr marL="381000" indent="-381000">
              <a:buNone/>
            </a:pPr>
            <a:r>
              <a:rPr lang="en-GB" altLang="en-US" sz="1800"/>
              <a:t>11. ‘Put yourself in the others   </a:t>
            </a:r>
          </a:p>
          <a:p>
            <a:pPr marL="381000" indent="-381000">
              <a:buNone/>
            </a:pPr>
            <a:r>
              <a:rPr lang="en-GB" altLang="en-US" sz="1800"/>
              <a:t>       shoes’ (NLP) </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Values, Beliefs &amp; Attitudes</a:t>
            </a:r>
          </a:p>
        </p:txBody>
      </p:sp>
      <p:sp>
        <p:nvSpPr>
          <p:cNvPr id="5" name="Vertical Text Placeholder 4"/>
          <p:cNvSpPr>
            <a:spLocks noGrp="1"/>
          </p:cNvSpPr>
          <p:nvPr>
            <p:ph type="body" orient="vert" idx="1"/>
          </p:nvPr>
        </p:nvSpPr>
        <p:spPr>
          <a:xfrm>
            <a:off x="1929584" y="1124745"/>
            <a:ext cx="8318832" cy="4392488"/>
          </a:xfrm>
        </p:spPr>
        <p:txBody>
          <a:bodyPr>
            <a:normAutofit/>
          </a:bodyPr>
          <a:lstStyle/>
          <a:p>
            <a:r>
              <a:rPr lang="en-GB" sz="2800" dirty="0" err="1"/>
              <a:t>Youtube</a:t>
            </a:r>
            <a:r>
              <a:rPr lang="en-GB" sz="2800" dirty="0"/>
              <a:t> Clip</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2" name="Online Media 1" title="Values, Beliefs and Atttitudes Definitions">
            <a:hlinkClick r:id="" action="ppaction://media"/>
            <a:extLst>
              <a:ext uri="{FF2B5EF4-FFF2-40B4-BE49-F238E27FC236}">
                <a16:creationId xmlns:a16="http://schemas.microsoft.com/office/drawing/2014/main" id="{0620F1BA-C377-4021-AD55-4949B7A3CCA8}"/>
              </a:ext>
            </a:extLst>
          </p:cNvPr>
          <p:cNvPicPr>
            <a:picLocks noRot="1" noChangeAspect="1"/>
          </p:cNvPicPr>
          <p:nvPr>
            <a:videoFile r:link="rId1"/>
          </p:nvPr>
        </p:nvPicPr>
        <p:blipFill>
          <a:blip r:embed="rId4"/>
          <a:stretch>
            <a:fillRect/>
          </a:stretch>
        </p:blipFill>
        <p:spPr>
          <a:xfrm>
            <a:off x="3810000" y="2143125"/>
            <a:ext cx="4572000" cy="2571750"/>
          </a:xfrm>
          <a:prstGeom prst="rect">
            <a:avLst/>
          </a:prstGeom>
        </p:spPr>
      </p:pic>
    </p:spTree>
    <p:extLst>
      <p:ext uri="{BB962C8B-B14F-4D97-AF65-F5344CB8AC3E}">
        <p14:creationId xmlns:p14="http://schemas.microsoft.com/office/powerpoint/2010/main" val="193657612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F5818F0B-78AD-4D1A-BBB4-65746936FD0E}"/>
              </a:ext>
            </a:extLst>
          </p:cNvPr>
          <p:cNvSpPr>
            <a:spLocks noGrp="1" noChangeArrowheads="1"/>
          </p:cNvSpPr>
          <p:nvPr>
            <p:ph type="title"/>
          </p:nvPr>
        </p:nvSpPr>
        <p:spPr>
          <a:xfrm>
            <a:off x="1984430" y="-19049"/>
            <a:ext cx="8229600" cy="1143000"/>
          </a:xfrm>
        </p:spPr>
        <p:txBody>
          <a:bodyPr/>
          <a:lstStyle/>
          <a:p>
            <a:r>
              <a:rPr lang="en-GB" altLang="en-US" sz="2400" b="1" u="sng" dirty="0"/>
              <a:t>Group Discussion </a:t>
            </a:r>
          </a:p>
        </p:txBody>
      </p:sp>
      <p:sp>
        <p:nvSpPr>
          <p:cNvPr id="61445" name="Rectangle 5">
            <a:extLst>
              <a:ext uri="{FF2B5EF4-FFF2-40B4-BE49-F238E27FC236}">
                <a16:creationId xmlns:a16="http://schemas.microsoft.com/office/drawing/2014/main" id="{EEF0DA21-2ED3-4385-8F76-ACA650AFB3BE}"/>
              </a:ext>
            </a:extLst>
          </p:cNvPr>
          <p:cNvSpPr>
            <a:spLocks noGrp="1" noChangeArrowheads="1"/>
          </p:cNvSpPr>
          <p:nvPr>
            <p:ph type="body" idx="1"/>
          </p:nvPr>
        </p:nvSpPr>
        <p:spPr>
          <a:xfrm>
            <a:off x="1981200" y="836613"/>
            <a:ext cx="4330700" cy="52562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ormAutofit fontScale="92500"/>
          </a:bodyPr>
          <a:lstStyle/>
          <a:p>
            <a:pPr>
              <a:lnSpc>
                <a:spcPct val="140000"/>
              </a:lnSpc>
            </a:pPr>
            <a:r>
              <a:rPr lang="en-GB" altLang="en-US" dirty="0"/>
              <a:t>Something you would put your name down to support the cause</a:t>
            </a:r>
          </a:p>
          <a:p>
            <a:pPr>
              <a:lnSpc>
                <a:spcPct val="140000"/>
              </a:lnSpc>
            </a:pPr>
            <a:r>
              <a:rPr lang="en-GB" altLang="en-US" dirty="0"/>
              <a:t>Something you would verbally argue for</a:t>
            </a:r>
          </a:p>
          <a:p>
            <a:pPr>
              <a:lnSpc>
                <a:spcPct val="140000"/>
              </a:lnSpc>
            </a:pPr>
            <a:r>
              <a:rPr lang="en-GB" altLang="en-US" dirty="0"/>
              <a:t>Something you would physically fight for</a:t>
            </a:r>
          </a:p>
          <a:p>
            <a:pPr>
              <a:lnSpc>
                <a:spcPct val="140000"/>
              </a:lnSpc>
            </a:pPr>
            <a:endParaRPr lang="en-GB" altLang="en-US" dirty="0">
              <a:solidFill>
                <a:srgbClr val="800080"/>
              </a:solidFill>
            </a:endParaRPr>
          </a:p>
        </p:txBody>
      </p:sp>
      <p:pic>
        <p:nvPicPr>
          <p:cNvPr id="61446" name="Picture 6" descr="MCj04396120000[1]">
            <a:extLst>
              <a:ext uri="{FF2B5EF4-FFF2-40B4-BE49-F238E27FC236}">
                <a16:creationId xmlns:a16="http://schemas.microsoft.com/office/drawing/2014/main" id="{02C879A9-F7AD-4CE6-BF0B-C810A58CB7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9500" y="2554289"/>
            <a:ext cx="4038600" cy="2871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3062666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F5818F0B-78AD-4D1A-BBB4-65746936FD0E}"/>
              </a:ext>
            </a:extLst>
          </p:cNvPr>
          <p:cNvSpPr>
            <a:spLocks noGrp="1" noChangeArrowheads="1"/>
          </p:cNvSpPr>
          <p:nvPr>
            <p:ph type="title"/>
          </p:nvPr>
        </p:nvSpPr>
        <p:spPr>
          <a:xfrm>
            <a:off x="1984430" y="-19049"/>
            <a:ext cx="8229600" cy="1143000"/>
          </a:xfrm>
        </p:spPr>
        <p:txBody>
          <a:bodyPr/>
          <a:lstStyle/>
          <a:p>
            <a:r>
              <a:rPr lang="en-GB" altLang="en-US" sz="2400" b="1" u="sng" dirty="0"/>
              <a:t>Food for Thought </a:t>
            </a:r>
          </a:p>
        </p:txBody>
      </p:sp>
      <p:sp>
        <p:nvSpPr>
          <p:cNvPr id="4" name="TextBox 3">
            <a:extLst>
              <a:ext uri="{FF2B5EF4-FFF2-40B4-BE49-F238E27FC236}">
                <a16:creationId xmlns:a16="http://schemas.microsoft.com/office/drawing/2014/main" id="{DF9F2FBD-6039-4BE4-94D7-B4D4288D960B}"/>
              </a:ext>
            </a:extLst>
          </p:cNvPr>
          <p:cNvSpPr txBox="1"/>
          <p:nvPr/>
        </p:nvSpPr>
        <p:spPr>
          <a:xfrm>
            <a:off x="1524000" y="6478488"/>
            <a:ext cx="9144000" cy="230832"/>
          </a:xfrm>
          <a:prstGeom prst="rect">
            <a:avLst/>
          </a:prstGeom>
          <a:noFill/>
        </p:spPr>
        <p:txBody>
          <a:bodyPr wrap="square" rtlCol="0">
            <a:spAutoFit/>
          </a:bodyPr>
          <a:lstStyle/>
          <a:p>
            <a:r>
              <a:rPr lang="en-GB" sz="900">
                <a:hlinkClick r:id="rId3" tooltip="https://www.flickr.com/photos/96936775@N07/15070349209"/>
              </a:rPr>
              <a:t>This Photo</a:t>
            </a:r>
            <a:r>
              <a:rPr lang="en-GB" sz="900"/>
              <a:t> by Unknown Author is licensed under </a:t>
            </a:r>
            <a:r>
              <a:rPr lang="en-GB" sz="900">
                <a:hlinkClick r:id="rId4" tooltip="https://creativecommons.org/licenses/by/3.0/"/>
              </a:rPr>
              <a:t>CC BY</a:t>
            </a:r>
            <a:endParaRPr lang="en-GB" sz="900"/>
          </a:p>
        </p:txBody>
      </p:sp>
      <p:pic>
        <p:nvPicPr>
          <p:cNvPr id="8" name="Picture 7">
            <a:extLst>
              <a:ext uri="{FF2B5EF4-FFF2-40B4-BE49-F238E27FC236}">
                <a16:creationId xmlns:a16="http://schemas.microsoft.com/office/drawing/2014/main" id="{162B958B-36AC-4232-94C5-E6415A3FCBA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11570" y="1143000"/>
            <a:ext cx="3635896" cy="3294112"/>
          </a:xfrm>
          <a:prstGeom prst="rect">
            <a:avLst/>
          </a:prstGeom>
        </p:spPr>
      </p:pic>
      <p:pic>
        <p:nvPicPr>
          <p:cNvPr id="11" name="Picture 10">
            <a:extLst>
              <a:ext uri="{FF2B5EF4-FFF2-40B4-BE49-F238E27FC236}">
                <a16:creationId xmlns:a16="http://schemas.microsoft.com/office/drawing/2014/main" id="{8CA554D9-A4F7-4E1C-BD9A-877BA9239155}"/>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567608" y="1143000"/>
            <a:ext cx="3528392" cy="3294112"/>
          </a:xfrm>
          <a:prstGeom prst="rect">
            <a:avLst/>
          </a:prstGeom>
        </p:spPr>
      </p:pic>
    </p:spTree>
    <p:extLst>
      <p:ext uri="{BB962C8B-B14F-4D97-AF65-F5344CB8AC3E}">
        <p14:creationId xmlns:p14="http://schemas.microsoft.com/office/powerpoint/2010/main" val="133902701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1.1 NLP and Coaching and Mentoring</a:t>
            </a:r>
          </a:p>
        </p:txBody>
      </p:sp>
      <p:sp>
        <p:nvSpPr>
          <p:cNvPr id="5" name="Vertical Text Placeholder 4"/>
          <p:cNvSpPr>
            <a:spLocks noGrp="1"/>
          </p:cNvSpPr>
          <p:nvPr>
            <p:ph type="body" orient="vert" idx="1"/>
          </p:nvPr>
        </p:nvSpPr>
        <p:spPr>
          <a:xfrm>
            <a:off x="1929584" y="1124745"/>
            <a:ext cx="8318832" cy="4392488"/>
          </a:xfrm>
        </p:spPr>
        <p:txBody>
          <a:bodyPr>
            <a:normAutofit lnSpcReduction="10000"/>
          </a:bodyPr>
          <a:lstStyle/>
          <a:p>
            <a:r>
              <a:rPr lang="en-GB" sz="2800" dirty="0"/>
              <a:t>The starting point for NLP in coaching is necessarily the presuppositions that underpin NLP.  Any system of knowledge has to have a point when it has to accept something at face value because it cannot prove what it accepts.  The best known NLP presupposition comes from Korzybski (1994) ‘A map is not the territory it represents, but if correct, it has a similar structure to the territory.  Which accounts for it’s usefulness’. </a:t>
            </a:r>
            <a:r>
              <a:rPr lang="en-GB" sz="1900" b="1" dirty="0">
                <a:solidFill>
                  <a:schemeClr val="tx2">
                    <a:lumMod val="60000"/>
                    <a:lumOff val="40000"/>
                  </a:schemeClr>
                </a:solidFill>
              </a:rPr>
              <a:t>Cox,  E. and </a:t>
            </a:r>
            <a:r>
              <a:rPr lang="en-GB" sz="1900" b="1" dirty="0" err="1">
                <a:solidFill>
                  <a:schemeClr val="tx2">
                    <a:lumMod val="60000"/>
                    <a:lumOff val="40000"/>
                  </a:schemeClr>
                </a:solidFill>
              </a:rPr>
              <a:t>Bachkriova</a:t>
            </a:r>
            <a:r>
              <a:rPr lang="en-GB" sz="1900" b="1" dirty="0">
                <a:solidFill>
                  <a:schemeClr val="tx2">
                    <a:lumMod val="60000"/>
                    <a:lumOff val="40000"/>
                  </a:schemeClr>
                </a:solidFill>
              </a:rPr>
              <a:t>, T. and Clutterbuck, D.(2018) </a:t>
            </a:r>
            <a:r>
              <a:rPr lang="en-GB" sz="1900" b="1" i="1" dirty="0">
                <a:solidFill>
                  <a:schemeClr val="tx2">
                    <a:lumMod val="60000"/>
                    <a:lumOff val="40000"/>
                  </a:schemeClr>
                </a:solidFill>
              </a:rPr>
              <a:t>The Complete Handbook of Coaching</a:t>
            </a:r>
            <a:r>
              <a:rPr lang="en-GB" sz="1900" b="1" dirty="0">
                <a:solidFill>
                  <a:schemeClr val="tx2">
                    <a:lumMod val="60000"/>
                    <a:lumOff val="40000"/>
                  </a:schemeClr>
                </a:solidFill>
              </a:rPr>
              <a:t> 3</a:t>
            </a:r>
            <a:r>
              <a:rPr lang="en-GB" sz="1900" b="1" baseline="30000" dirty="0">
                <a:solidFill>
                  <a:schemeClr val="tx2">
                    <a:lumMod val="60000"/>
                    <a:lumOff val="40000"/>
                  </a:schemeClr>
                </a:solidFill>
              </a:rPr>
              <a:t>rd</a:t>
            </a:r>
            <a:r>
              <a:rPr lang="en-GB" sz="1900" b="1" dirty="0">
                <a:solidFill>
                  <a:schemeClr val="tx2">
                    <a:lumMod val="60000"/>
                    <a:lumOff val="40000"/>
                  </a:schemeClr>
                </a:solidFill>
              </a:rPr>
              <a:t> Ed. London: SAGE.</a:t>
            </a:r>
            <a:endParaRPr lang="en-GB" sz="1900" dirty="0">
              <a:solidFill>
                <a:schemeClr val="tx2">
                  <a:lumMod val="60000"/>
                  <a:lumOff val="40000"/>
                </a:schemeClr>
              </a:solidFill>
            </a:endParaRPr>
          </a:p>
          <a:p>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104913845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1.1 NLP and Coaching and Mentoring</a:t>
            </a:r>
          </a:p>
        </p:txBody>
      </p:sp>
      <p:sp>
        <p:nvSpPr>
          <p:cNvPr id="5" name="Vertical Text Placeholder 4"/>
          <p:cNvSpPr>
            <a:spLocks noGrp="1"/>
          </p:cNvSpPr>
          <p:nvPr>
            <p:ph type="body" orient="vert" idx="1"/>
          </p:nvPr>
        </p:nvSpPr>
        <p:spPr>
          <a:xfrm>
            <a:off x="1929584" y="1124745"/>
            <a:ext cx="8318832" cy="4392488"/>
          </a:xfrm>
        </p:spPr>
        <p:txBody>
          <a:bodyPr>
            <a:normAutofit/>
          </a:bodyPr>
          <a:lstStyle/>
          <a:p>
            <a:r>
              <a:rPr lang="en-GB" sz="2800" dirty="0"/>
              <a:t>For example, a deeply held belief, such as ‘I am hopeless’, is never a ‘reality’ but a way in which someone chooses to represent themselves within a particular context.  The understanding for the NLP coach is that human act not upon the world, but upon their interpretation of the world, and it is this interpretation (‘representation’ in NLP terms), that NLP coach works with.</a:t>
            </a:r>
          </a:p>
          <a:p>
            <a:pPr marL="0" indent="0">
              <a:buNone/>
            </a:pPr>
            <a:r>
              <a:rPr lang="en-GB" sz="1900" b="1" dirty="0">
                <a:solidFill>
                  <a:schemeClr val="tx2">
                    <a:lumMod val="60000"/>
                    <a:lumOff val="40000"/>
                  </a:schemeClr>
                </a:solidFill>
              </a:rPr>
              <a:t>Cox,  E. and </a:t>
            </a:r>
            <a:r>
              <a:rPr lang="en-GB" sz="1900" b="1" dirty="0" err="1">
                <a:solidFill>
                  <a:schemeClr val="tx2">
                    <a:lumMod val="60000"/>
                    <a:lumOff val="40000"/>
                  </a:schemeClr>
                </a:solidFill>
              </a:rPr>
              <a:t>Bachkriova</a:t>
            </a:r>
            <a:r>
              <a:rPr lang="en-GB" sz="1900" b="1" dirty="0">
                <a:solidFill>
                  <a:schemeClr val="tx2">
                    <a:lumMod val="60000"/>
                    <a:lumOff val="40000"/>
                  </a:schemeClr>
                </a:solidFill>
              </a:rPr>
              <a:t>, T. and Clutterbuck, D.(2018) </a:t>
            </a:r>
            <a:r>
              <a:rPr lang="en-GB" sz="1900" b="1" i="1" dirty="0">
                <a:solidFill>
                  <a:schemeClr val="tx2">
                    <a:lumMod val="60000"/>
                    <a:lumOff val="40000"/>
                  </a:schemeClr>
                </a:solidFill>
              </a:rPr>
              <a:t>The Complete Handbook of Coaching</a:t>
            </a:r>
            <a:r>
              <a:rPr lang="en-GB" sz="1900" b="1" dirty="0">
                <a:solidFill>
                  <a:schemeClr val="tx2">
                    <a:lumMod val="60000"/>
                    <a:lumOff val="40000"/>
                  </a:schemeClr>
                </a:solidFill>
              </a:rPr>
              <a:t> 3</a:t>
            </a:r>
            <a:r>
              <a:rPr lang="en-GB" sz="1900" b="1" baseline="30000" dirty="0">
                <a:solidFill>
                  <a:schemeClr val="tx2">
                    <a:lumMod val="60000"/>
                    <a:lumOff val="40000"/>
                  </a:schemeClr>
                </a:solidFill>
              </a:rPr>
              <a:t>rd</a:t>
            </a:r>
            <a:r>
              <a:rPr lang="en-GB" sz="1900" b="1" dirty="0">
                <a:solidFill>
                  <a:schemeClr val="tx2">
                    <a:lumMod val="60000"/>
                    <a:lumOff val="40000"/>
                  </a:schemeClr>
                </a:solidFill>
              </a:rPr>
              <a:t> Ed. London: SAGE.</a:t>
            </a:r>
            <a:endParaRPr lang="en-GB" sz="1900" dirty="0">
              <a:solidFill>
                <a:schemeClr val="tx2">
                  <a:lumMod val="60000"/>
                  <a:lumOff val="40000"/>
                </a:schemeClr>
              </a:solidFill>
            </a:endParaRPr>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136644445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1.1 NLP and Coaching and Mentoring</a:t>
            </a:r>
          </a:p>
        </p:txBody>
      </p:sp>
      <p:sp>
        <p:nvSpPr>
          <p:cNvPr id="5" name="Vertical Text Placeholder 4"/>
          <p:cNvSpPr>
            <a:spLocks noGrp="1"/>
          </p:cNvSpPr>
          <p:nvPr>
            <p:ph type="body" orient="vert" idx="1"/>
          </p:nvPr>
        </p:nvSpPr>
        <p:spPr>
          <a:xfrm>
            <a:off x="1929584" y="1124745"/>
            <a:ext cx="8318832" cy="4392488"/>
          </a:xfrm>
        </p:spPr>
        <p:txBody>
          <a:bodyPr>
            <a:normAutofit/>
          </a:bodyPr>
          <a:lstStyle/>
          <a:p>
            <a:r>
              <a:rPr lang="en-GB" sz="2800" dirty="0"/>
              <a:t>One may wonder why intelligent human beings would make such a fundamental error, and the reason is that they are emotionally attached to their interpretations of the world and have such a vested interest in maintaining them that they are effectively blind to alternatives or refuse to consider them.</a:t>
            </a:r>
          </a:p>
          <a:p>
            <a:r>
              <a:rPr lang="en-GB" sz="1900" b="1" dirty="0">
                <a:solidFill>
                  <a:schemeClr val="tx2">
                    <a:lumMod val="60000"/>
                    <a:lumOff val="40000"/>
                  </a:schemeClr>
                </a:solidFill>
              </a:rPr>
              <a:t>Cox,  E. and </a:t>
            </a:r>
            <a:r>
              <a:rPr lang="en-GB" sz="1900" b="1" dirty="0" err="1">
                <a:solidFill>
                  <a:schemeClr val="tx2">
                    <a:lumMod val="60000"/>
                    <a:lumOff val="40000"/>
                  </a:schemeClr>
                </a:solidFill>
              </a:rPr>
              <a:t>Bachkriova</a:t>
            </a:r>
            <a:r>
              <a:rPr lang="en-GB" sz="1900" b="1" dirty="0">
                <a:solidFill>
                  <a:schemeClr val="tx2">
                    <a:lumMod val="60000"/>
                    <a:lumOff val="40000"/>
                  </a:schemeClr>
                </a:solidFill>
              </a:rPr>
              <a:t>, T. and Clutterbuck, D.(2018) </a:t>
            </a:r>
            <a:r>
              <a:rPr lang="en-GB" sz="1900" b="1" i="1" dirty="0">
                <a:solidFill>
                  <a:schemeClr val="tx2">
                    <a:lumMod val="60000"/>
                    <a:lumOff val="40000"/>
                  </a:schemeClr>
                </a:solidFill>
              </a:rPr>
              <a:t>The Complete Handbook of Coaching</a:t>
            </a:r>
            <a:r>
              <a:rPr lang="en-GB" sz="1900" b="1" dirty="0">
                <a:solidFill>
                  <a:schemeClr val="tx2">
                    <a:lumMod val="60000"/>
                    <a:lumOff val="40000"/>
                  </a:schemeClr>
                </a:solidFill>
              </a:rPr>
              <a:t> 3</a:t>
            </a:r>
            <a:r>
              <a:rPr lang="en-GB" sz="1900" b="1" baseline="30000" dirty="0">
                <a:solidFill>
                  <a:schemeClr val="tx2">
                    <a:lumMod val="60000"/>
                    <a:lumOff val="40000"/>
                  </a:schemeClr>
                </a:solidFill>
              </a:rPr>
              <a:t>rd</a:t>
            </a:r>
            <a:r>
              <a:rPr lang="en-GB" sz="1900" b="1" dirty="0">
                <a:solidFill>
                  <a:schemeClr val="tx2">
                    <a:lumMod val="60000"/>
                    <a:lumOff val="40000"/>
                  </a:schemeClr>
                </a:solidFill>
              </a:rPr>
              <a:t> Ed. London: SAGE.</a:t>
            </a:r>
            <a:endParaRPr lang="en-GB" sz="1900" dirty="0">
              <a:solidFill>
                <a:schemeClr val="tx2">
                  <a:lumMod val="60000"/>
                  <a:lumOff val="40000"/>
                </a:schemeClr>
              </a:solidFill>
            </a:endParaRPr>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62510745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1.1 NLP and Coaching and Mentoring</a:t>
            </a:r>
          </a:p>
        </p:txBody>
      </p:sp>
      <p:sp>
        <p:nvSpPr>
          <p:cNvPr id="5" name="Vertical Text Placeholder 4"/>
          <p:cNvSpPr>
            <a:spLocks noGrp="1"/>
          </p:cNvSpPr>
          <p:nvPr>
            <p:ph type="body" orient="vert" idx="1"/>
          </p:nvPr>
        </p:nvSpPr>
        <p:spPr>
          <a:xfrm>
            <a:off x="1929584" y="1124745"/>
            <a:ext cx="8318832" cy="4392488"/>
          </a:xfrm>
        </p:spPr>
        <p:txBody>
          <a:bodyPr>
            <a:normAutofit/>
          </a:bodyPr>
          <a:lstStyle/>
          <a:p>
            <a:r>
              <a:rPr lang="en-GB" sz="2800" dirty="0"/>
              <a:t>The NLP coach, more than most therefore, recognises the need to work at an unconscious level in coaching and provide an experience for their </a:t>
            </a:r>
            <a:r>
              <a:rPr lang="en-GB" sz="2800" dirty="0" err="1"/>
              <a:t>coachee</a:t>
            </a:r>
            <a:r>
              <a:rPr lang="en-GB" sz="2800" dirty="0"/>
              <a:t> so that fundamental frames are changed and an alternative experience is realised.</a:t>
            </a:r>
          </a:p>
          <a:p>
            <a:r>
              <a:rPr lang="en-GB" sz="1900" b="1" dirty="0">
                <a:solidFill>
                  <a:schemeClr val="tx2">
                    <a:lumMod val="60000"/>
                    <a:lumOff val="40000"/>
                  </a:schemeClr>
                </a:solidFill>
              </a:rPr>
              <a:t>Cox,  E. and </a:t>
            </a:r>
            <a:r>
              <a:rPr lang="en-GB" sz="1900" b="1" dirty="0" err="1">
                <a:solidFill>
                  <a:schemeClr val="tx2">
                    <a:lumMod val="60000"/>
                    <a:lumOff val="40000"/>
                  </a:schemeClr>
                </a:solidFill>
              </a:rPr>
              <a:t>Bachkriova</a:t>
            </a:r>
            <a:r>
              <a:rPr lang="en-GB" sz="1900" b="1" dirty="0">
                <a:solidFill>
                  <a:schemeClr val="tx2">
                    <a:lumMod val="60000"/>
                    <a:lumOff val="40000"/>
                  </a:schemeClr>
                </a:solidFill>
              </a:rPr>
              <a:t>, T. and Clutterbuck, D.(2018) </a:t>
            </a:r>
            <a:r>
              <a:rPr lang="en-GB" sz="1900" b="1" i="1" dirty="0">
                <a:solidFill>
                  <a:schemeClr val="tx2">
                    <a:lumMod val="60000"/>
                    <a:lumOff val="40000"/>
                  </a:schemeClr>
                </a:solidFill>
              </a:rPr>
              <a:t>The Complete Handbook of Coaching</a:t>
            </a:r>
            <a:r>
              <a:rPr lang="en-GB" sz="1900" b="1" dirty="0">
                <a:solidFill>
                  <a:schemeClr val="tx2">
                    <a:lumMod val="60000"/>
                    <a:lumOff val="40000"/>
                  </a:schemeClr>
                </a:solidFill>
              </a:rPr>
              <a:t> 3</a:t>
            </a:r>
            <a:r>
              <a:rPr lang="en-GB" sz="1900" b="1" baseline="30000" dirty="0">
                <a:solidFill>
                  <a:schemeClr val="tx2">
                    <a:lumMod val="60000"/>
                    <a:lumOff val="40000"/>
                  </a:schemeClr>
                </a:solidFill>
              </a:rPr>
              <a:t>rd</a:t>
            </a:r>
            <a:r>
              <a:rPr lang="en-GB" sz="1900" b="1" dirty="0">
                <a:solidFill>
                  <a:schemeClr val="tx2">
                    <a:lumMod val="60000"/>
                    <a:lumOff val="40000"/>
                  </a:schemeClr>
                </a:solidFill>
              </a:rPr>
              <a:t> Ed. London: SAGE.</a:t>
            </a:r>
            <a:endParaRPr lang="en-GB" sz="1900" dirty="0">
              <a:solidFill>
                <a:schemeClr val="tx2">
                  <a:lumMod val="60000"/>
                  <a:lumOff val="40000"/>
                </a:schemeClr>
              </a:solidFill>
            </a:endParaRPr>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239865915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1.1 The Subconscious</a:t>
            </a:r>
          </a:p>
        </p:txBody>
      </p:sp>
      <p:sp>
        <p:nvSpPr>
          <p:cNvPr id="5" name="Vertical Text Placeholder 4"/>
          <p:cNvSpPr>
            <a:spLocks noGrp="1"/>
          </p:cNvSpPr>
          <p:nvPr>
            <p:ph type="body" orient="vert" idx="1"/>
          </p:nvPr>
        </p:nvSpPr>
        <p:spPr>
          <a:xfrm>
            <a:off x="1929584" y="1124745"/>
            <a:ext cx="8318832" cy="4392488"/>
          </a:xfrm>
        </p:spPr>
        <p:txBody>
          <a:bodyPr>
            <a:normAutofit/>
          </a:bodyPr>
          <a:lstStyle/>
          <a:p>
            <a:pPr marL="0" indent="0">
              <a:buNone/>
            </a:pPr>
            <a:endParaRPr lang="en-GB" sz="2800" dirty="0"/>
          </a:p>
          <a:p>
            <a:endParaRPr lang="en-GB" sz="2400" dirty="0"/>
          </a:p>
          <a:p>
            <a:pPr marL="0" indent="0">
              <a:buNone/>
            </a:pPr>
            <a:endParaRPr lang="en-GB" sz="2400" dirty="0"/>
          </a:p>
        </p:txBody>
      </p:sp>
      <p:pic>
        <p:nvPicPr>
          <p:cNvPr id="2" name="Online Media 1" title="How To Achieve Lasting Change By Rewriting Your Subconscious Beliefs | Marisa Peer">
            <a:hlinkClick r:id="" action="ppaction://media"/>
            <a:extLst>
              <a:ext uri="{FF2B5EF4-FFF2-40B4-BE49-F238E27FC236}">
                <a16:creationId xmlns:a16="http://schemas.microsoft.com/office/drawing/2014/main" id="{E280D2A5-54C6-4F26-8B3C-DB00FB07BF68}"/>
              </a:ext>
            </a:extLst>
          </p:cNvPr>
          <p:cNvPicPr>
            <a:picLocks noRot="1" noChangeAspect="1"/>
          </p:cNvPicPr>
          <p:nvPr>
            <a:videoFile r:link="rId1"/>
          </p:nvPr>
        </p:nvPicPr>
        <p:blipFill>
          <a:blip r:embed="rId4"/>
          <a:stretch>
            <a:fillRect/>
          </a:stretch>
        </p:blipFill>
        <p:spPr>
          <a:xfrm>
            <a:off x="2855640" y="1340768"/>
            <a:ext cx="7056784" cy="3600401"/>
          </a:xfrm>
          <a:prstGeom prst="rect">
            <a:avLst/>
          </a:prstGeom>
        </p:spPr>
      </p:pic>
    </p:spTree>
    <p:extLst>
      <p:ext uri="{BB962C8B-B14F-4D97-AF65-F5344CB8AC3E}">
        <p14:creationId xmlns:p14="http://schemas.microsoft.com/office/powerpoint/2010/main" val="423679580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1.1 NLP and Coaching and Mentoring</a:t>
            </a:r>
          </a:p>
        </p:txBody>
      </p:sp>
      <p:sp>
        <p:nvSpPr>
          <p:cNvPr id="5" name="Vertical Text Placeholder 4"/>
          <p:cNvSpPr>
            <a:spLocks noGrp="1"/>
          </p:cNvSpPr>
          <p:nvPr>
            <p:ph type="body" orient="vert" idx="1"/>
          </p:nvPr>
        </p:nvSpPr>
        <p:spPr>
          <a:xfrm>
            <a:off x="1929584" y="1124745"/>
            <a:ext cx="8318832" cy="4392488"/>
          </a:xfrm>
        </p:spPr>
        <p:txBody>
          <a:bodyPr>
            <a:normAutofit fontScale="85000" lnSpcReduction="20000"/>
          </a:bodyPr>
          <a:lstStyle/>
          <a:p>
            <a:r>
              <a:rPr lang="en-GB" sz="2800" dirty="0"/>
              <a:t>Deep rapport</a:t>
            </a:r>
          </a:p>
          <a:p>
            <a:r>
              <a:rPr lang="en-GB" sz="2800" dirty="0"/>
              <a:t>Generalisations</a:t>
            </a:r>
          </a:p>
          <a:p>
            <a:r>
              <a:rPr lang="en-GB" sz="2800" dirty="0"/>
              <a:t>Distortions</a:t>
            </a:r>
          </a:p>
          <a:p>
            <a:r>
              <a:rPr lang="en-GB" sz="2800" dirty="0"/>
              <a:t>Deletions</a:t>
            </a:r>
          </a:p>
          <a:p>
            <a:r>
              <a:rPr lang="en-GB" sz="2800" dirty="0"/>
              <a:t>Chunking up/down</a:t>
            </a:r>
          </a:p>
          <a:p>
            <a:r>
              <a:rPr lang="en-GB" sz="2800" dirty="0"/>
              <a:t>Narrative to change the power of something</a:t>
            </a:r>
          </a:p>
          <a:p>
            <a:r>
              <a:rPr lang="en-GB" sz="2800" dirty="0"/>
              <a:t>Framing and re-framing</a:t>
            </a:r>
          </a:p>
          <a:p>
            <a:r>
              <a:rPr lang="en-GB" sz="2800" dirty="0"/>
              <a:t>Meta Models of language patterning</a:t>
            </a:r>
          </a:p>
          <a:p>
            <a:r>
              <a:rPr lang="en-GB" sz="2800" dirty="0"/>
              <a:t>Using Metaphors </a:t>
            </a:r>
          </a:p>
          <a:p>
            <a:r>
              <a:rPr lang="en-GB" sz="2800" dirty="0"/>
              <a:t>Using anchors – post hypnotic type cues</a:t>
            </a:r>
          </a:p>
          <a:p>
            <a:r>
              <a:rPr lang="en-GB" sz="2800" dirty="0"/>
              <a:t>Studying eye patterns</a:t>
            </a:r>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3" name="Picture 2">
            <a:extLst>
              <a:ext uri="{FF2B5EF4-FFF2-40B4-BE49-F238E27FC236}">
                <a16:creationId xmlns:a16="http://schemas.microsoft.com/office/drawing/2014/main" id="{C98BB1FB-1A2E-4C3B-BBC4-EB111537ACC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04112" y="1124746"/>
            <a:ext cx="3377952" cy="1584175"/>
          </a:xfrm>
          <a:prstGeom prst="rect">
            <a:avLst/>
          </a:prstGeom>
        </p:spPr>
      </p:pic>
    </p:spTree>
    <p:extLst>
      <p:ext uri="{BB962C8B-B14F-4D97-AF65-F5344CB8AC3E}">
        <p14:creationId xmlns:p14="http://schemas.microsoft.com/office/powerpoint/2010/main" val="393447760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1.2 Stephen Covey, (2006) Advocates Working on the Four Intelligences:</a:t>
            </a:r>
          </a:p>
        </p:txBody>
      </p:sp>
      <p:sp>
        <p:nvSpPr>
          <p:cNvPr id="5" name="Vertical Text Placeholder 4"/>
          <p:cNvSpPr>
            <a:spLocks noGrp="1"/>
          </p:cNvSpPr>
          <p:nvPr>
            <p:ph type="body" orient="vert" idx="1"/>
          </p:nvPr>
        </p:nvSpPr>
        <p:spPr>
          <a:xfrm>
            <a:off x="1929584" y="1330078"/>
            <a:ext cx="8318832" cy="4392488"/>
          </a:xfrm>
        </p:spPr>
        <p:txBody>
          <a:bodyPr>
            <a:normAutofit lnSpcReduction="10000"/>
          </a:bodyPr>
          <a:lstStyle/>
          <a:p>
            <a:r>
              <a:rPr lang="en-GB" sz="2800" dirty="0"/>
              <a:t>Physical intelligence (PQ)</a:t>
            </a:r>
          </a:p>
          <a:p>
            <a:r>
              <a:rPr lang="en-GB" sz="2800" dirty="0"/>
              <a:t>Mental Intelligence (IQ) </a:t>
            </a:r>
          </a:p>
          <a:p>
            <a:r>
              <a:rPr lang="en-GB" sz="2800" dirty="0"/>
              <a:t>Emotional Intelligence (EQ)</a:t>
            </a:r>
          </a:p>
          <a:p>
            <a:r>
              <a:rPr lang="en-GB" sz="2800" dirty="0"/>
              <a:t>Spiritual Intelligence (SQ)</a:t>
            </a:r>
          </a:p>
          <a:p>
            <a:pPr marL="0" indent="0">
              <a:buNone/>
            </a:pPr>
            <a:endParaRPr lang="en-GB" sz="2800" dirty="0"/>
          </a:p>
          <a:p>
            <a:pPr marL="0" indent="0">
              <a:buNone/>
            </a:pPr>
            <a:r>
              <a:rPr lang="en-GB" sz="2800" dirty="0"/>
              <a:t>Refer to Daniel Goleman’s </a:t>
            </a:r>
            <a:r>
              <a:rPr lang="en-GB" sz="2800" dirty="0" err="1"/>
              <a:t>Youtube</a:t>
            </a:r>
            <a:r>
              <a:rPr lang="en-GB" sz="2800" dirty="0"/>
              <a:t> Clips on Moodle re: Emotional Intelligence</a:t>
            </a:r>
          </a:p>
          <a:p>
            <a:pPr marL="0" indent="0">
              <a:buNone/>
            </a:pPr>
            <a:endParaRPr lang="en-GB" sz="2800" dirty="0"/>
          </a:p>
          <a:p>
            <a:pPr marL="0" indent="0">
              <a:buNone/>
            </a:pPr>
            <a:r>
              <a:rPr lang="en-GB" sz="2800" dirty="0"/>
              <a:t>Complete the IQ handout</a:t>
            </a:r>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60684079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2 Coaching and Mentoring – The Benefits</a:t>
            </a:r>
          </a:p>
        </p:txBody>
      </p:sp>
      <p:sp>
        <p:nvSpPr>
          <p:cNvPr id="5" name="Vertical Text Placeholder 4"/>
          <p:cNvSpPr>
            <a:spLocks noGrp="1"/>
          </p:cNvSpPr>
          <p:nvPr>
            <p:ph type="body" orient="vert" idx="1"/>
          </p:nvPr>
        </p:nvSpPr>
        <p:spPr>
          <a:xfrm>
            <a:off x="1929584" y="1330078"/>
            <a:ext cx="8318832" cy="4392488"/>
          </a:xfrm>
        </p:spPr>
        <p:txBody>
          <a:bodyPr>
            <a:normAutofit/>
          </a:bodyPr>
          <a:lstStyle/>
          <a:p>
            <a:r>
              <a:rPr lang="en-GB" sz="2800" dirty="0"/>
              <a:t>Group 1 – Tangible Benefits – Evidence your examples</a:t>
            </a:r>
          </a:p>
          <a:p>
            <a:pPr marL="0" indent="0">
              <a:buNone/>
            </a:pPr>
            <a:endParaRPr lang="en-GB" sz="2800" dirty="0"/>
          </a:p>
          <a:p>
            <a:pPr marL="0" indent="0">
              <a:buNone/>
            </a:pPr>
            <a:endParaRPr lang="en-GB" sz="2800" dirty="0"/>
          </a:p>
          <a:p>
            <a:r>
              <a:rPr lang="en-GB" sz="2800" dirty="0"/>
              <a:t>Group 2 – Intangible Benefits – Evidence your examples</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6" name="Picture 5">
            <a:extLst>
              <a:ext uri="{FF2B5EF4-FFF2-40B4-BE49-F238E27FC236}">
                <a16:creationId xmlns:a16="http://schemas.microsoft.com/office/drawing/2014/main" id="{18BB2287-9FA9-4BB3-8501-EC7FA7664B62}"/>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015880" y="1919808"/>
            <a:ext cx="3086816" cy="1233467"/>
          </a:xfrm>
          <a:prstGeom prst="rect">
            <a:avLst/>
          </a:prstGeom>
        </p:spPr>
      </p:pic>
      <p:pic>
        <p:nvPicPr>
          <p:cNvPr id="9" name="Picture 8">
            <a:extLst>
              <a:ext uri="{FF2B5EF4-FFF2-40B4-BE49-F238E27FC236}">
                <a16:creationId xmlns:a16="http://schemas.microsoft.com/office/drawing/2014/main" id="{15423E87-2138-4E8A-B2E3-244109578534}"/>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583832" y="4005064"/>
            <a:ext cx="4876800" cy="1522858"/>
          </a:xfrm>
          <a:prstGeom prst="rect">
            <a:avLst/>
          </a:prstGeom>
        </p:spPr>
      </p:pic>
    </p:spTree>
    <p:extLst>
      <p:ext uri="{BB962C8B-B14F-4D97-AF65-F5344CB8AC3E}">
        <p14:creationId xmlns:p14="http://schemas.microsoft.com/office/powerpoint/2010/main" val="409729855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 Remember to Consider the Stakeholders in your Organisation</a:t>
            </a:r>
            <a:br>
              <a:rPr lang="en-GB" dirty="0"/>
            </a:br>
            <a:endParaRPr lang="en-GB" dirty="0"/>
          </a:p>
        </p:txBody>
      </p:sp>
      <p:sp>
        <p:nvSpPr>
          <p:cNvPr id="5" name="Vertical Text Placeholder 4"/>
          <p:cNvSpPr>
            <a:spLocks noGrp="1"/>
          </p:cNvSpPr>
          <p:nvPr>
            <p:ph type="body" orient="vert" idx="1"/>
          </p:nvPr>
        </p:nvSpPr>
        <p:spPr>
          <a:xfrm>
            <a:off x="1936584" y="994117"/>
            <a:ext cx="8318832" cy="4392488"/>
          </a:xfrm>
        </p:spPr>
        <p:txBody>
          <a:bodyPr>
            <a:normAutofit/>
          </a:bodyPr>
          <a:lstStyle/>
          <a:p>
            <a:pPr marL="0" indent="0">
              <a:buNone/>
            </a:pPr>
            <a:r>
              <a:rPr lang="en-GB" u="sng" dirty="0"/>
              <a:t>Key Stakeholders:</a:t>
            </a:r>
          </a:p>
          <a:p>
            <a:pPr lvl="0"/>
            <a:r>
              <a:rPr lang="en-GB" dirty="0"/>
              <a:t>Employees / </a:t>
            </a:r>
            <a:r>
              <a:rPr lang="en-GB" dirty="0" err="1"/>
              <a:t>Coachees</a:t>
            </a:r>
            <a:endParaRPr lang="en-GB" dirty="0"/>
          </a:p>
          <a:p>
            <a:pPr lvl="0"/>
            <a:r>
              <a:rPr lang="en-GB" dirty="0"/>
              <a:t>Coach/Line Manager</a:t>
            </a:r>
          </a:p>
          <a:p>
            <a:pPr lvl="0"/>
            <a:r>
              <a:rPr lang="en-GB" dirty="0"/>
              <a:t>The organisation</a:t>
            </a:r>
          </a:p>
          <a:p>
            <a:pPr lvl="0"/>
            <a:r>
              <a:rPr lang="en-GB" dirty="0"/>
              <a:t>Customers</a:t>
            </a:r>
          </a:p>
          <a:p>
            <a:pPr lvl="0"/>
            <a:r>
              <a:rPr lang="en-GB" dirty="0"/>
              <a:t>Suppliers</a:t>
            </a:r>
          </a:p>
          <a:p>
            <a:endParaRPr lang="en-GB" sz="2400" dirty="0"/>
          </a:p>
          <a:p>
            <a:pPr marL="0" indent="0">
              <a:buNone/>
            </a:pPr>
            <a:endParaRPr lang="en-GB" sz="2400" dirty="0"/>
          </a:p>
        </p:txBody>
      </p:sp>
    </p:spTree>
    <p:extLst>
      <p:ext uri="{BB962C8B-B14F-4D97-AF65-F5344CB8AC3E}">
        <p14:creationId xmlns:p14="http://schemas.microsoft.com/office/powerpoint/2010/main" val="281829051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286000"/>
            <a:ext cx="8229600" cy="1143000"/>
          </a:xfrm>
        </p:spPr>
        <p:txBody>
          <a:bodyPr>
            <a:normAutofit fontScale="90000"/>
          </a:bodyPr>
          <a:lstStyle/>
          <a:p>
            <a:r>
              <a:rPr lang="en-GB" b="1" u="sng" dirty="0"/>
              <a:t>Bottom Line!!!</a:t>
            </a:r>
            <a:br>
              <a:rPr lang="en-GB" b="1" u="sng" dirty="0"/>
            </a:br>
            <a:r>
              <a:rPr lang="en-GB" dirty="0"/>
              <a:t>Be clear on the business case for investing in coaching / mentoring strategies – support your views with appropriate evidence.</a:t>
            </a:r>
          </a:p>
        </p:txBody>
      </p:sp>
    </p:spTree>
    <p:extLst>
      <p:ext uri="{BB962C8B-B14F-4D97-AF65-F5344CB8AC3E}">
        <p14:creationId xmlns:p14="http://schemas.microsoft.com/office/powerpoint/2010/main" val="169468264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286000"/>
            <a:ext cx="8229600" cy="1143000"/>
          </a:xfrm>
        </p:spPr>
        <p:txBody>
          <a:bodyPr>
            <a:normAutofit fontScale="90000"/>
          </a:bodyPr>
          <a:lstStyle/>
          <a:p>
            <a:r>
              <a:rPr lang="en-GB" b="1" u="sng" dirty="0"/>
              <a:t>Be critical!!! </a:t>
            </a:r>
            <a:br>
              <a:rPr lang="en-GB" dirty="0"/>
            </a:br>
            <a:r>
              <a:rPr lang="en-GB" dirty="0"/>
              <a:t>1. Explain what are the limitations of coaching / mentoring.</a:t>
            </a:r>
            <a:br>
              <a:rPr lang="en-GB" dirty="0"/>
            </a:br>
            <a:r>
              <a:rPr lang="en-GB" dirty="0"/>
              <a:t>2. What steps can be taken to mitigate those limitations?</a:t>
            </a:r>
            <a:br>
              <a:rPr lang="en-GB" dirty="0"/>
            </a:br>
            <a:r>
              <a:rPr lang="en-GB" dirty="0"/>
              <a:t>3. Where does the research on coaching / mentoring contradict what happens in practice at your organisation?</a:t>
            </a:r>
          </a:p>
        </p:txBody>
      </p:sp>
    </p:spTree>
    <p:extLst>
      <p:ext uri="{BB962C8B-B14F-4D97-AF65-F5344CB8AC3E}">
        <p14:creationId xmlns:p14="http://schemas.microsoft.com/office/powerpoint/2010/main" val="255393360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Resources</a:t>
            </a:r>
          </a:p>
        </p:txBody>
      </p:sp>
      <p:sp>
        <p:nvSpPr>
          <p:cNvPr id="3" name="Content Placeholder 2"/>
          <p:cNvSpPr>
            <a:spLocks noGrp="1"/>
          </p:cNvSpPr>
          <p:nvPr>
            <p:ph idx="1"/>
          </p:nvPr>
        </p:nvSpPr>
        <p:spPr>
          <a:xfrm>
            <a:off x="609600" y="1417638"/>
            <a:ext cx="10972800" cy="3969878"/>
          </a:xfrm>
        </p:spPr>
        <p:txBody>
          <a:bodyPr>
            <a:normAutofit/>
          </a:bodyPr>
          <a:lstStyle/>
          <a:p>
            <a:r>
              <a:rPr lang="en-GB" sz="2400" dirty="0">
                <a:latin typeface="Arial" panose="020B0604020202020204" pitchFamily="34" charset="0"/>
                <a:cs typeface="Arial" panose="020B0604020202020204" pitchFamily="34" charset="0"/>
              </a:rPr>
              <a:t>Hawkins, P. and </a:t>
            </a:r>
            <a:r>
              <a:rPr lang="en-GB" sz="2400" dirty="0" err="1">
                <a:latin typeface="Arial" panose="020B0604020202020204" pitchFamily="34" charset="0"/>
                <a:cs typeface="Arial" panose="020B0604020202020204" pitchFamily="34" charset="0"/>
              </a:rPr>
              <a:t>Shoehet</a:t>
            </a:r>
            <a:r>
              <a:rPr lang="en-GB" sz="2400" dirty="0">
                <a:latin typeface="Arial" panose="020B0604020202020204" pitchFamily="34" charset="0"/>
                <a:cs typeface="Arial" panose="020B0604020202020204" pitchFamily="34" charset="0"/>
              </a:rPr>
              <a:t>, R. (2012) Supervision in the Helping Professions 4</a:t>
            </a:r>
            <a:r>
              <a:rPr lang="en-GB" sz="2400" baseline="30000" dirty="0">
                <a:latin typeface="Arial" panose="020B0604020202020204" pitchFamily="34" charset="0"/>
                <a:cs typeface="Arial" panose="020B0604020202020204" pitchFamily="34" charset="0"/>
              </a:rPr>
              <a:t>th</a:t>
            </a:r>
            <a:r>
              <a:rPr lang="en-GB" sz="2400" dirty="0">
                <a:latin typeface="Arial" panose="020B0604020202020204" pitchFamily="34" charset="0"/>
                <a:cs typeface="Arial" panose="020B0604020202020204" pitchFamily="34" charset="0"/>
              </a:rPr>
              <a:t> Ed. England: Open University Press.</a:t>
            </a:r>
          </a:p>
          <a:p>
            <a:r>
              <a:rPr lang="en-GB" sz="2400" dirty="0">
                <a:latin typeface="Arial" panose="020B0604020202020204" pitchFamily="34" charset="0"/>
                <a:cs typeface="Arial" panose="020B0604020202020204" pitchFamily="34" charset="0"/>
              </a:rPr>
              <a:t>Cox,  E. and </a:t>
            </a:r>
            <a:r>
              <a:rPr lang="en-GB" sz="2400" dirty="0" err="1">
                <a:latin typeface="Arial" panose="020B0604020202020204" pitchFamily="34" charset="0"/>
                <a:cs typeface="Arial" panose="020B0604020202020204" pitchFamily="34" charset="0"/>
              </a:rPr>
              <a:t>Bachkriova</a:t>
            </a:r>
            <a:r>
              <a:rPr lang="en-GB" sz="2400" dirty="0">
                <a:latin typeface="Arial" panose="020B0604020202020204" pitchFamily="34" charset="0"/>
                <a:cs typeface="Arial" panose="020B0604020202020204" pitchFamily="34" charset="0"/>
              </a:rPr>
              <a:t>, T. and Clutterbuck, D.(2018) The Complete Handbook of Coaching 3</a:t>
            </a:r>
            <a:r>
              <a:rPr lang="en-GB" sz="2400" baseline="30000" dirty="0">
                <a:latin typeface="Arial" panose="020B0604020202020204" pitchFamily="34" charset="0"/>
                <a:cs typeface="Arial" panose="020B0604020202020204" pitchFamily="34" charset="0"/>
              </a:rPr>
              <a:t>rd</a:t>
            </a:r>
            <a:r>
              <a:rPr lang="en-GB" sz="2400" dirty="0">
                <a:latin typeface="Arial" panose="020B0604020202020204" pitchFamily="34" charset="0"/>
                <a:cs typeface="Arial" panose="020B0604020202020204" pitchFamily="34" charset="0"/>
              </a:rPr>
              <a:t> Ed. London: SAGE.</a:t>
            </a:r>
          </a:p>
          <a:p>
            <a:r>
              <a:rPr lang="en-GB" sz="2400" dirty="0">
                <a:latin typeface="Arial" panose="020B0604020202020204" pitchFamily="34" charset="0"/>
                <a:cs typeface="Arial" panose="020B0604020202020204" pitchFamily="34" charset="0"/>
              </a:rPr>
              <a:t>Clutterbuck, D. and Megginson, D. and Bajer, A. (2016) Building and Sustaining a Coaching Culture. London: Chartered Institute of Personnel and Development.</a:t>
            </a:r>
          </a:p>
          <a:p>
            <a:r>
              <a:rPr lang="en-GB" sz="2600" dirty="0">
                <a:latin typeface="Arial" panose="020B0604020202020204" pitchFamily="34" charset="0"/>
                <a:cs typeface="Arial" panose="020B0604020202020204" pitchFamily="34" charset="0"/>
              </a:rPr>
              <a:t>Clutterbuck, D. and Megginson, D. (2012) </a:t>
            </a:r>
            <a:r>
              <a:rPr lang="en-GB" sz="2600" i="1" dirty="0">
                <a:latin typeface="Arial" panose="020B0604020202020204" pitchFamily="34" charset="0"/>
                <a:cs typeface="Arial" panose="020B0604020202020204" pitchFamily="34" charset="0"/>
              </a:rPr>
              <a:t>Making Coaching Work</a:t>
            </a:r>
            <a:r>
              <a:rPr lang="en-GB" sz="2600" dirty="0">
                <a:latin typeface="Arial" panose="020B0604020202020204" pitchFamily="34" charset="0"/>
                <a:cs typeface="Arial" panose="020B0604020202020204" pitchFamily="34" charset="0"/>
              </a:rPr>
              <a:t>. London: Chartered Institute of Personnel and Development.</a:t>
            </a:r>
          </a:p>
          <a:p>
            <a:endParaRPr lang="en-GB" sz="2600" dirty="0">
              <a:latin typeface="Arial" panose="020B0604020202020204" pitchFamily="34" charset="0"/>
              <a:cs typeface="Arial" panose="020B0604020202020204" pitchFamily="34" charset="0"/>
            </a:endParaRPr>
          </a:p>
          <a:p>
            <a:endParaRPr lang="en-GB" sz="26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i="1" dirty="0"/>
          </a:p>
          <a:p>
            <a:endParaRPr lang="en-GB" dirty="0"/>
          </a:p>
        </p:txBody>
      </p:sp>
    </p:spTree>
    <p:extLst>
      <p:ext uri="{BB962C8B-B14F-4D97-AF65-F5344CB8AC3E}">
        <p14:creationId xmlns:p14="http://schemas.microsoft.com/office/powerpoint/2010/main" val="156547782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Resources</a:t>
            </a:r>
          </a:p>
        </p:txBody>
      </p:sp>
      <p:sp>
        <p:nvSpPr>
          <p:cNvPr id="3" name="Content Placeholder 2"/>
          <p:cNvSpPr>
            <a:spLocks noGrp="1"/>
          </p:cNvSpPr>
          <p:nvPr>
            <p:ph idx="1"/>
          </p:nvPr>
        </p:nvSpPr>
        <p:spPr>
          <a:xfrm>
            <a:off x="609600" y="1417638"/>
            <a:ext cx="10972800" cy="3969878"/>
          </a:xfrm>
        </p:spPr>
        <p:txBody>
          <a:bodyPr>
            <a:normAutofit/>
          </a:bodyPr>
          <a:lstStyle/>
          <a:p>
            <a:r>
              <a:rPr lang="en-GB" sz="2400" dirty="0">
                <a:latin typeface="Arial" panose="020B0604020202020204" pitchFamily="34" charset="0"/>
                <a:cs typeface="Arial" panose="020B0604020202020204" pitchFamily="34" charset="0"/>
              </a:rPr>
              <a:t>Clutterbuck, D. (2014</a:t>
            </a:r>
            <a:r>
              <a:rPr lang="en-GB" sz="2400" i="1" dirty="0">
                <a:latin typeface="Arial" panose="020B0604020202020204" pitchFamily="34" charset="0"/>
                <a:cs typeface="Arial" panose="020B0604020202020204" pitchFamily="34" charset="0"/>
              </a:rPr>
              <a:t>)  Powerful Questions with Professor David Clutterbuck</a:t>
            </a:r>
            <a:r>
              <a:rPr lang="en-GB" sz="2400" dirty="0">
                <a:latin typeface="Arial" panose="020B0604020202020204" pitchFamily="34" charset="0"/>
                <a:cs typeface="Arial" panose="020B0604020202020204" pitchFamily="34" charset="0"/>
              </a:rPr>
              <a:t> [Internet] Available at: </a:t>
            </a:r>
            <a:r>
              <a:rPr lang="en-GB" sz="2400" u="sng" dirty="0">
                <a:latin typeface="Arial" panose="020B0604020202020204" pitchFamily="34" charset="0"/>
                <a:cs typeface="Arial" panose="020B0604020202020204" pitchFamily="34" charset="0"/>
                <a:hlinkClick r:id="rId3"/>
              </a:rPr>
              <a:t>https://www.youtube.com/watch?v=QXU-tAkz_TY</a:t>
            </a:r>
            <a:r>
              <a:rPr lang="en-GB" sz="2400" dirty="0">
                <a:latin typeface="Arial" panose="020B0604020202020204" pitchFamily="34" charset="0"/>
                <a:cs typeface="Arial" panose="020B0604020202020204" pitchFamily="34" charset="0"/>
              </a:rPr>
              <a:t> (Accessed: 29</a:t>
            </a:r>
            <a:r>
              <a:rPr lang="en-GB" sz="2400" baseline="30000" dirty="0">
                <a:latin typeface="Arial" panose="020B0604020202020204" pitchFamily="34" charset="0"/>
                <a:cs typeface="Arial" panose="020B0604020202020204" pitchFamily="34" charset="0"/>
              </a:rPr>
              <a:t>th</a:t>
            </a:r>
            <a:r>
              <a:rPr lang="en-GB" sz="2400" dirty="0">
                <a:latin typeface="Arial" panose="020B0604020202020204" pitchFamily="34" charset="0"/>
                <a:cs typeface="Arial" panose="020B0604020202020204" pitchFamily="34" charset="0"/>
              </a:rPr>
              <a:t> September 2019).</a:t>
            </a:r>
          </a:p>
          <a:p>
            <a:r>
              <a:rPr lang="en-GB" sz="2400" dirty="0">
                <a:latin typeface="Arial" panose="020B0604020202020204" pitchFamily="34" charset="0"/>
                <a:cs typeface="Arial" panose="020B0604020202020204" pitchFamily="34" charset="0"/>
              </a:rPr>
              <a:t>Whitmore, J. (2017) </a:t>
            </a:r>
            <a:r>
              <a:rPr lang="en-GB" sz="2400" i="1" dirty="0">
                <a:latin typeface="Arial" panose="020B0604020202020204" pitchFamily="34" charset="0"/>
                <a:cs typeface="Arial" panose="020B0604020202020204" pitchFamily="34" charset="0"/>
              </a:rPr>
              <a:t>Coaching for Performance The Principals and Practice of Coaching and Leadership</a:t>
            </a:r>
            <a:r>
              <a:rPr lang="en-GB" sz="2400" dirty="0">
                <a:latin typeface="Arial" panose="020B0604020202020204" pitchFamily="34" charset="0"/>
                <a:cs typeface="Arial" panose="020B0604020202020204" pitchFamily="34" charset="0"/>
              </a:rPr>
              <a:t> 5</a:t>
            </a:r>
            <a:r>
              <a:rPr lang="en-GB" sz="2400" baseline="30000" dirty="0">
                <a:latin typeface="Arial" panose="020B0604020202020204" pitchFamily="34" charset="0"/>
                <a:cs typeface="Arial" panose="020B0604020202020204" pitchFamily="34" charset="0"/>
              </a:rPr>
              <a:t>th</a:t>
            </a:r>
            <a:r>
              <a:rPr lang="en-GB" sz="2400" dirty="0">
                <a:latin typeface="Arial" panose="020B0604020202020204" pitchFamily="34" charset="0"/>
                <a:cs typeface="Arial" panose="020B0604020202020204" pitchFamily="34" charset="0"/>
              </a:rPr>
              <a:t> Ed. London: Nicholas Brealey Publishing.</a:t>
            </a:r>
          </a:p>
          <a:p>
            <a:r>
              <a:rPr lang="en-GB" sz="2400" dirty="0" err="1">
                <a:latin typeface="Arial" panose="020B0604020202020204" pitchFamily="34" charset="0"/>
                <a:cs typeface="Arial" panose="020B0604020202020204" pitchFamily="34" charset="0"/>
              </a:rPr>
              <a:t>Nawalkha</a:t>
            </a:r>
            <a:r>
              <a:rPr lang="en-GB" sz="2400" dirty="0">
                <a:latin typeface="Arial" panose="020B0604020202020204" pitchFamily="34" charset="0"/>
                <a:cs typeface="Arial" panose="020B0604020202020204" pitchFamily="34" charset="0"/>
              </a:rPr>
              <a:t>, A. Bhushan, N. (2017) </a:t>
            </a:r>
            <a:r>
              <a:rPr lang="en-GB" sz="2400" i="1" dirty="0">
                <a:latin typeface="Arial" panose="020B0604020202020204" pitchFamily="34" charset="0"/>
                <a:cs typeface="Arial" panose="020B0604020202020204" pitchFamily="34" charset="0"/>
              </a:rPr>
              <a:t>The Book of Coaching for Extraordinary Coaches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Mindvalley</a:t>
            </a:r>
            <a:r>
              <a:rPr lang="en-GB" sz="2400" dirty="0">
                <a:latin typeface="Arial" panose="020B0604020202020204" pitchFamily="34" charset="0"/>
                <a:cs typeface="Arial" panose="020B0604020202020204" pitchFamily="34" charset="0"/>
              </a:rPr>
              <a:t> Beaverton: USA.</a:t>
            </a:r>
          </a:p>
          <a:p>
            <a:r>
              <a:rPr lang="en-GB" sz="2400" dirty="0">
                <a:latin typeface="Arial" panose="020B0604020202020204" pitchFamily="34" charset="0"/>
                <a:cs typeface="Arial" panose="020B0604020202020204" pitchFamily="34" charset="0"/>
              </a:rPr>
              <a:t>Covey, S. (2006) </a:t>
            </a:r>
            <a:r>
              <a:rPr lang="en-GB" sz="2400" i="1" dirty="0">
                <a:latin typeface="Arial" panose="020B0604020202020204" pitchFamily="34" charset="0"/>
                <a:cs typeface="Arial" panose="020B0604020202020204" pitchFamily="34" charset="0"/>
              </a:rPr>
              <a:t>The 8</a:t>
            </a:r>
            <a:r>
              <a:rPr lang="en-GB" sz="2400" i="1" baseline="30000" dirty="0">
                <a:latin typeface="Arial" panose="020B0604020202020204" pitchFamily="34" charset="0"/>
                <a:cs typeface="Arial" panose="020B0604020202020204" pitchFamily="34" charset="0"/>
              </a:rPr>
              <a:t>th</a:t>
            </a:r>
            <a:r>
              <a:rPr lang="en-GB" sz="2400" i="1" dirty="0">
                <a:latin typeface="Arial" panose="020B0604020202020204" pitchFamily="34" charset="0"/>
                <a:cs typeface="Arial" panose="020B0604020202020204" pitchFamily="34" charset="0"/>
              </a:rPr>
              <a:t>  Habit from Effectiveness to Greatness</a:t>
            </a:r>
            <a:r>
              <a:rPr lang="en-GB" sz="2400" dirty="0">
                <a:latin typeface="Arial" panose="020B0604020202020204" pitchFamily="34" charset="0"/>
                <a:cs typeface="Arial" panose="020B0604020202020204" pitchFamily="34" charset="0"/>
              </a:rPr>
              <a:t>. London: Simon and Schuster UK.</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600" dirty="0">
              <a:latin typeface="Arial" panose="020B0604020202020204" pitchFamily="34" charset="0"/>
              <a:cs typeface="Arial" panose="020B0604020202020204" pitchFamily="34" charset="0"/>
            </a:endParaRPr>
          </a:p>
          <a:p>
            <a:endParaRPr lang="en-GB" sz="26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i="1" dirty="0"/>
          </a:p>
          <a:p>
            <a:endParaRPr lang="en-GB" dirty="0"/>
          </a:p>
        </p:txBody>
      </p:sp>
    </p:spTree>
    <p:extLst>
      <p:ext uri="{BB962C8B-B14F-4D97-AF65-F5344CB8AC3E}">
        <p14:creationId xmlns:p14="http://schemas.microsoft.com/office/powerpoint/2010/main" val="3812609630"/>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1272</TotalTime>
  <Words>5718</Words>
  <Application>Microsoft Office PowerPoint</Application>
  <PresentationFormat>Widescreen</PresentationFormat>
  <Paragraphs>700</Paragraphs>
  <Slides>70</Slides>
  <Notes>56</Notes>
  <HiddenSlides>0</HiddenSlides>
  <MMClips>4</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70</vt:i4>
      </vt:variant>
    </vt:vector>
  </HeadingPairs>
  <TitlesOfParts>
    <vt:vector size="80" baseType="lpstr">
      <vt:lpstr>Arial</vt:lpstr>
      <vt:lpstr>Calibri</vt:lpstr>
      <vt:lpstr>Comic Sans MS</vt:lpstr>
      <vt:lpstr>Myriad Pro</vt:lpstr>
      <vt:lpstr>Symbol</vt:lpstr>
      <vt:lpstr>Tahoma</vt:lpstr>
      <vt:lpstr>Verdana</vt:lpstr>
      <vt:lpstr>Wingdings</vt:lpstr>
      <vt:lpstr>ThemeUWTSD</vt:lpstr>
      <vt:lpstr>Clip</vt:lpstr>
      <vt:lpstr>Contributing to Coaching and Mentoring</vt:lpstr>
      <vt:lpstr>Schedule for Today</vt:lpstr>
      <vt:lpstr>Port-folio Guidance</vt:lpstr>
      <vt:lpstr>Requirements</vt:lpstr>
      <vt:lpstr>Structure</vt:lpstr>
      <vt:lpstr>Personal Statements</vt:lpstr>
      <vt:lpstr>LO1 -Be able to assess the impact of coaching and mentoring activity within an organisation and make recommendations for further development.</vt:lpstr>
      <vt:lpstr>Evidence for LO1</vt:lpstr>
      <vt:lpstr>LO2 – Be able to support the implementation of coaching and/or mentoring programmes within an organisation.</vt:lpstr>
      <vt:lpstr>Evidence for LO2</vt:lpstr>
      <vt:lpstr>Importance of Reflection</vt:lpstr>
      <vt:lpstr>Gibb’s Reflective Cycle</vt:lpstr>
      <vt:lpstr>Example (Self-reflection)</vt:lpstr>
      <vt:lpstr>Example (Observing)</vt:lpstr>
      <vt:lpstr>Coaching &amp; Mentoring Trends</vt:lpstr>
      <vt:lpstr>Broader Trends</vt:lpstr>
      <vt:lpstr>Coaching and Mentoring Key Ingredients Recap</vt:lpstr>
      <vt:lpstr>Coaching and Mentoring Models</vt:lpstr>
      <vt:lpstr>2.1 Coaching &amp; Mentoring Models</vt:lpstr>
      <vt:lpstr>2.1 Coaching Models</vt:lpstr>
      <vt:lpstr>2.1 Coaching Models</vt:lpstr>
      <vt:lpstr>2.2 Coaching Models</vt:lpstr>
      <vt:lpstr>2.1 Instant Payoff Coaching </vt:lpstr>
      <vt:lpstr>Cox,  E. and Bachkriova, T. and Clutterbuck, D.(2018) The Complete Handbook of Coaching 3rd Ed. London: SAGE. </vt:lpstr>
      <vt:lpstr>1.1 Listening (Starr, 2011)</vt:lpstr>
      <vt:lpstr>1.1 Different Levels of Listening </vt:lpstr>
      <vt:lpstr>1.2 Questioning Skills</vt:lpstr>
      <vt:lpstr>1.2 Questioning Skills</vt:lpstr>
      <vt:lpstr>1.2 Pausing</vt:lpstr>
      <vt:lpstr>1.1 Deep rapport</vt:lpstr>
      <vt:lpstr>1.3 Building a state of rapport</vt:lpstr>
      <vt:lpstr>1. 5 Assertiveness, Time Management, Organisational Skills,  Business Acumen</vt:lpstr>
      <vt:lpstr>1. 6 Ethical Awareness</vt:lpstr>
      <vt:lpstr>1. 7 Regulatory Compliance</vt:lpstr>
      <vt:lpstr>2. Behaviours https://www.ukcoaching.org/resources/guides/coaching-behaviours</vt:lpstr>
      <vt:lpstr>3. Attitudes in the Workplace</vt:lpstr>
      <vt:lpstr>3. Attitudes in the Workplace</vt:lpstr>
      <vt:lpstr>1. Beliefs (or Principles)  (Starr, 2011)</vt:lpstr>
      <vt:lpstr>1. Covey, S. (2005) The 7 Habits of Highly Effective People. New York: Free Press. </vt:lpstr>
      <vt:lpstr>1. Covey, S. (2005) The 7 Habits of Highly Effective People. New York: Free Press. </vt:lpstr>
      <vt:lpstr>1.  Nawalkha, A. Bhushan, N. (2017) The Book of Coaching for Extraordinary Coaches. Mindvalley Beaverton: USA.  </vt:lpstr>
      <vt:lpstr>1.  Nawalkha, A. Bhushan, N. (2017) The Book of Coaching for Extraordinary Coaches. Mindvalley Beaverton: USA.  </vt:lpstr>
      <vt:lpstr>1.  Nawalkha, A. Bhushan, N. (2017) The Book of Coaching for Extraordinary Coaches. Mindvalley Beaverton: USA.  </vt:lpstr>
      <vt:lpstr>1.  Nawalkha, A. Bhushan, N. (2017) The Book of Coaching for Extraordinary Coaches. Mindvalley Beaverton: USA.  </vt:lpstr>
      <vt:lpstr>1.  Nawalkha, A. Bhushan, N. (2017) The Book of Coaching for Extraordinary Coaches. Mindvalley Beaverton: USA.  </vt:lpstr>
      <vt:lpstr>1.  Nawalkha, A. Bhushan, N. (2017) The Book of Coaching for Extraordinary Coaches. Mindvalley Beaverton: USA.  </vt:lpstr>
      <vt:lpstr>1.  Nawalkha, A. Bhushan, N. (2017) The Book of Coaching for Extraordinary Coaches. Mindvalley Beaverton: USA.  </vt:lpstr>
      <vt:lpstr>Johari’s window</vt:lpstr>
      <vt:lpstr>PowerPoint Presentation</vt:lpstr>
      <vt:lpstr>PowerPoint Presentation</vt:lpstr>
      <vt:lpstr>PowerPoint Presentation</vt:lpstr>
      <vt:lpstr>Personal Iceberg</vt:lpstr>
      <vt:lpstr> Effective communication </vt:lpstr>
      <vt:lpstr>Ground rules for feedback</vt:lpstr>
      <vt:lpstr>Values, Beliefs &amp; Attitudes</vt:lpstr>
      <vt:lpstr>Group Discussion </vt:lpstr>
      <vt:lpstr>Food for Thought </vt:lpstr>
      <vt:lpstr>1.1 NLP and Coaching and Mentoring</vt:lpstr>
      <vt:lpstr>1.1 NLP and Coaching and Mentoring</vt:lpstr>
      <vt:lpstr>1.1 NLP and Coaching and Mentoring</vt:lpstr>
      <vt:lpstr>1.1 NLP and Coaching and Mentoring</vt:lpstr>
      <vt:lpstr>1.1 The Subconscious</vt:lpstr>
      <vt:lpstr>1.1 NLP and Coaching and Mentoring</vt:lpstr>
      <vt:lpstr>1.2 Stephen Covey, (2006) Advocates Working on the Four Intelligences:</vt:lpstr>
      <vt:lpstr>2 Coaching and Mentoring – The Benefits</vt:lpstr>
      <vt:lpstr> Remember to Consider the Stakeholders in your Organisation </vt:lpstr>
      <vt:lpstr>Bottom Line!!! Be clear on the business case for investing in coaching / mentoring strategies – support your views with appropriate evidence.</vt:lpstr>
      <vt:lpstr>Be critical!!!  1. Explain what are the limitations of coaching / mentoring. 2. What steps can be taken to mitigate those limitations? 3. Where does the research on coaching / mentoring contradict what happens in practice at your organisation?</vt:lpstr>
      <vt:lpstr>Further Resources</vt:lpstr>
      <vt:lpstr>Further 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Deborah</cp:lastModifiedBy>
  <cp:revision>61</cp:revision>
  <dcterms:created xsi:type="dcterms:W3CDTF">2019-04-02T09:25:36Z</dcterms:created>
  <dcterms:modified xsi:type="dcterms:W3CDTF">2020-01-12T14:26:54Z</dcterms:modified>
</cp:coreProperties>
</file>