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72"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35876D-502E-4F4B-91BD-B9AA5AD7FEEE}" v="30" dt="2025-05-05T12:53:11.4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0" d="100"/>
          <a:sy n="70" d="100"/>
        </p:scale>
        <p:origin x="1166" y="2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ena silvia Cazacu" userId="4849044fc96f2712" providerId="LiveId" clId="{3435876D-502E-4F4B-91BD-B9AA5AD7FEEE}"/>
    <pc:docChg chg="undo custSel modSld">
      <pc:chgData name="Elena silvia Cazacu" userId="4849044fc96f2712" providerId="LiveId" clId="{3435876D-502E-4F4B-91BD-B9AA5AD7FEEE}" dt="2025-05-05T13:12:44.099" v="1933" actId="20577"/>
      <pc:docMkLst>
        <pc:docMk/>
      </pc:docMkLst>
      <pc:sldChg chg="addSp modSp mod">
        <pc:chgData name="Elena silvia Cazacu" userId="4849044fc96f2712" providerId="LiveId" clId="{3435876D-502E-4F4B-91BD-B9AA5AD7FEEE}" dt="2025-05-05T11:59:08.850" v="981" actId="14100"/>
        <pc:sldMkLst>
          <pc:docMk/>
          <pc:sldMk cId="823930313" sldId="256"/>
        </pc:sldMkLst>
        <pc:spChg chg="mod">
          <ac:chgData name="Elena silvia Cazacu" userId="4849044fc96f2712" providerId="LiveId" clId="{3435876D-502E-4F4B-91BD-B9AA5AD7FEEE}" dt="2025-05-05T11:57:54.280" v="963" actId="20577"/>
          <ac:spMkLst>
            <pc:docMk/>
            <pc:sldMk cId="823930313" sldId="256"/>
            <ac:spMk id="2" creationId="{3876E6F9-0796-0A8E-11DD-5329248BC8E5}"/>
          </ac:spMkLst>
        </pc:spChg>
        <pc:spChg chg="mod">
          <ac:chgData name="Elena silvia Cazacu" userId="4849044fc96f2712" providerId="LiveId" clId="{3435876D-502E-4F4B-91BD-B9AA5AD7FEEE}" dt="2025-05-05T11:58:39.369" v="980" actId="20577"/>
          <ac:spMkLst>
            <pc:docMk/>
            <pc:sldMk cId="823930313" sldId="256"/>
            <ac:spMk id="3" creationId="{F17C3368-379D-D067-E276-41890D99C5C3}"/>
          </ac:spMkLst>
        </pc:spChg>
        <pc:picChg chg="add mod">
          <ac:chgData name="Elena silvia Cazacu" userId="4849044fc96f2712" providerId="LiveId" clId="{3435876D-502E-4F4B-91BD-B9AA5AD7FEEE}" dt="2025-05-05T11:10:35.312" v="185" actId="1076"/>
          <ac:picMkLst>
            <pc:docMk/>
            <pc:sldMk cId="823930313" sldId="256"/>
            <ac:picMk id="4" creationId="{56F18EE5-2B28-9421-6555-40653518F88A}"/>
          </ac:picMkLst>
        </pc:picChg>
        <pc:picChg chg="add mod">
          <ac:chgData name="Elena silvia Cazacu" userId="4849044fc96f2712" providerId="LiveId" clId="{3435876D-502E-4F4B-91BD-B9AA5AD7FEEE}" dt="2025-05-05T11:59:08.850" v="981" actId="14100"/>
          <ac:picMkLst>
            <pc:docMk/>
            <pc:sldMk cId="823930313" sldId="256"/>
            <ac:picMk id="5" creationId="{0D7D23EF-F444-0D45-D8B0-11EF2FDA4B3B}"/>
          </ac:picMkLst>
        </pc:picChg>
        <pc:picChg chg="add mod">
          <ac:chgData name="Elena silvia Cazacu" userId="4849044fc96f2712" providerId="LiveId" clId="{3435876D-502E-4F4B-91BD-B9AA5AD7FEEE}" dt="2025-05-05T11:12:38.224" v="193" actId="14100"/>
          <ac:picMkLst>
            <pc:docMk/>
            <pc:sldMk cId="823930313" sldId="256"/>
            <ac:picMk id="1026" creationId="{E2D04C95-5A37-2C45-CEC3-D9404867FEB0}"/>
          </ac:picMkLst>
        </pc:picChg>
      </pc:sldChg>
      <pc:sldChg chg="addSp delSp modSp mod modNotesTx">
        <pc:chgData name="Elena silvia Cazacu" userId="4849044fc96f2712" providerId="LiveId" clId="{3435876D-502E-4F4B-91BD-B9AA5AD7FEEE}" dt="2025-05-05T12:47:29.367" v="1657" actId="20577"/>
        <pc:sldMkLst>
          <pc:docMk/>
          <pc:sldMk cId="1849081810" sldId="257"/>
        </pc:sldMkLst>
        <pc:spChg chg="mod">
          <ac:chgData name="Elena silvia Cazacu" userId="4849044fc96f2712" providerId="LiveId" clId="{3435876D-502E-4F4B-91BD-B9AA5AD7FEEE}" dt="2025-05-05T12:00:52.306" v="1017" actId="313"/>
          <ac:spMkLst>
            <pc:docMk/>
            <pc:sldMk cId="1849081810" sldId="257"/>
            <ac:spMk id="3" creationId="{EEECFB05-198D-2698-2D4B-D0A85540AA7C}"/>
          </ac:spMkLst>
        </pc:spChg>
        <pc:spChg chg="add del mod">
          <ac:chgData name="Elena silvia Cazacu" userId="4849044fc96f2712" providerId="LiveId" clId="{3435876D-502E-4F4B-91BD-B9AA5AD7FEEE}" dt="2025-05-05T11:47:12.999" v="755"/>
          <ac:spMkLst>
            <pc:docMk/>
            <pc:sldMk cId="1849081810" sldId="257"/>
            <ac:spMk id="5" creationId="{F514F7AD-8BD2-6C9D-AA52-16534074656C}"/>
          </ac:spMkLst>
        </pc:spChg>
        <pc:picChg chg="del">
          <ac:chgData name="Elena silvia Cazacu" userId="4849044fc96f2712" providerId="LiveId" clId="{3435876D-502E-4F4B-91BD-B9AA5AD7FEEE}" dt="2025-05-05T11:47:02.229" v="754" actId="478"/>
          <ac:picMkLst>
            <pc:docMk/>
            <pc:sldMk cId="1849081810" sldId="257"/>
            <ac:picMk id="6" creationId="{CDDF17D9-B91E-3E3B-26D4-23FBF848484B}"/>
          </ac:picMkLst>
        </pc:picChg>
        <pc:picChg chg="add del mod">
          <ac:chgData name="Elena silvia Cazacu" userId="4849044fc96f2712" providerId="LiveId" clId="{3435876D-502E-4F4B-91BD-B9AA5AD7FEEE}" dt="2025-05-05T11:51:44.719" v="790" actId="478"/>
          <ac:picMkLst>
            <pc:docMk/>
            <pc:sldMk cId="1849081810" sldId="257"/>
            <ac:picMk id="8" creationId="{29C15626-01D9-2EA7-343A-AFBB5302B7B0}"/>
          </ac:picMkLst>
        </pc:picChg>
        <pc:picChg chg="add mod">
          <ac:chgData name="Elena silvia Cazacu" userId="4849044fc96f2712" providerId="LiveId" clId="{3435876D-502E-4F4B-91BD-B9AA5AD7FEEE}" dt="2025-05-05T11:50:14.034" v="784" actId="14100"/>
          <ac:picMkLst>
            <pc:docMk/>
            <pc:sldMk cId="1849081810" sldId="257"/>
            <ac:picMk id="10" creationId="{CE720396-4CD9-C73A-D9C6-615E6ABA1AA4}"/>
          </ac:picMkLst>
        </pc:picChg>
        <pc:picChg chg="add mod">
          <ac:chgData name="Elena silvia Cazacu" userId="4849044fc96f2712" providerId="LiveId" clId="{3435876D-502E-4F4B-91BD-B9AA5AD7FEEE}" dt="2025-05-05T11:51:59.054" v="795" actId="14100"/>
          <ac:picMkLst>
            <pc:docMk/>
            <pc:sldMk cId="1849081810" sldId="257"/>
            <ac:picMk id="12" creationId="{2E00BE1B-131D-E12D-A835-A9D0A4893FFC}"/>
          </ac:picMkLst>
        </pc:picChg>
        <pc:picChg chg="add mod">
          <ac:chgData name="Elena silvia Cazacu" userId="4849044fc96f2712" providerId="LiveId" clId="{3435876D-502E-4F4B-91BD-B9AA5AD7FEEE}" dt="2025-05-05T11:47:26.964" v="759" actId="1076"/>
          <ac:picMkLst>
            <pc:docMk/>
            <pc:sldMk cId="1849081810" sldId="257"/>
            <ac:picMk id="2050" creationId="{384E7E28-FA2B-4521-A2CE-950CD43D7803}"/>
          </ac:picMkLst>
        </pc:picChg>
      </pc:sldChg>
      <pc:sldChg chg="addSp modSp mod modNotesTx">
        <pc:chgData name="Elena silvia Cazacu" userId="4849044fc96f2712" providerId="LiveId" clId="{3435876D-502E-4F4B-91BD-B9AA5AD7FEEE}" dt="2025-05-05T12:50:22.559" v="1764" actId="20577"/>
        <pc:sldMkLst>
          <pc:docMk/>
          <pc:sldMk cId="1066076208" sldId="258"/>
        </pc:sldMkLst>
        <pc:spChg chg="mod">
          <ac:chgData name="Elena silvia Cazacu" userId="4849044fc96f2712" providerId="LiveId" clId="{3435876D-502E-4F4B-91BD-B9AA5AD7FEEE}" dt="2025-05-05T11:45:44.636" v="753" actId="12"/>
          <ac:spMkLst>
            <pc:docMk/>
            <pc:sldMk cId="1066076208" sldId="258"/>
            <ac:spMk id="3" creationId="{0EC188FD-CB26-C56A-5BBF-E872D6BB1E3E}"/>
          </ac:spMkLst>
        </pc:spChg>
        <pc:picChg chg="add mod">
          <ac:chgData name="Elena silvia Cazacu" userId="4849044fc96f2712" providerId="LiveId" clId="{3435876D-502E-4F4B-91BD-B9AA5AD7FEEE}" dt="2025-05-05T11:19:41.592" v="230" actId="1076"/>
          <ac:picMkLst>
            <pc:docMk/>
            <pc:sldMk cId="1066076208" sldId="258"/>
            <ac:picMk id="5" creationId="{622B8808-68B7-56B6-FE68-0998CA1E7A8B}"/>
          </ac:picMkLst>
        </pc:picChg>
        <pc:picChg chg="mod">
          <ac:chgData name="Elena silvia Cazacu" userId="4849044fc96f2712" providerId="LiveId" clId="{3435876D-502E-4F4B-91BD-B9AA5AD7FEEE}" dt="2025-05-05T11:20:01.713" v="232" actId="14100"/>
          <ac:picMkLst>
            <pc:docMk/>
            <pc:sldMk cId="1066076208" sldId="258"/>
            <ac:picMk id="6" creationId="{C7B77980-541E-DA25-05C7-47A759A6EAC6}"/>
          </ac:picMkLst>
        </pc:picChg>
      </pc:sldChg>
      <pc:sldChg chg="modSp mod modNotesTx">
        <pc:chgData name="Elena silvia Cazacu" userId="4849044fc96f2712" providerId="LiveId" clId="{3435876D-502E-4F4B-91BD-B9AA5AD7FEEE}" dt="2025-05-05T12:50:02.858" v="1763" actId="20577"/>
        <pc:sldMkLst>
          <pc:docMk/>
          <pc:sldMk cId="2981917652" sldId="259"/>
        </pc:sldMkLst>
        <pc:spChg chg="mod">
          <ac:chgData name="Elena silvia Cazacu" userId="4849044fc96f2712" providerId="LiveId" clId="{3435876D-502E-4F4B-91BD-B9AA5AD7FEEE}" dt="2025-05-05T11:45:24.332" v="752" actId="255"/>
          <ac:spMkLst>
            <pc:docMk/>
            <pc:sldMk cId="2981917652" sldId="259"/>
            <ac:spMk id="3" creationId="{524CC01F-4B26-C6F2-6E40-CE64489E4FD3}"/>
          </ac:spMkLst>
        </pc:spChg>
      </pc:sldChg>
      <pc:sldChg chg="addSp modSp mod">
        <pc:chgData name="Elena silvia Cazacu" userId="4849044fc96f2712" providerId="LiveId" clId="{3435876D-502E-4F4B-91BD-B9AA5AD7FEEE}" dt="2025-05-05T12:06:56.189" v="1044" actId="2711"/>
        <pc:sldMkLst>
          <pc:docMk/>
          <pc:sldMk cId="4215259851" sldId="260"/>
        </pc:sldMkLst>
        <pc:spChg chg="mod">
          <ac:chgData name="Elena silvia Cazacu" userId="4849044fc96f2712" providerId="LiveId" clId="{3435876D-502E-4F4B-91BD-B9AA5AD7FEEE}" dt="2025-05-05T12:06:56.189" v="1044" actId="2711"/>
          <ac:spMkLst>
            <pc:docMk/>
            <pc:sldMk cId="4215259851" sldId="260"/>
            <ac:spMk id="3" creationId="{66E419DE-EE4A-6DF5-C54E-01F582EA8BDD}"/>
          </ac:spMkLst>
        </pc:spChg>
        <pc:picChg chg="mod">
          <ac:chgData name="Elena silvia Cazacu" userId="4849044fc96f2712" providerId="LiveId" clId="{3435876D-502E-4F4B-91BD-B9AA5AD7FEEE}" dt="2025-05-05T12:03:41.795" v="1029" actId="14100"/>
          <ac:picMkLst>
            <pc:docMk/>
            <pc:sldMk cId="4215259851" sldId="260"/>
            <ac:picMk id="6" creationId="{F778E04E-DFDD-D843-2C9B-2FB9F857AE33}"/>
          </ac:picMkLst>
        </pc:picChg>
        <pc:picChg chg="add mod">
          <ac:chgData name="Elena silvia Cazacu" userId="4849044fc96f2712" providerId="LiveId" clId="{3435876D-502E-4F4B-91BD-B9AA5AD7FEEE}" dt="2025-05-05T12:03:44.442" v="1030" actId="14100"/>
          <ac:picMkLst>
            <pc:docMk/>
            <pc:sldMk cId="4215259851" sldId="260"/>
            <ac:picMk id="3074" creationId="{F5776F22-2B97-6BCF-D7F0-9D3F09B53FC9}"/>
          </ac:picMkLst>
        </pc:picChg>
      </pc:sldChg>
      <pc:sldChg chg="modSp mod modNotesTx">
        <pc:chgData name="Elena silvia Cazacu" userId="4849044fc96f2712" providerId="LiveId" clId="{3435876D-502E-4F4B-91BD-B9AA5AD7FEEE}" dt="2025-05-05T12:50:48.742" v="1768" actId="20577"/>
        <pc:sldMkLst>
          <pc:docMk/>
          <pc:sldMk cId="4034301254" sldId="262"/>
        </pc:sldMkLst>
        <pc:spChg chg="mod">
          <ac:chgData name="Elena silvia Cazacu" userId="4849044fc96f2712" providerId="LiveId" clId="{3435876D-502E-4F4B-91BD-B9AA5AD7FEEE}" dt="2025-05-05T12:10:20.120" v="1106" actId="20577"/>
          <ac:spMkLst>
            <pc:docMk/>
            <pc:sldMk cId="4034301254" sldId="262"/>
            <ac:spMk id="3" creationId="{FCAE8798-5D22-208E-12B7-F5640F83456E}"/>
          </ac:spMkLst>
        </pc:spChg>
        <pc:picChg chg="mod">
          <ac:chgData name="Elena silvia Cazacu" userId="4849044fc96f2712" providerId="LiveId" clId="{3435876D-502E-4F4B-91BD-B9AA5AD7FEEE}" dt="2025-05-05T12:12:59.697" v="1128" actId="14100"/>
          <ac:picMkLst>
            <pc:docMk/>
            <pc:sldMk cId="4034301254" sldId="262"/>
            <ac:picMk id="6" creationId="{064717E3-31E0-577E-1FF1-F76CAD308648}"/>
          </ac:picMkLst>
        </pc:picChg>
      </pc:sldChg>
      <pc:sldChg chg="modSp mod">
        <pc:chgData name="Elena silvia Cazacu" userId="4849044fc96f2712" providerId="LiveId" clId="{3435876D-502E-4F4B-91BD-B9AA5AD7FEEE}" dt="2025-05-05T12:12:41.888" v="1125" actId="1076"/>
        <pc:sldMkLst>
          <pc:docMk/>
          <pc:sldMk cId="1811414151" sldId="263"/>
        </pc:sldMkLst>
        <pc:spChg chg="mod">
          <ac:chgData name="Elena silvia Cazacu" userId="4849044fc96f2712" providerId="LiveId" clId="{3435876D-502E-4F4B-91BD-B9AA5AD7FEEE}" dt="2025-05-05T12:12:37.615" v="1123" actId="14100"/>
          <ac:spMkLst>
            <pc:docMk/>
            <pc:sldMk cId="1811414151" sldId="263"/>
            <ac:spMk id="3" creationId="{F6FF8C34-A151-2F94-0612-2D0B034B6B9C}"/>
          </ac:spMkLst>
        </pc:spChg>
        <pc:picChg chg="mod">
          <ac:chgData name="Elena silvia Cazacu" userId="4849044fc96f2712" providerId="LiveId" clId="{3435876D-502E-4F4B-91BD-B9AA5AD7FEEE}" dt="2025-05-05T12:12:41.888" v="1125" actId="1076"/>
          <ac:picMkLst>
            <pc:docMk/>
            <pc:sldMk cId="1811414151" sldId="263"/>
            <ac:picMk id="6" creationId="{D40654F5-65CF-516E-3409-B9DF93E36962}"/>
          </ac:picMkLst>
        </pc:picChg>
      </pc:sldChg>
      <pc:sldChg chg="modSp mod modNotesTx">
        <pc:chgData name="Elena silvia Cazacu" userId="4849044fc96f2712" providerId="LiveId" clId="{3435876D-502E-4F4B-91BD-B9AA5AD7FEEE}" dt="2025-05-05T12:51:14.525" v="1774" actId="33524"/>
        <pc:sldMkLst>
          <pc:docMk/>
          <pc:sldMk cId="2471345985" sldId="264"/>
        </pc:sldMkLst>
        <pc:spChg chg="mod">
          <ac:chgData name="Elena silvia Cazacu" userId="4849044fc96f2712" providerId="LiveId" clId="{3435876D-502E-4F4B-91BD-B9AA5AD7FEEE}" dt="2025-05-05T12:14:36.662" v="1195" actId="20577"/>
          <ac:spMkLst>
            <pc:docMk/>
            <pc:sldMk cId="2471345985" sldId="264"/>
            <ac:spMk id="3" creationId="{129F1B78-F085-9F32-14B0-831410AC2E0F}"/>
          </ac:spMkLst>
        </pc:spChg>
        <pc:picChg chg="mod">
          <ac:chgData name="Elena silvia Cazacu" userId="4849044fc96f2712" providerId="LiveId" clId="{3435876D-502E-4F4B-91BD-B9AA5AD7FEEE}" dt="2025-05-05T12:13:25.986" v="1131" actId="14100"/>
          <ac:picMkLst>
            <pc:docMk/>
            <pc:sldMk cId="2471345985" sldId="264"/>
            <ac:picMk id="6" creationId="{CA554CFB-DFE9-9EDC-956F-926527F8530F}"/>
          </ac:picMkLst>
        </pc:picChg>
      </pc:sldChg>
      <pc:sldChg chg="modSp mod modNotesTx">
        <pc:chgData name="Elena silvia Cazacu" userId="4849044fc96f2712" providerId="LiveId" clId="{3435876D-502E-4F4B-91BD-B9AA5AD7FEEE}" dt="2025-05-05T12:52:10.821" v="1867" actId="20577"/>
        <pc:sldMkLst>
          <pc:docMk/>
          <pc:sldMk cId="3219060170" sldId="265"/>
        </pc:sldMkLst>
        <pc:spChg chg="mod">
          <ac:chgData name="Elena silvia Cazacu" userId="4849044fc96f2712" providerId="LiveId" clId="{3435876D-502E-4F4B-91BD-B9AA5AD7FEEE}" dt="2025-05-05T12:16:18.920" v="1204" actId="20577"/>
          <ac:spMkLst>
            <pc:docMk/>
            <pc:sldMk cId="3219060170" sldId="265"/>
            <ac:spMk id="3" creationId="{766DF65E-407B-A627-A997-4ADA62579690}"/>
          </ac:spMkLst>
        </pc:spChg>
        <pc:picChg chg="mod">
          <ac:chgData name="Elena silvia Cazacu" userId="4849044fc96f2712" providerId="LiveId" clId="{3435876D-502E-4F4B-91BD-B9AA5AD7FEEE}" dt="2025-05-05T12:17:13.473" v="1207" actId="14100"/>
          <ac:picMkLst>
            <pc:docMk/>
            <pc:sldMk cId="3219060170" sldId="265"/>
            <ac:picMk id="6" creationId="{69BAC28C-D104-4A6F-B84C-9E2E50F9CCA9}"/>
          </ac:picMkLst>
        </pc:picChg>
      </pc:sldChg>
      <pc:sldChg chg="modSp mod modNotesTx">
        <pc:chgData name="Elena silvia Cazacu" userId="4849044fc96f2712" providerId="LiveId" clId="{3435876D-502E-4F4B-91BD-B9AA5AD7FEEE}" dt="2025-05-05T12:52:33.556" v="1868" actId="20577"/>
        <pc:sldMkLst>
          <pc:docMk/>
          <pc:sldMk cId="2656213289" sldId="266"/>
        </pc:sldMkLst>
        <pc:spChg chg="mod">
          <ac:chgData name="Elena silvia Cazacu" userId="4849044fc96f2712" providerId="LiveId" clId="{3435876D-502E-4F4B-91BD-B9AA5AD7FEEE}" dt="2025-05-05T12:23:34.605" v="1248" actId="27636"/>
          <ac:spMkLst>
            <pc:docMk/>
            <pc:sldMk cId="2656213289" sldId="266"/>
            <ac:spMk id="3" creationId="{D85D01BC-0C98-6C70-DFEB-178B6DD61480}"/>
          </ac:spMkLst>
        </pc:spChg>
        <pc:picChg chg="mod">
          <ac:chgData name="Elena silvia Cazacu" userId="4849044fc96f2712" providerId="LiveId" clId="{3435876D-502E-4F4B-91BD-B9AA5AD7FEEE}" dt="2025-05-05T12:17:22.489" v="1208" actId="14100"/>
          <ac:picMkLst>
            <pc:docMk/>
            <pc:sldMk cId="2656213289" sldId="266"/>
            <ac:picMk id="6" creationId="{15FC2820-9AB8-58B1-E12D-D5F6FB13D45C}"/>
          </ac:picMkLst>
        </pc:picChg>
      </pc:sldChg>
      <pc:sldChg chg="modSp mod modNotesTx">
        <pc:chgData name="Elena silvia Cazacu" userId="4849044fc96f2712" providerId="LiveId" clId="{3435876D-502E-4F4B-91BD-B9AA5AD7FEEE}" dt="2025-05-05T12:52:45.493" v="1869" actId="20577"/>
        <pc:sldMkLst>
          <pc:docMk/>
          <pc:sldMk cId="559596937" sldId="267"/>
        </pc:sldMkLst>
        <pc:spChg chg="mod">
          <ac:chgData name="Elena silvia Cazacu" userId="4849044fc96f2712" providerId="LiveId" clId="{3435876D-502E-4F4B-91BD-B9AA5AD7FEEE}" dt="2025-05-05T12:24:33.740" v="1254"/>
          <ac:spMkLst>
            <pc:docMk/>
            <pc:sldMk cId="559596937" sldId="267"/>
            <ac:spMk id="3" creationId="{D5B7C722-EF95-0C3E-AD95-D44EF249FA01}"/>
          </ac:spMkLst>
        </pc:spChg>
      </pc:sldChg>
      <pc:sldChg chg="modSp mod modNotesTx">
        <pc:chgData name="Elena silvia Cazacu" userId="4849044fc96f2712" providerId="LiveId" clId="{3435876D-502E-4F4B-91BD-B9AA5AD7FEEE}" dt="2025-05-05T12:53:35.775" v="1878" actId="20577"/>
        <pc:sldMkLst>
          <pc:docMk/>
          <pc:sldMk cId="1638709332" sldId="268"/>
        </pc:sldMkLst>
        <pc:spChg chg="mod">
          <ac:chgData name="Elena silvia Cazacu" userId="4849044fc96f2712" providerId="LiveId" clId="{3435876D-502E-4F4B-91BD-B9AA5AD7FEEE}" dt="2025-05-05T12:37:13.209" v="1597" actId="20577"/>
          <ac:spMkLst>
            <pc:docMk/>
            <pc:sldMk cId="1638709332" sldId="268"/>
            <ac:spMk id="3" creationId="{547ACB6E-BC5D-2417-173A-2A647B8F1A73}"/>
          </ac:spMkLst>
        </pc:spChg>
      </pc:sldChg>
      <pc:sldChg chg="modSp mod">
        <pc:chgData name="Elena silvia Cazacu" userId="4849044fc96f2712" providerId="LiveId" clId="{3435876D-502E-4F4B-91BD-B9AA5AD7FEEE}" dt="2025-05-05T13:12:44.099" v="1933" actId="20577"/>
        <pc:sldMkLst>
          <pc:docMk/>
          <pc:sldMk cId="2903539844" sldId="270"/>
        </pc:sldMkLst>
        <pc:spChg chg="mod">
          <ac:chgData name="Elena silvia Cazacu" userId="4849044fc96f2712" providerId="LiveId" clId="{3435876D-502E-4F4B-91BD-B9AA5AD7FEEE}" dt="2025-05-05T13:12:44.099" v="1933" actId="20577"/>
          <ac:spMkLst>
            <pc:docMk/>
            <pc:sldMk cId="2903539844" sldId="270"/>
            <ac:spMk id="3" creationId="{50C1D779-D227-59FC-E874-33E838BD723A}"/>
          </ac:spMkLst>
        </pc:spChg>
      </pc:sldChg>
      <pc:sldChg chg="modSp mod">
        <pc:chgData name="Elena silvia Cazacu" userId="4849044fc96f2712" providerId="LiveId" clId="{3435876D-502E-4F4B-91BD-B9AA5AD7FEEE}" dt="2025-05-05T13:02:18.171" v="1885" actId="2711"/>
        <pc:sldMkLst>
          <pc:docMk/>
          <pc:sldMk cId="1755771867" sldId="271"/>
        </pc:sldMkLst>
        <pc:spChg chg="mod">
          <ac:chgData name="Elena silvia Cazacu" userId="4849044fc96f2712" providerId="LiveId" clId="{3435876D-502E-4F4B-91BD-B9AA5AD7FEEE}" dt="2025-05-05T13:02:18.171" v="1885" actId="2711"/>
          <ac:spMkLst>
            <pc:docMk/>
            <pc:sldMk cId="1755771867" sldId="271"/>
            <ac:spMk id="3" creationId="{F4A66A55-BE2A-E9C7-0998-A500FFAE341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63DBF9-AE6B-4B94-ABEE-61BB7BD2982D}" type="datetimeFigureOut">
              <a:rPr lang="en-GB" smtClean="0"/>
              <a:t>05/05/2025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BEE5DD-0AEB-48C8-B7CA-EF143351D580}" type="slidenum">
              <a:rPr lang="en-GB" smtClean="0"/>
              <a:t>‹#›</a:t>
            </a:fld>
            <a:endParaRPr lang="en-GB"/>
          </a:p>
        </p:txBody>
      </p:sp>
    </p:spTree>
    <p:extLst>
      <p:ext uri="{BB962C8B-B14F-4D97-AF65-F5344CB8AC3E}">
        <p14:creationId xmlns:p14="http://schemas.microsoft.com/office/powerpoint/2010/main" val="38106855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slides below will demonstrate my gained experience across various hotel functions linked to operations. Further, it will describe the learning experience of food and beverage, hotel administration and front office and operating hotel facilities. Moreover, it will also explain the challenges and developed skills while working in these three departments . In the end, it will provide the interlinkage among these three departments.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ABEE5DD-0AEB-48C8-B7CA-EF143351D580}" type="slidenum">
              <a:rPr lang="en-GB" smtClean="0"/>
              <a:t>3</a:t>
            </a:fld>
            <a:endParaRPr lang="en-GB"/>
          </a:p>
        </p:txBody>
      </p:sp>
    </p:spTree>
    <p:extLst>
      <p:ext uri="{BB962C8B-B14F-4D97-AF65-F5344CB8AC3E}">
        <p14:creationId xmlns:p14="http://schemas.microsoft.com/office/powerpoint/2010/main" val="17562675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in F&amp;B my primary responsibility was to assist in preparing food that was offered to the customers for breakfast . Moreover, I am also engaged in organising, clearing and setting up tables and chairs for customers. Apart from that . optimising inventory of food and beverages, Helped polish cutlery and glasses for large events and maintained cleanliness in service areas.</a:t>
            </a:r>
            <a:endParaRPr lang="en-GB" dirty="0"/>
          </a:p>
        </p:txBody>
      </p:sp>
      <p:sp>
        <p:nvSpPr>
          <p:cNvPr id="4" name="Slide Number Placeholder 3"/>
          <p:cNvSpPr>
            <a:spLocks noGrp="1"/>
          </p:cNvSpPr>
          <p:nvPr>
            <p:ph type="sldNum" sz="quarter" idx="5"/>
          </p:nvPr>
        </p:nvSpPr>
        <p:spPr/>
        <p:txBody>
          <a:bodyPr/>
          <a:lstStyle/>
          <a:p>
            <a:fld id="{FABEE5DD-0AEB-48C8-B7CA-EF143351D580}" type="slidenum">
              <a:rPr lang="en-GB" smtClean="0"/>
              <a:t>4</a:t>
            </a:fld>
            <a:endParaRPr lang="en-GB"/>
          </a:p>
        </p:txBody>
      </p:sp>
    </p:spTree>
    <p:extLst>
      <p:ext uri="{BB962C8B-B14F-4D97-AF65-F5344CB8AC3E}">
        <p14:creationId xmlns:p14="http://schemas.microsoft.com/office/powerpoint/2010/main" val="19105498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during my placement program I have gained experience while working in the F&amp;B department as it improved my interpersonal skills by providing me a chance to directly communicated with customers and also engaged in resolving their problems . Moreover, I also assisted the chef in preparing food as per the needs of the customers and I am also engaged in briefings of routine tasks and duties as it helps in enhancing customer experience. </a:t>
            </a:r>
            <a:endParaRPr lang="en-GB" dirty="0"/>
          </a:p>
        </p:txBody>
      </p:sp>
      <p:sp>
        <p:nvSpPr>
          <p:cNvPr id="4" name="Slide Number Placeholder 3"/>
          <p:cNvSpPr>
            <a:spLocks noGrp="1"/>
          </p:cNvSpPr>
          <p:nvPr>
            <p:ph type="sldNum" sz="quarter" idx="5"/>
          </p:nvPr>
        </p:nvSpPr>
        <p:spPr/>
        <p:txBody>
          <a:bodyPr/>
          <a:lstStyle/>
          <a:p>
            <a:fld id="{FABEE5DD-0AEB-48C8-B7CA-EF143351D580}" type="slidenum">
              <a:rPr lang="en-GB" smtClean="0"/>
              <a:t>5</a:t>
            </a:fld>
            <a:endParaRPr lang="en-GB"/>
          </a:p>
        </p:txBody>
      </p:sp>
    </p:spTree>
    <p:extLst>
      <p:ext uri="{BB962C8B-B14F-4D97-AF65-F5344CB8AC3E}">
        <p14:creationId xmlns:p14="http://schemas.microsoft.com/office/powerpoint/2010/main" val="3146858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As suggested by Groene and Zakharov (2024), one of the major challenges that I faced while working in F&amp;B was during the peak hours as at that particular time multiple tables required my attention and it was quite hectic and complex for me to provide my utmost attention to all the tables. Further, Nor and Zahari (2025), opined that the complexities in the menu of the hotel as it lacks a blend of local and foreign dishes and it was a complex process to suggest the best and appropriate combination of food and wine to customers. </a:t>
            </a:r>
            <a:endParaRPr lang="en-GB" dirty="0"/>
          </a:p>
        </p:txBody>
      </p:sp>
      <p:sp>
        <p:nvSpPr>
          <p:cNvPr id="4" name="Slide Number Placeholder 3"/>
          <p:cNvSpPr>
            <a:spLocks noGrp="1"/>
          </p:cNvSpPr>
          <p:nvPr>
            <p:ph type="sldNum" sz="quarter" idx="5"/>
          </p:nvPr>
        </p:nvSpPr>
        <p:spPr/>
        <p:txBody>
          <a:bodyPr/>
          <a:lstStyle/>
          <a:p>
            <a:fld id="{FABEE5DD-0AEB-48C8-B7CA-EF143351D580}" type="slidenum">
              <a:rPr lang="en-GB" smtClean="0"/>
              <a:t>6</a:t>
            </a:fld>
            <a:endParaRPr lang="en-GB"/>
          </a:p>
        </p:txBody>
      </p:sp>
    </p:spTree>
    <p:extLst>
      <p:ext uri="{BB962C8B-B14F-4D97-AF65-F5344CB8AC3E}">
        <p14:creationId xmlns:p14="http://schemas.microsoft.com/office/powerpoint/2010/main" val="5066034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As recommended by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Astawa</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and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Ardiasa</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(2022), the above-stated challenges helped me improve my communication skills as this department provides me with a platform where I can directly interact and communicate with customers and listen to their grievances and problems. Further, I also learned the skills of time management and significantly improved my service delivery skills by providing fresh and hygienic food to customers over the period.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ABEE5DD-0AEB-48C8-B7CA-EF143351D580}" type="slidenum">
              <a:rPr lang="en-GB" smtClean="0"/>
              <a:t>7</a:t>
            </a:fld>
            <a:endParaRPr lang="en-GB"/>
          </a:p>
        </p:txBody>
      </p:sp>
    </p:spTree>
    <p:extLst>
      <p:ext uri="{BB962C8B-B14F-4D97-AF65-F5344CB8AC3E}">
        <p14:creationId xmlns:p14="http://schemas.microsoft.com/office/powerpoint/2010/main" val="24770291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My primary responsibility at the front office was to assist a receptionist and help the customers with check-ins and check-outs. In addition, I was also engaged in maintaining records and handled inbound queries and grievances of the consumers. </a:t>
            </a:r>
            <a:endParaRPr lang="en-GB" dirty="0"/>
          </a:p>
        </p:txBody>
      </p:sp>
      <p:sp>
        <p:nvSpPr>
          <p:cNvPr id="4" name="Slide Number Placeholder 3"/>
          <p:cNvSpPr>
            <a:spLocks noGrp="1"/>
          </p:cNvSpPr>
          <p:nvPr>
            <p:ph type="sldNum" sz="quarter" idx="5"/>
          </p:nvPr>
        </p:nvSpPr>
        <p:spPr/>
        <p:txBody>
          <a:bodyPr/>
          <a:lstStyle/>
          <a:p>
            <a:fld id="{FABEE5DD-0AEB-48C8-B7CA-EF143351D580}" type="slidenum">
              <a:rPr lang="en-GB" smtClean="0"/>
              <a:t>8</a:t>
            </a:fld>
            <a:endParaRPr lang="en-GB"/>
          </a:p>
        </p:txBody>
      </p:sp>
    </p:spTree>
    <p:extLst>
      <p:ext uri="{BB962C8B-B14F-4D97-AF65-F5344CB8AC3E}">
        <p14:creationId xmlns:p14="http://schemas.microsoft.com/office/powerpoint/2010/main" val="18487503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According to Sayin and Karaman (2019); and Revfine (2025), I used an advanced management system for the management of bookings and payments. Further, I also engaged in the continuous transfer of shifts between the employees and apart from that I also engaged in providing complete information regarding the local tourist attractions. </a:t>
            </a:r>
            <a:endParaRPr lang="en-GB" dirty="0"/>
          </a:p>
        </p:txBody>
      </p:sp>
      <p:sp>
        <p:nvSpPr>
          <p:cNvPr id="4" name="Slide Number Placeholder 3"/>
          <p:cNvSpPr>
            <a:spLocks noGrp="1"/>
          </p:cNvSpPr>
          <p:nvPr>
            <p:ph type="sldNum" sz="quarter" idx="5"/>
          </p:nvPr>
        </p:nvSpPr>
        <p:spPr/>
        <p:txBody>
          <a:bodyPr/>
          <a:lstStyle/>
          <a:p>
            <a:fld id="{FABEE5DD-0AEB-48C8-B7CA-EF143351D580}" type="slidenum">
              <a:rPr lang="en-GB" smtClean="0"/>
              <a:t>9</a:t>
            </a:fld>
            <a:endParaRPr lang="en-GB"/>
          </a:p>
        </p:txBody>
      </p:sp>
    </p:spTree>
    <p:extLst>
      <p:ext uri="{BB962C8B-B14F-4D97-AF65-F5344CB8AC3E}">
        <p14:creationId xmlns:p14="http://schemas.microsoft.com/office/powerpoint/2010/main" val="34049183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The major challenge that I faced during my placement program was to satisfy the guests and customers who were unsatisfied, and I had to learn and grasp things as quickly as possible. In addition, H Careers (2025) opined that by working in the HAFO department I have polished my existing skills such as problem-solving skills, communication, listening and attention to detail skills over the period. </a:t>
            </a:r>
            <a:endParaRPr lang="en-GB" dirty="0"/>
          </a:p>
        </p:txBody>
      </p:sp>
      <p:sp>
        <p:nvSpPr>
          <p:cNvPr id="4" name="Slide Number Placeholder 3"/>
          <p:cNvSpPr>
            <a:spLocks noGrp="1"/>
          </p:cNvSpPr>
          <p:nvPr>
            <p:ph type="sldNum" sz="quarter" idx="5"/>
          </p:nvPr>
        </p:nvSpPr>
        <p:spPr/>
        <p:txBody>
          <a:bodyPr/>
          <a:lstStyle/>
          <a:p>
            <a:fld id="{FABEE5DD-0AEB-48C8-B7CA-EF143351D580}" type="slidenum">
              <a:rPr lang="en-GB" smtClean="0"/>
              <a:t>10</a:t>
            </a:fld>
            <a:endParaRPr lang="en-GB"/>
          </a:p>
        </p:txBody>
      </p:sp>
    </p:spTree>
    <p:extLst>
      <p:ext uri="{BB962C8B-B14F-4D97-AF65-F5344CB8AC3E}">
        <p14:creationId xmlns:p14="http://schemas.microsoft.com/office/powerpoint/2010/main" val="15764217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My primary responsibility in this department is to provide support to various functions of hotel facilities such as housekeeping, preparing rooms and ensuring coordination and provide support for the guests.</a:t>
            </a:r>
            <a:endParaRPr lang="en-GB" dirty="0"/>
          </a:p>
        </p:txBody>
      </p:sp>
      <p:sp>
        <p:nvSpPr>
          <p:cNvPr id="4" name="Slide Number Placeholder 3"/>
          <p:cNvSpPr>
            <a:spLocks noGrp="1"/>
          </p:cNvSpPr>
          <p:nvPr>
            <p:ph type="sldNum" sz="quarter" idx="5"/>
          </p:nvPr>
        </p:nvSpPr>
        <p:spPr/>
        <p:txBody>
          <a:bodyPr/>
          <a:lstStyle/>
          <a:p>
            <a:fld id="{FABEE5DD-0AEB-48C8-B7CA-EF143351D580}" type="slidenum">
              <a:rPr lang="en-GB" smtClean="0"/>
              <a:t>11</a:t>
            </a:fld>
            <a:endParaRPr lang="en-GB"/>
          </a:p>
        </p:txBody>
      </p:sp>
    </p:spTree>
    <p:extLst>
      <p:ext uri="{BB962C8B-B14F-4D97-AF65-F5344CB8AC3E}">
        <p14:creationId xmlns:p14="http://schemas.microsoft.com/office/powerpoint/2010/main" val="29142070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As stated by Park et al. (2019), it has some exciting experiences such as assisting supervisors during room inspections and closely working with laundry services to ensure utmost cleanliness in linen and that they look fresh and clean. Further, I also adopted sustainable methods of cleaning that promote environmentally friendly policies of the hotel. </a:t>
            </a:r>
            <a:endParaRPr lang="en-GB" dirty="0"/>
          </a:p>
        </p:txBody>
      </p:sp>
      <p:sp>
        <p:nvSpPr>
          <p:cNvPr id="4" name="Slide Number Placeholder 3"/>
          <p:cNvSpPr>
            <a:spLocks noGrp="1"/>
          </p:cNvSpPr>
          <p:nvPr>
            <p:ph type="sldNum" sz="quarter" idx="5"/>
          </p:nvPr>
        </p:nvSpPr>
        <p:spPr/>
        <p:txBody>
          <a:bodyPr/>
          <a:lstStyle/>
          <a:p>
            <a:fld id="{FABEE5DD-0AEB-48C8-B7CA-EF143351D580}" type="slidenum">
              <a:rPr lang="en-GB" smtClean="0"/>
              <a:t>12</a:t>
            </a:fld>
            <a:endParaRPr lang="en-GB"/>
          </a:p>
        </p:txBody>
      </p:sp>
    </p:spTree>
    <p:extLst>
      <p:ext uri="{BB962C8B-B14F-4D97-AF65-F5344CB8AC3E}">
        <p14:creationId xmlns:p14="http://schemas.microsoft.com/office/powerpoint/2010/main" val="1272328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I faced various challenges while working on the operations of the firm and the primary issue was maintaining quality throughout the process of operations. Further, I think another major challenge is the sustainability and user experience that most hotel facilities lack. Along with that as per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Widiastini</a:t>
            </a:r>
            <a:r>
              <a:rPr lang="en-GB" sz="1800" dirty="0">
                <a:effectLst/>
                <a:latin typeface="Calibri" panose="020F0502020204030204" pitchFamily="34" charset="0"/>
                <a:ea typeface="Calibri" panose="020F0502020204030204" pitchFamily="34" charset="0"/>
                <a:cs typeface="Times New Roman" panose="02020603050405020304" pitchFamily="18" charset="0"/>
              </a:rPr>
              <a:t> et al. (2024), working in this department improves and enhances my skills of communication and coordination among various other functions. It also helps me understand the significance of the confidentiality of data of guests and consumers. </a:t>
            </a:r>
            <a:endParaRPr lang="en-GB" dirty="0"/>
          </a:p>
        </p:txBody>
      </p:sp>
      <p:sp>
        <p:nvSpPr>
          <p:cNvPr id="4" name="Slide Number Placeholder 3"/>
          <p:cNvSpPr>
            <a:spLocks noGrp="1"/>
          </p:cNvSpPr>
          <p:nvPr>
            <p:ph type="sldNum" sz="quarter" idx="5"/>
          </p:nvPr>
        </p:nvSpPr>
        <p:spPr/>
        <p:txBody>
          <a:bodyPr/>
          <a:lstStyle/>
          <a:p>
            <a:fld id="{FABEE5DD-0AEB-48C8-B7CA-EF143351D580}" type="slidenum">
              <a:rPr lang="en-GB" smtClean="0"/>
              <a:t>13</a:t>
            </a:fld>
            <a:endParaRPr lang="en-GB"/>
          </a:p>
        </p:txBody>
      </p:sp>
    </p:spTree>
    <p:extLst>
      <p:ext uri="{BB962C8B-B14F-4D97-AF65-F5344CB8AC3E}">
        <p14:creationId xmlns:p14="http://schemas.microsoft.com/office/powerpoint/2010/main" val="30279407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This placement program improves and enhances my various skills such as communication, collaboration and teamwork and assists me in maintaining collaboration among the various departments of a hotel. Further, the gained experience helps me in fostering adaptability in any offered role that helps me in enhancing user experience in the coming period. </a:t>
            </a:r>
            <a:endParaRPr lang="en-GB" dirty="0"/>
          </a:p>
        </p:txBody>
      </p:sp>
      <p:sp>
        <p:nvSpPr>
          <p:cNvPr id="4" name="Slide Number Placeholder 3"/>
          <p:cNvSpPr>
            <a:spLocks noGrp="1"/>
          </p:cNvSpPr>
          <p:nvPr>
            <p:ph type="sldNum" sz="quarter" idx="5"/>
          </p:nvPr>
        </p:nvSpPr>
        <p:spPr/>
        <p:txBody>
          <a:bodyPr/>
          <a:lstStyle/>
          <a:p>
            <a:fld id="{FABEE5DD-0AEB-48C8-B7CA-EF143351D580}" type="slidenum">
              <a:rPr lang="en-GB" smtClean="0"/>
              <a:t>14</a:t>
            </a:fld>
            <a:endParaRPr lang="en-GB"/>
          </a:p>
        </p:txBody>
      </p:sp>
    </p:spTree>
    <p:extLst>
      <p:ext uri="{BB962C8B-B14F-4D97-AF65-F5344CB8AC3E}">
        <p14:creationId xmlns:p14="http://schemas.microsoft.com/office/powerpoint/2010/main" val="39741351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above slides of this presentation explored and discussed my roles and responsibilities across various functions of the hotel. Further, it also identified gained experience during the placement program and also discussed about challenges that I have faced during the program. </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Apart from that it also suggested skills that I had gained during the program.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ABEE5DD-0AEB-48C8-B7CA-EF143351D580}" type="slidenum">
              <a:rPr lang="en-GB" smtClean="0"/>
              <a:t>15</a:t>
            </a:fld>
            <a:endParaRPr lang="en-GB"/>
          </a:p>
        </p:txBody>
      </p:sp>
    </p:spTree>
    <p:extLst>
      <p:ext uri="{BB962C8B-B14F-4D97-AF65-F5344CB8AC3E}">
        <p14:creationId xmlns:p14="http://schemas.microsoft.com/office/powerpoint/2010/main" val="14750540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E78BA76-731F-456A-A6CF-077B5453EE6E}" type="datetimeFigureOut">
              <a:rPr lang="en-GB" smtClean="0"/>
              <a:t>05/05/2025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EE4709-98E6-423B-AA80-BD48C4B49086}" type="slidenum">
              <a:rPr lang="en-GB" smtClean="0"/>
              <a:t>‹#›</a:t>
            </a:fld>
            <a:endParaRPr lang="en-GB"/>
          </a:p>
        </p:txBody>
      </p:sp>
    </p:spTree>
    <p:extLst>
      <p:ext uri="{BB962C8B-B14F-4D97-AF65-F5344CB8AC3E}">
        <p14:creationId xmlns:p14="http://schemas.microsoft.com/office/powerpoint/2010/main" val="6183641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78BA76-731F-456A-A6CF-077B5453EE6E}" type="datetimeFigureOut">
              <a:rPr lang="en-GB" smtClean="0"/>
              <a:t>05/05/2025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EE4709-98E6-423B-AA80-BD48C4B49086}" type="slidenum">
              <a:rPr lang="en-GB" smtClean="0"/>
              <a:t>‹#›</a:t>
            </a:fld>
            <a:endParaRPr lang="en-GB"/>
          </a:p>
        </p:txBody>
      </p:sp>
    </p:spTree>
    <p:extLst>
      <p:ext uri="{BB962C8B-B14F-4D97-AF65-F5344CB8AC3E}">
        <p14:creationId xmlns:p14="http://schemas.microsoft.com/office/powerpoint/2010/main" val="21567257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78BA76-731F-456A-A6CF-077B5453EE6E}" type="datetimeFigureOut">
              <a:rPr lang="en-GB" smtClean="0"/>
              <a:t>05/05/2025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EE4709-98E6-423B-AA80-BD48C4B49086}" type="slidenum">
              <a:rPr lang="en-GB" smtClean="0"/>
              <a:t>‹#›</a:t>
            </a:fld>
            <a:endParaRPr lang="en-GB"/>
          </a:p>
        </p:txBody>
      </p:sp>
    </p:spTree>
    <p:extLst>
      <p:ext uri="{BB962C8B-B14F-4D97-AF65-F5344CB8AC3E}">
        <p14:creationId xmlns:p14="http://schemas.microsoft.com/office/powerpoint/2010/main" val="40983966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E78BA76-731F-456A-A6CF-077B5453EE6E}" type="datetimeFigureOut">
              <a:rPr lang="en-GB" smtClean="0"/>
              <a:t>05/05/2025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7EE4709-98E6-423B-AA80-BD48C4B49086}" type="slidenum">
              <a:rPr lang="en-GB" smtClean="0"/>
              <a:t>‹#›</a:t>
            </a:fld>
            <a:endParaRPr lang="en-GB"/>
          </a:p>
        </p:txBody>
      </p:sp>
    </p:spTree>
    <p:extLst>
      <p:ext uri="{BB962C8B-B14F-4D97-AF65-F5344CB8AC3E}">
        <p14:creationId xmlns:p14="http://schemas.microsoft.com/office/powerpoint/2010/main" val="23759389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E78BA76-731F-456A-A6CF-077B5453EE6E}" type="datetimeFigureOut">
              <a:rPr lang="en-GB" smtClean="0"/>
              <a:t>05/05/2025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7EE4709-98E6-423B-AA80-BD48C4B49086}" type="slidenum">
              <a:rPr lang="en-GB" smtClean="0"/>
              <a:t>‹#›</a:t>
            </a:fld>
            <a:endParaRPr lang="en-GB"/>
          </a:p>
        </p:txBody>
      </p:sp>
    </p:spTree>
    <p:extLst>
      <p:ext uri="{BB962C8B-B14F-4D97-AF65-F5344CB8AC3E}">
        <p14:creationId xmlns:p14="http://schemas.microsoft.com/office/powerpoint/2010/main" val="994042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E78BA76-731F-456A-A6CF-077B5453EE6E}" type="datetimeFigureOut">
              <a:rPr lang="en-GB" smtClean="0"/>
              <a:t>05/05/2025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7EE4709-98E6-423B-AA80-BD48C4B49086}" type="slidenum">
              <a:rPr lang="en-GB" smtClean="0"/>
              <a:t>‹#›</a:t>
            </a:fld>
            <a:endParaRPr lang="en-GB"/>
          </a:p>
        </p:txBody>
      </p:sp>
    </p:spTree>
    <p:extLst>
      <p:ext uri="{BB962C8B-B14F-4D97-AF65-F5344CB8AC3E}">
        <p14:creationId xmlns:p14="http://schemas.microsoft.com/office/powerpoint/2010/main" val="5664242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78BA76-731F-456A-A6CF-077B5453EE6E}" type="datetimeFigureOut">
              <a:rPr lang="en-GB" smtClean="0"/>
              <a:t>05/05/2025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7EE4709-98E6-423B-AA80-BD48C4B49086}" type="slidenum">
              <a:rPr lang="en-GB" smtClean="0"/>
              <a:t>‹#›</a:t>
            </a:fld>
            <a:endParaRPr lang="en-GB"/>
          </a:p>
        </p:txBody>
      </p:sp>
    </p:spTree>
    <p:extLst>
      <p:ext uri="{BB962C8B-B14F-4D97-AF65-F5344CB8AC3E}">
        <p14:creationId xmlns:p14="http://schemas.microsoft.com/office/powerpoint/2010/main" val="35149061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E78BA76-731F-456A-A6CF-077B5453EE6E}" type="datetimeFigureOut">
              <a:rPr lang="en-GB" smtClean="0"/>
              <a:t>05/05/2025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7EE4709-98E6-423B-AA80-BD48C4B49086}" type="slidenum">
              <a:rPr lang="en-GB" smtClean="0"/>
              <a:t>‹#›</a:t>
            </a:fld>
            <a:endParaRPr lang="en-GB"/>
          </a:p>
        </p:txBody>
      </p:sp>
    </p:spTree>
    <p:extLst>
      <p:ext uri="{BB962C8B-B14F-4D97-AF65-F5344CB8AC3E}">
        <p14:creationId xmlns:p14="http://schemas.microsoft.com/office/powerpoint/2010/main" val="36458853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E78BA76-731F-456A-A6CF-077B5453EE6E}" type="datetimeFigureOut">
              <a:rPr lang="en-GB" smtClean="0"/>
              <a:t>05/05/2025</a:t>
            </a:fld>
            <a:endParaRPr lang="en-GB"/>
          </a:p>
        </p:txBody>
      </p:sp>
      <p:sp>
        <p:nvSpPr>
          <p:cNvPr id="6" name="Footer Placeholder 5"/>
          <p:cNvSpPr>
            <a:spLocks noGrp="1"/>
          </p:cNvSpPr>
          <p:nvPr>
            <p:ph type="ftr" sz="quarter" idx="11"/>
          </p:nvPr>
        </p:nvSpPr>
        <p:spPr>
          <a:xfrm>
            <a:off x="590396" y="6041362"/>
            <a:ext cx="3295413" cy="365125"/>
          </a:xfrm>
        </p:spPr>
        <p:txBody>
          <a:bodyPr/>
          <a:lstStyle/>
          <a:p>
            <a:endParaRPr lang="en-GB"/>
          </a:p>
        </p:txBody>
      </p:sp>
      <p:sp>
        <p:nvSpPr>
          <p:cNvPr id="7" name="Slide Number Placeholder 6"/>
          <p:cNvSpPr>
            <a:spLocks noGrp="1"/>
          </p:cNvSpPr>
          <p:nvPr>
            <p:ph type="sldNum" sz="quarter" idx="12"/>
          </p:nvPr>
        </p:nvSpPr>
        <p:spPr>
          <a:xfrm>
            <a:off x="4862689" y="5915888"/>
            <a:ext cx="1062155" cy="490599"/>
          </a:xfrm>
        </p:spPr>
        <p:txBody>
          <a:bodyPr/>
          <a:lstStyle/>
          <a:p>
            <a:fld id="{17EE4709-98E6-423B-AA80-BD48C4B49086}" type="slidenum">
              <a:rPr lang="en-GB" smtClean="0"/>
              <a:t>‹#›</a:t>
            </a:fld>
            <a:endParaRPr lang="en-GB"/>
          </a:p>
        </p:txBody>
      </p:sp>
    </p:spTree>
    <p:extLst>
      <p:ext uri="{BB962C8B-B14F-4D97-AF65-F5344CB8AC3E}">
        <p14:creationId xmlns:p14="http://schemas.microsoft.com/office/powerpoint/2010/main" val="1139574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E78BA76-731F-456A-A6CF-077B5453EE6E}" type="datetimeFigureOut">
              <a:rPr lang="en-GB" smtClean="0"/>
              <a:t>05/05/2025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7EE4709-98E6-423B-AA80-BD48C4B49086}" type="slidenum">
              <a:rPr lang="en-GB" smtClean="0"/>
              <a:t>‹#›</a:t>
            </a:fld>
            <a:endParaRPr lang="en-GB"/>
          </a:p>
        </p:txBody>
      </p:sp>
    </p:spTree>
    <p:extLst>
      <p:ext uri="{BB962C8B-B14F-4D97-AF65-F5344CB8AC3E}">
        <p14:creationId xmlns:p14="http://schemas.microsoft.com/office/powerpoint/2010/main" val="5909864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1E78BA76-731F-456A-A6CF-077B5453EE6E}" type="datetimeFigureOut">
              <a:rPr lang="en-GB" smtClean="0"/>
              <a:t>05/05/2025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EE4709-98E6-423B-AA80-BD48C4B49086}" type="slidenum">
              <a:rPr lang="en-GB" smtClean="0"/>
              <a:t>‹#›</a:t>
            </a:fld>
            <a:endParaRPr lang="en-GB"/>
          </a:p>
        </p:txBody>
      </p:sp>
    </p:spTree>
    <p:extLst>
      <p:ext uri="{BB962C8B-B14F-4D97-AF65-F5344CB8AC3E}">
        <p14:creationId xmlns:p14="http://schemas.microsoft.com/office/powerpoint/2010/main" val="6136033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1E78BA76-731F-456A-A6CF-077B5453EE6E}" type="datetimeFigureOut">
              <a:rPr lang="en-GB" smtClean="0"/>
              <a:t>05/05/2025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7EE4709-98E6-423B-AA80-BD48C4B49086}" type="slidenum">
              <a:rPr lang="en-GB" smtClean="0"/>
              <a:t>‹#›</a:t>
            </a:fld>
            <a:endParaRPr lang="en-GB"/>
          </a:p>
        </p:txBody>
      </p:sp>
    </p:spTree>
    <p:extLst>
      <p:ext uri="{BB962C8B-B14F-4D97-AF65-F5344CB8AC3E}">
        <p14:creationId xmlns:p14="http://schemas.microsoft.com/office/powerpoint/2010/main" val="23420817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78BA76-731F-456A-A6CF-077B5453EE6E}" type="datetimeFigureOut">
              <a:rPr lang="en-GB" smtClean="0"/>
              <a:t>05/05/2025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EE4709-98E6-423B-AA80-BD48C4B49086}" type="slidenum">
              <a:rPr lang="en-GB" smtClean="0"/>
              <a:t>‹#›</a:t>
            </a:fld>
            <a:endParaRPr lang="en-GB"/>
          </a:p>
        </p:txBody>
      </p:sp>
    </p:spTree>
    <p:extLst>
      <p:ext uri="{BB962C8B-B14F-4D97-AF65-F5344CB8AC3E}">
        <p14:creationId xmlns:p14="http://schemas.microsoft.com/office/powerpoint/2010/main" val="13334680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78BA76-731F-456A-A6CF-077B5453EE6E}" type="datetimeFigureOut">
              <a:rPr lang="en-GB" smtClean="0"/>
              <a:t>05/05/2025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EE4709-98E6-423B-AA80-BD48C4B49086}" type="slidenum">
              <a:rPr lang="en-GB" smtClean="0"/>
              <a:t>‹#›</a:t>
            </a:fld>
            <a:endParaRPr lang="en-GB"/>
          </a:p>
        </p:txBody>
      </p:sp>
    </p:spTree>
    <p:extLst>
      <p:ext uri="{BB962C8B-B14F-4D97-AF65-F5344CB8AC3E}">
        <p14:creationId xmlns:p14="http://schemas.microsoft.com/office/powerpoint/2010/main" val="8345414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GB"/>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1E78BA76-731F-456A-A6CF-077B5453EE6E}" type="datetimeFigureOut">
              <a:rPr lang="en-GB" smtClean="0"/>
              <a:t>05/05/2025</a:t>
            </a:fld>
            <a:endParaRPr lang="en-GB"/>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17EE4709-98E6-423B-AA80-BD48C4B49086}" type="slidenum">
              <a:rPr lang="en-GB" smtClean="0"/>
              <a:t>‹#›</a:t>
            </a:fld>
            <a:endParaRPr lang="en-GB"/>
          </a:p>
        </p:txBody>
      </p:sp>
    </p:spTree>
    <p:extLst>
      <p:ext uri="{BB962C8B-B14F-4D97-AF65-F5344CB8AC3E}">
        <p14:creationId xmlns:p14="http://schemas.microsoft.com/office/powerpoint/2010/main" val="340262059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4.xml"/><Relationship Id="rId5" Type="http://schemas.openxmlformats.org/officeDocument/2006/relationships/image" Target="../media/image7.jpg"/><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9.jpg"/></Relationships>
</file>

<file path=ppt/slides/_rels/slide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18.jpg"/></Relationships>
</file>

<file path=ppt/slides/_rels/slide1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6E6F9-0796-0A8E-11DD-5329248BC8E5}"/>
              </a:ext>
            </a:extLst>
          </p:cNvPr>
          <p:cNvSpPr>
            <a:spLocks noGrp="1"/>
          </p:cNvSpPr>
          <p:nvPr>
            <p:ph type="ctrTitle"/>
          </p:nvPr>
        </p:nvSpPr>
        <p:spPr>
          <a:xfrm>
            <a:off x="1" y="0"/>
            <a:ext cx="12095544" cy="4896464"/>
          </a:xfrm>
        </p:spPr>
        <p:txBody>
          <a:bodyPr/>
          <a:lstStyle/>
          <a:p>
            <a:pPr algn="ctr">
              <a:lnSpc>
                <a:spcPct val="115000"/>
              </a:lnSpc>
              <a:spcBef>
                <a:spcPts val="600"/>
              </a:spcBef>
              <a:spcAft>
                <a:spcPts val="800"/>
              </a:spcAft>
            </a:pPr>
            <a:br>
              <a:rPr lang="en-GB" sz="4400" b="1" u="sng" kern="100" dirty="0">
                <a:effectLst/>
                <a:latin typeface="Calibri" panose="020F0502020204030204" pitchFamily="34" charset="0"/>
                <a:ea typeface="Calibri" panose="020F0502020204030204" pitchFamily="34" charset="0"/>
                <a:cs typeface="Times New Roman" panose="02020603050405020304" pitchFamily="18" charset="0"/>
              </a:rPr>
            </a:br>
            <a:br>
              <a:rPr lang="en-GB" sz="4400" b="1" u="sng" kern="100" dirty="0">
                <a:effectLst/>
                <a:latin typeface="Calibri" panose="020F0502020204030204" pitchFamily="34" charset="0"/>
                <a:ea typeface="Calibri" panose="020F0502020204030204" pitchFamily="34" charset="0"/>
                <a:cs typeface="Times New Roman" panose="02020603050405020304" pitchFamily="18" charset="0"/>
              </a:rPr>
            </a:br>
            <a:br>
              <a:rPr lang="en-GB" sz="4400" b="1" u="sng" kern="100" dirty="0">
                <a:effectLst/>
                <a:latin typeface="Calibri" panose="020F0502020204030204" pitchFamily="34" charset="0"/>
                <a:ea typeface="Calibri" panose="020F0502020204030204" pitchFamily="34" charset="0"/>
                <a:cs typeface="Times New Roman" panose="02020603050405020304" pitchFamily="18" charset="0"/>
              </a:rPr>
            </a:br>
            <a:br>
              <a:rPr lang="en-GB" sz="4400" b="1" u="sng" kern="100" dirty="0">
                <a:effectLst/>
                <a:latin typeface="Calibri" panose="020F0502020204030204" pitchFamily="34" charset="0"/>
                <a:ea typeface="Calibri" panose="020F0502020204030204" pitchFamily="34" charset="0"/>
                <a:cs typeface="Times New Roman" panose="02020603050405020304" pitchFamily="18" charset="0"/>
              </a:rPr>
            </a:br>
            <a:br>
              <a:rPr lang="en-GB" sz="4400" b="1" u="sng" kern="100" dirty="0">
                <a:effectLst/>
                <a:latin typeface="Calibri" panose="020F0502020204030204" pitchFamily="34" charset="0"/>
                <a:ea typeface="Calibri" panose="020F0502020204030204" pitchFamily="34" charset="0"/>
                <a:cs typeface="Times New Roman" panose="02020603050405020304" pitchFamily="18" charset="0"/>
              </a:rPr>
            </a:br>
            <a:br>
              <a:rPr lang="en-GB" sz="4400" b="1" u="sng" kern="100" dirty="0">
                <a:effectLst/>
                <a:latin typeface="Calibri" panose="020F0502020204030204" pitchFamily="34" charset="0"/>
                <a:ea typeface="Calibri" panose="020F0502020204030204" pitchFamily="34" charset="0"/>
                <a:cs typeface="Times New Roman" panose="02020603050405020304" pitchFamily="18" charset="0"/>
              </a:rPr>
            </a:br>
            <a:br>
              <a:rPr lang="en-GB" sz="4400" b="1" u="sng" kern="100" dirty="0">
                <a:effectLst/>
                <a:latin typeface="Calibri" panose="020F0502020204030204" pitchFamily="34" charset="0"/>
                <a:ea typeface="Calibri" panose="020F0502020204030204" pitchFamily="34" charset="0"/>
                <a:cs typeface="Times New Roman" panose="02020603050405020304" pitchFamily="18" charset="0"/>
              </a:rPr>
            </a:br>
            <a:r>
              <a:rPr lang="en-GB" sz="4400" b="1" u="sng" kern="100" dirty="0">
                <a:effectLst/>
                <a:latin typeface="Calibri" panose="020F0502020204030204" pitchFamily="34" charset="0"/>
                <a:ea typeface="Calibri" panose="020F0502020204030204" pitchFamily="34" charset="0"/>
                <a:cs typeface="Times New Roman" panose="02020603050405020304" pitchFamily="18" charset="0"/>
              </a:rPr>
              <a:t>PRESENTATION</a:t>
            </a:r>
            <a:br>
              <a:rPr lang="en-IN" sz="4400" kern="100" dirty="0">
                <a:effectLst/>
                <a:latin typeface="Calibri" panose="020F0502020204030204" pitchFamily="34" charset="0"/>
                <a:ea typeface="Calibri" panose="020F0502020204030204" pitchFamily="34" charset="0"/>
                <a:cs typeface="Times New Roman" panose="02020603050405020304" pitchFamily="18" charset="0"/>
              </a:rPr>
            </a:br>
            <a:r>
              <a:rPr lang="en-IN" sz="4400" kern="100" dirty="0">
                <a:effectLst/>
                <a:latin typeface="Calibri" panose="020F0502020204030204" pitchFamily="34" charset="0"/>
                <a:ea typeface="Calibri" panose="020F0502020204030204" pitchFamily="34" charset="0"/>
                <a:cs typeface="Times New Roman" panose="02020603050405020304" pitchFamily="18" charset="0"/>
              </a:rPr>
              <a:t>on</a:t>
            </a:r>
            <a:br>
              <a:rPr lang="en-IN" sz="4400" kern="100" dirty="0">
                <a:effectLst/>
                <a:latin typeface="Calibri" panose="020F0502020204030204" pitchFamily="34" charset="0"/>
                <a:ea typeface="Calibri" panose="020F0502020204030204" pitchFamily="34" charset="0"/>
                <a:cs typeface="Times New Roman" panose="02020603050405020304" pitchFamily="18" charset="0"/>
              </a:rPr>
            </a:br>
            <a:r>
              <a:rPr lang="en-GB" sz="4400" u="sng" kern="100" dirty="0">
                <a:latin typeface="Calibri" panose="020F0502020204030204" pitchFamily="34" charset="0"/>
                <a:ea typeface="Calibri" panose="020F0502020204030204" pitchFamily="34" charset="0"/>
                <a:cs typeface="Times New Roman" panose="02020603050405020304" pitchFamily="18" charset="0"/>
              </a:rPr>
              <a:t>Placement Experience </a:t>
            </a:r>
            <a:r>
              <a:rPr lang="en-GB" sz="4400" b="1" u="sng" kern="100" dirty="0">
                <a:effectLst/>
                <a:latin typeface="Calibri" panose="020F0502020204030204" pitchFamily="34" charset="0"/>
                <a:ea typeface="Calibri" panose="020F0502020204030204" pitchFamily="34" charset="0"/>
                <a:cs typeface="Times New Roman" panose="02020603050405020304" pitchFamily="18" charset="0"/>
              </a:rPr>
              <a:t> </a:t>
            </a:r>
            <a:br>
              <a:rPr lang="en-GB" sz="4400" b="1" u="sng" kern="100" dirty="0">
                <a:effectLst/>
                <a:latin typeface="Calibri" panose="020F0502020204030204" pitchFamily="34" charset="0"/>
                <a:ea typeface="Calibri" panose="020F0502020204030204" pitchFamily="34" charset="0"/>
                <a:cs typeface="Times New Roman" panose="02020603050405020304" pitchFamily="18" charset="0"/>
              </a:rPr>
            </a:br>
            <a:br>
              <a:rPr lang="en-GB" sz="4400" b="1" u="sng" kern="100" dirty="0">
                <a:effectLst/>
                <a:latin typeface="Calibri" panose="020F0502020204030204" pitchFamily="34" charset="0"/>
                <a:ea typeface="Calibri" panose="020F0502020204030204" pitchFamily="34" charset="0"/>
                <a:cs typeface="Times New Roman" panose="02020603050405020304" pitchFamily="18" charset="0"/>
              </a:rPr>
            </a:br>
            <a:br>
              <a:rPr lang="en-IN" sz="4400" kern="100" dirty="0">
                <a:effectLst/>
                <a:latin typeface="Calibri" panose="020F0502020204030204" pitchFamily="34" charset="0"/>
                <a:ea typeface="Calibri" panose="020F0502020204030204" pitchFamily="34" charset="0"/>
                <a:cs typeface="Times New Roman" panose="02020603050405020304" pitchFamily="18" charset="0"/>
              </a:rPr>
            </a:br>
            <a:r>
              <a:rPr lang="en-GB" sz="3600" b="1" i="1"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1500" dirty="0"/>
          </a:p>
        </p:txBody>
      </p:sp>
      <p:sp>
        <p:nvSpPr>
          <p:cNvPr id="3" name="Subtitle 2">
            <a:extLst>
              <a:ext uri="{FF2B5EF4-FFF2-40B4-BE49-F238E27FC236}">
                <a16:creationId xmlns:a16="http://schemas.microsoft.com/office/drawing/2014/main" id="{F17C3368-379D-D067-E276-41890D99C5C3}"/>
              </a:ext>
            </a:extLst>
          </p:cNvPr>
          <p:cNvSpPr>
            <a:spLocks noGrp="1"/>
          </p:cNvSpPr>
          <p:nvPr>
            <p:ph type="subTitle" idx="1"/>
          </p:nvPr>
        </p:nvSpPr>
        <p:spPr>
          <a:xfrm>
            <a:off x="0" y="4896464"/>
            <a:ext cx="12191999" cy="1961535"/>
          </a:xfrm>
        </p:spPr>
        <p:txBody>
          <a:bodyPr>
            <a:noAutofit/>
          </a:bodyPr>
          <a:lstStyle/>
          <a:p>
            <a:pPr algn="ctr"/>
            <a:r>
              <a:rPr lang="en-GB" dirty="0">
                <a:latin typeface="Calibri" panose="020F0502020204030204" pitchFamily="34" charset="0"/>
                <a:ea typeface="Calibri" panose="020F0502020204030204" pitchFamily="34" charset="0"/>
                <a:cs typeface="Calibri" panose="020F0502020204030204" pitchFamily="34" charset="0"/>
              </a:rPr>
              <a:t>Hotel Administration and Front Office (HAFO),Operational Hotel Facilities(OHF),Food and Beverage (F&amp;B) Department</a:t>
            </a:r>
          </a:p>
          <a:p>
            <a:pPr algn="ctr"/>
            <a:r>
              <a:rPr lang="en-GB" dirty="0">
                <a:latin typeface="Calibri" panose="020F0502020204030204" pitchFamily="34" charset="0"/>
                <a:ea typeface="Calibri" panose="020F0502020204030204" pitchFamily="34" charset="0"/>
                <a:cs typeface="Calibri" panose="020F0502020204030204" pitchFamily="34" charset="0"/>
              </a:rPr>
              <a:t>Student Name: Elena Silvia Cazacu</a:t>
            </a:r>
          </a:p>
          <a:p>
            <a:pPr algn="ctr"/>
            <a:r>
              <a:rPr lang="en-GB" dirty="0">
                <a:latin typeface="Calibri" panose="020F0502020204030204" pitchFamily="34" charset="0"/>
                <a:ea typeface="Calibri" panose="020F0502020204030204" pitchFamily="34" charset="0"/>
                <a:cs typeface="Calibri" panose="020F0502020204030204" pitchFamily="34" charset="0"/>
              </a:rPr>
              <a:t>Student ID: 2207618</a:t>
            </a:r>
          </a:p>
          <a:p>
            <a:pPr algn="ctr"/>
            <a:r>
              <a:rPr lang="en-GB" dirty="0">
                <a:latin typeface="Calibri" panose="020F0502020204030204" pitchFamily="34" charset="0"/>
                <a:ea typeface="Calibri" panose="020F0502020204030204" pitchFamily="34" charset="0"/>
                <a:cs typeface="Calibri" panose="020F0502020204030204" pitchFamily="34" charset="0"/>
              </a:rPr>
              <a:t>Module : Hospitality Placement</a:t>
            </a:r>
          </a:p>
          <a:p>
            <a:pPr algn="ctr"/>
            <a:r>
              <a:rPr lang="en-GB" dirty="0">
                <a:latin typeface="Calibri" panose="020F0502020204030204" pitchFamily="34" charset="0"/>
                <a:ea typeface="Calibri" panose="020F0502020204030204" pitchFamily="34" charset="0"/>
                <a:cs typeface="Calibri" panose="020F0502020204030204" pitchFamily="34" charset="0"/>
              </a:rPr>
              <a:t>Placement Location : Premier Inn Hotel &amp; Angel Hotel </a:t>
            </a:r>
          </a:p>
        </p:txBody>
      </p:sp>
      <p:pic>
        <p:nvPicPr>
          <p:cNvPr id="1026" name="Picture 2" descr="PREMIER INN PONTYPOOL HOTEL - Updated 2025 Reviews, Photos &amp; Prices">
            <a:extLst>
              <a:ext uri="{FF2B5EF4-FFF2-40B4-BE49-F238E27FC236}">
                <a16:creationId xmlns:a16="http://schemas.microsoft.com/office/drawing/2014/main" id="{E2D04C95-5A37-2C45-CEC3-D9404867FE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2448232"/>
            <a:ext cx="3449256" cy="2448232"/>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56F18EE5-2B28-9421-6555-40653518F88A}"/>
              </a:ext>
            </a:extLst>
          </p:cNvPr>
          <p:cNvPicPr>
            <a:picLocks noChangeAspect="1"/>
          </p:cNvPicPr>
          <p:nvPr/>
        </p:nvPicPr>
        <p:blipFill>
          <a:blip r:embed="rId3"/>
          <a:stretch>
            <a:fillRect/>
          </a:stretch>
        </p:blipFill>
        <p:spPr>
          <a:xfrm>
            <a:off x="8830569" y="0"/>
            <a:ext cx="3361431" cy="4896464"/>
          </a:xfrm>
          <a:prstGeom prst="rect">
            <a:avLst/>
          </a:prstGeom>
        </p:spPr>
      </p:pic>
      <p:pic>
        <p:nvPicPr>
          <p:cNvPr id="5" name="Picture 4">
            <a:extLst>
              <a:ext uri="{FF2B5EF4-FFF2-40B4-BE49-F238E27FC236}">
                <a16:creationId xmlns:a16="http://schemas.microsoft.com/office/drawing/2014/main" id="{0D7D23EF-F444-0D45-D8B0-11EF2FDA4B3B}"/>
              </a:ext>
            </a:extLst>
          </p:cNvPr>
          <p:cNvPicPr>
            <a:picLocks noChangeAspect="1"/>
          </p:cNvPicPr>
          <p:nvPr/>
        </p:nvPicPr>
        <p:blipFill>
          <a:blip r:embed="rId4"/>
          <a:stretch>
            <a:fillRect/>
          </a:stretch>
        </p:blipFill>
        <p:spPr>
          <a:xfrm>
            <a:off x="1" y="0"/>
            <a:ext cx="3449256" cy="2448231"/>
          </a:xfrm>
          <a:prstGeom prst="rect">
            <a:avLst/>
          </a:prstGeom>
        </p:spPr>
      </p:pic>
    </p:spTree>
    <p:extLst>
      <p:ext uri="{BB962C8B-B14F-4D97-AF65-F5344CB8AC3E}">
        <p14:creationId xmlns:p14="http://schemas.microsoft.com/office/powerpoint/2010/main" val="8239303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F09A6-1AE4-91C2-8079-62092E682155}"/>
              </a:ext>
            </a:extLst>
          </p:cNvPr>
          <p:cNvSpPr>
            <a:spLocks noGrp="1"/>
          </p:cNvSpPr>
          <p:nvPr>
            <p:ph type="title"/>
          </p:nvPr>
        </p:nvSpPr>
        <p:spPr/>
        <p:txBody>
          <a:bodyPr/>
          <a:lstStyle/>
          <a:p>
            <a:r>
              <a:rPr lang="en-GB" sz="5400" dirty="0">
                <a:latin typeface="Calibri" panose="020F0502020204030204" pitchFamily="34" charset="0"/>
                <a:ea typeface="Calibri" panose="020F0502020204030204" pitchFamily="34" charset="0"/>
                <a:cs typeface="Calibri" panose="020F0502020204030204" pitchFamily="34" charset="0"/>
              </a:rPr>
              <a:t>Table of Contents </a:t>
            </a:r>
          </a:p>
        </p:txBody>
      </p:sp>
      <p:sp>
        <p:nvSpPr>
          <p:cNvPr id="3" name="Content Placeholder 2">
            <a:extLst>
              <a:ext uri="{FF2B5EF4-FFF2-40B4-BE49-F238E27FC236}">
                <a16:creationId xmlns:a16="http://schemas.microsoft.com/office/drawing/2014/main" id="{395C4B6A-2435-78FF-FBF4-0F22AB6F4C9C}"/>
              </a:ext>
            </a:extLst>
          </p:cNvPr>
          <p:cNvSpPr>
            <a:spLocks noGrp="1"/>
          </p:cNvSpPr>
          <p:nvPr>
            <p:ph idx="1"/>
          </p:nvPr>
        </p:nvSpPr>
        <p:spPr>
          <a:xfrm>
            <a:off x="0" y="2222089"/>
            <a:ext cx="12192000" cy="4635911"/>
          </a:xfrm>
        </p:spPr>
        <p:txBody>
          <a:bodyPr>
            <a:normAutofit fontScale="92500" lnSpcReduction="20000"/>
          </a:bodyPr>
          <a:lstStyle/>
          <a:p>
            <a:r>
              <a:rPr lang="en-US" sz="1600" dirty="0">
                <a:latin typeface="Calibri" panose="020F0502020204030204" pitchFamily="34" charset="0"/>
                <a:ea typeface="Calibri" panose="020F0502020204030204" pitchFamily="34" charset="0"/>
                <a:cs typeface="Calibri" panose="020F0502020204030204" pitchFamily="34" charset="0"/>
              </a:rPr>
              <a:t>Introduction	</a:t>
            </a:r>
          </a:p>
          <a:p>
            <a:r>
              <a:rPr lang="en-US" sz="1600" dirty="0">
                <a:latin typeface="Calibri" panose="020F0502020204030204" pitchFamily="34" charset="0"/>
                <a:ea typeface="Calibri" panose="020F0502020204030204" pitchFamily="34" charset="0"/>
                <a:cs typeface="Calibri" panose="020F0502020204030204" pitchFamily="34" charset="0"/>
              </a:rPr>
              <a:t>Food &amp; Beverages department roles and responsibilities	</a:t>
            </a:r>
          </a:p>
          <a:p>
            <a:r>
              <a:rPr lang="en-US" sz="1600" dirty="0">
                <a:latin typeface="Calibri" panose="020F0502020204030204" pitchFamily="34" charset="0"/>
                <a:ea typeface="Calibri" panose="020F0502020204030204" pitchFamily="34" charset="0"/>
                <a:cs typeface="Calibri" panose="020F0502020204030204" pitchFamily="34" charset="0"/>
              </a:rPr>
              <a:t>Key Experiences in F&amp;B	</a:t>
            </a:r>
          </a:p>
          <a:p>
            <a:r>
              <a:rPr lang="en-US" sz="1600" dirty="0">
                <a:latin typeface="Calibri" panose="020F0502020204030204" pitchFamily="34" charset="0"/>
                <a:ea typeface="Calibri" panose="020F0502020204030204" pitchFamily="34" charset="0"/>
                <a:cs typeface="Calibri" panose="020F0502020204030204" pitchFamily="34" charset="0"/>
              </a:rPr>
              <a:t>Challenges faced in F&amp;B	</a:t>
            </a:r>
          </a:p>
          <a:p>
            <a:r>
              <a:rPr lang="en-US" sz="1600" dirty="0">
                <a:latin typeface="Calibri" panose="020F0502020204030204" pitchFamily="34" charset="0"/>
                <a:ea typeface="Calibri" panose="020F0502020204030204" pitchFamily="34" charset="0"/>
                <a:cs typeface="Calibri" panose="020F0502020204030204" pitchFamily="34" charset="0"/>
              </a:rPr>
              <a:t>Developed Skills	</a:t>
            </a:r>
          </a:p>
          <a:p>
            <a:r>
              <a:rPr lang="en-US" sz="1600" dirty="0">
                <a:latin typeface="Calibri" panose="020F0502020204030204" pitchFamily="34" charset="0"/>
                <a:ea typeface="Calibri" panose="020F0502020204030204" pitchFamily="34" charset="0"/>
                <a:cs typeface="Calibri" panose="020F0502020204030204" pitchFamily="34" charset="0"/>
              </a:rPr>
              <a:t>Hotel administration and front office roles and responsibilities	</a:t>
            </a:r>
          </a:p>
          <a:p>
            <a:r>
              <a:rPr lang="en-US" sz="1600" dirty="0">
                <a:latin typeface="Calibri" panose="020F0502020204030204" pitchFamily="34" charset="0"/>
                <a:ea typeface="Calibri" panose="020F0502020204030204" pitchFamily="34" charset="0"/>
                <a:cs typeface="Calibri" panose="020F0502020204030204" pitchFamily="34" charset="0"/>
              </a:rPr>
              <a:t>Key experiences in HAFO</a:t>
            </a:r>
          </a:p>
          <a:p>
            <a:r>
              <a:rPr lang="en-US" sz="1600" dirty="0">
                <a:latin typeface="Calibri" panose="020F0502020204030204" pitchFamily="34" charset="0"/>
                <a:ea typeface="Calibri" panose="020F0502020204030204" pitchFamily="34" charset="0"/>
                <a:cs typeface="Calibri" panose="020F0502020204030204" pitchFamily="34" charset="0"/>
              </a:rPr>
              <a:t>Challenges and Develop Skills	</a:t>
            </a:r>
          </a:p>
          <a:p>
            <a:r>
              <a:rPr lang="en-US" sz="1600" dirty="0">
                <a:latin typeface="Calibri" panose="020F0502020204030204" pitchFamily="34" charset="0"/>
                <a:ea typeface="Calibri" panose="020F0502020204030204" pitchFamily="34" charset="0"/>
                <a:cs typeface="Calibri" panose="020F0502020204030204" pitchFamily="34" charset="0"/>
              </a:rPr>
              <a:t>Operating hotel facilities roles and responsibilities	</a:t>
            </a:r>
          </a:p>
          <a:p>
            <a:r>
              <a:rPr lang="en-US" sz="1600" dirty="0">
                <a:latin typeface="Calibri" panose="020F0502020204030204" pitchFamily="34" charset="0"/>
                <a:ea typeface="Calibri" panose="020F0502020204030204" pitchFamily="34" charset="0"/>
                <a:cs typeface="Calibri" panose="020F0502020204030204" pitchFamily="34" charset="0"/>
              </a:rPr>
              <a:t>Key experiences in OHF	</a:t>
            </a:r>
          </a:p>
          <a:p>
            <a:r>
              <a:rPr lang="en-US" sz="1600" dirty="0">
                <a:latin typeface="Calibri" panose="020F0502020204030204" pitchFamily="34" charset="0"/>
                <a:ea typeface="Calibri" panose="020F0502020204030204" pitchFamily="34" charset="0"/>
                <a:cs typeface="Calibri" panose="020F0502020204030204" pitchFamily="34" charset="0"/>
              </a:rPr>
              <a:t>Challenges and Gain Experience	</a:t>
            </a:r>
          </a:p>
          <a:p>
            <a:r>
              <a:rPr lang="en-US" sz="1600" dirty="0">
                <a:latin typeface="Calibri" panose="020F0502020204030204" pitchFamily="34" charset="0"/>
                <a:ea typeface="Calibri" panose="020F0502020204030204" pitchFamily="34" charset="0"/>
                <a:cs typeface="Calibri" panose="020F0502020204030204" pitchFamily="34" charset="0"/>
              </a:rPr>
              <a:t>Interconnection between departments	</a:t>
            </a:r>
          </a:p>
          <a:p>
            <a:r>
              <a:rPr lang="en-US" sz="1600" dirty="0">
                <a:latin typeface="Calibri" panose="020F0502020204030204" pitchFamily="34" charset="0"/>
                <a:ea typeface="Calibri" panose="020F0502020204030204" pitchFamily="34" charset="0"/>
                <a:cs typeface="Calibri" panose="020F0502020204030204" pitchFamily="34" charset="0"/>
              </a:rPr>
              <a:t>Conclusion	</a:t>
            </a:r>
          </a:p>
          <a:p>
            <a:r>
              <a:rPr lang="en-US" sz="1600" dirty="0">
                <a:latin typeface="Calibri" panose="020F0502020204030204" pitchFamily="34" charset="0"/>
                <a:ea typeface="Calibri" panose="020F0502020204030204" pitchFamily="34" charset="0"/>
                <a:cs typeface="Calibri" panose="020F0502020204030204" pitchFamily="34" charset="0"/>
              </a:rPr>
              <a:t>References	</a:t>
            </a:r>
          </a:p>
          <a:p>
            <a:r>
              <a:rPr lang="en-US" sz="1600" dirty="0">
                <a:latin typeface="Calibri" panose="020F0502020204030204" pitchFamily="34" charset="0"/>
                <a:ea typeface="Calibri" panose="020F0502020204030204" pitchFamily="34" charset="0"/>
                <a:cs typeface="Calibri" panose="020F0502020204030204" pitchFamily="34" charset="0"/>
              </a:rPr>
              <a:t>References (Continued) </a:t>
            </a:r>
          </a:p>
          <a:p>
            <a:endParaRPr lang="en-GB" sz="16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8981189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75998-6A8E-E92E-4EC5-B4C54CD61689}"/>
              </a:ext>
            </a:extLst>
          </p:cNvPr>
          <p:cNvSpPr>
            <a:spLocks noGrp="1"/>
          </p:cNvSpPr>
          <p:nvPr>
            <p:ph type="title"/>
          </p:nvPr>
        </p:nvSpPr>
        <p:spPr/>
        <p:txBody>
          <a:bodyPr/>
          <a:lstStyle/>
          <a:p>
            <a:r>
              <a:rPr lang="en-GB" sz="5400" b="1" dirty="0">
                <a:effectLst/>
                <a:latin typeface="Calibri" panose="020F0502020204030204" pitchFamily="34" charset="0"/>
                <a:ea typeface="Calibri" panose="020F0502020204030204" pitchFamily="34" charset="0"/>
                <a:cs typeface="Times New Roman" panose="02020603050405020304" pitchFamily="18" charset="0"/>
              </a:rPr>
              <a:t>Introduction </a:t>
            </a:r>
            <a:endParaRPr lang="en-GB" sz="9600" dirty="0"/>
          </a:p>
        </p:txBody>
      </p:sp>
      <p:sp>
        <p:nvSpPr>
          <p:cNvPr id="3" name="Content Placeholder 2">
            <a:extLst>
              <a:ext uri="{FF2B5EF4-FFF2-40B4-BE49-F238E27FC236}">
                <a16:creationId xmlns:a16="http://schemas.microsoft.com/office/drawing/2014/main" id="{EEECFB05-198D-2698-2D4B-D0A85540AA7C}"/>
              </a:ext>
            </a:extLst>
          </p:cNvPr>
          <p:cNvSpPr>
            <a:spLocks noGrp="1"/>
          </p:cNvSpPr>
          <p:nvPr>
            <p:ph sz="half" idx="1"/>
          </p:nvPr>
        </p:nvSpPr>
        <p:spPr>
          <a:xfrm>
            <a:off x="1" y="1863525"/>
            <a:ext cx="5359078" cy="4994476"/>
          </a:xfrm>
        </p:spPr>
        <p:txBody>
          <a:bodyPr>
            <a:normAutofit/>
          </a:bodyPr>
          <a:lstStyle/>
          <a:p>
            <a:pPr marL="342900" lvl="0" indent="-342900" algn="just">
              <a:lnSpc>
                <a:spcPct val="150000"/>
              </a:lnSpc>
              <a:spcBef>
                <a:spcPts val="600"/>
              </a:spcBef>
              <a:buFont typeface="Symbol" panose="05050102010706020507" pitchFamily="18" charset="2"/>
              <a:buChar char=""/>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Overview of </a:t>
            </a:r>
            <a:r>
              <a:rPr lang="en-GB" sz="2000" kern="100" dirty="0">
                <a:latin typeface="Calibri" panose="020F0502020204030204" pitchFamily="34" charset="0"/>
                <a:ea typeface="Calibri" panose="020F0502020204030204" pitchFamily="34" charset="0"/>
                <a:cs typeface="Times New Roman" panose="02020603050405020304" pitchFamily="18" charset="0"/>
              </a:rPr>
              <a:t>r</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oles of responsibilities across various departments, key</a:t>
            </a:r>
            <a:r>
              <a:rPr lang="en-GB" sz="2000" kern="100" dirty="0">
                <a:latin typeface="Calibri" panose="020F0502020204030204" pitchFamily="34" charset="0"/>
                <a:ea typeface="Calibri" panose="020F0502020204030204" pitchFamily="34" charset="0"/>
                <a:cs typeface="Times New Roman" panose="02020603050405020304" pitchFamily="18" charset="0"/>
              </a:rPr>
              <a:t> experiences.</a:t>
            </a:r>
            <a:endParaRPr lang="en-IN"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Departments are F&amp;B, HAFO and OHF. </a:t>
            </a:r>
            <a:endParaRPr lang="en-IN"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600"/>
              </a:spcAft>
              <a:buFont typeface="Symbol" panose="05050102010706020507" pitchFamily="18" charset="2"/>
              <a:buChar char=""/>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Explain challenges and suggest gained skills. </a:t>
            </a:r>
            <a:endParaRPr lang="en-IN" sz="20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800" dirty="0"/>
          </a:p>
        </p:txBody>
      </p:sp>
      <p:pic>
        <p:nvPicPr>
          <p:cNvPr id="2050" name="Picture 2" descr="Image">
            <a:extLst>
              <a:ext uri="{FF2B5EF4-FFF2-40B4-BE49-F238E27FC236}">
                <a16:creationId xmlns:a16="http://schemas.microsoft.com/office/drawing/2014/main" id="{384E7E28-FA2B-4521-A2CE-950CD43D7803}"/>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8494075" y="4401916"/>
            <a:ext cx="3697925" cy="2456084"/>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descr="A room with tables and chairs&#10;&#10;AI-generated content may be incorrect.">
            <a:extLst>
              <a:ext uri="{FF2B5EF4-FFF2-40B4-BE49-F238E27FC236}">
                <a16:creationId xmlns:a16="http://schemas.microsoft.com/office/drawing/2014/main" id="{CE720396-4CD9-C73A-D9C6-615E6ABA1AA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94075" y="1863525"/>
            <a:ext cx="3596718" cy="2538391"/>
          </a:xfrm>
          <a:prstGeom prst="rect">
            <a:avLst/>
          </a:prstGeom>
        </p:spPr>
      </p:pic>
      <p:pic>
        <p:nvPicPr>
          <p:cNvPr id="12" name="Picture 11" descr="A person taking a selfie&#10;&#10;AI-generated content may be incorrect.">
            <a:extLst>
              <a:ext uri="{FF2B5EF4-FFF2-40B4-BE49-F238E27FC236}">
                <a16:creationId xmlns:a16="http://schemas.microsoft.com/office/drawing/2014/main" id="{2E00BE1B-131D-E12D-A835-A9D0A4893FF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359079" y="1863522"/>
            <a:ext cx="3350414" cy="4994477"/>
          </a:xfrm>
          <a:prstGeom prst="rect">
            <a:avLst/>
          </a:prstGeom>
        </p:spPr>
      </p:pic>
    </p:spTree>
    <p:extLst>
      <p:ext uri="{BB962C8B-B14F-4D97-AF65-F5344CB8AC3E}">
        <p14:creationId xmlns:p14="http://schemas.microsoft.com/office/powerpoint/2010/main" val="18490818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5FA3E-6E15-603E-8AA2-49B2815E6440}"/>
              </a:ext>
            </a:extLst>
          </p:cNvPr>
          <p:cNvSpPr>
            <a:spLocks noGrp="1"/>
          </p:cNvSpPr>
          <p:nvPr>
            <p:ph type="title"/>
          </p:nvPr>
        </p:nvSpPr>
        <p:spPr>
          <a:xfrm>
            <a:off x="0" y="1"/>
            <a:ext cx="12192000" cy="1700980"/>
          </a:xfrm>
        </p:spPr>
        <p:txBody>
          <a:bodyPr/>
          <a:lstStyle/>
          <a:p>
            <a:r>
              <a:rPr lang="en-GB" sz="5400" b="1" dirty="0">
                <a:effectLst/>
                <a:latin typeface="Calibri" panose="020F0502020204030204" pitchFamily="34" charset="0"/>
                <a:ea typeface="Calibri" panose="020F0502020204030204" pitchFamily="34" charset="0"/>
                <a:cs typeface="Times New Roman" panose="02020603050405020304" pitchFamily="18" charset="0"/>
              </a:rPr>
              <a:t>Food &amp; Beverages department roles and responsibilities </a:t>
            </a:r>
            <a:endParaRPr lang="en-GB" sz="9600" dirty="0"/>
          </a:p>
        </p:txBody>
      </p:sp>
      <p:sp>
        <p:nvSpPr>
          <p:cNvPr id="3" name="Content Placeholder 2">
            <a:extLst>
              <a:ext uri="{FF2B5EF4-FFF2-40B4-BE49-F238E27FC236}">
                <a16:creationId xmlns:a16="http://schemas.microsoft.com/office/drawing/2014/main" id="{0EC188FD-CB26-C56A-5BBF-E872D6BB1E3E}"/>
              </a:ext>
            </a:extLst>
          </p:cNvPr>
          <p:cNvSpPr>
            <a:spLocks noGrp="1"/>
          </p:cNvSpPr>
          <p:nvPr>
            <p:ph sz="half" idx="1"/>
          </p:nvPr>
        </p:nvSpPr>
        <p:spPr>
          <a:xfrm>
            <a:off x="0" y="1840375"/>
            <a:ext cx="4973086" cy="5017625"/>
          </a:xfrm>
        </p:spPr>
        <p:txBody>
          <a:bodyPr>
            <a:normAutofit/>
          </a:bodyPr>
          <a:lstStyle/>
          <a:p>
            <a:pPr lvl="0" algn="just">
              <a:lnSpc>
                <a:spcPct val="150000"/>
              </a:lnSpc>
              <a:spcBef>
                <a:spcPts val="600"/>
              </a:spcBef>
              <a:buFont typeface="Arial" panose="020B0604020202020204" pitchFamily="34" charset="0"/>
              <a:buChar char="•"/>
            </a:pPr>
            <a:r>
              <a:rPr lang="en-GB" sz="1400" kern="100" dirty="0">
                <a:effectLst/>
                <a:latin typeface="Calibri" panose="020F0502020204030204" pitchFamily="34" charset="0"/>
                <a:ea typeface="Calibri" panose="020F0502020204030204" pitchFamily="34" charset="0"/>
                <a:cs typeface="Calibri" panose="020F0502020204030204" pitchFamily="34" charset="0"/>
              </a:rPr>
              <a:t>Assisted with breakfast service, food preparation, and guest service in both kitchen and restaurant at Premier Inn hotel.</a:t>
            </a:r>
            <a:endParaRPr lang="en-IN" sz="1400" kern="100" dirty="0">
              <a:latin typeface="Calibri" panose="020F0502020204030204" pitchFamily="34" charset="0"/>
              <a:ea typeface="Calibri" panose="020F0502020204030204" pitchFamily="34" charset="0"/>
              <a:cs typeface="Calibri" panose="020F0502020204030204" pitchFamily="34" charset="0"/>
            </a:endParaRPr>
          </a:p>
          <a:p>
            <a:pPr lvl="0" algn="just">
              <a:lnSpc>
                <a:spcPct val="150000"/>
              </a:lnSpc>
              <a:spcBef>
                <a:spcPts val="600"/>
              </a:spcBef>
              <a:buFont typeface="Arial" panose="020B0604020202020204" pitchFamily="34" charset="0"/>
              <a:buChar char="•"/>
            </a:pPr>
            <a:r>
              <a:rPr lang="en-IN" sz="1400" kern="100" dirty="0">
                <a:effectLst/>
                <a:latin typeface="Calibri" panose="020F0502020204030204" pitchFamily="34" charset="0"/>
                <a:ea typeface="Calibri" panose="020F0502020204030204" pitchFamily="34" charset="0"/>
                <a:cs typeface="Calibri" panose="020F0502020204030204" pitchFamily="34" charset="0"/>
              </a:rPr>
              <a:t>At the Angel hotel, participated in large</a:t>
            </a:r>
            <a:r>
              <a:rPr lang="en-IN" sz="1400" kern="100" dirty="0">
                <a:latin typeface="Calibri" panose="020F0502020204030204" pitchFamily="34" charset="0"/>
                <a:ea typeface="Calibri" panose="020F0502020204030204" pitchFamily="34" charset="0"/>
                <a:cs typeface="Calibri" panose="020F0502020204030204" pitchFamily="34" charset="0"/>
              </a:rPr>
              <a:t>-</a:t>
            </a:r>
            <a:r>
              <a:rPr lang="en-IN" sz="1400" kern="100" dirty="0">
                <a:effectLst/>
                <a:latin typeface="Calibri" panose="020F0502020204030204" pitchFamily="34" charset="0"/>
                <a:ea typeface="Calibri" panose="020F0502020204030204" pitchFamily="34" charset="0"/>
                <a:cs typeface="Calibri" panose="020F0502020204030204" pitchFamily="34" charset="0"/>
              </a:rPr>
              <a:t>scale events , serving 60-100 guests.</a:t>
            </a:r>
            <a:r>
              <a:rPr lang="en-GB" sz="1400" kern="100" dirty="0">
                <a:effectLst/>
                <a:latin typeface="Calibri" panose="020F0502020204030204" pitchFamily="34" charset="0"/>
                <a:ea typeface="Calibri" panose="020F0502020204030204" pitchFamily="34" charset="0"/>
                <a:cs typeface="Calibri" panose="020F0502020204030204" pitchFamily="34" charset="0"/>
              </a:rPr>
              <a:t>Organising, setting up and cleaning tables (Dopson and Hayes 2019). </a:t>
            </a:r>
          </a:p>
          <a:p>
            <a:pPr lvl="0" algn="just">
              <a:lnSpc>
                <a:spcPct val="150000"/>
              </a:lnSpc>
              <a:spcBef>
                <a:spcPts val="600"/>
              </a:spcBef>
              <a:buFont typeface="Arial" panose="020B0604020202020204" pitchFamily="34" charset="0"/>
              <a:buChar char="•"/>
            </a:pPr>
            <a:r>
              <a:rPr lang="en-GB" sz="1400" kern="100" dirty="0">
                <a:effectLst/>
                <a:latin typeface="Calibri" panose="020F0502020204030204" pitchFamily="34" charset="0"/>
                <a:ea typeface="Calibri" panose="020F0502020204030204" pitchFamily="34" charset="0"/>
                <a:cs typeface="Calibri" panose="020F0502020204030204" pitchFamily="34" charset="0"/>
              </a:rPr>
              <a:t>On both hotels, took  guests order ,served food and drinks.</a:t>
            </a:r>
            <a:endParaRPr lang="en-IN" sz="1400" kern="100" dirty="0">
              <a:effectLst/>
              <a:latin typeface="Calibri" panose="020F0502020204030204" pitchFamily="34" charset="0"/>
              <a:ea typeface="Calibri" panose="020F0502020204030204" pitchFamily="34" charset="0"/>
              <a:cs typeface="Calibri" panose="020F0502020204030204" pitchFamily="34" charset="0"/>
            </a:endParaRPr>
          </a:p>
          <a:p>
            <a:pPr lvl="0" algn="just">
              <a:lnSpc>
                <a:spcPct val="150000"/>
              </a:lnSpc>
              <a:spcAft>
                <a:spcPts val="600"/>
              </a:spcAft>
              <a:buFont typeface="Arial" panose="020B0604020202020204" pitchFamily="34" charset="0"/>
              <a:buChar char="•"/>
            </a:pPr>
            <a:r>
              <a:rPr lang="en-GB" sz="1400" kern="100" dirty="0">
                <a:effectLst/>
                <a:latin typeface="Calibri" panose="020F0502020204030204" pitchFamily="34" charset="0"/>
                <a:ea typeface="Calibri" panose="020F0502020204030204" pitchFamily="34" charset="0"/>
                <a:cs typeface="Calibri" panose="020F0502020204030204" pitchFamily="34" charset="0"/>
              </a:rPr>
              <a:t>Engaged in offering in-room dining services., collaborated with F&amp;B department during high pressure situations. </a:t>
            </a:r>
          </a:p>
          <a:p>
            <a:pPr lvl="0" algn="just">
              <a:lnSpc>
                <a:spcPct val="150000"/>
              </a:lnSpc>
              <a:spcAft>
                <a:spcPts val="600"/>
              </a:spcAft>
              <a:buFont typeface="Arial" panose="020B0604020202020204" pitchFamily="34" charset="0"/>
              <a:buChar char="•"/>
            </a:pPr>
            <a:r>
              <a:rPr lang="en-GB" sz="1400" dirty="0">
                <a:latin typeface="Calibri" panose="020F0502020204030204" pitchFamily="34" charset="0"/>
                <a:ea typeface="Calibri" panose="020F0502020204030204" pitchFamily="34" charset="0"/>
                <a:cs typeface="Calibri" panose="020F0502020204030204" pitchFamily="34" charset="0"/>
              </a:rPr>
              <a:t>Learned about allergen information, food delivery timing, and service etiquette, licensing laws, alcohol service procedures.</a:t>
            </a:r>
            <a:endParaRPr lang="en-GB" sz="2800" dirty="0">
              <a:latin typeface="Calibri" panose="020F0502020204030204" pitchFamily="34" charset="0"/>
              <a:ea typeface="Calibri" panose="020F0502020204030204" pitchFamily="34" charset="0"/>
              <a:cs typeface="Calibri" panose="020F0502020204030204" pitchFamily="34" charset="0"/>
            </a:endParaRPr>
          </a:p>
        </p:txBody>
      </p:sp>
      <p:pic>
        <p:nvPicPr>
          <p:cNvPr id="6" name="Content Placeholder 5">
            <a:extLst>
              <a:ext uri="{FF2B5EF4-FFF2-40B4-BE49-F238E27FC236}">
                <a16:creationId xmlns:a16="http://schemas.microsoft.com/office/drawing/2014/main" id="{C7B77980-541E-DA25-05C7-47A759A6EAC6}"/>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973086" y="1927582"/>
            <a:ext cx="3237224" cy="4930418"/>
          </a:xfrm>
        </p:spPr>
      </p:pic>
      <p:pic>
        <p:nvPicPr>
          <p:cNvPr id="5" name="Picture 4" descr="Two women taking a selfie&#10;&#10;AI-generated content may be incorrect.">
            <a:extLst>
              <a:ext uri="{FF2B5EF4-FFF2-40B4-BE49-F238E27FC236}">
                <a16:creationId xmlns:a16="http://schemas.microsoft.com/office/drawing/2014/main" id="{622B8808-68B7-56B6-FE68-0998CA1E7A8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10310" y="1927581"/>
            <a:ext cx="3981690" cy="4930418"/>
          </a:xfrm>
          <a:prstGeom prst="rect">
            <a:avLst/>
          </a:prstGeom>
        </p:spPr>
      </p:pic>
    </p:spTree>
    <p:extLst>
      <p:ext uri="{BB962C8B-B14F-4D97-AF65-F5344CB8AC3E}">
        <p14:creationId xmlns:p14="http://schemas.microsoft.com/office/powerpoint/2010/main" val="10660762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29F45-2FDF-4C51-9359-9B0DE6E7DDF2}"/>
              </a:ext>
            </a:extLst>
          </p:cNvPr>
          <p:cNvSpPr>
            <a:spLocks noGrp="1"/>
          </p:cNvSpPr>
          <p:nvPr>
            <p:ph type="title"/>
          </p:nvPr>
        </p:nvSpPr>
        <p:spPr/>
        <p:txBody>
          <a:bodyPr/>
          <a:lstStyle/>
          <a:p>
            <a:r>
              <a:rPr lang="en-GB" sz="5400" b="1" dirty="0">
                <a:effectLst/>
                <a:latin typeface="Calibri" panose="020F0502020204030204" pitchFamily="34" charset="0"/>
                <a:ea typeface="Calibri" panose="020F0502020204030204" pitchFamily="34" charset="0"/>
                <a:cs typeface="Times New Roman" panose="02020603050405020304" pitchFamily="18" charset="0"/>
              </a:rPr>
              <a:t>Key Experiences in F&amp;B </a:t>
            </a:r>
            <a:endParaRPr lang="en-GB" sz="9600" dirty="0"/>
          </a:p>
        </p:txBody>
      </p:sp>
      <p:sp>
        <p:nvSpPr>
          <p:cNvPr id="3" name="Content Placeholder 2">
            <a:extLst>
              <a:ext uri="{FF2B5EF4-FFF2-40B4-BE49-F238E27FC236}">
                <a16:creationId xmlns:a16="http://schemas.microsoft.com/office/drawing/2014/main" id="{524CC01F-4B26-C6F2-6E40-CE64489E4FD3}"/>
              </a:ext>
            </a:extLst>
          </p:cNvPr>
          <p:cNvSpPr>
            <a:spLocks noGrp="1"/>
          </p:cNvSpPr>
          <p:nvPr>
            <p:ph sz="half" idx="1"/>
          </p:nvPr>
        </p:nvSpPr>
        <p:spPr>
          <a:xfrm>
            <a:off x="0" y="2199190"/>
            <a:ext cx="7148052" cy="4658810"/>
          </a:xfrm>
        </p:spPr>
        <p:txBody>
          <a:bodyPr>
            <a:normAutofit/>
          </a:bodyPr>
          <a:lstStyle/>
          <a:p>
            <a:pPr marL="342900" lvl="0" indent="-342900" algn="just">
              <a:lnSpc>
                <a:spcPct val="150000"/>
              </a:lnSpc>
              <a:spcBef>
                <a:spcPts val="600"/>
              </a:spcBef>
              <a:spcAft>
                <a:spcPts val="800"/>
              </a:spcAft>
              <a:buFont typeface="Symbol" panose="05050102010706020507" pitchFamily="18" charset="2"/>
              <a:buChar char=""/>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Providing hands-on services to customers improves interpersonal skills (Tsui and Chen 2020). Providing direct service to guests during breakfast and events enhanced my ability to communicate clearly, remain approachable, and respond to guest needs professionally</a:t>
            </a:r>
            <a:endParaRPr lang="en-IN"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Assist the chef in preparing food (Forlani et al. 2022). I supported kitchen staff during meal preparations which improved my understanding of kitchen operations, food hygiene, and teamwork in a back-of-house environment.</a:t>
            </a:r>
            <a:endParaRPr lang="en-IN"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Offered briefings about daily routine tasks and duties. Attending team briefings at the start of each shift helped me understand daily tasks, guest expectations, and operational goals. These briefings improved my awareness, discipline, and readiness for service.</a:t>
            </a:r>
            <a:endParaRPr lang="en-IN" sz="14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800" dirty="0"/>
          </a:p>
        </p:txBody>
      </p:sp>
      <p:pic>
        <p:nvPicPr>
          <p:cNvPr id="6" name="Content Placeholder 5">
            <a:extLst>
              <a:ext uri="{FF2B5EF4-FFF2-40B4-BE49-F238E27FC236}">
                <a16:creationId xmlns:a16="http://schemas.microsoft.com/office/drawing/2014/main" id="{080DE4EF-9F8F-3D32-AD1F-03D61C7C1C08}"/>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344698" y="2340486"/>
            <a:ext cx="4503174" cy="4227461"/>
          </a:xfrm>
        </p:spPr>
      </p:pic>
    </p:spTree>
    <p:extLst>
      <p:ext uri="{BB962C8B-B14F-4D97-AF65-F5344CB8AC3E}">
        <p14:creationId xmlns:p14="http://schemas.microsoft.com/office/powerpoint/2010/main" val="29819176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6CFC2-A36F-8DFF-39CC-FA2089154C79}"/>
              </a:ext>
            </a:extLst>
          </p:cNvPr>
          <p:cNvSpPr>
            <a:spLocks noGrp="1"/>
          </p:cNvSpPr>
          <p:nvPr>
            <p:ph type="title"/>
          </p:nvPr>
        </p:nvSpPr>
        <p:spPr/>
        <p:txBody>
          <a:bodyPr/>
          <a:lstStyle/>
          <a:p>
            <a:r>
              <a:rPr lang="en-GB" sz="5400" b="1" dirty="0">
                <a:effectLst/>
                <a:latin typeface="Calibri" panose="020F0502020204030204" pitchFamily="34" charset="0"/>
                <a:ea typeface="Calibri" panose="020F0502020204030204" pitchFamily="34" charset="0"/>
                <a:cs typeface="Times New Roman" panose="02020603050405020304" pitchFamily="18" charset="0"/>
              </a:rPr>
              <a:t>Challenges faced in F&amp;B</a:t>
            </a:r>
            <a:endParaRPr lang="en-GB" sz="9600" dirty="0"/>
          </a:p>
        </p:txBody>
      </p:sp>
      <p:sp>
        <p:nvSpPr>
          <p:cNvPr id="3" name="Content Placeholder 2">
            <a:extLst>
              <a:ext uri="{FF2B5EF4-FFF2-40B4-BE49-F238E27FC236}">
                <a16:creationId xmlns:a16="http://schemas.microsoft.com/office/drawing/2014/main" id="{66E419DE-EE4A-6DF5-C54E-01F582EA8BDD}"/>
              </a:ext>
            </a:extLst>
          </p:cNvPr>
          <p:cNvSpPr>
            <a:spLocks noGrp="1"/>
          </p:cNvSpPr>
          <p:nvPr>
            <p:ph sz="half" idx="1"/>
          </p:nvPr>
        </p:nvSpPr>
        <p:spPr>
          <a:xfrm>
            <a:off x="1" y="1886673"/>
            <a:ext cx="6096000" cy="4971327"/>
          </a:xfrm>
        </p:spPr>
        <p:txBody>
          <a:bodyPr>
            <a:normAutofit/>
          </a:bodyPr>
          <a:lstStyle/>
          <a:p>
            <a:pPr marL="342900" lvl="0" indent="-342900" algn="just">
              <a:lnSpc>
                <a:spcPct val="150000"/>
              </a:lnSpc>
              <a:spcAft>
                <a:spcPts val="800"/>
              </a:spcAft>
              <a:buFont typeface="Symbol" panose="05050102010706020507" pitchFamily="18" charset="2"/>
              <a:buChar char=""/>
            </a:pPr>
            <a:r>
              <a:rPr lang="en-GB" dirty="0">
                <a:latin typeface="Calibri" panose="020F0502020204030204" pitchFamily="34" charset="0"/>
                <a:ea typeface="Calibri" panose="020F0502020204030204" pitchFamily="34" charset="0"/>
                <a:cs typeface="Calibri" panose="020F0502020204030204" pitchFamily="34" charset="0"/>
              </a:rPr>
              <a:t>Managing service under time pressure during busy breakfast shifts and events.</a:t>
            </a:r>
          </a:p>
          <a:p>
            <a:pPr marL="342900" lvl="0" indent="-342900" algn="just">
              <a:lnSpc>
                <a:spcPct val="150000"/>
              </a:lnSpc>
              <a:spcAft>
                <a:spcPts val="800"/>
              </a:spcAft>
              <a:buFont typeface="Symbol" panose="05050102010706020507" pitchFamily="18" charset="2"/>
              <a:buChar char=""/>
            </a:pPr>
            <a:r>
              <a:rPr lang="en-GB" dirty="0">
                <a:latin typeface="Calibri" panose="020F0502020204030204" pitchFamily="34" charset="0"/>
                <a:ea typeface="Calibri" panose="020F0502020204030204" pitchFamily="34" charset="0"/>
                <a:cs typeface="Calibri" panose="020F0502020204030204" pitchFamily="34" charset="0"/>
              </a:rPr>
              <a:t>Adapting quickly to a fast-paced environment and learning through observation and practice.</a:t>
            </a:r>
          </a:p>
          <a:p>
            <a:pPr marL="342900" lvl="0" indent="-342900" algn="just">
              <a:lnSpc>
                <a:spcPct val="150000"/>
              </a:lnSpc>
              <a:spcAft>
                <a:spcPts val="800"/>
              </a:spcAft>
              <a:buFont typeface="Symbol" panose="05050102010706020507" pitchFamily="18" charset="2"/>
              <a:buChar char=""/>
            </a:pPr>
            <a:r>
              <a:rPr lang="en-GB" kern="100" dirty="0">
                <a:effectLst/>
                <a:latin typeface="Calibri" panose="020F0502020204030204" pitchFamily="34" charset="0"/>
                <a:ea typeface="Calibri" panose="020F0502020204030204" pitchFamily="34" charset="0"/>
                <a:cs typeface="Calibri" panose="020F0502020204030204" pitchFamily="34" charset="0"/>
              </a:rPr>
              <a:t> </a:t>
            </a:r>
            <a:r>
              <a:rPr lang="en-GB" dirty="0">
                <a:latin typeface="Calibri" panose="020F0502020204030204" pitchFamily="34" charset="0"/>
                <a:ea typeface="Calibri" panose="020F0502020204030204" pitchFamily="34" charset="0"/>
                <a:cs typeface="Calibri" panose="020F0502020204030204" pitchFamily="34" charset="0"/>
              </a:rPr>
              <a:t>Balancing multiple service tasks while maintaining guest satisfaction.</a:t>
            </a:r>
            <a:endParaRPr lang="en-IN" kern="100" dirty="0">
              <a:effectLst/>
              <a:latin typeface="Calibri" panose="020F0502020204030204" pitchFamily="34" charset="0"/>
              <a:ea typeface="Calibri" panose="020F0502020204030204" pitchFamily="34" charset="0"/>
              <a:cs typeface="Calibri" panose="020F0502020204030204" pitchFamily="34" charset="0"/>
            </a:endParaRPr>
          </a:p>
          <a:p>
            <a:endParaRPr lang="en-GB" sz="2800" dirty="0"/>
          </a:p>
        </p:txBody>
      </p:sp>
      <p:pic>
        <p:nvPicPr>
          <p:cNvPr id="6" name="Content Placeholder 5">
            <a:extLst>
              <a:ext uri="{FF2B5EF4-FFF2-40B4-BE49-F238E27FC236}">
                <a16:creationId xmlns:a16="http://schemas.microsoft.com/office/drawing/2014/main" id="{F778E04E-DFDD-D843-2C9B-2FB9F857AE33}"/>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9699585" y="1886674"/>
            <a:ext cx="2492415" cy="4971326"/>
          </a:xfrm>
        </p:spPr>
      </p:pic>
      <p:pic>
        <p:nvPicPr>
          <p:cNvPr id="3074" name="Picture 2">
            <a:extLst>
              <a:ext uri="{FF2B5EF4-FFF2-40B4-BE49-F238E27FC236}">
                <a16:creationId xmlns:a16="http://schemas.microsoft.com/office/drawing/2014/main" id="{F5776F22-2B97-6BCF-D7F0-9D3F09B53FC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93928" y="1886673"/>
            <a:ext cx="3305657" cy="49713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52598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A365C-5CB6-A9C6-7644-B6748A7E2356}"/>
              </a:ext>
            </a:extLst>
          </p:cNvPr>
          <p:cNvSpPr>
            <a:spLocks noGrp="1"/>
          </p:cNvSpPr>
          <p:nvPr>
            <p:ph type="title"/>
          </p:nvPr>
        </p:nvSpPr>
        <p:spPr/>
        <p:txBody>
          <a:bodyPr/>
          <a:lstStyle/>
          <a:p>
            <a:r>
              <a:rPr lang="en-GB" sz="5400" b="1" dirty="0">
                <a:effectLst/>
                <a:latin typeface="Calibri" panose="020F0502020204030204" pitchFamily="34" charset="0"/>
                <a:ea typeface="Calibri" panose="020F0502020204030204" pitchFamily="34" charset="0"/>
                <a:cs typeface="Times New Roman" panose="02020603050405020304" pitchFamily="18" charset="0"/>
              </a:rPr>
              <a:t>Developed skills </a:t>
            </a:r>
            <a:endParaRPr lang="en-GB" sz="9600" dirty="0"/>
          </a:p>
        </p:txBody>
      </p:sp>
      <p:sp>
        <p:nvSpPr>
          <p:cNvPr id="3" name="Content Placeholder 2">
            <a:extLst>
              <a:ext uri="{FF2B5EF4-FFF2-40B4-BE49-F238E27FC236}">
                <a16:creationId xmlns:a16="http://schemas.microsoft.com/office/drawing/2014/main" id="{E99DF498-54D5-8186-F5E7-0797549C30CC}"/>
              </a:ext>
            </a:extLst>
          </p:cNvPr>
          <p:cNvSpPr>
            <a:spLocks noGrp="1"/>
          </p:cNvSpPr>
          <p:nvPr>
            <p:ph idx="1"/>
          </p:nvPr>
        </p:nvSpPr>
        <p:spPr>
          <a:xfrm>
            <a:off x="818712" y="2222287"/>
            <a:ext cx="10554574" cy="4188525"/>
          </a:xfrm>
        </p:spPr>
        <p:txBody>
          <a:bodyPr>
            <a:normAutofit/>
          </a:bodyPr>
          <a:lstStyle/>
          <a:p>
            <a:pPr marL="342900" lvl="0" indent="-342900" algn="just">
              <a:lnSpc>
                <a:spcPct val="150000"/>
              </a:lnSpc>
              <a:spcBef>
                <a:spcPts val="600"/>
              </a:spcBef>
              <a:buFont typeface="Symbol" panose="05050102010706020507" pitchFamily="18" charset="2"/>
              <a:buChar char=""/>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Improved my communication skills significantly (</a:t>
            </a:r>
            <a:r>
              <a:rPr lang="en-GB" sz="2800" kern="100" dirty="0" err="1">
                <a:effectLst/>
                <a:latin typeface="Calibri" panose="020F0502020204030204" pitchFamily="34" charset="0"/>
                <a:ea typeface="Calibri" panose="020F0502020204030204" pitchFamily="34" charset="0"/>
                <a:cs typeface="Times New Roman" panose="02020603050405020304" pitchFamily="18" charset="0"/>
              </a:rPr>
              <a:t>Astawa</a:t>
            </a: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 and </a:t>
            </a:r>
            <a:r>
              <a:rPr lang="en-GB" sz="2800" kern="100" dirty="0" err="1">
                <a:effectLst/>
                <a:latin typeface="Calibri" panose="020F0502020204030204" pitchFamily="34" charset="0"/>
                <a:ea typeface="Calibri" panose="020F0502020204030204" pitchFamily="34" charset="0"/>
                <a:cs typeface="Times New Roman" panose="02020603050405020304" pitchFamily="18" charset="0"/>
              </a:rPr>
              <a:t>Ardiasa</a:t>
            </a: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 2022). </a:t>
            </a:r>
            <a:endParaRPr lang="en-IN" sz="2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It also improves and enhances my listening skills. </a:t>
            </a:r>
            <a:endParaRPr lang="en-IN" sz="2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600"/>
              </a:spcAft>
              <a:buFont typeface="Symbol" panose="05050102010706020507" pitchFamily="18" charset="2"/>
              <a:buChar char=""/>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I learned time management skills.</a:t>
            </a:r>
            <a:endParaRPr lang="en-IN" sz="2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800" dirty="0"/>
          </a:p>
        </p:txBody>
      </p:sp>
    </p:spTree>
    <p:extLst>
      <p:ext uri="{BB962C8B-B14F-4D97-AF65-F5344CB8AC3E}">
        <p14:creationId xmlns:p14="http://schemas.microsoft.com/office/powerpoint/2010/main" val="34022370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94451-11E9-AA68-CD81-50EDB71F42F5}"/>
              </a:ext>
            </a:extLst>
          </p:cNvPr>
          <p:cNvSpPr>
            <a:spLocks noGrp="1"/>
          </p:cNvSpPr>
          <p:nvPr>
            <p:ph type="title"/>
          </p:nvPr>
        </p:nvSpPr>
        <p:spPr>
          <a:xfrm>
            <a:off x="0" y="1"/>
            <a:ext cx="12192000" cy="1809134"/>
          </a:xfrm>
        </p:spPr>
        <p:txBody>
          <a:bodyPr/>
          <a:lstStyle/>
          <a:p>
            <a:r>
              <a:rPr lang="en-GB" sz="5400" b="1" dirty="0">
                <a:effectLst/>
                <a:latin typeface="Calibri" panose="020F0502020204030204" pitchFamily="34" charset="0"/>
                <a:ea typeface="Calibri" panose="020F0502020204030204" pitchFamily="34" charset="0"/>
                <a:cs typeface="Times New Roman" panose="02020603050405020304" pitchFamily="18" charset="0"/>
              </a:rPr>
              <a:t>Hotel administration and front office roles and responsibilities </a:t>
            </a:r>
            <a:endParaRPr lang="en-GB" sz="9600" dirty="0"/>
          </a:p>
        </p:txBody>
      </p:sp>
      <p:sp>
        <p:nvSpPr>
          <p:cNvPr id="3" name="Content Placeholder 2">
            <a:extLst>
              <a:ext uri="{FF2B5EF4-FFF2-40B4-BE49-F238E27FC236}">
                <a16:creationId xmlns:a16="http://schemas.microsoft.com/office/drawing/2014/main" id="{FCAE8798-5D22-208E-12B7-F5640F83456E}"/>
              </a:ext>
            </a:extLst>
          </p:cNvPr>
          <p:cNvSpPr>
            <a:spLocks noGrp="1"/>
          </p:cNvSpPr>
          <p:nvPr>
            <p:ph sz="half" idx="1"/>
          </p:nvPr>
        </p:nvSpPr>
        <p:spPr>
          <a:xfrm>
            <a:off x="0" y="2222287"/>
            <a:ext cx="6666271" cy="4635713"/>
          </a:xfrm>
        </p:spPr>
        <p:txBody>
          <a:bodyPr>
            <a:normAutofit/>
          </a:bodyPr>
          <a:lstStyle/>
          <a:p>
            <a:pPr marL="342900" lvl="0" indent="-342900" algn="just">
              <a:lnSpc>
                <a:spcPct val="150000"/>
              </a:lnSpc>
              <a:spcBef>
                <a:spcPts val="600"/>
              </a:spcBef>
              <a:spcAft>
                <a:spcPts val="800"/>
              </a:spcAft>
              <a:buFont typeface="Symbol" panose="05050102010706020507" pitchFamily="18" charset="2"/>
              <a:buChar char=""/>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Learned about Opera (PMS) software system.</a:t>
            </a:r>
          </a:p>
          <a:p>
            <a:pPr marL="342900" lvl="0" indent="-342900" algn="just">
              <a:lnSpc>
                <a:spcPct val="150000"/>
              </a:lnSpc>
              <a:spcBef>
                <a:spcPts val="600"/>
              </a:spcBef>
              <a:spcAft>
                <a:spcPts val="800"/>
              </a:spcAft>
              <a:buFont typeface="Symbol" panose="05050102010706020507" pitchFamily="18" charset="2"/>
              <a:buChar char=""/>
            </a:pPr>
            <a:r>
              <a:rPr lang="en-GB" sz="2000" kern="100" dirty="0">
                <a:latin typeface="Calibri" panose="020F0502020204030204" pitchFamily="34" charset="0"/>
                <a:ea typeface="Calibri" panose="020F0502020204030204" pitchFamily="34" charset="0"/>
                <a:cs typeface="Times New Roman" panose="02020603050405020304" pitchFamily="18" charset="0"/>
              </a:rPr>
              <a:t>Assisting</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the receptionist and helped customers with check-ins and check-outs (</a:t>
            </a:r>
            <a:r>
              <a:rPr lang="en-GB" sz="2000" kern="100" dirty="0" err="1">
                <a:effectLst/>
                <a:latin typeface="Calibri" panose="020F0502020204030204" pitchFamily="34" charset="0"/>
                <a:ea typeface="Calibri" panose="020F0502020204030204" pitchFamily="34" charset="0"/>
                <a:cs typeface="Times New Roman" panose="02020603050405020304" pitchFamily="18" charset="0"/>
              </a:rPr>
              <a:t>Ekhsan</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et al. 2020). </a:t>
            </a:r>
            <a:endParaRPr lang="en-IN"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Maintaining and preparing records and handling queries of customers (González-González and García-Almeida 2021). </a:t>
            </a:r>
            <a:endParaRPr lang="en-IN" sz="20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800" dirty="0"/>
          </a:p>
        </p:txBody>
      </p:sp>
      <p:pic>
        <p:nvPicPr>
          <p:cNvPr id="6" name="Content Placeholder 5">
            <a:extLst>
              <a:ext uri="{FF2B5EF4-FFF2-40B4-BE49-F238E27FC236}">
                <a16:creationId xmlns:a16="http://schemas.microsoft.com/office/drawing/2014/main" id="{064717E3-31E0-577E-1FF1-F76CAD308648}"/>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602828" y="1898248"/>
            <a:ext cx="4589172" cy="4959751"/>
          </a:xfrm>
        </p:spPr>
      </p:pic>
    </p:spTree>
    <p:extLst>
      <p:ext uri="{BB962C8B-B14F-4D97-AF65-F5344CB8AC3E}">
        <p14:creationId xmlns:p14="http://schemas.microsoft.com/office/powerpoint/2010/main" val="40343012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45B09-B3FF-85B1-FFCC-18901637724B}"/>
              </a:ext>
            </a:extLst>
          </p:cNvPr>
          <p:cNvSpPr>
            <a:spLocks noGrp="1"/>
          </p:cNvSpPr>
          <p:nvPr>
            <p:ph type="title"/>
          </p:nvPr>
        </p:nvSpPr>
        <p:spPr/>
        <p:txBody>
          <a:bodyPr/>
          <a:lstStyle/>
          <a:p>
            <a:r>
              <a:rPr lang="en-GB" sz="5400" b="1" dirty="0">
                <a:effectLst/>
                <a:latin typeface="Calibri" panose="020F0502020204030204" pitchFamily="34" charset="0"/>
                <a:ea typeface="Calibri" panose="020F0502020204030204" pitchFamily="34" charset="0"/>
                <a:cs typeface="Times New Roman" panose="02020603050405020304" pitchFamily="18" charset="0"/>
              </a:rPr>
              <a:t>Key experiences in HAFO </a:t>
            </a:r>
            <a:endParaRPr lang="en-GB" sz="9600" dirty="0"/>
          </a:p>
        </p:txBody>
      </p:sp>
      <p:sp>
        <p:nvSpPr>
          <p:cNvPr id="3" name="Content Placeholder 2">
            <a:extLst>
              <a:ext uri="{FF2B5EF4-FFF2-40B4-BE49-F238E27FC236}">
                <a16:creationId xmlns:a16="http://schemas.microsoft.com/office/drawing/2014/main" id="{F6FF8C34-A151-2F94-0612-2D0B034B6B9C}"/>
              </a:ext>
            </a:extLst>
          </p:cNvPr>
          <p:cNvSpPr>
            <a:spLocks noGrp="1"/>
          </p:cNvSpPr>
          <p:nvPr>
            <p:ph sz="half" idx="1"/>
          </p:nvPr>
        </p:nvSpPr>
        <p:spPr>
          <a:xfrm>
            <a:off x="0" y="1967696"/>
            <a:ext cx="7393858" cy="4890304"/>
          </a:xfrm>
        </p:spPr>
        <p:txBody>
          <a:bodyPr>
            <a:normAutofit/>
          </a:bodyPr>
          <a:lstStyle/>
          <a:p>
            <a:pPr marL="342900" lvl="0" indent="-342900" algn="just">
              <a:lnSpc>
                <a:spcPct val="150000"/>
              </a:lnSpc>
              <a:spcBef>
                <a:spcPts val="600"/>
              </a:spcBef>
              <a:spcAft>
                <a:spcPts val="800"/>
              </a:spcAft>
              <a:buFont typeface="Symbol" panose="05050102010706020507" pitchFamily="18" charset="2"/>
              <a:buChar char=""/>
            </a:pPr>
            <a:r>
              <a:rPr lang="en-GB" sz="2200" kern="100" dirty="0">
                <a:effectLst/>
                <a:latin typeface="Calibri" panose="020F0502020204030204" pitchFamily="34" charset="0"/>
                <a:ea typeface="Calibri" panose="020F0502020204030204" pitchFamily="34" charset="0"/>
                <a:cs typeface="Times New Roman" panose="02020603050405020304" pitchFamily="18" charset="0"/>
              </a:rPr>
              <a:t>Gained knowledge regarding advanced management systems for booking and payment (Sayin and Karaman (2019).</a:t>
            </a:r>
          </a:p>
          <a:p>
            <a:pPr marL="342900" lvl="0" indent="-342900" algn="just">
              <a:lnSpc>
                <a:spcPct val="150000"/>
              </a:lnSpc>
              <a:spcBef>
                <a:spcPts val="600"/>
              </a:spcBef>
              <a:spcAft>
                <a:spcPts val="800"/>
              </a:spcAft>
              <a:buFont typeface="Symbol" panose="05050102010706020507" pitchFamily="18" charset="2"/>
              <a:buChar char=""/>
            </a:pPr>
            <a:r>
              <a:rPr lang="en-GB" sz="2200" kern="100" dirty="0">
                <a:effectLst/>
                <a:latin typeface="Calibri" panose="020F0502020204030204" pitchFamily="34" charset="0"/>
                <a:ea typeface="Calibri" panose="020F0502020204030204" pitchFamily="34" charset="0"/>
                <a:cs typeface="Times New Roman" panose="02020603050405020304" pitchFamily="18" charset="0"/>
              </a:rPr>
              <a:t> Handled guest requests, feedback, and complaints with professionalism and empathy.</a:t>
            </a:r>
          </a:p>
          <a:p>
            <a:pPr marL="342900" lvl="0" indent="-342900" algn="just">
              <a:lnSpc>
                <a:spcPct val="150000"/>
              </a:lnSpc>
              <a:spcBef>
                <a:spcPts val="600"/>
              </a:spcBef>
              <a:spcAft>
                <a:spcPts val="800"/>
              </a:spcAft>
              <a:buFont typeface="Symbol" panose="05050102010706020507" pitchFamily="18" charset="2"/>
              <a:buChar char=""/>
            </a:pPr>
            <a:r>
              <a:rPr lang="en-GB" sz="2200" kern="100" dirty="0">
                <a:effectLst/>
                <a:latin typeface="Calibri" panose="020F0502020204030204" pitchFamily="34" charset="0"/>
                <a:ea typeface="Calibri" panose="020F0502020204030204" pitchFamily="34" charset="0"/>
                <a:cs typeface="Times New Roman" panose="02020603050405020304" pitchFamily="18" charset="0"/>
              </a:rPr>
              <a:t>Coordinated with housekeeping to ensure room readiness and smooth guest arrivals.</a:t>
            </a:r>
            <a:endParaRPr lang="en-IN" sz="2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800" dirty="0"/>
          </a:p>
        </p:txBody>
      </p:sp>
      <p:pic>
        <p:nvPicPr>
          <p:cNvPr id="6" name="Content Placeholder 5">
            <a:extLst>
              <a:ext uri="{FF2B5EF4-FFF2-40B4-BE49-F238E27FC236}">
                <a16:creationId xmlns:a16="http://schemas.microsoft.com/office/drawing/2014/main" id="{D40654F5-65CF-516E-3409-B9DF93E36962}"/>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7905136" y="1862715"/>
            <a:ext cx="4286864" cy="4890304"/>
          </a:xfrm>
        </p:spPr>
      </p:pic>
    </p:spTree>
    <p:extLst>
      <p:ext uri="{BB962C8B-B14F-4D97-AF65-F5344CB8AC3E}">
        <p14:creationId xmlns:p14="http://schemas.microsoft.com/office/powerpoint/2010/main" val="18114141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AB683-44BF-E490-6405-0F628EE5232F}"/>
              </a:ext>
            </a:extLst>
          </p:cNvPr>
          <p:cNvSpPr>
            <a:spLocks noGrp="1"/>
          </p:cNvSpPr>
          <p:nvPr>
            <p:ph type="title"/>
          </p:nvPr>
        </p:nvSpPr>
        <p:spPr/>
        <p:txBody>
          <a:bodyPr/>
          <a:lstStyle/>
          <a:p>
            <a:r>
              <a:rPr lang="en-GB" sz="5400" b="1" dirty="0">
                <a:effectLst/>
                <a:latin typeface="Calibri" panose="020F0502020204030204" pitchFamily="34" charset="0"/>
                <a:ea typeface="Calibri" panose="020F0502020204030204" pitchFamily="34" charset="0"/>
                <a:cs typeface="Times New Roman" panose="02020603050405020304" pitchFamily="18" charset="0"/>
              </a:rPr>
              <a:t>Challenges and develop skills </a:t>
            </a:r>
            <a:endParaRPr lang="en-GB" sz="9600" dirty="0"/>
          </a:p>
        </p:txBody>
      </p:sp>
      <p:sp>
        <p:nvSpPr>
          <p:cNvPr id="3" name="Content Placeholder 2">
            <a:extLst>
              <a:ext uri="{FF2B5EF4-FFF2-40B4-BE49-F238E27FC236}">
                <a16:creationId xmlns:a16="http://schemas.microsoft.com/office/drawing/2014/main" id="{129F1B78-F085-9F32-14B0-831410AC2E0F}"/>
              </a:ext>
            </a:extLst>
          </p:cNvPr>
          <p:cNvSpPr>
            <a:spLocks noGrp="1"/>
          </p:cNvSpPr>
          <p:nvPr>
            <p:ph sz="half" idx="1"/>
          </p:nvPr>
        </p:nvSpPr>
        <p:spPr>
          <a:xfrm>
            <a:off x="0" y="2222287"/>
            <a:ext cx="6862916" cy="4635713"/>
          </a:xfrm>
        </p:spPr>
        <p:txBody>
          <a:bodyPr>
            <a:normAutofit/>
          </a:bodyPr>
          <a:lstStyle/>
          <a:p>
            <a:pPr marL="342900" lvl="0" indent="-342900" algn="just">
              <a:lnSpc>
                <a:spcPct val="150000"/>
              </a:lnSpc>
              <a:spcBef>
                <a:spcPts val="600"/>
              </a:spcBef>
              <a:spcAft>
                <a:spcPts val="800"/>
              </a:spcAft>
              <a:buFont typeface="Symbol" panose="05050102010706020507" pitchFamily="18" charset="2"/>
              <a:buChar char=""/>
            </a:pPr>
            <a:r>
              <a:rPr lang="en-GB" sz="2200" kern="100" dirty="0">
                <a:effectLst/>
                <a:latin typeface="Calibri" panose="020F0502020204030204" pitchFamily="34" charset="0"/>
                <a:ea typeface="Calibri" panose="020F0502020204030204" pitchFamily="34" charset="0"/>
                <a:cs typeface="Times New Roman" panose="02020603050405020304" pitchFamily="18" charset="0"/>
              </a:rPr>
              <a:t>A major challenge is to satisfy unsatisfied guests and customers (Jawabreh et al 2022). </a:t>
            </a:r>
            <a:endParaRPr lang="en-IN" sz="22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2200" kern="100" dirty="0">
                <a:effectLst/>
                <a:latin typeface="Calibri" panose="020F0502020204030204" pitchFamily="34" charset="0"/>
                <a:ea typeface="Calibri" panose="020F0502020204030204" pitchFamily="34" charset="0"/>
                <a:cs typeface="Times New Roman" panose="02020603050405020304" pitchFamily="18" charset="0"/>
              </a:rPr>
              <a:t> Balancing multiple tasks </a:t>
            </a:r>
            <a:r>
              <a:rPr lang="en-GB" sz="2200" kern="100" dirty="0">
                <a:latin typeface="Calibri" panose="020F0502020204030204" pitchFamily="34" charset="0"/>
                <a:ea typeface="Calibri" panose="020F0502020204030204" pitchFamily="34" charset="0"/>
                <a:cs typeface="Times New Roman" panose="02020603050405020304" pitchFamily="18" charset="0"/>
              </a:rPr>
              <a:t>such as </a:t>
            </a:r>
            <a:r>
              <a:rPr lang="en-GB" sz="2200" kern="100" dirty="0">
                <a:effectLst/>
                <a:latin typeface="Calibri" panose="020F0502020204030204" pitchFamily="34" charset="0"/>
                <a:ea typeface="Calibri" panose="020F0502020204030204" pitchFamily="34" charset="0"/>
                <a:cs typeface="Times New Roman" panose="02020603050405020304" pitchFamily="18" charset="0"/>
              </a:rPr>
              <a:t>calls, walk-ins, emails, while maintaining service quality.</a:t>
            </a:r>
            <a:endParaRPr lang="en-IN" sz="22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2200" kern="100" dirty="0">
                <a:effectLst/>
                <a:latin typeface="Calibri" panose="020F0502020204030204" pitchFamily="34" charset="0"/>
                <a:ea typeface="Calibri" panose="020F0502020204030204" pitchFamily="34" charset="0"/>
                <a:cs typeface="Times New Roman" panose="02020603050405020304" pitchFamily="18" charset="0"/>
              </a:rPr>
              <a:t>Developed skills like problem-solving and attention to detail (H Careers 2025). </a:t>
            </a:r>
            <a:endParaRPr lang="en-IN" sz="2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800" dirty="0"/>
          </a:p>
        </p:txBody>
      </p:sp>
      <p:pic>
        <p:nvPicPr>
          <p:cNvPr id="6" name="Content Placeholder 5">
            <a:extLst>
              <a:ext uri="{FF2B5EF4-FFF2-40B4-BE49-F238E27FC236}">
                <a16:creationId xmlns:a16="http://schemas.microsoft.com/office/drawing/2014/main" id="{CA554CFB-DFE9-9EDC-956F-926527F8530F}"/>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069394" y="1898248"/>
            <a:ext cx="5122606" cy="4959752"/>
          </a:xfrm>
        </p:spPr>
      </p:pic>
    </p:spTree>
    <p:extLst>
      <p:ext uri="{BB962C8B-B14F-4D97-AF65-F5344CB8AC3E}">
        <p14:creationId xmlns:p14="http://schemas.microsoft.com/office/powerpoint/2010/main" val="24713459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C7F3E-FA73-0173-FD02-D6442EA7D6D7}"/>
              </a:ext>
            </a:extLst>
          </p:cNvPr>
          <p:cNvSpPr>
            <a:spLocks noGrp="1"/>
          </p:cNvSpPr>
          <p:nvPr>
            <p:ph type="title"/>
          </p:nvPr>
        </p:nvSpPr>
        <p:spPr/>
        <p:txBody>
          <a:bodyPr/>
          <a:lstStyle/>
          <a:p>
            <a:r>
              <a:rPr lang="en-GB" sz="4800" b="1" dirty="0">
                <a:effectLst/>
                <a:latin typeface="Calibri" panose="020F0502020204030204" pitchFamily="34" charset="0"/>
                <a:ea typeface="Calibri" panose="020F0502020204030204" pitchFamily="34" charset="0"/>
                <a:cs typeface="Times New Roman" panose="02020603050405020304" pitchFamily="18" charset="0"/>
              </a:rPr>
              <a:t>Operating hotel facilities roles and responsibilities </a:t>
            </a:r>
            <a:endParaRPr lang="en-GB" sz="8800" dirty="0"/>
          </a:p>
        </p:txBody>
      </p:sp>
      <p:sp>
        <p:nvSpPr>
          <p:cNvPr id="3" name="Content Placeholder 2">
            <a:extLst>
              <a:ext uri="{FF2B5EF4-FFF2-40B4-BE49-F238E27FC236}">
                <a16:creationId xmlns:a16="http://schemas.microsoft.com/office/drawing/2014/main" id="{766DF65E-407B-A627-A997-4ADA62579690}"/>
              </a:ext>
            </a:extLst>
          </p:cNvPr>
          <p:cNvSpPr>
            <a:spLocks noGrp="1"/>
          </p:cNvSpPr>
          <p:nvPr>
            <p:ph sz="half" idx="1"/>
          </p:nvPr>
        </p:nvSpPr>
        <p:spPr>
          <a:xfrm>
            <a:off x="-1" y="2349910"/>
            <a:ext cx="7511846" cy="4508090"/>
          </a:xfrm>
        </p:spPr>
        <p:txBody>
          <a:bodyPr>
            <a:normAutofit/>
          </a:bodyPr>
          <a:lstStyle/>
          <a:p>
            <a:pPr marL="342900" lvl="0" indent="-342900" algn="just">
              <a:lnSpc>
                <a:spcPct val="150000"/>
              </a:lnSpc>
              <a:spcAft>
                <a:spcPts val="800"/>
              </a:spcAft>
              <a:buFont typeface="Symbol" panose="05050102010706020507" pitchFamily="18" charset="2"/>
              <a:buChar char=""/>
            </a:pPr>
            <a:r>
              <a:rPr lang="en-GB" sz="2000" dirty="0">
                <a:latin typeface="Calibri" panose="020F0502020204030204" pitchFamily="34" charset="0"/>
                <a:ea typeface="Calibri" panose="020F0502020204030204" pitchFamily="34" charset="0"/>
                <a:cs typeface="Calibri" panose="020F0502020204030204" pitchFamily="34" charset="0"/>
              </a:rPr>
              <a:t>Supported the smooth functioning of hotel facilities by assisting with guest needs related to housekeeping, maintenance, and overall comfort during their stay.</a:t>
            </a:r>
          </a:p>
          <a:p>
            <a:pPr marL="342900" lvl="0" indent="-342900" algn="just">
              <a:lnSpc>
                <a:spcPct val="150000"/>
              </a:lnSpc>
              <a:spcAft>
                <a:spcPts val="800"/>
              </a:spcAft>
              <a:buFont typeface="Symbol" panose="05050102010706020507" pitchFamily="18" charset="2"/>
              <a:buChar char=""/>
            </a:pPr>
            <a:r>
              <a:rPr lang="en-GB" sz="2000" kern="100" dirty="0">
                <a:effectLst/>
                <a:latin typeface="Calibri" panose="020F0502020204030204" pitchFamily="34" charset="0"/>
                <a:ea typeface="Calibri" panose="020F0502020204030204" pitchFamily="34" charset="0"/>
                <a:cs typeface="Calibri" panose="020F0502020204030204" pitchFamily="34" charset="0"/>
              </a:rPr>
              <a:t>Provide support to housekeeping and the hotel (Mercier 2025). </a:t>
            </a:r>
            <a:endParaRPr lang="en-IN" sz="2000" kern="1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Ensuring collaboration among other services such as spa and bar. </a:t>
            </a:r>
            <a:endParaRPr lang="en-IN" sz="20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800" dirty="0"/>
          </a:p>
        </p:txBody>
      </p:sp>
      <p:pic>
        <p:nvPicPr>
          <p:cNvPr id="6" name="Content Placeholder 5">
            <a:extLst>
              <a:ext uri="{FF2B5EF4-FFF2-40B4-BE49-F238E27FC236}">
                <a16:creationId xmlns:a16="http://schemas.microsoft.com/office/drawing/2014/main" id="{69BAC28C-D104-4A6F-B84C-9E2E50F9CCA9}"/>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7875639" y="1886674"/>
            <a:ext cx="4316361" cy="4971326"/>
          </a:xfrm>
        </p:spPr>
      </p:pic>
    </p:spTree>
    <p:extLst>
      <p:ext uri="{BB962C8B-B14F-4D97-AF65-F5344CB8AC3E}">
        <p14:creationId xmlns:p14="http://schemas.microsoft.com/office/powerpoint/2010/main" val="32190601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6EAA9-543F-7432-0DE3-CCBC89D789F2}"/>
              </a:ext>
            </a:extLst>
          </p:cNvPr>
          <p:cNvSpPr>
            <a:spLocks noGrp="1"/>
          </p:cNvSpPr>
          <p:nvPr>
            <p:ph type="title"/>
          </p:nvPr>
        </p:nvSpPr>
        <p:spPr/>
        <p:txBody>
          <a:bodyPr/>
          <a:lstStyle/>
          <a:p>
            <a:r>
              <a:rPr lang="en-GB" sz="5400" b="1" dirty="0">
                <a:effectLst/>
                <a:latin typeface="Calibri" panose="020F0502020204030204" pitchFamily="34" charset="0"/>
                <a:ea typeface="Calibri" panose="020F0502020204030204" pitchFamily="34" charset="0"/>
                <a:cs typeface="Times New Roman" panose="02020603050405020304" pitchFamily="18" charset="0"/>
              </a:rPr>
              <a:t>Key experiences in OHF </a:t>
            </a:r>
            <a:endParaRPr lang="en-GB" sz="9600" dirty="0"/>
          </a:p>
        </p:txBody>
      </p:sp>
      <p:sp>
        <p:nvSpPr>
          <p:cNvPr id="3" name="Content Placeholder 2">
            <a:extLst>
              <a:ext uri="{FF2B5EF4-FFF2-40B4-BE49-F238E27FC236}">
                <a16:creationId xmlns:a16="http://schemas.microsoft.com/office/drawing/2014/main" id="{D85D01BC-0C98-6C70-DFEB-178B6DD61480}"/>
              </a:ext>
            </a:extLst>
          </p:cNvPr>
          <p:cNvSpPr>
            <a:spLocks noGrp="1"/>
          </p:cNvSpPr>
          <p:nvPr>
            <p:ph sz="half" idx="1"/>
          </p:nvPr>
        </p:nvSpPr>
        <p:spPr>
          <a:xfrm>
            <a:off x="0" y="2222287"/>
            <a:ext cx="6735097" cy="4635713"/>
          </a:xfrm>
        </p:spPr>
        <p:txBody>
          <a:bodyPr>
            <a:normAutofit lnSpcReduction="10000"/>
          </a:bodyPr>
          <a:lstStyle/>
          <a:p>
            <a:pPr marL="342900" lvl="0" indent="-342900" algn="just">
              <a:lnSpc>
                <a:spcPct val="150000"/>
              </a:lnSpc>
              <a:spcBef>
                <a:spcPts val="600"/>
              </a:spcBef>
              <a:spcAft>
                <a:spcPts val="800"/>
              </a:spcAft>
              <a:buFont typeface="Symbol" panose="05050102010706020507" pitchFamily="18" charset="2"/>
              <a:buChar char=""/>
            </a:pPr>
            <a:r>
              <a:rPr lang="en-GB" kern="100" dirty="0">
                <a:effectLst/>
                <a:latin typeface="Calibri" panose="020F0502020204030204" pitchFamily="34" charset="0"/>
                <a:ea typeface="Calibri" panose="020F0502020204030204" pitchFamily="34" charset="0"/>
                <a:cs typeface="Times New Roman" panose="02020603050405020304" pitchFamily="18" charset="0"/>
              </a:rPr>
              <a:t>Assisting supervisor during room inspection. </a:t>
            </a:r>
          </a:p>
          <a:p>
            <a:pPr marL="342900" lvl="0" indent="-342900" algn="just">
              <a:lnSpc>
                <a:spcPct val="150000"/>
              </a:lnSpc>
              <a:spcBef>
                <a:spcPts val="600"/>
              </a:spcBef>
              <a:spcAft>
                <a:spcPts val="800"/>
              </a:spcAft>
              <a:buFont typeface="Symbol" panose="05050102010706020507" pitchFamily="18" charset="2"/>
              <a:buChar char=""/>
            </a:pPr>
            <a:r>
              <a:rPr lang="en-GB" kern="100" dirty="0">
                <a:effectLst/>
                <a:latin typeface="Calibri" panose="020F0502020204030204" pitchFamily="34" charset="0"/>
                <a:ea typeface="Calibri" panose="020F0502020204030204" pitchFamily="34" charset="0"/>
                <a:cs typeface="Times New Roman" panose="02020603050405020304" pitchFamily="18" charset="0"/>
              </a:rPr>
              <a:t>Responded to guest requests for extra bedding, room changes, and late check-outs.</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kern="100" dirty="0">
                <a:effectLst/>
                <a:latin typeface="Calibri" panose="020F0502020204030204" pitchFamily="34" charset="0"/>
                <a:ea typeface="Calibri" panose="020F0502020204030204" pitchFamily="34" charset="0"/>
                <a:cs typeface="Times New Roman" panose="02020603050405020304" pitchFamily="18" charset="0"/>
              </a:rPr>
              <a:t>Consistently working with laundry services and departments (Park et al. 2019). </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kern="100" dirty="0">
                <a:effectLst/>
                <a:latin typeface="Calibri" panose="020F0502020204030204" pitchFamily="34" charset="0"/>
                <a:ea typeface="Calibri" panose="020F0502020204030204" pitchFamily="34" charset="0"/>
                <a:cs typeface="Times New Roman" panose="02020603050405020304" pitchFamily="18" charset="0"/>
              </a:rPr>
              <a:t> </a:t>
            </a:r>
            <a:r>
              <a:rPr lang="en-GB" kern="100" dirty="0">
                <a:latin typeface="Calibri" panose="020F0502020204030204" pitchFamily="34" charset="0"/>
                <a:ea typeface="Calibri" panose="020F0502020204030204" pitchFamily="34" charset="0"/>
                <a:cs typeface="Times New Roman" panose="02020603050405020304" pitchFamily="18" charset="0"/>
              </a:rPr>
              <a:t>S</a:t>
            </a:r>
            <a:r>
              <a:rPr lang="en-GB" kern="100" dirty="0">
                <a:effectLst/>
                <a:latin typeface="Calibri" panose="020F0502020204030204" pitchFamily="34" charset="0"/>
                <a:ea typeface="Calibri" panose="020F0502020204030204" pitchFamily="34" charset="0"/>
                <a:cs typeface="Times New Roman" panose="02020603050405020304" pitchFamily="18" charset="0"/>
              </a:rPr>
              <a:t>ustainable methods of cleaning in hotels, such</a:t>
            </a:r>
            <a:r>
              <a:rPr lang="en-GB" kern="100" dirty="0">
                <a:latin typeface="Calibri" panose="020F0502020204030204" pitchFamily="34" charset="0"/>
                <a:ea typeface="Calibri" panose="020F0502020204030204" pitchFamily="34" charset="0"/>
                <a:cs typeface="Times New Roman" panose="02020603050405020304" pitchFamily="18" charset="0"/>
              </a:rPr>
              <a:t> as , eco-certified cleaning products that are less harmful to the environment, reducing water and chemical usage during room cleaning, reusing linens and towels based on guest preferences, and minimising single-use plastics.</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800" dirty="0"/>
          </a:p>
        </p:txBody>
      </p:sp>
      <p:pic>
        <p:nvPicPr>
          <p:cNvPr id="6" name="Content Placeholder 5">
            <a:extLst>
              <a:ext uri="{FF2B5EF4-FFF2-40B4-BE49-F238E27FC236}">
                <a16:creationId xmlns:a16="http://schemas.microsoft.com/office/drawing/2014/main" id="{15FC2820-9AB8-58B1-E12D-D5F6FB13D45C}"/>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049729" y="1887794"/>
            <a:ext cx="5142271" cy="2703871"/>
          </a:xfrm>
        </p:spPr>
      </p:pic>
      <p:pic>
        <p:nvPicPr>
          <p:cNvPr id="8" name="Picture 7">
            <a:extLst>
              <a:ext uri="{FF2B5EF4-FFF2-40B4-BE49-F238E27FC236}">
                <a16:creationId xmlns:a16="http://schemas.microsoft.com/office/drawing/2014/main" id="{B7B1EDD9-AD8B-71E9-386B-BFCAE15AC0B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49730" y="4591665"/>
            <a:ext cx="5142270" cy="2266335"/>
          </a:xfrm>
          <a:prstGeom prst="rect">
            <a:avLst/>
          </a:prstGeom>
        </p:spPr>
      </p:pic>
    </p:spTree>
    <p:extLst>
      <p:ext uri="{BB962C8B-B14F-4D97-AF65-F5344CB8AC3E}">
        <p14:creationId xmlns:p14="http://schemas.microsoft.com/office/powerpoint/2010/main" val="26562132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A01C0-6C4A-87DC-9A0C-45A04D3005E4}"/>
              </a:ext>
            </a:extLst>
          </p:cNvPr>
          <p:cNvSpPr>
            <a:spLocks noGrp="1"/>
          </p:cNvSpPr>
          <p:nvPr>
            <p:ph type="title"/>
          </p:nvPr>
        </p:nvSpPr>
        <p:spPr/>
        <p:txBody>
          <a:bodyPr/>
          <a:lstStyle/>
          <a:p>
            <a:r>
              <a:rPr lang="en-GB" sz="5400" b="1" dirty="0">
                <a:effectLst/>
                <a:latin typeface="Calibri" panose="020F0502020204030204" pitchFamily="34" charset="0"/>
                <a:ea typeface="Calibri" panose="020F0502020204030204" pitchFamily="34" charset="0"/>
                <a:cs typeface="Times New Roman" panose="02020603050405020304" pitchFamily="18" charset="0"/>
              </a:rPr>
              <a:t>Challenges and Gain Experience </a:t>
            </a:r>
            <a:endParaRPr lang="en-GB" sz="9600" dirty="0"/>
          </a:p>
        </p:txBody>
      </p:sp>
      <p:sp>
        <p:nvSpPr>
          <p:cNvPr id="3" name="Content Placeholder 2">
            <a:extLst>
              <a:ext uri="{FF2B5EF4-FFF2-40B4-BE49-F238E27FC236}">
                <a16:creationId xmlns:a16="http://schemas.microsoft.com/office/drawing/2014/main" id="{D5B7C722-EF95-0C3E-AD95-D44EF249FA01}"/>
              </a:ext>
            </a:extLst>
          </p:cNvPr>
          <p:cNvSpPr>
            <a:spLocks noGrp="1"/>
          </p:cNvSpPr>
          <p:nvPr>
            <p:ph sz="half" idx="1"/>
          </p:nvPr>
        </p:nvSpPr>
        <p:spPr>
          <a:xfrm>
            <a:off x="0" y="2222287"/>
            <a:ext cx="7079226" cy="4635713"/>
          </a:xfrm>
        </p:spPr>
        <p:txBody>
          <a:bodyPr>
            <a:normAutofit/>
          </a:bodyPr>
          <a:lstStyle/>
          <a:p>
            <a:pPr marL="342900" lvl="0" indent="-342900" algn="just">
              <a:lnSpc>
                <a:spcPct val="150000"/>
              </a:lnSpc>
              <a:spcBef>
                <a:spcPts val="600"/>
              </a:spcBef>
              <a:spcAft>
                <a:spcPts val="800"/>
              </a:spcAft>
              <a:buFont typeface="Symbol" panose="05050102010706020507" pitchFamily="18" charset="2"/>
              <a:buChar char=""/>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Managing guest expectations when immediate solutions were unavailable.</a:t>
            </a:r>
          </a:p>
          <a:p>
            <a:pPr marL="342900" lvl="0" indent="-342900" algn="just">
              <a:lnSpc>
                <a:spcPct val="150000"/>
              </a:lnSpc>
              <a:spcBef>
                <a:spcPts val="600"/>
              </a:spcBef>
              <a:spcAft>
                <a:spcPts val="800"/>
              </a:spcAft>
              <a:buFont typeface="Symbol" panose="05050102010706020507" pitchFamily="18" charset="2"/>
              <a:buChar char=""/>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Reported maintenance issues and ensured timely follow-up for guest satisfaction.</a:t>
            </a:r>
          </a:p>
          <a:p>
            <a:pPr marL="342900" lvl="0" indent="-342900" algn="just">
              <a:lnSpc>
                <a:spcPct val="150000"/>
              </a:lnSpc>
              <a:spcBef>
                <a:spcPts val="600"/>
              </a:spcBef>
              <a:spcAft>
                <a:spcPts val="800"/>
              </a:spcAft>
              <a:buFont typeface="Symbol" panose="05050102010706020507" pitchFamily="18" charset="2"/>
              <a:buChar char=""/>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Gained awareness of health, safety, and cleanliness standards in hotel operations.</a:t>
            </a:r>
          </a:p>
          <a:p>
            <a:pPr marL="342900" lvl="0" indent="-342900" algn="just">
              <a:lnSpc>
                <a:spcPct val="150000"/>
              </a:lnSpc>
              <a:spcBef>
                <a:spcPts val="600"/>
              </a:spcBef>
              <a:spcAft>
                <a:spcPts val="800"/>
              </a:spcAft>
              <a:buFont typeface="Symbol" panose="05050102010706020507" pitchFamily="18" charset="2"/>
              <a:buChar char=""/>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Developed adaptability when handling unexpected guest or facility-related issues.</a:t>
            </a:r>
            <a:endParaRPr lang="en-IN" sz="20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800" dirty="0"/>
          </a:p>
        </p:txBody>
      </p:sp>
      <p:pic>
        <p:nvPicPr>
          <p:cNvPr id="6" name="Content Placeholder 5">
            <a:extLst>
              <a:ext uri="{FF2B5EF4-FFF2-40B4-BE49-F238E27FC236}">
                <a16:creationId xmlns:a16="http://schemas.microsoft.com/office/drawing/2014/main" id="{EBA2E5DE-31D4-8A77-87CB-74F9817D1E02}"/>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521676" y="2340076"/>
            <a:ext cx="4513007" cy="4434349"/>
          </a:xfrm>
        </p:spPr>
      </p:pic>
    </p:spTree>
    <p:extLst>
      <p:ext uri="{BB962C8B-B14F-4D97-AF65-F5344CB8AC3E}">
        <p14:creationId xmlns:p14="http://schemas.microsoft.com/office/powerpoint/2010/main" val="5595969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D420E-5B6E-525F-7AC7-612156DE69A3}"/>
              </a:ext>
            </a:extLst>
          </p:cNvPr>
          <p:cNvSpPr>
            <a:spLocks noGrp="1"/>
          </p:cNvSpPr>
          <p:nvPr>
            <p:ph type="title"/>
          </p:nvPr>
        </p:nvSpPr>
        <p:spPr>
          <a:xfrm>
            <a:off x="0" y="0"/>
            <a:ext cx="12192000" cy="1120877"/>
          </a:xfrm>
        </p:spPr>
        <p:txBody>
          <a:bodyPr/>
          <a:lstStyle/>
          <a:p>
            <a:r>
              <a:rPr lang="en-GB" sz="5400" b="1" dirty="0">
                <a:effectLst/>
                <a:latin typeface="Calibri" panose="020F0502020204030204" pitchFamily="34" charset="0"/>
                <a:ea typeface="Calibri" panose="020F0502020204030204" pitchFamily="34" charset="0"/>
                <a:cs typeface="Times New Roman" panose="02020603050405020304" pitchFamily="18" charset="0"/>
              </a:rPr>
              <a:t>Interconnection between departments </a:t>
            </a:r>
            <a:endParaRPr lang="en-GB" sz="9600" dirty="0"/>
          </a:p>
        </p:txBody>
      </p:sp>
      <p:sp>
        <p:nvSpPr>
          <p:cNvPr id="3" name="Content Placeholder 2">
            <a:extLst>
              <a:ext uri="{FF2B5EF4-FFF2-40B4-BE49-F238E27FC236}">
                <a16:creationId xmlns:a16="http://schemas.microsoft.com/office/drawing/2014/main" id="{547ACB6E-BC5D-2417-173A-2A647B8F1A73}"/>
              </a:ext>
            </a:extLst>
          </p:cNvPr>
          <p:cNvSpPr>
            <a:spLocks noGrp="1"/>
          </p:cNvSpPr>
          <p:nvPr>
            <p:ph idx="1"/>
          </p:nvPr>
        </p:nvSpPr>
        <p:spPr>
          <a:xfrm>
            <a:off x="818712" y="2222287"/>
            <a:ext cx="10554574" cy="4158848"/>
          </a:xfrm>
        </p:spPr>
        <p:txBody>
          <a:bodyPr>
            <a:normAutofit fontScale="92500" lnSpcReduction="20000"/>
          </a:bodyPr>
          <a:lstStyle/>
          <a:p>
            <a:pPr marL="342900" lvl="0" indent="-342900" algn="just">
              <a:lnSpc>
                <a:spcPct val="150000"/>
              </a:lnSpc>
              <a:spcBef>
                <a:spcPts val="600"/>
              </a:spcBef>
              <a:spcAft>
                <a:spcPts val="800"/>
              </a:spcAft>
              <a:buFont typeface="Symbol" panose="05050102010706020507" pitchFamily="18" charset="2"/>
              <a:buChar char=""/>
            </a:pPr>
            <a:r>
              <a:rPr lang="en-GB" sz="2000" kern="100" dirty="0">
                <a:effectLst/>
                <a:latin typeface="Calibri" panose="020F0502020204030204" pitchFamily="34" charset="0"/>
                <a:ea typeface="Calibri" panose="020F0502020204030204" pitchFamily="34" charset="0"/>
                <a:cs typeface="Calibri" panose="020F0502020204030204" pitchFamily="34" charset="0"/>
              </a:rPr>
              <a:t>In the Front Office department, I have communicated guest check-in/check-out times and special requests to Housekeeping to prepare rooms accordingly. Improving my skills such as teamwork and coordination (Perez and </a:t>
            </a:r>
            <a:r>
              <a:rPr lang="en-GB" sz="2000" kern="100" dirty="0" err="1">
                <a:effectLst/>
                <a:latin typeface="Calibri" panose="020F0502020204030204" pitchFamily="34" charset="0"/>
                <a:ea typeface="Calibri" panose="020F0502020204030204" pitchFamily="34" charset="0"/>
                <a:cs typeface="Calibri" panose="020F0502020204030204" pitchFamily="34" charset="0"/>
              </a:rPr>
              <a:t>Apritado</a:t>
            </a:r>
            <a:r>
              <a:rPr lang="en-GB" sz="2000" kern="100" dirty="0">
                <a:effectLst/>
                <a:latin typeface="Calibri" panose="020F0502020204030204" pitchFamily="34" charset="0"/>
                <a:ea typeface="Calibri" panose="020F0502020204030204" pitchFamily="34" charset="0"/>
                <a:cs typeface="Calibri" panose="020F0502020204030204" pitchFamily="34" charset="0"/>
              </a:rPr>
              <a:t> 2022). </a:t>
            </a:r>
          </a:p>
          <a:p>
            <a:pPr marL="342900" lvl="0" indent="-342900" algn="just">
              <a:lnSpc>
                <a:spcPct val="150000"/>
              </a:lnSpc>
              <a:spcBef>
                <a:spcPts val="600"/>
              </a:spcBef>
              <a:spcAft>
                <a:spcPts val="800"/>
              </a:spcAft>
              <a:buFont typeface="Symbol" panose="05050102010706020507" pitchFamily="18" charset="2"/>
              <a:buChar char=""/>
            </a:pPr>
            <a:r>
              <a:rPr lang="en-GB" sz="2000" kern="100" dirty="0">
                <a:latin typeface="Calibri" panose="020F0502020204030204" pitchFamily="34" charset="0"/>
                <a:ea typeface="Calibri" panose="020F0502020204030204" pitchFamily="34" charset="0"/>
                <a:cs typeface="Calibri" panose="020F0502020204030204" pitchFamily="34" charset="0"/>
              </a:rPr>
              <a:t>In the Housekeeping department,</a:t>
            </a:r>
            <a:r>
              <a:rPr lang="en-GB" sz="2000" dirty="0">
                <a:latin typeface="Calibri" panose="020F0502020204030204" pitchFamily="34" charset="0"/>
                <a:ea typeface="Calibri" panose="020F0502020204030204" pitchFamily="34" charset="0"/>
                <a:cs typeface="Calibri" panose="020F0502020204030204" pitchFamily="34" charset="0"/>
              </a:rPr>
              <a:t> updated room status (clean/dirty) in the system so the Reception can assign rooms efficiently.</a:t>
            </a:r>
            <a:endParaRPr lang="en-IN" sz="2000" kern="1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GB" sz="2000" dirty="0">
                <a:latin typeface="Calibri" panose="020F0502020204030204" pitchFamily="34" charset="0"/>
                <a:ea typeface="Calibri" panose="020F0502020204030204" pitchFamily="34" charset="0"/>
                <a:cs typeface="Calibri" panose="020F0502020204030204" pitchFamily="34" charset="0"/>
              </a:rPr>
              <a:t>In the F&amp;B department, inform Reception about breakfast timings or special event bookings that affect guest movement.</a:t>
            </a:r>
          </a:p>
          <a:p>
            <a:pPr marL="342900" lvl="0" indent="-342900" algn="just">
              <a:lnSpc>
                <a:spcPct val="150000"/>
              </a:lnSpc>
              <a:spcAft>
                <a:spcPts val="800"/>
              </a:spcAft>
              <a:buFont typeface="Symbol" panose="05050102010706020507" pitchFamily="18" charset="2"/>
              <a:buChar char=""/>
            </a:pPr>
            <a:r>
              <a:rPr lang="en-GB" sz="2000" dirty="0">
                <a:latin typeface="Calibri" panose="020F0502020204030204" pitchFamily="34" charset="0"/>
                <a:ea typeface="Calibri" panose="020F0502020204030204" pitchFamily="34" charset="0"/>
                <a:cs typeface="Calibri" panose="020F0502020204030204" pitchFamily="34" charset="0"/>
              </a:rPr>
              <a:t>Any other room related issues has been reported at the Front desk and passed on to the </a:t>
            </a:r>
            <a:r>
              <a:rPr lang="en-GB" sz="2000" dirty="0" err="1">
                <a:latin typeface="Calibri" panose="020F0502020204030204" pitchFamily="34" charset="0"/>
                <a:ea typeface="Calibri" panose="020F0502020204030204" pitchFamily="34" charset="0"/>
                <a:cs typeface="Calibri" panose="020F0502020204030204" pitchFamily="34" charset="0"/>
              </a:rPr>
              <a:t>Maintainace</a:t>
            </a:r>
            <a:r>
              <a:rPr lang="en-GB" sz="2000" dirty="0">
                <a:latin typeface="Calibri" panose="020F0502020204030204" pitchFamily="34" charset="0"/>
                <a:ea typeface="Calibri" panose="020F0502020204030204" pitchFamily="34" charset="0"/>
                <a:cs typeface="Calibri" panose="020F0502020204030204" pitchFamily="34" charset="0"/>
              </a:rPr>
              <a:t> team for resolution.</a:t>
            </a:r>
          </a:p>
        </p:txBody>
      </p:sp>
    </p:spTree>
    <p:extLst>
      <p:ext uri="{BB962C8B-B14F-4D97-AF65-F5344CB8AC3E}">
        <p14:creationId xmlns:p14="http://schemas.microsoft.com/office/powerpoint/2010/main" val="16387093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8D260-CB1C-30FD-B7E6-C2201B6961C1}"/>
              </a:ext>
            </a:extLst>
          </p:cNvPr>
          <p:cNvSpPr>
            <a:spLocks noGrp="1"/>
          </p:cNvSpPr>
          <p:nvPr>
            <p:ph type="title"/>
          </p:nvPr>
        </p:nvSpPr>
        <p:spPr/>
        <p:txBody>
          <a:bodyPr/>
          <a:lstStyle/>
          <a:p>
            <a:r>
              <a:rPr lang="en-GB" sz="5400" b="1" dirty="0">
                <a:effectLst/>
                <a:latin typeface="Calibri" panose="020F0502020204030204" pitchFamily="34" charset="0"/>
                <a:ea typeface="Calibri" panose="020F0502020204030204" pitchFamily="34" charset="0"/>
                <a:cs typeface="Times New Roman" panose="02020603050405020304" pitchFamily="18" charset="0"/>
              </a:rPr>
              <a:t>Conclusion </a:t>
            </a:r>
            <a:endParaRPr lang="en-GB" sz="9600" dirty="0"/>
          </a:p>
        </p:txBody>
      </p:sp>
      <p:sp>
        <p:nvSpPr>
          <p:cNvPr id="3" name="Content Placeholder 2">
            <a:extLst>
              <a:ext uri="{FF2B5EF4-FFF2-40B4-BE49-F238E27FC236}">
                <a16:creationId xmlns:a16="http://schemas.microsoft.com/office/drawing/2014/main" id="{DF2C1125-4E03-0A9E-2CAD-0A86EDD4E9BE}"/>
              </a:ext>
            </a:extLst>
          </p:cNvPr>
          <p:cNvSpPr>
            <a:spLocks noGrp="1"/>
          </p:cNvSpPr>
          <p:nvPr>
            <p:ph idx="1"/>
          </p:nvPr>
        </p:nvSpPr>
        <p:spPr>
          <a:xfrm>
            <a:off x="818712" y="2222287"/>
            <a:ext cx="10554574" cy="4296500"/>
          </a:xfrm>
        </p:spPr>
        <p:txBody>
          <a:bodyPr>
            <a:normAutofit/>
          </a:bodyPr>
          <a:lstStyle/>
          <a:p>
            <a:pPr marL="342900" lvl="0" indent="-342900" algn="just">
              <a:lnSpc>
                <a:spcPct val="150000"/>
              </a:lnSpc>
              <a:spcBef>
                <a:spcPts val="600"/>
              </a:spcBef>
              <a:buFont typeface="Symbol" panose="05050102010706020507" pitchFamily="18" charset="2"/>
              <a:buChar char=""/>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Discussed my roles and responsibilities. </a:t>
            </a:r>
            <a:endParaRPr lang="en-IN" sz="2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It also explained the experiences and challenges faced during the program. </a:t>
            </a:r>
            <a:endParaRPr lang="en-IN" sz="2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600"/>
              </a:spcAft>
              <a:buFont typeface="Symbol" panose="05050102010706020507" pitchFamily="18" charset="2"/>
              <a:buChar char=""/>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Stated about gained skills. </a:t>
            </a:r>
            <a:endParaRPr lang="en-IN" sz="2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800" dirty="0"/>
          </a:p>
        </p:txBody>
      </p:sp>
    </p:spTree>
    <p:extLst>
      <p:ext uri="{BB962C8B-B14F-4D97-AF65-F5344CB8AC3E}">
        <p14:creationId xmlns:p14="http://schemas.microsoft.com/office/powerpoint/2010/main" val="18427742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A374B-4A4B-96B3-0709-E4E7FEB08792}"/>
              </a:ext>
            </a:extLst>
          </p:cNvPr>
          <p:cNvSpPr>
            <a:spLocks noGrp="1"/>
          </p:cNvSpPr>
          <p:nvPr>
            <p:ph type="title"/>
          </p:nvPr>
        </p:nvSpPr>
        <p:spPr/>
        <p:txBody>
          <a:bodyPr/>
          <a:lstStyle/>
          <a:p>
            <a:r>
              <a:rPr lang="en-GB" sz="5400" dirty="0">
                <a:latin typeface="Calibri" panose="020F0502020204030204" pitchFamily="34" charset="0"/>
                <a:ea typeface="Calibri" panose="020F0502020204030204" pitchFamily="34" charset="0"/>
                <a:cs typeface="Calibri" panose="020F0502020204030204" pitchFamily="34" charset="0"/>
              </a:rPr>
              <a:t>References </a:t>
            </a:r>
          </a:p>
        </p:txBody>
      </p:sp>
      <p:sp>
        <p:nvSpPr>
          <p:cNvPr id="3" name="Content Placeholder 2">
            <a:extLst>
              <a:ext uri="{FF2B5EF4-FFF2-40B4-BE49-F238E27FC236}">
                <a16:creationId xmlns:a16="http://schemas.microsoft.com/office/drawing/2014/main" id="{50C1D779-D227-59FC-E874-33E838BD723A}"/>
              </a:ext>
            </a:extLst>
          </p:cNvPr>
          <p:cNvSpPr>
            <a:spLocks noGrp="1"/>
          </p:cNvSpPr>
          <p:nvPr>
            <p:ph idx="1"/>
          </p:nvPr>
        </p:nvSpPr>
        <p:spPr>
          <a:xfrm>
            <a:off x="0" y="1886673"/>
            <a:ext cx="12192000" cy="4971327"/>
          </a:xfrm>
        </p:spPr>
        <p:txBody>
          <a:bodyPr>
            <a:normAutofit/>
          </a:bodyPr>
          <a:lstStyle/>
          <a:p>
            <a:pPr>
              <a:buFont typeface="Arial" panose="020B0604020202020204" pitchFamily="34" charset="0"/>
              <a:buChar char="•"/>
            </a:pPr>
            <a:endParaRPr lang="en-GB" sz="1000" dirty="0">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Andersen, V., </a:t>
            </a:r>
            <a:r>
              <a:rPr lang="en-GB" sz="1000" dirty="0" err="1">
                <a:latin typeface="Calibri" panose="020F0502020204030204" pitchFamily="34" charset="0"/>
                <a:ea typeface="Calibri" panose="020F0502020204030204" pitchFamily="34" charset="0"/>
                <a:cs typeface="Calibri" panose="020F0502020204030204" pitchFamily="34" charset="0"/>
              </a:rPr>
              <a:t>Lelieveld</a:t>
            </a:r>
            <a:r>
              <a:rPr lang="en-GB" sz="1000" dirty="0">
                <a:latin typeface="Calibri" panose="020F0502020204030204" pitchFamily="34" charset="0"/>
                <a:ea typeface="Calibri" panose="020F0502020204030204" pitchFamily="34" charset="0"/>
                <a:cs typeface="Calibri" panose="020F0502020204030204" pitchFamily="34" charset="0"/>
              </a:rPr>
              <a:t>, H.L.M. and </a:t>
            </a:r>
            <a:r>
              <a:rPr lang="en-GB" sz="1000" dirty="0" err="1">
                <a:latin typeface="Calibri" panose="020F0502020204030204" pitchFamily="34" charset="0"/>
                <a:ea typeface="Calibri" panose="020F0502020204030204" pitchFamily="34" charset="0"/>
                <a:cs typeface="Calibri" panose="020F0502020204030204" pitchFamily="34" charset="0"/>
              </a:rPr>
              <a:t>Motarjemi</a:t>
            </a:r>
            <a:r>
              <a:rPr lang="en-GB" sz="1000" dirty="0">
                <a:latin typeface="Calibri" panose="020F0502020204030204" pitchFamily="34" charset="0"/>
                <a:ea typeface="Calibri" panose="020F0502020204030204" pitchFamily="34" charset="0"/>
                <a:cs typeface="Calibri" panose="020F0502020204030204" pitchFamily="34" charset="0"/>
              </a:rPr>
              <a:t>, Y. (eds) (2023) Food safety management: a practical guide for the food industry. Second edition / edited by Veslemøy Andersen, Huub </a:t>
            </a:r>
            <a:r>
              <a:rPr lang="en-GB" sz="1000" dirty="0" err="1">
                <a:latin typeface="Calibri" panose="020F0502020204030204" pitchFamily="34" charset="0"/>
                <a:ea typeface="Calibri" panose="020F0502020204030204" pitchFamily="34" charset="0"/>
                <a:cs typeface="Calibri" panose="020F0502020204030204" pitchFamily="34" charset="0"/>
              </a:rPr>
              <a:t>Lelieveld</a:t>
            </a:r>
            <a:r>
              <a:rPr lang="en-GB" sz="1000" dirty="0">
                <a:latin typeface="Calibri" panose="020F0502020204030204" pitchFamily="34" charset="0"/>
                <a:ea typeface="Calibri" panose="020F0502020204030204" pitchFamily="34" charset="0"/>
                <a:cs typeface="Calibri" panose="020F0502020204030204" pitchFamily="34" charset="0"/>
              </a:rPr>
              <a:t>, Yasmine </a:t>
            </a:r>
            <a:r>
              <a:rPr lang="en-GB" sz="1000" dirty="0" err="1">
                <a:latin typeface="Calibri" panose="020F0502020204030204" pitchFamily="34" charset="0"/>
                <a:ea typeface="Calibri" panose="020F0502020204030204" pitchFamily="34" charset="0"/>
                <a:cs typeface="Calibri" panose="020F0502020204030204" pitchFamily="34" charset="0"/>
              </a:rPr>
              <a:t>Motarjemi</a:t>
            </a:r>
            <a:r>
              <a:rPr lang="en-GB" sz="1000" dirty="0">
                <a:latin typeface="Calibri" panose="020F0502020204030204" pitchFamily="34" charset="0"/>
                <a:ea typeface="Calibri" panose="020F0502020204030204" pitchFamily="34" charset="0"/>
                <a:cs typeface="Calibri" panose="020F0502020204030204" pitchFamily="34" charset="0"/>
              </a:rPr>
              <a:t>. Amsterdam: Academic Press. Available at https://librarysearch.uwtsd.ac.uk/permalink/44WHELF_UWTSD/tj3s4p/alma99100669583602421 . (Accessed: 18 March 2025).</a:t>
            </a: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Abdou, A.H., Hassan, T.H. and El Dief, M.M., 2020. A description of green hotel practices and their role in achieving sustainable development. Sustainability, 12(22), p.9624.</a:t>
            </a: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The Angel Hotel. (n.d.). Eat &amp; drink. Available at: https://www.angelhotelcardiffcity.co.uk/eat-drink.html (Accessed: 29 April 2025).</a:t>
            </a: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Andersen, V., </a:t>
            </a:r>
            <a:r>
              <a:rPr lang="en-GB" sz="1000" dirty="0" err="1">
                <a:latin typeface="Calibri" panose="020F0502020204030204" pitchFamily="34" charset="0"/>
                <a:ea typeface="Calibri" panose="020F0502020204030204" pitchFamily="34" charset="0"/>
                <a:cs typeface="Calibri" panose="020F0502020204030204" pitchFamily="34" charset="0"/>
              </a:rPr>
              <a:t>Lelieveld</a:t>
            </a:r>
            <a:r>
              <a:rPr lang="en-GB" sz="1000" dirty="0">
                <a:latin typeface="Calibri" panose="020F0502020204030204" pitchFamily="34" charset="0"/>
                <a:ea typeface="Calibri" panose="020F0502020204030204" pitchFamily="34" charset="0"/>
                <a:cs typeface="Calibri" panose="020F0502020204030204" pitchFamily="34" charset="0"/>
              </a:rPr>
              <a:t>, H.L.M. and </a:t>
            </a:r>
            <a:r>
              <a:rPr lang="en-GB" sz="1000" dirty="0" err="1">
                <a:latin typeface="Calibri" panose="020F0502020204030204" pitchFamily="34" charset="0"/>
                <a:ea typeface="Calibri" panose="020F0502020204030204" pitchFamily="34" charset="0"/>
                <a:cs typeface="Calibri" panose="020F0502020204030204" pitchFamily="34" charset="0"/>
              </a:rPr>
              <a:t>Motarjemi</a:t>
            </a:r>
            <a:r>
              <a:rPr lang="en-GB" sz="1000" dirty="0">
                <a:latin typeface="Calibri" panose="020F0502020204030204" pitchFamily="34" charset="0"/>
                <a:ea typeface="Calibri" panose="020F0502020204030204" pitchFamily="34" charset="0"/>
                <a:cs typeface="Calibri" panose="020F0502020204030204" pitchFamily="34" charset="0"/>
              </a:rPr>
              <a:t>, Y. (2023) Food Safety Management - A Practical Guide for the Food Industry. 2nd ed. Chantilly: Elsevier. Available at https://www.sciencedirect.com/book/9780123815040/food-safety-management . (Accessed: 19 March 2025).</a:t>
            </a: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             Environmental Impact (2025) Responsibility at Whitbread .Available at : https://www.whitbread.co.uk/sustainability/responsibility/environmental-impact/# </a:t>
            </a: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(Accessed: 31 March). </a:t>
            </a: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Flaherty, G., Hession, M. and </a:t>
            </a:r>
            <a:r>
              <a:rPr lang="en-GB" sz="1000" dirty="0" err="1">
                <a:latin typeface="Calibri" panose="020F0502020204030204" pitchFamily="34" charset="0"/>
                <a:ea typeface="Calibri" panose="020F0502020204030204" pitchFamily="34" charset="0"/>
                <a:cs typeface="Calibri" panose="020F0502020204030204" pitchFamily="34" charset="0"/>
              </a:rPr>
              <a:t>Cuggy</a:t>
            </a:r>
            <a:r>
              <a:rPr lang="en-GB" sz="1000" dirty="0">
                <a:latin typeface="Calibri" panose="020F0502020204030204" pitchFamily="34" charset="0"/>
                <a:ea typeface="Calibri" panose="020F0502020204030204" pitchFamily="34" charset="0"/>
                <a:cs typeface="Calibri" panose="020F0502020204030204" pitchFamily="34" charset="0"/>
              </a:rPr>
              <a:t>, C. (2016) ‘Hotel fire safety for international travellers’, Travel medicine and infectious disease, 14(5), pp. 529–530. Available at: https://doi.org/10.1016/j.tmaid.2016.05.011 .</a:t>
            </a: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 (Accessed: 31 March 2025).</a:t>
            </a: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Jeavons P. (2025) Front Desk-Receptionist, Premier Inn hotel. Coordination- Hospitality Placement. Premier Inn Hotel, Wales. 12 February 2025</a:t>
            </a: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Premier Inn Hotel (2025) Premier Inn Breakfast. Available at: https://www.premierinn.com/content/dam/global/restaurants/Global/premier-inn-breakfast-colo.pdf (Accessed 19 March 2025). </a:t>
            </a: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Premier Inn (2025) Rules of complaints procedure. Available at: https://www.premierinn.com/gb/en/terms/supply-chain-complaints-procedure.html </a:t>
            </a: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(Accessed: 31 March). </a:t>
            </a: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Tracy Watkins (2025) Hotel Manager Premier Inn hotel. Coordination- Hospitality Placement. Premier Inn Hotel, Wales. 12 February 2025. </a:t>
            </a: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‘WIN: A TWO-NIGHT PREMIER INN STAY IN A PREMIER PLUS ROOM’ (2022) Business traveller (British ed.), pp. 23-. </a:t>
            </a:r>
            <a:r>
              <a:rPr lang="en-GB" sz="1000">
                <a:latin typeface="Calibri" panose="020F0502020204030204" pitchFamily="34" charset="0"/>
                <a:ea typeface="Calibri" panose="020F0502020204030204" pitchFamily="34" charset="0"/>
                <a:cs typeface="Calibri" panose="020F0502020204030204" pitchFamily="34" charset="0"/>
              </a:rPr>
              <a:t>Available </a:t>
            </a:r>
            <a:r>
              <a:rPr lang="en-GB" sz="1000" dirty="0">
                <a:latin typeface="Calibri" panose="020F0502020204030204" pitchFamily="34" charset="0"/>
                <a:ea typeface="Calibri" panose="020F0502020204030204" pitchFamily="34" charset="0"/>
                <a:cs typeface="Calibri" panose="020F0502020204030204" pitchFamily="34" charset="0"/>
              </a:rPr>
              <a:t>at : https://librarysearch.uwtsd.ac.uk/permalink/44WHELF_UWTSD/igoone/cdi_gale_infotracgeneralonefile_A704721905 .( Accessed: 31 March 2025)</a:t>
            </a:r>
          </a:p>
          <a:p>
            <a:pPr>
              <a:buFont typeface="Arial" panose="020B0604020202020204" pitchFamily="34" charset="0"/>
              <a:buChar char="•"/>
            </a:pPr>
            <a:endParaRPr lang="en-GB" sz="1000" dirty="0">
              <a:latin typeface="Calibri" panose="020F0502020204030204" pitchFamily="34" charset="0"/>
              <a:ea typeface="Calibri" panose="020F0502020204030204" pitchFamily="34" charset="0"/>
              <a:cs typeface="Calibri" panose="020F0502020204030204" pitchFamily="34" charset="0"/>
            </a:endParaRPr>
          </a:p>
          <a:p>
            <a:endParaRPr lang="en-GB" sz="1000" dirty="0"/>
          </a:p>
        </p:txBody>
      </p:sp>
    </p:spTree>
    <p:extLst>
      <p:ext uri="{BB962C8B-B14F-4D97-AF65-F5344CB8AC3E}">
        <p14:creationId xmlns:p14="http://schemas.microsoft.com/office/powerpoint/2010/main" val="29035398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847FF-1624-F30A-8E83-876FF79BAC07}"/>
              </a:ext>
            </a:extLst>
          </p:cNvPr>
          <p:cNvSpPr>
            <a:spLocks noGrp="1"/>
          </p:cNvSpPr>
          <p:nvPr>
            <p:ph type="title"/>
          </p:nvPr>
        </p:nvSpPr>
        <p:spPr/>
        <p:txBody>
          <a:bodyPr/>
          <a:lstStyle/>
          <a:p>
            <a:r>
              <a:rPr lang="en-GB" sz="5400" dirty="0">
                <a:latin typeface="Calibri" panose="020F0502020204030204" pitchFamily="34" charset="0"/>
                <a:ea typeface="Calibri" panose="020F0502020204030204" pitchFamily="34" charset="0"/>
                <a:cs typeface="Calibri" panose="020F0502020204030204" pitchFamily="34" charset="0"/>
              </a:rPr>
              <a:t>References (Continued) </a:t>
            </a:r>
          </a:p>
        </p:txBody>
      </p:sp>
      <p:sp>
        <p:nvSpPr>
          <p:cNvPr id="3" name="Content Placeholder 2">
            <a:extLst>
              <a:ext uri="{FF2B5EF4-FFF2-40B4-BE49-F238E27FC236}">
                <a16:creationId xmlns:a16="http://schemas.microsoft.com/office/drawing/2014/main" id="{F4A66A55-BE2A-E9C7-0998-A500FFAE3412}"/>
              </a:ext>
            </a:extLst>
          </p:cNvPr>
          <p:cNvSpPr>
            <a:spLocks noGrp="1"/>
          </p:cNvSpPr>
          <p:nvPr>
            <p:ph idx="1"/>
          </p:nvPr>
        </p:nvSpPr>
        <p:spPr>
          <a:xfrm>
            <a:off x="0" y="1794077"/>
            <a:ext cx="12192000" cy="5063924"/>
          </a:xfrm>
        </p:spPr>
        <p:txBody>
          <a:bodyPr>
            <a:normAutofit/>
          </a:bodyPr>
          <a:lstStyle/>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Galli, F. and New, K.J. (2022) ‘Gibbs cycle review. Emotions as a part of the cycle,’ E-Motion: </a:t>
            </a:r>
            <a:r>
              <a:rPr lang="en-GB" sz="1000" dirty="0" err="1">
                <a:latin typeface="Calibri" panose="020F0502020204030204" pitchFamily="34" charset="0"/>
                <a:ea typeface="Calibri" panose="020F0502020204030204" pitchFamily="34" charset="0"/>
                <a:cs typeface="Calibri" panose="020F0502020204030204" pitchFamily="34" charset="0"/>
              </a:rPr>
              <a:t>Revista</a:t>
            </a:r>
            <a:r>
              <a:rPr lang="en-GB" sz="1000" dirty="0">
                <a:latin typeface="Calibri" panose="020F0502020204030204" pitchFamily="34" charset="0"/>
                <a:ea typeface="Calibri" panose="020F0502020204030204" pitchFamily="34" charset="0"/>
                <a:cs typeface="Calibri" panose="020F0502020204030204" pitchFamily="34" charset="0"/>
              </a:rPr>
              <a:t> de </a:t>
            </a:r>
            <a:r>
              <a:rPr lang="en-GB" sz="1000" dirty="0" err="1">
                <a:latin typeface="Calibri" panose="020F0502020204030204" pitchFamily="34" charset="0"/>
                <a:ea typeface="Calibri" panose="020F0502020204030204" pitchFamily="34" charset="0"/>
                <a:cs typeface="Calibri" panose="020F0502020204030204" pitchFamily="34" charset="0"/>
              </a:rPr>
              <a:t>Educación</a:t>
            </a:r>
            <a:r>
              <a:rPr lang="en-GB" sz="1000" dirty="0">
                <a:latin typeface="Calibri" panose="020F0502020204030204" pitchFamily="34" charset="0"/>
                <a:ea typeface="Calibri" panose="020F0502020204030204" pitchFamily="34" charset="0"/>
                <a:cs typeface="Calibri" panose="020F0502020204030204" pitchFamily="34" charset="0"/>
              </a:rPr>
              <a:t>, </a:t>
            </a:r>
            <a:r>
              <a:rPr lang="en-GB" sz="1000" dirty="0" err="1">
                <a:latin typeface="Calibri" panose="020F0502020204030204" pitchFamily="34" charset="0"/>
                <a:ea typeface="Calibri" panose="020F0502020204030204" pitchFamily="34" charset="0"/>
                <a:cs typeface="Calibri" panose="020F0502020204030204" pitchFamily="34" charset="0"/>
              </a:rPr>
              <a:t>Motricidad</a:t>
            </a:r>
            <a:r>
              <a:rPr lang="en-GB" sz="1000" dirty="0">
                <a:latin typeface="Calibri" panose="020F0502020204030204" pitchFamily="34" charset="0"/>
                <a:ea typeface="Calibri" panose="020F0502020204030204" pitchFamily="34" charset="0"/>
                <a:cs typeface="Calibri" panose="020F0502020204030204" pitchFamily="34" charset="0"/>
              </a:rPr>
              <a:t> e </a:t>
            </a:r>
            <a:r>
              <a:rPr lang="en-GB" sz="1000" dirty="0" err="1">
                <a:latin typeface="Calibri" panose="020F0502020204030204" pitchFamily="34" charset="0"/>
                <a:ea typeface="Calibri" panose="020F0502020204030204" pitchFamily="34" charset="0"/>
                <a:cs typeface="Calibri" panose="020F0502020204030204" pitchFamily="34" charset="0"/>
              </a:rPr>
              <a:t>Investigación</a:t>
            </a:r>
            <a:r>
              <a:rPr lang="en-GB" sz="1000" dirty="0">
                <a:latin typeface="Calibri" panose="020F0502020204030204" pitchFamily="34" charset="0"/>
                <a:ea typeface="Calibri" panose="020F0502020204030204" pitchFamily="34" charset="0"/>
                <a:cs typeface="Calibri" panose="020F0502020204030204" pitchFamily="34" charset="0"/>
              </a:rPr>
              <a:t>, (19), pp.92-101. Available at: https://www.uhu.es/publicaciones/ojs/index.php/e-moti-on/article/view/7224 (Accessed: 18 March 2025). </a:t>
            </a:r>
          </a:p>
          <a:p>
            <a:pPr>
              <a:buFont typeface="Arial" panose="020B0604020202020204" pitchFamily="34" charset="0"/>
              <a:buChar char="•"/>
            </a:pPr>
            <a:endParaRPr lang="en-GB" sz="1000" dirty="0">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Harbi, M. (2016) ‘Premier Inn’, Business traveller (British ed.), pp. 9-. Available at https://librarysearch.uwtsd.ac.uk/permalink/44WHELF_UWTSD/igoone/cdi_gale_infotracgeneralonefile_A457972583 . (Accessed: 31 March 2025). </a:t>
            </a:r>
          </a:p>
          <a:p>
            <a:pPr marL="0" indent="0">
              <a:buNone/>
            </a:pPr>
            <a:endParaRPr lang="en-GB" sz="1000" dirty="0">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McLeod, S. (2024) Gibbs Reflective Cycle. Available at: https://www.simplypsychology.org/gibbs-reflective-cycle.html .  (Accessed: 18 March 2025). </a:t>
            </a:r>
          </a:p>
          <a:p>
            <a:pPr>
              <a:buFont typeface="Arial" panose="020B0604020202020204" pitchFamily="34" charset="0"/>
              <a:buChar char="•"/>
            </a:pPr>
            <a:r>
              <a:rPr lang="en-GB" sz="1000" dirty="0" err="1">
                <a:latin typeface="Calibri" panose="020F0502020204030204" pitchFamily="34" charset="0"/>
                <a:ea typeface="Calibri" panose="020F0502020204030204" pitchFamily="34" charset="0"/>
                <a:cs typeface="Calibri" panose="020F0502020204030204" pitchFamily="34" charset="0"/>
              </a:rPr>
              <a:t>Melián</a:t>
            </a:r>
            <a:r>
              <a:rPr lang="en-GB" sz="1000" dirty="0">
                <a:latin typeface="Calibri" panose="020F0502020204030204" pitchFamily="34" charset="0"/>
                <a:ea typeface="Calibri" panose="020F0502020204030204" pitchFamily="34" charset="0"/>
                <a:cs typeface="Calibri" panose="020F0502020204030204" pitchFamily="34" charset="0"/>
              </a:rPr>
              <a:t>-González, S. and </a:t>
            </a:r>
            <a:r>
              <a:rPr lang="en-GB" sz="1000" dirty="0" err="1">
                <a:latin typeface="Calibri" panose="020F0502020204030204" pitchFamily="34" charset="0"/>
                <a:ea typeface="Calibri" panose="020F0502020204030204" pitchFamily="34" charset="0"/>
                <a:cs typeface="Calibri" panose="020F0502020204030204" pitchFamily="34" charset="0"/>
              </a:rPr>
              <a:t>Bulchand-Gidumal</a:t>
            </a:r>
            <a:r>
              <a:rPr lang="en-GB" sz="1000" dirty="0">
                <a:latin typeface="Calibri" panose="020F0502020204030204" pitchFamily="34" charset="0"/>
                <a:ea typeface="Calibri" panose="020F0502020204030204" pitchFamily="34" charset="0"/>
                <a:cs typeface="Calibri" panose="020F0502020204030204" pitchFamily="34" charset="0"/>
              </a:rPr>
              <a:t>, J. (2017) ‘Information technology and front office employees’ performance’, International journal of contemporary hospitality management, 29(8), pp. 2159–2177. Available at https://librarysearch.uwtsd.ac.uk/permalink/44WHELF_UWTSD/igoone/cdi_proquest_journals_1935250833. (Accessed: 19 March 2025).</a:t>
            </a:r>
          </a:p>
          <a:p>
            <a:pPr>
              <a:buFont typeface="Arial" panose="020B0604020202020204" pitchFamily="34" charset="0"/>
              <a:buChar char="•"/>
            </a:pPr>
            <a:endParaRPr lang="en-GB" sz="1000" dirty="0">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r>
              <a:rPr lang="en-GB" sz="1000" dirty="0" err="1">
                <a:latin typeface="Calibri" panose="020F0502020204030204" pitchFamily="34" charset="0"/>
                <a:ea typeface="Calibri" panose="020F0502020204030204" pitchFamily="34" charset="0"/>
                <a:cs typeface="Calibri" panose="020F0502020204030204" pitchFamily="34" charset="0"/>
              </a:rPr>
              <a:t>Mangco</a:t>
            </a:r>
            <a:r>
              <a:rPr lang="en-GB" sz="1000" dirty="0">
                <a:latin typeface="Calibri" panose="020F0502020204030204" pitchFamily="34" charset="0"/>
                <a:ea typeface="Calibri" panose="020F0502020204030204" pitchFamily="34" charset="0"/>
                <a:cs typeface="Calibri" panose="020F0502020204030204" pitchFamily="34" charset="0"/>
              </a:rPr>
              <a:t>, C.A. and Andales, N. (2023) ‘Assessing Hygienic Practices, Sanitation Procedures of Housekeeping Department Perceived by Hotels-Motels Housekeeping Heads’, Interdisciplinary Social Studies, 2(8), pp.2186-2193. Available at:  https://iss.internationaljournallabs.com/index.php/iss/article/download/453/439. (Accessed: 19 March 2025).</a:t>
            </a: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Premier Inn Hotel (2025) Pontypool Hotels | Book Hotels In Pontypool | Premier Inn (Accessed: 19 March 2025). </a:t>
            </a:r>
          </a:p>
          <a:p>
            <a:pPr>
              <a:buFont typeface="Arial" panose="020B0604020202020204" pitchFamily="34" charset="0"/>
              <a:buChar char="•"/>
            </a:pPr>
            <a:r>
              <a:rPr lang="en-GB" sz="1000" dirty="0" err="1">
                <a:latin typeface="Calibri" panose="020F0502020204030204" pitchFamily="34" charset="0"/>
                <a:ea typeface="Calibri" panose="020F0502020204030204" pitchFamily="34" charset="0"/>
                <a:cs typeface="Calibri" panose="020F0502020204030204" pitchFamily="34" charset="0"/>
              </a:rPr>
              <a:t>Trimasse</a:t>
            </a:r>
            <a:r>
              <a:rPr lang="en-GB" sz="1000" dirty="0">
                <a:latin typeface="Calibri" panose="020F0502020204030204" pitchFamily="34" charset="0"/>
                <a:ea typeface="Calibri" panose="020F0502020204030204" pitchFamily="34" charset="0"/>
                <a:cs typeface="Calibri" panose="020F0502020204030204" pitchFamily="34" charset="0"/>
              </a:rPr>
              <a:t>, N. (2025) ‘The use of reflective reports in higher education’, Reflective practice, 26(1), pp. 154–171. Available at: https://doi.org/10.1080/14623943.2024.2424520. (Accessed: 31 March 2025).</a:t>
            </a:r>
          </a:p>
          <a:p>
            <a:pPr>
              <a:buFont typeface="Arial" panose="020B0604020202020204" pitchFamily="34" charset="0"/>
              <a:buChar char="•"/>
            </a:pPr>
            <a:endParaRPr lang="en-GB" sz="1000" dirty="0">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Villard, L. (2025) Lecturer, Formal Teams meeting– Lecturer, Hotel Administration and Front Office (HAFO), Operating Hotel Facilities (OHF), Food and Beverage Operations. Assessment Portfolio and Assignments -Hospitality Placement. University of Wales Trinity Saint David, Wales. 19 March,2025. </a:t>
            </a: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Whitbread PLC (2023) Environmental, Social and Governance Report 2022/23 .Available at : https://cdn.whitbread.co.uk/media/2023/05/Whitbread_ESG_Report_FY22_23-1.pdf . (Accessed: 19 March).</a:t>
            </a:r>
          </a:p>
          <a:p>
            <a:pPr>
              <a:buFont typeface="Arial" panose="020B0604020202020204" pitchFamily="34" charset="0"/>
              <a:buChar char="•"/>
            </a:pPr>
            <a:endParaRPr lang="en-GB" sz="1000" dirty="0">
              <a:latin typeface="Calibri" panose="020F0502020204030204" pitchFamily="34" charset="0"/>
              <a:ea typeface="Calibri" panose="020F0502020204030204" pitchFamily="34" charset="0"/>
              <a:cs typeface="Calibri" panose="020F0502020204030204" pitchFamily="34" charset="0"/>
            </a:endParaRPr>
          </a:p>
          <a:p>
            <a:endParaRPr lang="en-GB" sz="900" dirty="0"/>
          </a:p>
        </p:txBody>
      </p:sp>
    </p:spTree>
    <p:extLst>
      <p:ext uri="{BB962C8B-B14F-4D97-AF65-F5344CB8AC3E}">
        <p14:creationId xmlns:p14="http://schemas.microsoft.com/office/powerpoint/2010/main" val="175577186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Quotable</Template>
  <TotalTime>146</TotalTime>
  <Words>2801</Words>
  <Application>Microsoft Office PowerPoint</Application>
  <PresentationFormat>Widescreen</PresentationFormat>
  <Paragraphs>135</Paragraphs>
  <Slides>17</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Century Gothic</vt:lpstr>
      <vt:lpstr>Symbol</vt:lpstr>
      <vt:lpstr>Wingdings 2</vt:lpstr>
      <vt:lpstr>Quotable</vt:lpstr>
      <vt:lpstr>       PRESENTATION on Placement Experience      </vt:lpstr>
      <vt:lpstr>Table of Contents </vt:lpstr>
      <vt:lpstr>Introduction </vt:lpstr>
      <vt:lpstr>Food &amp; Beverages department roles and responsibilities </vt:lpstr>
      <vt:lpstr>Key Experiences in F&amp;B </vt:lpstr>
      <vt:lpstr>Challenges faced in F&amp;B</vt:lpstr>
      <vt:lpstr>Developed skills </vt:lpstr>
      <vt:lpstr>Hotel administration and front office roles and responsibilities </vt:lpstr>
      <vt:lpstr>Key experiences in HAFO </vt:lpstr>
      <vt:lpstr>Challenges and develop skills </vt:lpstr>
      <vt:lpstr>Operating hotel facilities roles and responsibilities </vt:lpstr>
      <vt:lpstr>Key experiences in OHF </vt:lpstr>
      <vt:lpstr>Challenges and Gain Experience </vt:lpstr>
      <vt:lpstr>Interconnection between departments </vt:lpstr>
      <vt:lpstr>Conclusion </vt:lpstr>
      <vt:lpstr>References </vt:lpstr>
      <vt:lpstr>References (Continued)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BHIM5011 HOTEL PLACEMENT – OPERATING HOTEL FACILITIES LEVEL 5    “Part 5 – Presentation on Placement Experience”</dc:title>
  <dc:creator>Elena silvia Cazacu</dc:creator>
  <cp:lastModifiedBy>Elena silvia Cazacu</cp:lastModifiedBy>
  <cp:revision>2</cp:revision>
  <dcterms:created xsi:type="dcterms:W3CDTF">2025-04-12T07:22:28Z</dcterms:created>
  <dcterms:modified xsi:type="dcterms:W3CDTF">2025-05-05T13:12:47Z</dcterms:modified>
</cp:coreProperties>
</file>