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273" r:id="rId3"/>
    <p:sldId id="259" r:id="rId4"/>
    <p:sldId id="261" r:id="rId5"/>
    <p:sldId id="262" r:id="rId6"/>
    <p:sldId id="263" r:id="rId7"/>
    <p:sldId id="264" r:id="rId8"/>
    <p:sldId id="279" r:id="rId9"/>
    <p:sldId id="266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D1D8B7"/>
    <a:srgbClr val="A09D79"/>
    <a:srgbClr val="AD5C4D"/>
    <a:srgbClr val="543E35"/>
    <a:srgbClr val="637700"/>
    <a:srgbClr val="FFF4ED"/>
    <a:srgbClr val="5E6A76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55" d="100"/>
          <a:sy n="55" d="100"/>
        </p:scale>
        <p:origin x="1096" y="26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8/10/relationships/authors" Target="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na rautu" userId="f17e7c8cbf5943d1" providerId="LiveId" clId="{6326BEC1-D751-41DF-9742-3F4FAB52BB4F}"/>
    <pc:docChg chg="modSld">
      <pc:chgData name="florina rautu" userId="f17e7c8cbf5943d1" providerId="LiveId" clId="{6326BEC1-D751-41DF-9742-3F4FAB52BB4F}" dt="2025-11-13T19:44:51.635" v="0" actId="20577"/>
      <pc:docMkLst>
        <pc:docMk/>
      </pc:docMkLst>
      <pc:sldChg chg="modSp mod">
        <pc:chgData name="florina rautu" userId="f17e7c8cbf5943d1" providerId="LiveId" clId="{6326BEC1-D751-41DF-9742-3F4FAB52BB4F}" dt="2025-11-13T19:44:51.635" v="0" actId="20577"/>
        <pc:sldMkLst>
          <pc:docMk/>
          <pc:sldMk cId="417536504" sldId="272"/>
        </pc:sldMkLst>
        <pc:spChg chg="mod">
          <ac:chgData name="florina rautu" userId="f17e7c8cbf5943d1" providerId="LiveId" clId="{6326BEC1-D751-41DF-9742-3F4FAB52BB4F}" dt="2025-11-13T19:44:51.635" v="0" actId="20577"/>
          <ac:spMkLst>
            <pc:docMk/>
            <pc:sldMk cId="417536504" sldId="272"/>
            <ac:spMk id="2" creationId="{43B8BB83-CA62-C813-5584-9F9C32557A2B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6.jpg"/><Relationship Id="rId1" Type="http://schemas.openxmlformats.org/officeDocument/2006/relationships/image" Target="../media/image8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6.jpg"/><Relationship Id="rId1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5ABFD0-EAB2-45E9-9A5D-1DC705908C02}" type="doc">
      <dgm:prSet loTypeId="urn:microsoft.com/office/officeart/2005/8/layout/arrow6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GB"/>
        </a:p>
      </dgm:t>
    </dgm:pt>
    <dgm:pt modelId="{27831128-547D-4DA1-BE5C-25274A1E11EB}">
      <dgm:prSet phldrT="[Text]" custT="1"/>
      <dgm:spPr/>
      <dgm:t>
        <a:bodyPr/>
        <a:lstStyle/>
        <a:p>
          <a:r>
            <a:rPr lang="en-US" sz="2400" b="1" dirty="0">
              <a:solidFill>
                <a:srgbClr val="000000"/>
              </a:solidFill>
            </a:rPr>
            <a:t>Challenges: Distractions, </a:t>
          </a:r>
          <a:r>
            <a:rPr lang="en-US" sz="2400" b="1" dirty="0" err="1">
              <a:solidFill>
                <a:srgbClr val="000000"/>
              </a:solidFill>
            </a:rPr>
            <a:t>synthesising</a:t>
          </a:r>
          <a:r>
            <a:rPr lang="en-US" sz="2400" b="1" dirty="0">
              <a:solidFill>
                <a:srgbClr val="000000"/>
              </a:solidFill>
            </a:rPr>
            <a:t> sources</a:t>
          </a:r>
          <a:endParaRPr lang="en-GB" sz="2400" b="1" dirty="0">
            <a:solidFill>
              <a:srgbClr val="000000"/>
            </a:solidFill>
          </a:endParaRPr>
        </a:p>
      </dgm:t>
    </dgm:pt>
    <dgm:pt modelId="{470CBF56-3B6F-446C-B26A-D2FCBA000C6F}" type="parTrans" cxnId="{D0720605-B135-4780-A129-4F410D91188B}">
      <dgm:prSet/>
      <dgm:spPr/>
      <dgm:t>
        <a:bodyPr/>
        <a:lstStyle/>
        <a:p>
          <a:endParaRPr lang="en-GB"/>
        </a:p>
      </dgm:t>
    </dgm:pt>
    <dgm:pt modelId="{59B3BCE0-5A90-4454-A4F5-615A7C5A939A}" type="sibTrans" cxnId="{D0720605-B135-4780-A129-4F410D91188B}">
      <dgm:prSet/>
      <dgm:spPr/>
      <dgm:t>
        <a:bodyPr/>
        <a:lstStyle/>
        <a:p>
          <a:endParaRPr lang="en-GB"/>
        </a:p>
      </dgm:t>
    </dgm:pt>
    <dgm:pt modelId="{33C77E6F-730E-4993-96DF-A1EFEFCA48F1}">
      <dgm:prSet phldrT="[Text]" custT="1"/>
      <dgm:spPr/>
      <dgm:t>
        <a:bodyPr/>
        <a:lstStyle/>
        <a:p>
          <a:r>
            <a:rPr lang="en-US" sz="2400" b="1" dirty="0">
              <a:solidFill>
                <a:srgbClr val="000000"/>
              </a:solidFill>
            </a:rPr>
            <a:t>Successes: Improved digital research, academic writing skills</a:t>
          </a:r>
          <a:endParaRPr lang="en-GB" sz="2400" b="1" dirty="0">
            <a:solidFill>
              <a:srgbClr val="000000"/>
            </a:solidFill>
          </a:endParaRPr>
        </a:p>
      </dgm:t>
    </dgm:pt>
    <dgm:pt modelId="{06AB76BC-4A9C-4D49-B4E3-14A09A415900}" type="parTrans" cxnId="{36118F2A-C313-46D5-AFE2-3A8E75641672}">
      <dgm:prSet/>
      <dgm:spPr/>
      <dgm:t>
        <a:bodyPr/>
        <a:lstStyle/>
        <a:p>
          <a:endParaRPr lang="en-GB"/>
        </a:p>
      </dgm:t>
    </dgm:pt>
    <dgm:pt modelId="{5034E068-AAFC-4CFE-8604-97D351F5F3BF}" type="sibTrans" cxnId="{36118F2A-C313-46D5-AFE2-3A8E75641672}">
      <dgm:prSet/>
      <dgm:spPr/>
      <dgm:t>
        <a:bodyPr/>
        <a:lstStyle/>
        <a:p>
          <a:endParaRPr lang="en-GB"/>
        </a:p>
      </dgm:t>
    </dgm:pt>
    <dgm:pt modelId="{7532F904-DE95-407E-ACAE-35125AF3067B}" type="pres">
      <dgm:prSet presAssocID="{E65ABFD0-EAB2-45E9-9A5D-1DC705908C02}" presName="compositeShape" presStyleCnt="0">
        <dgm:presLayoutVars>
          <dgm:chMax val="2"/>
          <dgm:dir/>
          <dgm:resizeHandles val="exact"/>
        </dgm:presLayoutVars>
      </dgm:prSet>
      <dgm:spPr/>
    </dgm:pt>
    <dgm:pt modelId="{0A42DF7E-E6A6-4901-A14D-89FBEF444CAB}" type="pres">
      <dgm:prSet presAssocID="{E65ABFD0-EAB2-45E9-9A5D-1DC705908C02}" presName="ribbon" presStyleLbl="node1" presStyleIdx="0" presStyleCnt="1"/>
      <dgm:spPr/>
    </dgm:pt>
    <dgm:pt modelId="{27EB2A3B-ADC8-4DF7-851E-90BAFE4CE63C}" type="pres">
      <dgm:prSet presAssocID="{E65ABFD0-EAB2-45E9-9A5D-1DC705908C02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8AD51EDA-F6C4-4CFA-BEDD-684B4421C7E2}" type="pres">
      <dgm:prSet presAssocID="{E65ABFD0-EAB2-45E9-9A5D-1DC705908C02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D0720605-B135-4780-A129-4F410D91188B}" srcId="{E65ABFD0-EAB2-45E9-9A5D-1DC705908C02}" destId="{27831128-547D-4DA1-BE5C-25274A1E11EB}" srcOrd="0" destOrd="0" parTransId="{470CBF56-3B6F-446C-B26A-D2FCBA000C6F}" sibTransId="{59B3BCE0-5A90-4454-A4F5-615A7C5A939A}"/>
    <dgm:cxn modelId="{BB9F0A10-2FE9-436C-976C-F0FDB7B39655}" type="presOf" srcId="{E65ABFD0-EAB2-45E9-9A5D-1DC705908C02}" destId="{7532F904-DE95-407E-ACAE-35125AF3067B}" srcOrd="0" destOrd="0" presId="urn:microsoft.com/office/officeart/2005/8/layout/arrow6"/>
    <dgm:cxn modelId="{36118F2A-C313-46D5-AFE2-3A8E75641672}" srcId="{E65ABFD0-EAB2-45E9-9A5D-1DC705908C02}" destId="{33C77E6F-730E-4993-96DF-A1EFEFCA48F1}" srcOrd="1" destOrd="0" parTransId="{06AB76BC-4A9C-4D49-B4E3-14A09A415900}" sibTransId="{5034E068-AAFC-4CFE-8604-97D351F5F3BF}"/>
    <dgm:cxn modelId="{17B21A77-7099-4688-97BB-374D8C07B319}" type="presOf" srcId="{33C77E6F-730E-4993-96DF-A1EFEFCA48F1}" destId="{8AD51EDA-F6C4-4CFA-BEDD-684B4421C7E2}" srcOrd="0" destOrd="0" presId="urn:microsoft.com/office/officeart/2005/8/layout/arrow6"/>
    <dgm:cxn modelId="{939988EF-28E7-4400-9D3A-EB7E27791567}" type="presOf" srcId="{27831128-547D-4DA1-BE5C-25274A1E11EB}" destId="{27EB2A3B-ADC8-4DF7-851E-90BAFE4CE63C}" srcOrd="0" destOrd="0" presId="urn:microsoft.com/office/officeart/2005/8/layout/arrow6"/>
    <dgm:cxn modelId="{61F5938A-1EC7-4169-908F-6450A2E04D38}" type="presParOf" srcId="{7532F904-DE95-407E-ACAE-35125AF3067B}" destId="{0A42DF7E-E6A6-4901-A14D-89FBEF444CAB}" srcOrd="0" destOrd="0" presId="urn:microsoft.com/office/officeart/2005/8/layout/arrow6"/>
    <dgm:cxn modelId="{7D8001D7-10D0-4890-A59B-0C708025B0CC}" type="presParOf" srcId="{7532F904-DE95-407E-ACAE-35125AF3067B}" destId="{27EB2A3B-ADC8-4DF7-851E-90BAFE4CE63C}" srcOrd="1" destOrd="0" presId="urn:microsoft.com/office/officeart/2005/8/layout/arrow6"/>
    <dgm:cxn modelId="{06214F55-8A15-42CC-867A-027AA9A9C632}" type="presParOf" srcId="{7532F904-DE95-407E-ACAE-35125AF3067B}" destId="{8AD51EDA-F6C4-4CFA-BEDD-684B4421C7E2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E35982-45D3-4546-81AC-7A3634168806}" type="doc">
      <dgm:prSet loTypeId="urn:microsoft.com/office/officeart/2005/8/layout/chart3" loCatId="relationship" qsTypeId="urn:microsoft.com/office/officeart/2005/8/quickstyle/simple1" qsCatId="simple" csTypeId="urn:microsoft.com/office/officeart/2005/8/colors/accent5_2" csCatId="accent5" phldr="1"/>
      <dgm:spPr/>
    </dgm:pt>
    <dgm:pt modelId="{25EF2968-BE34-447F-AAEB-11795BF49739}">
      <dgm:prSet phldrT="[Text]" custT="1"/>
      <dgm:spPr/>
      <dgm:t>
        <a:bodyPr/>
        <a:lstStyle/>
        <a:p>
          <a:r>
            <a:rPr lang="en-US" sz="2000" b="1" dirty="0">
              <a:solidFill>
                <a:srgbClr val="000000"/>
              </a:solidFill>
            </a:rPr>
            <a:t>Improve time management (Ahmad </a:t>
          </a:r>
          <a:r>
            <a:rPr lang="en-US" sz="2000" b="1" dirty="0" err="1">
              <a:solidFill>
                <a:srgbClr val="000000"/>
              </a:solidFill>
            </a:rPr>
            <a:t>Uzir</a:t>
          </a:r>
          <a:r>
            <a:rPr lang="en-US" sz="2000" b="1" dirty="0">
              <a:solidFill>
                <a:srgbClr val="000000"/>
              </a:solidFill>
            </a:rPr>
            <a:t> et al., 2020)</a:t>
          </a:r>
          <a:endParaRPr lang="en-GB" sz="2000" b="1" dirty="0">
            <a:solidFill>
              <a:srgbClr val="000000"/>
            </a:solidFill>
          </a:endParaRPr>
        </a:p>
      </dgm:t>
    </dgm:pt>
    <dgm:pt modelId="{6C87411F-275E-4A69-BCFB-C58AF402E83C}" type="parTrans" cxnId="{9C64A3BE-A122-4DFC-875D-A7805A36D181}">
      <dgm:prSet/>
      <dgm:spPr/>
      <dgm:t>
        <a:bodyPr/>
        <a:lstStyle/>
        <a:p>
          <a:endParaRPr lang="en-GB"/>
        </a:p>
      </dgm:t>
    </dgm:pt>
    <dgm:pt modelId="{40FEAC4A-256D-4A8A-8500-957A6BEA0FFC}" type="sibTrans" cxnId="{9C64A3BE-A122-4DFC-875D-A7805A36D181}">
      <dgm:prSet/>
      <dgm:spPr/>
      <dgm:t>
        <a:bodyPr/>
        <a:lstStyle/>
        <a:p>
          <a:endParaRPr lang="en-GB"/>
        </a:p>
      </dgm:t>
    </dgm:pt>
    <dgm:pt modelId="{8A592F39-1744-4B90-854A-7F7E124BDF7E}">
      <dgm:prSet phldrT="[Text]" custT="1"/>
      <dgm:spPr/>
      <dgm:t>
        <a:bodyPr/>
        <a:lstStyle/>
        <a:p>
          <a:r>
            <a:rPr lang="en-US" sz="2000" b="1" dirty="0">
              <a:solidFill>
                <a:srgbClr val="000000"/>
              </a:solidFill>
            </a:rPr>
            <a:t>SMART Goal: Start research early, maintain daily progress</a:t>
          </a:r>
          <a:endParaRPr lang="en-GB" sz="2000" b="1" dirty="0">
            <a:solidFill>
              <a:srgbClr val="000000"/>
            </a:solidFill>
          </a:endParaRPr>
        </a:p>
      </dgm:t>
    </dgm:pt>
    <dgm:pt modelId="{5BAD23F8-22E2-45D1-9A96-7462D7A6D003}" type="parTrans" cxnId="{FF1CFB98-78EF-4ED6-9F7C-0A7577DD99BF}">
      <dgm:prSet/>
      <dgm:spPr/>
      <dgm:t>
        <a:bodyPr/>
        <a:lstStyle/>
        <a:p>
          <a:endParaRPr lang="en-GB"/>
        </a:p>
      </dgm:t>
    </dgm:pt>
    <dgm:pt modelId="{59FDC976-5C96-41D5-B5F3-7574035031F5}" type="sibTrans" cxnId="{FF1CFB98-78EF-4ED6-9F7C-0A7577DD99BF}">
      <dgm:prSet/>
      <dgm:spPr/>
      <dgm:t>
        <a:bodyPr/>
        <a:lstStyle/>
        <a:p>
          <a:endParaRPr lang="en-GB"/>
        </a:p>
      </dgm:t>
    </dgm:pt>
    <dgm:pt modelId="{1C9AC006-166E-4F17-9DCD-DB2CA05684CE}">
      <dgm:prSet phldrT="[Text]"/>
      <dgm:spPr/>
      <dgm:t>
        <a:bodyPr/>
        <a:lstStyle/>
        <a:p>
          <a:r>
            <a:rPr lang="en-US" b="1" i="0" dirty="0">
              <a:solidFill>
                <a:srgbClr val="000000"/>
              </a:solidFill>
            </a:rPr>
            <a:t>Apply learning in future work</a:t>
          </a:r>
          <a:endParaRPr lang="en-GB" b="1" i="0" dirty="0">
            <a:solidFill>
              <a:srgbClr val="000000"/>
            </a:solidFill>
          </a:endParaRPr>
        </a:p>
      </dgm:t>
    </dgm:pt>
    <dgm:pt modelId="{C8290A96-551D-4AB2-9AAC-C10F75CC3734}" type="parTrans" cxnId="{3AC15E5E-808A-4259-9617-5CADAF59BE48}">
      <dgm:prSet/>
      <dgm:spPr/>
      <dgm:t>
        <a:bodyPr/>
        <a:lstStyle/>
        <a:p>
          <a:endParaRPr lang="en-GB"/>
        </a:p>
      </dgm:t>
    </dgm:pt>
    <dgm:pt modelId="{8D3EDE82-7F25-4441-851E-BE14D10C49D0}" type="sibTrans" cxnId="{3AC15E5E-808A-4259-9617-5CADAF59BE48}">
      <dgm:prSet/>
      <dgm:spPr/>
      <dgm:t>
        <a:bodyPr/>
        <a:lstStyle/>
        <a:p>
          <a:endParaRPr lang="en-GB"/>
        </a:p>
      </dgm:t>
    </dgm:pt>
    <dgm:pt modelId="{AC4BB280-C6FE-49F3-933C-7DFA348F6276}" type="pres">
      <dgm:prSet presAssocID="{25E35982-45D3-4546-81AC-7A3634168806}" presName="compositeShape" presStyleCnt="0">
        <dgm:presLayoutVars>
          <dgm:chMax val="7"/>
          <dgm:dir/>
          <dgm:resizeHandles val="exact"/>
        </dgm:presLayoutVars>
      </dgm:prSet>
      <dgm:spPr/>
    </dgm:pt>
    <dgm:pt modelId="{A1E871D0-F9B1-49FA-A20F-9D0DF47534CC}" type="pres">
      <dgm:prSet presAssocID="{25E35982-45D3-4546-81AC-7A3634168806}" presName="wedge1" presStyleLbl="node1" presStyleIdx="0" presStyleCnt="3"/>
      <dgm:spPr/>
    </dgm:pt>
    <dgm:pt modelId="{B7279A24-096D-44EA-B0C4-DEE7C18DDB05}" type="pres">
      <dgm:prSet presAssocID="{25E35982-45D3-4546-81AC-7A363416880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B81C0911-BBEF-431B-847A-8D0B27D69957}" type="pres">
      <dgm:prSet presAssocID="{25E35982-45D3-4546-81AC-7A3634168806}" presName="wedge2" presStyleLbl="node1" presStyleIdx="1" presStyleCnt="3"/>
      <dgm:spPr/>
    </dgm:pt>
    <dgm:pt modelId="{00FF5994-1A6B-43E4-9E96-9AE9C326E1DD}" type="pres">
      <dgm:prSet presAssocID="{25E35982-45D3-4546-81AC-7A363416880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752353DD-EA68-4380-B09F-710DE0AF5E38}" type="pres">
      <dgm:prSet presAssocID="{25E35982-45D3-4546-81AC-7A3634168806}" presName="wedge3" presStyleLbl="node1" presStyleIdx="2" presStyleCnt="3"/>
      <dgm:spPr/>
    </dgm:pt>
    <dgm:pt modelId="{06AC78FC-945E-49E8-9DE5-D1C88B4D2CC1}" type="pres">
      <dgm:prSet presAssocID="{25E35982-45D3-4546-81AC-7A363416880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24E3CE37-D8A8-4235-B77E-18B19DD657BF}" type="presOf" srcId="{25EF2968-BE34-447F-AAEB-11795BF49739}" destId="{B7279A24-096D-44EA-B0C4-DEE7C18DDB05}" srcOrd="1" destOrd="0" presId="urn:microsoft.com/office/officeart/2005/8/layout/chart3"/>
    <dgm:cxn modelId="{3AC15E5E-808A-4259-9617-5CADAF59BE48}" srcId="{25E35982-45D3-4546-81AC-7A3634168806}" destId="{1C9AC006-166E-4F17-9DCD-DB2CA05684CE}" srcOrd="2" destOrd="0" parTransId="{C8290A96-551D-4AB2-9AAC-C10F75CC3734}" sibTransId="{8D3EDE82-7F25-4441-851E-BE14D10C49D0}"/>
    <dgm:cxn modelId="{F452AA67-C0E5-4E4A-809A-3C449AD857E2}" type="presOf" srcId="{8A592F39-1744-4B90-854A-7F7E124BDF7E}" destId="{B81C0911-BBEF-431B-847A-8D0B27D69957}" srcOrd="0" destOrd="0" presId="urn:microsoft.com/office/officeart/2005/8/layout/chart3"/>
    <dgm:cxn modelId="{7637F968-7937-4B29-8B0C-AC5FB33511FA}" type="presOf" srcId="{1C9AC006-166E-4F17-9DCD-DB2CA05684CE}" destId="{752353DD-EA68-4380-B09F-710DE0AF5E38}" srcOrd="0" destOrd="0" presId="urn:microsoft.com/office/officeart/2005/8/layout/chart3"/>
    <dgm:cxn modelId="{2C03E26A-5545-44BB-8835-66F0D83FFDEA}" type="presOf" srcId="{25E35982-45D3-4546-81AC-7A3634168806}" destId="{AC4BB280-C6FE-49F3-933C-7DFA348F6276}" srcOrd="0" destOrd="0" presId="urn:microsoft.com/office/officeart/2005/8/layout/chart3"/>
    <dgm:cxn modelId="{0CBA8670-7796-47DA-AFFC-C903612A41D6}" type="presOf" srcId="{25EF2968-BE34-447F-AAEB-11795BF49739}" destId="{A1E871D0-F9B1-49FA-A20F-9D0DF47534CC}" srcOrd="0" destOrd="0" presId="urn:microsoft.com/office/officeart/2005/8/layout/chart3"/>
    <dgm:cxn modelId="{FF1CFB98-78EF-4ED6-9F7C-0A7577DD99BF}" srcId="{25E35982-45D3-4546-81AC-7A3634168806}" destId="{8A592F39-1744-4B90-854A-7F7E124BDF7E}" srcOrd="1" destOrd="0" parTransId="{5BAD23F8-22E2-45D1-9A96-7462D7A6D003}" sibTransId="{59FDC976-5C96-41D5-B5F3-7574035031F5}"/>
    <dgm:cxn modelId="{0E982BA2-6E83-4FFC-ADA7-FEF30767D4B0}" type="presOf" srcId="{8A592F39-1744-4B90-854A-7F7E124BDF7E}" destId="{00FF5994-1A6B-43E4-9E96-9AE9C326E1DD}" srcOrd="1" destOrd="0" presId="urn:microsoft.com/office/officeart/2005/8/layout/chart3"/>
    <dgm:cxn modelId="{9C64A3BE-A122-4DFC-875D-A7805A36D181}" srcId="{25E35982-45D3-4546-81AC-7A3634168806}" destId="{25EF2968-BE34-447F-AAEB-11795BF49739}" srcOrd="0" destOrd="0" parTransId="{6C87411F-275E-4A69-BCFB-C58AF402E83C}" sibTransId="{40FEAC4A-256D-4A8A-8500-957A6BEA0FFC}"/>
    <dgm:cxn modelId="{E24810FA-5E2E-4D7B-97EF-92E8F9C3F915}" type="presOf" srcId="{1C9AC006-166E-4F17-9DCD-DB2CA05684CE}" destId="{06AC78FC-945E-49E8-9DE5-D1C88B4D2CC1}" srcOrd="1" destOrd="0" presId="urn:microsoft.com/office/officeart/2005/8/layout/chart3"/>
    <dgm:cxn modelId="{37720D1A-EC84-42C4-AA3A-200BF1D403B0}" type="presParOf" srcId="{AC4BB280-C6FE-49F3-933C-7DFA348F6276}" destId="{A1E871D0-F9B1-49FA-A20F-9D0DF47534CC}" srcOrd="0" destOrd="0" presId="urn:microsoft.com/office/officeart/2005/8/layout/chart3"/>
    <dgm:cxn modelId="{E596CE85-A059-4DE7-ADC3-9869E780A147}" type="presParOf" srcId="{AC4BB280-C6FE-49F3-933C-7DFA348F6276}" destId="{B7279A24-096D-44EA-B0C4-DEE7C18DDB05}" srcOrd="1" destOrd="0" presId="urn:microsoft.com/office/officeart/2005/8/layout/chart3"/>
    <dgm:cxn modelId="{EB6D4ECE-A007-4E7F-92E6-58C3B5F4B743}" type="presParOf" srcId="{AC4BB280-C6FE-49F3-933C-7DFA348F6276}" destId="{B81C0911-BBEF-431B-847A-8D0B27D69957}" srcOrd="2" destOrd="0" presId="urn:microsoft.com/office/officeart/2005/8/layout/chart3"/>
    <dgm:cxn modelId="{CA3BD4A6-D883-454C-B4E9-BA877CAC236A}" type="presParOf" srcId="{AC4BB280-C6FE-49F3-933C-7DFA348F6276}" destId="{00FF5994-1A6B-43E4-9E96-9AE9C326E1DD}" srcOrd="3" destOrd="0" presId="urn:microsoft.com/office/officeart/2005/8/layout/chart3"/>
    <dgm:cxn modelId="{317393D3-1C64-49A1-9F7D-111BB2FA1D34}" type="presParOf" srcId="{AC4BB280-C6FE-49F3-933C-7DFA348F6276}" destId="{752353DD-EA68-4380-B09F-710DE0AF5E38}" srcOrd="4" destOrd="0" presId="urn:microsoft.com/office/officeart/2005/8/layout/chart3"/>
    <dgm:cxn modelId="{54749293-9DB0-468F-8DF3-ACD185EF284F}" type="presParOf" srcId="{AC4BB280-C6FE-49F3-933C-7DFA348F6276}" destId="{06AC78FC-945E-49E8-9DE5-D1C88B4D2CC1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976E3C-D4AC-4F79-B11F-68B255E201C0}" type="doc">
      <dgm:prSet loTypeId="urn:microsoft.com/office/officeart/2008/layout/Bubble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0B33F81-0CE0-4FF2-8596-BF0F61BF3D61}">
      <dgm:prSet phldrT="[Text]" custT="1"/>
      <dgm:spPr/>
      <dgm:t>
        <a:bodyPr/>
        <a:lstStyle/>
        <a:p>
          <a:r>
            <a:rPr lang="en-US" sz="2800" b="1" dirty="0">
              <a:solidFill>
                <a:srgbClr val="000000"/>
              </a:solidFill>
            </a:rPr>
            <a:t>• Key learning outcomes.</a:t>
          </a:r>
          <a:endParaRPr lang="en-GB" sz="2800" b="1" dirty="0">
            <a:solidFill>
              <a:srgbClr val="000000"/>
            </a:solidFill>
          </a:endParaRPr>
        </a:p>
      </dgm:t>
    </dgm:pt>
    <dgm:pt modelId="{2223AF3C-B190-4050-B5B5-0A3203A958B8}" type="parTrans" cxnId="{88FEC228-36D7-4123-A0B9-76636717921D}">
      <dgm:prSet/>
      <dgm:spPr/>
      <dgm:t>
        <a:bodyPr/>
        <a:lstStyle/>
        <a:p>
          <a:endParaRPr lang="en-GB"/>
        </a:p>
      </dgm:t>
    </dgm:pt>
    <dgm:pt modelId="{F4E7F972-FFB6-4040-B895-2B701451F3AF}" type="sibTrans" cxnId="{88FEC228-36D7-4123-A0B9-76636717921D}">
      <dgm:prSet/>
      <dgm:spPr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</dgm:spPr>
      <dgm:t>
        <a:bodyPr/>
        <a:lstStyle/>
        <a:p>
          <a:endParaRPr lang="en-GB"/>
        </a:p>
      </dgm:t>
    </dgm:pt>
    <dgm:pt modelId="{06F45712-2740-4649-A218-5BBAEB684D77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</a:rPr>
            <a:t>• Improved research, writing, and focus.</a:t>
          </a:r>
          <a:endParaRPr lang="en-GB" sz="2400" b="1" dirty="0">
            <a:solidFill>
              <a:srgbClr val="000000"/>
            </a:solidFill>
          </a:endParaRPr>
        </a:p>
      </dgm:t>
    </dgm:pt>
    <dgm:pt modelId="{CAFB4F98-2B07-4789-9BF8-929665800F74}" type="parTrans" cxnId="{AC3A3B49-9E04-42F5-B916-7F68C9238C01}">
      <dgm:prSet/>
      <dgm:spPr/>
      <dgm:t>
        <a:bodyPr/>
        <a:lstStyle/>
        <a:p>
          <a:endParaRPr lang="en-GB"/>
        </a:p>
      </dgm:t>
    </dgm:pt>
    <dgm:pt modelId="{1C37334B-F186-49F1-95EF-97A832745264}" type="sibTrans" cxnId="{AC3A3B49-9E04-42F5-B916-7F68C9238C01}">
      <dgm:prSet/>
      <dgm:spPr>
        <a:blipFill>
          <a:blip xmlns:r="http://schemas.openxmlformats.org/officeDocument/2006/relationships" r:embed="rId2"/>
          <a:srcRect/>
          <a:stretch>
            <a:fillRect l="-45000" r="-45000"/>
          </a:stretch>
        </a:blipFill>
      </dgm:spPr>
      <dgm:t>
        <a:bodyPr/>
        <a:lstStyle/>
        <a:p>
          <a:endParaRPr lang="en-GB"/>
        </a:p>
      </dgm:t>
    </dgm:pt>
    <dgm:pt modelId="{63F0B87B-C846-46D7-8B76-BD89CB88536A}">
      <dgm:prSet phldrT="[Text]" custT="1"/>
      <dgm:spPr/>
      <dgm:t>
        <a:bodyPr/>
        <a:lstStyle/>
        <a:p>
          <a:r>
            <a:rPr lang="en-US" sz="2400" b="1" dirty="0">
              <a:solidFill>
                <a:srgbClr val="000000"/>
              </a:solidFill>
            </a:rPr>
            <a:t>• Success depends on balance and digital discipline.</a:t>
          </a:r>
          <a:endParaRPr lang="en-GB" sz="2400" b="1" dirty="0">
            <a:solidFill>
              <a:srgbClr val="000000"/>
            </a:solidFill>
          </a:endParaRPr>
        </a:p>
      </dgm:t>
    </dgm:pt>
    <dgm:pt modelId="{CEF4C4E4-83E0-4170-9BCC-D3741FA8242C}" type="parTrans" cxnId="{522B1B3E-2148-4B57-89F9-86F569938A3E}">
      <dgm:prSet/>
      <dgm:spPr/>
      <dgm:t>
        <a:bodyPr/>
        <a:lstStyle/>
        <a:p>
          <a:endParaRPr lang="en-GB"/>
        </a:p>
      </dgm:t>
    </dgm:pt>
    <dgm:pt modelId="{D8618C2B-91AD-45FF-A94A-6E9453C2E790}" type="sibTrans" cxnId="{522B1B3E-2148-4B57-89F9-86F569938A3E}">
      <dgm:prSet/>
      <dgm:spPr>
        <a:blipFill>
          <a:blip xmlns:r="http://schemas.openxmlformats.org/officeDocument/2006/relationships" r:embed="rId3"/>
          <a:srcRect/>
          <a:stretch>
            <a:fillRect l="-50000" r="-50000"/>
          </a:stretch>
        </a:blipFill>
      </dgm:spPr>
      <dgm:t>
        <a:bodyPr/>
        <a:lstStyle/>
        <a:p>
          <a:endParaRPr lang="en-GB"/>
        </a:p>
      </dgm:t>
    </dgm:pt>
    <dgm:pt modelId="{6773825E-565D-45D7-8FDC-1261C91F1555}" type="pres">
      <dgm:prSet presAssocID="{E3976E3C-D4AC-4F79-B11F-68B255E201C0}" presName="Name0" presStyleCnt="0">
        <dgm:presLayoutVars>
          <dgm:chMax val="8"/>
          <dgm:chPref val="8"/>
          <dgm:dir/>
        </dgm:presLayoutVars>
      </dgm:prSet>
      <dgm:spPr/>
    </dgm:pt>
    <dgm:pt modelId="{64A7D216-3320-440F-B327-BB41B3BE754F}" type="pres">
      <dgm:prSet presAssocID="{80B33F81-0CE0-4FF2-8596-BF0F61BF3D61}" presName="parent_text_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81B7669D-8F30-4BCD-9763-DCD2EF67F30C}" type="pres">
      <dgm:prSet presAssocID="{80B33F81-0CE0-4FF2-8596-BF0F61BF3D61}" presName="image_accent_1" presStyleCnt="0"/>
      <dgm:spPr/>
    </dgm:pt>
    <dgm:pt modelId="{571A18D4-8472-4798-ABED-1DE32759C692}" type="pres">
      <dgm:prSet presAssocID="{80B33F81-0CE0-4FF2-8596-BF0F61BF3D61}" presName="imageAccentRepeatNode" presStyleLbl="alignNode1" presStyleIdx="0" presStyleCnt="6"/>
      <dgm:spPr/>
    </dgm:pt>
    <dgm:pt modelId="{B6922802-05CA-42B1-92F0-AD99483F508D}" type="pres">
      <dgm:prSet presAssocID="{80B33F81-0CE0-4FF2-8596-BF0F61BF3D61}" presName="accent_1" presStyleLbl="alignNode1" presStyleIdx="1" presStyleCnt="6"/>
      <dgm:spPr/>
    </dgm:pt>
    <dgm:pt modelId="{FFC2AD77-77EC-4FF1-BC18-286899D48F71}" type="pres">
      <dgm:prSet presAssocID="{F4E7F972-FFB6-4040-B895-2B701451F3AF}" presName="image_1" presStyleCnt="0"/>
      <dgm:spPr/>
    </dgm:pt>
    <dgm:pt modelId="{594788F4-92E5-4A48-A49A-A377AAA606C7}" type="pres">
      <dgm:prSet presAssocID="{F4E7F972-FFB6-4040-B895-2B701451F3AF}" presName="imageRepeatNode" presStyleLbl="fgImgPlace1" presStyleIdx="0" presStyleCnt="3"/>
      <dgm:spPr/>
    </dgm:pt>
    <dgm:pt modelId="{CB4E16B1-E01D-4EFE-9B5C-71A42B28A36E}" type="pres">
      <dgm:prSet presAssocID="{06F45712-2740-4649-A218-5BBAEB684D77}" presName="parent_text_2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A9300AE1-930E-4B59-8FE1-1C246A1DB6E9}" type="pres">
      <dgm:prSet presAssocID="{06F45712-2740-4649-A218-5BBAEB684D77}" presName="image_accent_2" presStyleCnt="0"/>
      <dgm:spPr/>
    </dgm:pt>
    <dgm:pt modelId="{78151C3C-D9A1-40AB-82AC-B43C617105FC}" type="pres">
      <dgm:prSet presAssocID="{06F45712-2740-4649-A218-5BBAEB684D77}" presName="imageAccentRepeatNode" presStyleLbl="alignNode1" presStyleIdx="2" presStyleCnt="6"/>
      <dgm:spPr/>
    </dgm:pt>
    <dgm:pt modelId="{54552A10-6768-46B4-8D8F-15BA430A15C9}" type="pres">
      <dgm:prSet presAssocID="{1C37334B-F186-49F1-95EF-97A832745264}" presName="image_2" presStyleCnt="0"/>
      <dgm:spPr/>
    </dgm:pt>
    <dgm:pt modelId="{DACA1579-5C4F-497B-900D-11CDBD8C103E}" type="pres">
      <dgm:prSet presAssocID="{1C37334B-F186-49F1-95EF-97A832745264}" presName="imageRepeatNode" presStyleLbl="fgImgPlace1" presStyleIdx="1" presStyleCnt="3"/>
      <dgm:spPr/>
    </dgm:pt>
    <dgm:pt modelId="{80E7DD7E-DCA2-4AF0-BC1A-3850F86B006D}" type="pres">
      <dgm:prSet presAssocID="{63F0B87B-C846-46D7-8B76-BD89CB88536A}" presName="image_accent_3" presStyleCnt="0"/>
      <dgm:spPr/>
    </dgm:pt>
    <dgm:pt modelId="{014B390F-6512-48FC-8062-72DE94170C47}" type="pres">
      <dgm:prSet presAssocID="{63F0B87B-C846-46D7-8B76-BD89CB88536A}" presName="imageAccentRepeatNode" presStyleLbl="alignNode1" presStyleIdx="3" presStyleCnt="6"/>
      <dgm:spPr/>
    </dgm:pt>
    <dgm:pt modelId="{5C4C434B-A1D1-4F3D-A84B-1471A39DB2CB}" type="pres">
      <dgm:prSet presAssocID="{63F0B87B-C846-46D7-8B76-BD89CB88536A}" presName="parent_text_3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E27A6A81-7BA2-4AB5-A1A1-749FE0F9CCAB}" type="pres">
      <dgm:prSet presAssocID="{63F0B87B-C846-46D7-8B76-BD89CB88536A}" presName="accent_2" presStyleLbl="alignNode1" presStyleIdx="4" presStyleCnt="6"/>
      <dgm:spPr/>
    </dgm:pt>
    <dgm:pt modelId="{27B3FA45-8A84-4CAC-9589-39043BE676FA}" type="pres">
      <dgm:prSet presAssocID="{63F0B87B-C846-46D7-8B76-BD89CB88536A}" presName="accent_3" presStyleLbl="alignNode1" presStyleIdx="5" presStyleCnt="6"/>
      <dgm:spPr/>
    </dgm:pt>
    <dgm:pt modelId="{82DE503C-285A-4AD6-8E3E-C216A03ACD9C}" type="pres">
      <dgm:prSet presAssocID="{D8618C2B-91AD-45FF-A94A-6E9453C2E790}" presName="image_3" presStyleCnt="0"/>
      <dgm:spPr/>
    </dgm:pt>
    <dgm:pt modelId="{FADE8F5A-0191-42B6-88F3-8EE5A6F8F9CB}" type="pres">
      <dgm:prSet presAssocID="{D8618C2B-91AD-45FF-A94A-6E9453C2E790}" presName="imageRepeatNode" presStyleLbl="fgImgPlace1" presStyleIdx="2" presStyleCnt="3"/>
      <dgm:spPr/>
    </dgm:pt>
  </dgm:ptLst>
  <dgm:cxnLst>
    <dgm:cxn modelId="{F5B6B008-C920-46FD-A30D-00014B089DB8}" type="presOf" srcId="{F4E7F972-FFB6-4040-B895-2B701451F3AF}" destId="{594788F4-92E5-4A48-A49A-A377AAA606C7}" srcOrd="0" destOrd="0" presId="urn:microsoft.com/office/officeart/2008/layout/BubblePictureList"/>
    <dgm:cxn modelId="{D60F1912-DE1C-49EE-924C-1A84B370D5B2}" type="presOf" srcId="{06F45712-2740-4649-A218-5BBAEB684D77}" destId="{CB4E16B1-E01D-4EFE-9B5C-71A42B28A36E}" srcOrd="0" destOrd="0" presId="urn:microsoft.com/office/officeart/2008/layout/BubblePictureList"/>
    <dgm:cxn modelId="{88FEC228-36D7-4123-A0B9-76636717921D}" srcId="{E3976E3C-D4AC-4F79-B11F-68B255E201C0}" destId="{80B33F81-0CE0-4FF2-8596-BF0F61BF3D61}" srcOrd="0" destOrd="0" parTransId="{2223AF3C-B190-4050-B5B5-0A3203A958B8}" sibTransId="{F4E7F972-FFB6-4040-B895-2B701451F3AF}"/>
    <dgm:cxn modelId="{522B1B3E-2148-4B57-89F9-86F569938A3E}" srcId="{E3976E3C-D4AC-4F79-B11F-68B255E201C0}" destId="{63F0B87B-C846-46D7-8B76-BD89CB88536A}" srcOrd="2" destOrd="0" parTransId="{CEF4C4E4-83E0-4170-9BCC-D3741FA8242C}" sibTransId="{D8618C2B-91AD-45FF-A94A-6E9453C2E790}"/>
    <dgm:cxn modelId="{A6906C60-BF05-4857-AEE2-1E43CD077758}" type="presOf" srcId="{1C37334B-F186-49F1-95EF-97A832745264}" destId="{DACA1579-5C4F-497B-900D-11CDBD8C103E}" srcOrd="0" destOrd="0" presId="urn:microsoft.com/office/officeart/2008/layout/BubblePictureList"/>
    <dgm:cxn modelId="{C67BF862-37D0-427E-8B45-41866268D477}" type="presOf" srcId="{E3976E3C-D4AC-4F79-B11F-68B255E201C0}" destId="{6773825E-565D-45D7-8FDC-1261C91F1555}" srcOrd="0" destOrd="0" presId="urn:microsoft.com/office/officeart/2008/layout/BubblePictureList"/>
    <dgm:cxn modelId="{AC3A3B49-9E04-42F5-B916-7F68C9238C01}" srcId="{E3976E3C-D4AC-4F79-B11F-68B255E201C0}" destId="{06F45712-2740-4649-A218-5BBAEB684D77}" srcOrd="1" destOrd="0" parTransId="{CAFB4F98-2B07-4789-9BF8-929665800F74}" sibTransId="{1C37334B-F186-49F1-95EF-97A832745264}"/>
    <dgm:cxn modelId="{095E6082-4A55-417C-A3D9-1F75F1E0FEE6}" type="presOf" srcId="{63F0B87B-C846-46D7-8B76-BD89CB88536A}" destId="{5C4C434B-A1D1-4F3D-A84B-1471A39DB2CB}" srcOrd="0" destOrd="0" presId="urn:microsoft.com/office/officeart/2008/layout/BubblePictureList"/>
    <dgm:cxn modelId="{59747A94-A3A7-4901-85FD-9E3CA4CA66F9}" type="presOf" srcId="{80B33F81-0CE0-4FF2-8596-BF0F61BF3D61}" destId="{64A7D216-3320-440F-B327-BB41B3BE754F}" srcOrd="0" destOrd="0" presId="urn:microsoft.com/office/officeart/2008/layout/BubblePictureList"/>
    <dgm:cxn modelId="{9E025AAD-F0DE-4DD4-BF1F-F523456B997C}" type="presOf" srcId="{D8618C2B-91AD-45FF-A94A-6E9453C2E790}" destId="{FADE8F5A-0191-42B6-88F3-8EE5A6F8F9CB}" srcOrd="0" destOrd="0" presId="urn:microsoft.com/office/officeart/2008/layout/BubblePictureList"/>
    <dgm:cxn modelId="{41781086-DB43-4FF4-89CD-6C3649D2410E}" type="presParOf" srcId="{6773825E-565D-45D7-8FDC-1261C91F1555}" destId="{64A7D216-3320-440F-B327-BB41B3BE754F}" srcOrd="0" destOrd="0" presId="urn:microsoft.com/office/officeart/2008/layout/BubblePictureList"/>
    <dgm:cxn modelId="{190331BA-C7C4-4FE2-9961-18BF1DE361EB}" type="presParOf" srcId="{6773825E-565D-45D7-8FDC-1261C91F1555}" destId="{81B7669D-8F30-4BCD-9763-DCD2EF67F30C}" srcOrd="1" destOrd="0" presId="urn:microsoft.com/office/officeart/2008/layout/BubblePictureList"/>
    <dgm:cxn modelId="{41B10C02-9E3B-416F-A700-38ED8A3712FC}" type="presParOf" srcId="{81B7669D-8F30-4BCD-9763-DCD2EF67F30C}" destId="{571A18D4-8472-4798-ABED-1DE32759C692}" srcOrd="0" destOrd="0" presId="urn:microsoft.com/office/officeart/2008/layout/BubblePictureList"/>
    <dgm:cxn modelId="{19400158-728F-4C1F-8E94-AB8521CCE213}" type="presParOf" srcId="{6773825E-565D-45D7-8FDC-1261C91F1555}" destId="{B6922802-05CA-42B1-92F0-AD99483F508D}" srcOrd="2" destOrd="0" presId="urn:microsoft.com/office/officeart/2008/layout/BubblePictureList"/>
    <dgm:cxn modelId="{1EE5CA4B-599C-4F95-B401-6983AD71AE7A}" type="presParOf" srcId="{6773825E-565D-45D7-8FDC-1261C91F1555}" destId="{FFC2AD77-77EC-4FF1-BC18-286899D48F71}" srcOrd="3" destOrd="0" presId="urn:microsoft.com/office/officeart/2008/layout/BubblePictureList"/>
    <dgm:cxn modelId="{53786B0F-FFF6-4274-B795-286B7EC2BA5B}" type="presParOf" srcId="{FFC2AD77-77EC-4FF1-BC18-286899D48F71}" destId="{594788F4-92E5-4A48-A49A-A377AAA606C7}" srcOrd="0" destOrd="0" presId="urn:microsoft.com/office/officeart/2008/layout/BubblePictureList"/>
    <dgm:cxn modelId="{5DC5C156-0B8C-494D-93F0-7FF39AADB35B}" type="presParOf" srcId="{6773825E-565D-45D7-8FDC-1261C91F1555}" destId="{CB4E16B1-E01D-4EFE-9B5C-71A42B28A36E}" srcOrd="4" destOrd="0" presId="urn:microsoft.com/office/officeart/2008/layout/BubblePictureList"/>
    <dgm:cxn modelId="{55C42880-3E7C-406D-B4B7-4DE7F025C53E}" type="presParOf" srcId="{6773825E-565D-45D7-8FDC-1261C91F1555}" destId="{A9300AE1-930E-4B59-8FE1-1C246A1DB6E9}" srcOrd="5" destOrd="0" presId="urn:microsoft.com/office/officeart/2008/layout/BubblePictureList"/>
    <dgm:cxn modelId="{C774C530-0571-464C-897A-9BDBCC4FE39E}" type="presParOf" srcId="{A9300AE1-930E-4B59-8FE1-1C246A1DB6E9}" destId="{78151C3C-D9A1-40AB-82AC-B43C617105FC}" srcOrd="0" destOrd="0" presId="urn:microsoft.com/office/officeart/2008/layout/BubblePictureList"/>
    <dgm:cxn modelId="{EB1242F8-7302-4994-BA49-0BA248E7E4B8}" type="presParOf" srcId="{6773825E-565D-45D7-8FDC-1261C91F1555}" destId="{54552A10-6768-46B4-8D8F-15BA430A15C9}" srcOrd="6" destOrd="0" presId="urn:microsoft.com/office/officeart/2008/layout/BubblePictureList"/>
    <dgm:cxn modelId="{735C4E45-27CF-4F87-B0FB-8619CD1CB70D}" type="presParOf" srcId="{54552A10-6768-46B4-8D8F-15BA430A15C9}" destId="{DACA1579-5C4F-497B-900D-11CDBD8C103E}" srcOrd="0" destOrd="0" presId="urn:microsoft.com/office/officeart/2008/layout/BubblePictureList"/>
    <dgm:cxn modelId="{80180D56-356B-43BE-B9CD-C91572267164}" type="presParOf" srcId="{6773825E-565D-45D7-8FDC-1261C91F1555}" destId="{80E7DD7E-DCA2-4AF0-BC1A-3850F86B006D}" srcOrd="7" destOrd="0" presId="urn:microsoft.com/office/officeart/2008/layout/BubblePictureList"/>
    <dgm:cxn modelId="{603BAD63-8B39-4D0E-9E71-84820BED8775}" type="presParOf" srcId="{80E7DD7E-DCA2-4AF0-BC1A-3850F86B006D}" destId="{014B390F-6512-48FC-8062-72DE94170C47}" srcOrd="0" destOrd="0" presId="urn:microsoft.com/office/officeart/2008/layout/BubblePictureList"/>
    <dgm:cxn modelId="{C9D03986-FF1B-4C17-9208-22B484192778}" type="presParOf" srcId="{6773825E-565D-45D7-8FDC-1261C91F1555}" destId="{5C4C434B-A1D1-4F3D-A84B-1471A39DB2CB}" srcOrd="8" destOrd="0" presId="urn:microsoft.com/office/officeart/2008/layout/BubblePictureList"/>
    <dgm:cxn modelId="{D1F05A00-F558-4582-9C5A-053B602EC05C}" type="presParOf" srcId="{6773825E-565D-45D7-8FDC-1261C91F1555}" destId="{E27A6A81-7BA2-4AB5-A1A1-749FE0F9CCAB}" srcOrd="9" destOrd="0" presId="urn:microsoft.com/office/officeart/2008/layout/BubblePictureList"/>
    <dgm:cxn modelId="{76425ED6-CA75-4FDE-BC08-94FD5EF3C238}" type="presParOf" srcId="{6773825E-565D-45D7-8FDC-1261C91F1555}" destId="{27B3FA45-8A84-4CAC-9589-39043BE676FA}" srcOrd="10" destOrd="0" presId="urn:microsoft.com/office/officeart/2008/layout/BubblePictureList"/>
    <dgm:cxn modelId="{F6CDF01C-28C1-49BF-9D43-C9CD678A349B}" type="presParOf" srcId="{6773825E-565D-45D7-8FDC-1261C91F1555}" destId="{82DE503C-285A-4AD6-8E3E-C216A03ACD9C}" srcOrd="11" destOrd="0" presId="urn:microsoft.com/office/officeart/2008/layout/BubblePictureList"/>
    <dgm:cxn modelId="{E1C76BC6-4640-4A1E-9B35-6EC5710E76A5}" type="presParOf" srcId="{82DE503C-285A-4AD6-8E3E-C216A03ACD9C}" destId="{FADE8F5A-0191-42B6-88F3-8EE5A6F8F9CB}" srcOrd="0" destOrd="0" presId="urn:microsoft.com/office/officeart/2008/layout/BubblePictur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2DF7E-E6A6-4901-A14D-89FBEF444CAB}">
      <dsp:nvSpPr>
        <dsp:cNvPr id="0" name=""/>
        <dsp:cNvSpPr/>
      </dsp:nvSpPr>
      <dsp:spPr>
        <a:xfrm>
          <a:off x="0" y="341503"/>
          <a:ext cx="9124188" cy="3649675"/>
        </a:xfrm>
        <a:prstGeom prst="leftRightRibb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B2A3B-ADC8-4DF7-851E-90BAFE4CE63C}">
      <dsp:nvSpPr>
        <dsp:cNvPr id="0" name=""/>
        <dsp:cNvSpPr/>
      </dsp:nvSpPr>
      <dsp:spPr>
        <a:xfrm>
          <a:off x="1094902" y="980196"/>
          <a:ext cx="3010982" cy="178834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000000"/>
              </a:solidFill>
            </a:rPr>
            <a:t>Challenges: Distractions, </a:t>
          </a:r>
          <a:r>
            <a:rPr lang="en-US" sz="2400" b="1" kern="1200" dirty="0" err="1">
              <a:solidFill>
                <a:srgbClr val="000000"/>
              </a:solidFill>
            </a:rPr>
            <a:t>synthesising</a:t>
          </a:r>
          <a:r>
            <a:rPr lang="en-US" sz="2400" b="1" kern="1200" dirty="0">
              <a:solidFill>
                <a:srgbClr val="000000"/>
              </a:solidFill>
            </a:rPr>
            <a:t> sources</a:t>
          </a:r>
          <a:endParaRPr lang="en-GB" sz="2400" b="1" kern="1200" dirty="0">
            <a:solidFill>
              <a:srgbClr val="000000"/>
            </a:solidFill>
          </a:endParaRPr>
        </a:p>
      </dsp:txBody>
      <dsp:txXfrm>
        <a:off x="1094902" y="980196"/>
        <a:ext cx="3010982" cy="1788340"/>
      </dsp:txXfrm>
    </dsp:sp>
    <dsp:sp modelId="{8AD51EDA-F6C4-4CFA-BEDD-684B4421C7E2}">
      <dsp:nvSpPr>
        <dsp:cNvPr id="0" name=""/>
        <dsp:cNvSpPr/>
      </dsp:nvSpPr>
      <dsp:spPr>
        <a:xfrm>
          <a:off x="4562094" y="1564144"/>
          <a:ext cx="3558433" cy="1788340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5344" rIns="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000000"/>
              </a:solidFill>
            </a:rPr>
            <a:t>Successes: Improved digital research, academic writing skills</a:t>
          </a:r>
          <a:endParaRPr lang="en-GB" sz="2400" b="1" kern="1200" dirty="0">
            <a:solidFill>
              <a:srgbClr val="000000"/>
            </a:solidFill>
          </a:endParaRPr>
        </a:p>
      </dsp:txBody>
      <dsp:txXfrm>
        <a:off x="4562094" y="1564144"/>
        <a:ext cx="3558433" cy="1788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871D0-F9B1-49FA-A20F-9D0DF47534CC}">
      <dsp:nvSpPr>
        <dsp:cNvPr id="0" name=""/>
        <dsp:cNvSpPr/>
      </dsp:nvSpPr>
      <dsp:spPr>
        <a:xfrm>
          <a:off x="1415400" y="344042"/>
          <a:ext cx="4281423" cy="428142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000000"/>
              </a:solidFill>
            </a:rPr>
            <a:t>Improve time management (Ahmad </a:t>
          </a:r>
          <a:r>
            <a:rPr lang="en-US" sz="2000" b="1" kern="1200" dirty="0" err="1">
              <a:solidFill>
                <a:srgbClr val="000000"/>
              </a:solidFill>
            </a:rPr>
            <a:t>Uzir</a:t>
          </a:r>
          <a:r>
            <a:rPr lang="en-US" sz="2000" b="1" kern="1200" dirty="0">
              <a:solidFill>
                <a:srgbClr val="000000"/>
              </a:solidFill>
            </a:rPr>
            <a:t> et al., 2020)</a:t>
          </a:r>
          <a:endParaRPr lang="en-GB" sz="2000" b="1" kern="1200" dirty="0">
            <a:solidFill>
              <a:srgbClr val="000000"/>
            </a:solidFill>
          </a:endParaRPr>
        </a:p>
      </dsp:txBody>
      <dsp:txXfrm>
        <a:off x="3743170" y="1134067"/>
        <a:ext cx="1452625" cy="1427141"/>
      </dsp:txXfrm>
    </dsp:sp>
    <dsp:sp modelId="{B81C0911-BBEF-431B-847A-8D0B27D69957}">
      <dsp:nvSpPr>
        <dsp:cNvPr id="0" name=""/>
        <dsp:cNvSpPr/>
      </dsp:nvSpPr>
      <dsp:spPr>
        <a:xfrm>
          <a:off x="1194703" y="471466"/>
          <a:ext cx="4281423" cy="428142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rgbClr val="000000"/>
              </a:solidFill>
            </a:rPr>
            <a:t>SMART Goal: Start research early, maintain daily progress</a:t>
          </a:r>
          <a:endParaRPr lang="en-GB" sz="2000" b="1" kern="1200" dirty="0">
            <a:solidFill>
              <a:srgbClr val="000000"/>
            </a:solidFill>
          </a:endParaRPr>
        </a:p>
      </dsp:txBody>
      <dsp:txXfrm>
        <a:off x="2366998" y="3172840"/>
        <a:ext cx="1936834" cy="1325202"/>
      </dsp:txXfrm>
    </dsp:sp>
    <dsp:sp modelId="{752353DD-EA68-4380-B09F-710DE0AF5E38}">
      <dsp:nvSpPr>
        <dsp:cNvPr id="0" name=""/>
        <dsp:cNvSpPr/>
      </dsp:nvSpPr>
      <dsp:spPr>
        <a:xfrm>
          <a:off x="1194703" y="471466"/>
          <a:ext cx="4281423" cy="428142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i="0" kern="1200" dirty="0">
              <a:solidFill>
                <a:srgbClr val="000000"/>
              </a:solidFill>
            </a:rPr>
            <a:t>Apply learning in future work</a:t>
          </a:r>
          <a:endParaRPr lang="en-GB" sz="2300" b="1" i="0" kern="1200" dirty="0">
            <a:solidFill>
              <a:srgbClr val="000000"/>
            </a:solidFill>
          </a:endParaRPr>
        </a:p>
      </dsp:txBody>
      <dsp:txXfrm>
        <a:off x="1653427" y="1312460"/>
        <a:ext cx="1452625" cy="14271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A18D4-8472-4798-ABED-1DE32759C692}">
      <dsp:nvSpPr>
        <dsp:cNvPr id="0" name=""/>
        <dsp:cNvSpPr/>
      </dsp:nvSpPr>
      <dsp:spPr>
        <a:xfrm>
          <a:off x="2226664" y="2362551"/>
          <a:ext cx="2251112" cy="22514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22802-05CA-42B1-92F0-AD99483F508D}">
      <dsp:nvSpPr>
        <dsp:cNvPr id="0" name=""/>
        <dsp:cNvSpPr/>
      </dsp:nvSpPr>
      <dsp:spPr>
        <a:xfrm>
          <a:off x="3662524" y="704530"/>
          <a:ext cx="668563" cy="668134"/>
        </a:xfrm>
        <a:prstGeom prst="donut">
          <a:avLst>
            <a:gd name="adj" fmla="val 74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788F4-92E5-4A48-A49A-A377AAA606C7}">
      <dsp:nvSpPr>
        <dsp:cNvPr id="0" name=""/>
        <dsp:cNvSpPr/>
      </dsp:nvSpPr>
      <dsp:spPr>
        <a:xfrm>
          <a:off x="2313173" y="2448952"/>
          <a:ext cx="2079035" cy="2078684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151C3C-D9A1-40AB-82AC-B43C617105FC}">
      <dsp:nvSpPr>
        <dsp:cNvPr id="0" name=""/>
        <dsp:cNvSpPr/>
      </dsp:nvSpPr>
      <dsp:spPr>
        <a:xfrm>
          <a:off x="4641391" y="2787906"/>
          <a:ext cx="1178213" cy="11779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A1579-5C4F-497B-900D-11CDBD8C103E}">
      <dsp:nvSpPr>
        <dsp:cNvPr id="0" name=""/>
        <dsp:cNvSpPr/>
      </dsp:nvSpPr>
      <dsp:spPr>
        <a:xfrm>
          <a:off x="4710975" y="2857495"/>
          <a:ext cx="1039047" cy="1039146"/>
        </a:xfrm>
        <a:prstGeom prst="ellipse">
          <a:avLst/>
        </a:prstGeom>
        <a:blipFill>
          <a:blip xmlns:r="http://schemas.openxmlformats.org/officeDocument/2006/relationships" r:embed="rId2"/>
          <a:srcRect/>
          <a:stretch>
            <a:fillRect l="-45000" r="-4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4B390F-6512-48FC-8062-72DE94170C47}">
      <dsp:nvSpPr>
        <dsp:cNvPr id="0" name=""/>
        <dsp:cNvSpPr/>
      </dsp:nvSpPr>
      <dsp:spPr>
        <a:xfrm>
          <a:off x="4180637" y="1125193"/>
          <a:ext cx="1510144" cy="151063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A6A81-7BA2-4AB5-A1A1-749FE0F9CCAB}">
      <dsp:nvSpPr>
        <dsp:cNvPr id="0" name=""/>
        <dsp:cNvSpPr/>
      </dsp:nvSpPr>
      <dsp:spPr>
        <a:xfrm>
          <a:off x="5443480" y="754181"/>
          <a:ext cx="494605" cy="494943"/>
        </a:xfrm>
        <a:prstGeom prst="donut">
          <a:avLst>
            <a:gd name="adj" fmla="val 74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3FA45-8A84-4CAC-9589-39043BE676FA}">
      <dsp:nvSpPr>
        <dsp:cNvPr id="0" name=""/>
        <dsp:cNvSpPr/>
      </dsp:nvSpPr>
      <dsp:spPr>
        <a:xfrm>
          <a:off x="5939025" y="3970922"/>
          <a:ext cx="371424" cy="371012"/>
        </a:xfrm>
        <a:prstGeom prst="donut">
          <a:avLst>
            <a:gd name="adj" fmla="val 746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E8F5A-0191-42B6-88F3-8EE5A6F8F9CB}">
      <dsp:nvSpPr>
        <dsp:cNvPr id="0" name=""/>
        <dsp:cNvSpPr/>
      </dsp:nvSpPr>
      <dsp:spPr>
        <a:xfrm>
          <a:off x="4260564" y="1204947"/>
          <a:ext cx="1351231" cy="1351125"/>
        </a:xfrm>
        <a:prstGeom prst="ellipse">
          <a:avLst/>
        </a:prstGeom>
        <a:blipFill>
          <a:blip xmlns:r="http://schemas.openxmlformats.org/officeDocument/2006/relationships" r:embed="rId3"/>
          <a:srcRect/>
          <a:stretch>
            <a:fillRect l="-50000" r="-5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7D216-3320-440F-B327-BB41B3BE754F}">
      <dsp:nvSpPr>
        <dsp:cNvPr id="0" name=""/>
        <dsp:cNvSpPr/>
      </dsp:nvSpPr>
      <dsp:spPr>
        <a:xfrm>
          <a:off x="0" y="1204947"/>
          <a:ext cx="3340937" cy="1084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" numCol="1" spcCol="1270" anchor="b" anchorCtr="0">
          <a:noAutofit/>
        </a:bodyPr>
        <a:lstStyle/>
        <a:p>
          <a:pPr marL="0" lvl="0" indent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rgbClr val="000000"/>
              </a:solidFill>
            </a:rPr>
            <a:t>• Key learning outcomes.</a:t>
          </a:r>
          <a:endParaRPr lang="en-GB" sz="2800" b="1" kern="1200" dirty="0">
            <a:solidFill>
              <a:srgbClr val="000000"/>
            </a:solidFill>
          </a:endParaRPr>
        </a:p>
      </dsp:txBody>
      <dsp:txXfrm>
        <a:off x="0" y="1204947"/>
        <a:ext cx="3340937" cy="1084887"/>
      </dsp:txXfrm>
    </dsp:sp>
    <dsp:sp modelId="{CB4E16B1-E01D-4EFE-9B5C-71A42B28A36E}">
      <dsp:nvSpPr>
        <dsp:cNvPr id="0" name=""/>
        <dsp:cNvSpPr/>
      </dsp:nvSpPr>
      <dsp:spPr>
        <a:xfrm>
          <a:off x="6062206" y="2857495"/>
          <a:ext cx="3340937" cy="10391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• Improved research, writing, and focus.</a:t>
          </a:r>
          <a:endParaRPr lang="en-GB" sz="2400" b="1" kern="1200" dirty="0">
            <a:solidFill>
              <a:srgbClr val="000000"/>
            </a:solidFill>
          </a:endParaRPr>
        </a:p>
      </dsp:txBody>
      <dsp:txXfrm>
        <a:off x="6062206" y="2857495"/>
        <a:ext cx="3340937" cy="1039146"/>
      </dsp:txXfrm>
    </dsp:sp>
    <dsp:sp modelId="{5C4C434B-A1D1-4F3D-A84B-1471A39DB2CB}">
      <dsp:nvSpPr>
        <dsp:cNvPr id="0" name=""/>
        <dsp:cNvSpPr/>
      </dsp:nvSpPr>
      <dsp:spPr>
        <a:xfrm>
          <a:off x="5939025" y="1204947"/>
          <a:ext cx="3340937" cy="1351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rgbClr val="000000"/>
              </a:solidFill>
            </a:rPr>
            <a:t>• Success depends on balance and digital discipline.</a:t>
          </a:r>
          <a:endParaRPr lang="en-GB" sz="2400" b="1" kern="1200" dirty="0">
            <a:solidFill>
              <a:srgbClr val="000000"/>
            </a:solidFill>
          </a:endParaRPr>
        </a:p>
      </dsp:txBody>
      <dsp:txXfrm>
        <a:off x="5939025" y="1204947"/>
        <a:ext cx="3340937" cy="1351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BubblePictureList">
  <dgm:title val=""/>
  <dgm:desc val=""/>
  <dgm:catLst>
    <dgm:cat type="picture" pri="22000"/>
    <dgm:cat type="pictureconvert" pri="22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8"/>
      <dgm:chPref val="8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7423"/>
        </dgm:alg>
        <dgm:choose name="Name3">
          <dgm:if name="Name4" func="var" arg="dir" op="equ" val="norm">
            <dgm:constrLst>
              <dgm:constr type="primFontSz" for="des" ptType="node" op="equ" val="65"/>
              <dgm:constr type="l" for="ch" forName="parent_text_1" refType="w" fact="0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4305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.8709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4457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if>
          <dgm:else name="Name5">
            <dgm:constrLst>
              <dgm:constr type="primFontSz" for="des" ptType="node" op="equ" val="65"/>
              <dgm:constr type="l" for="ch" forName="parent_text_1" refType="w" fact="0.3543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1344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1525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else>
        </dgm:choose>
      </dgm:if>
      <dgm:if name="Name6" axis="ch" ptType="node" func="cnt" op="equ" val="2">
        <dgm:alg type="composite">
          <dgm:param type="ar" val="3.193"/>
        </dgm:alg>
        <dgm:choose name="Name7">
          <dgm:if name="Name8" func="var" arg="dir" op="equ" val="norm">
            <dgm:constrLst>
              <dgm:constr type="primFontSz" for="des" ptType="node" op="equ" val="65"/>
              <dgm:constr type="l" for="ch" forName="image_accent_1" refType="w" fact="0.2342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2434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parent_text_1" refType="w" fact="0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image_accent_2" refType="w" fact="0.5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5074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2" refType="w" fact="0.6447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accent_1" refType="w" fact="0.6316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if>
          <dgm:else name="Name9">
            <dgm:constrLst>
              <dgm:constr type="primFontSz" for="des" ptType="node" op="equ" val="65"/>
              <dgm:constr type="l" for="ch" forName="image_accent_2" refType="w" fact="0.3747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3821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1" refType="w" fact="0.6447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parent_text_2" refType="w" fact="0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image_accent_1" refType="w" fact="0.5263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5355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accent_1" refType="w" fact="0.3289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else>
        </dgm:choose>
      </dgm:if>
      <dgm:if name="Name10" axis="ch" ptType="node" func="cnt" op="equ" val="3">
        <dgm:alg type="composite">
          <dgm:param type="ar" val="2.4052"/>
        </dgm:alg>
        <dgm:choose name="Name11">
          <dgm:if name="Name12" func="var" arg="dir" op="equ" val="norm">
            <dgm:constrLst>
              <dgm:constr type="primFontSz" for="des" ptType="node" op="equ" val="65"/>
              <dgm:constr type="l" for="ch" forName="accent_3" refType="w" fact="0.6316"/>
              <dgm:constr type="t" for="ch" forName="accent_3" refType="h" fact="0.8355"/>
              <dgm:constr type="w" for="ch" forName="accent_3" refType="w" fact="0.0395"/>
              <dgm:constr type="h" for="ch" forName="accent_3" refType="h" fact="0.0949"/>
              <dgm:constr type="l" for="ch" forName="image_accent_2" refType="w" fact="0.4936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501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4446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531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2368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246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1" refType="w" fact="0.3895"/>
              <dgm:constr type="t" for="ch" forName="accent_1" refType="h" fact="0"/>
              <dgm:constr type="w" for="ch" forName="accent_1" refType="w" fact="0.0711"/>
              <dgm:constr type="h" for="ch" forName="accent_1" refType="h" fact="0.1709"/>
              <dgm:constr type="l" for="ch" forName="parent_text_2" refType="w" fact="0.6447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parent_text_3" refType="w" fact="0.6316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accent_2" refType="w" fact="0.5789"/>
              <dgm:constr type="t" for="ch" forName="accent_2" refType="h" fact="0.0127"/>
              <dgm:constr type="w" for="ch" forName="accent_2" refType="w" fact="0.0526"/>
              <dgm:constr type="h" for="ch" forName="accent_2" refType="h" fact="0.1266"/>
            </dgm:constrLst>
          </dgm:if>
          <dgm:else name="Name13">
            <dgm:constrLst>
              <dgm:constr type="primFontSz" for="des" ptType="node" op="equ" val="65"/>
              <dgm:constr type="l" for="ch" forName="accent_1" refType="w" fact="0.3289"/>
              <dgm:constr type="t" for="ch" forName="accent_1" refType="h" fact="0.8355"/>
              <dgm:constr type="w" for="ch" forName="accent_1" refType="w" fact="0.0395"/>
              <dgm:constr type="h" for="ch" forName="accent_1" refType="h" fact="0.0949"/>
              <dgm:constr type="l" for="ch" forName="image_accent_2" refType="w" fact="0.3811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3885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3947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032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5237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5329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.6447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2" refType="w" fact="0.5395"/>
              <dgm:constr type="t" for="ch" forName="accent_2" refType="h" fact="0"/>
              <dgm:constr type="w" for="ch" forName="accent_2" refType="w" fact="0.0711"/>
              <dgm:constr type="h" for="ch" forName="accent_2" refType="h" fact="0.1709"/>
              <dgm:constr type="l" for="ch" forName="parent_text_3" refType="w" fact="0.0132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parent_text_2" refType="w" fact="0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accent_3" refType="w" fact="0.3684"/>
              <dgm:constr type="t" for="ch" forName="accent_3" refType="h" fact="0.0127"/>
              <dgm:constr type="w" for="ch" forName="accent_3" refType="w" fact="0.0526"/>
              <dgm:constr type="h" for="ch" forName="accent_3" refType="h" fact="0.1266"/>
            </dgm:constrLst>
          </dgm:else>
        </dgm:choose>
      </dgm:if>
      <dgm:if name="Name14" axis="ch" ptType="node" func="cnt" op="equ" val="4">
        <dgm:alg type="composite">
          <dgm:param type="ar" val="1.6704"/>
        </dgm:alg>
        <dgm:choose name="Name15">
          <dgm:if name="Name16" func="var" arg="dir" op="equ" val="norm">
            <dgm:constrLst>
              <dgm:constr type="primFontSz" for="des" ptType="node" op="equ" val="65"/>
              <dgm:constr type="l" for="ch" forName="image_accent_4" refType="w" fact="0.4626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692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4936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501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4446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531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2368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246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38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6316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.6447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5347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6005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6005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6268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if>
          <dgm:else name="Name17">
            <dgm:constrLst>
              <dgm:constr type="primFontSz" for="des" ptType="node" op="equ" val="65"/>
              <dgm:constr type="l" for="ch" forName="image_accent_4" refType="w" fact="0.4248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314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3811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3885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3947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032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5237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5329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.6447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53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0132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4126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3732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0442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3337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else>
        </dgm:choose>
      </dgm:if>
      <dgm:if name="Name18" axis="ch" ptType="node" func="cnt" op="equ" val="5">
        <dgm:alg type="composite">
          <dgm:param type="ar" val="1.5076"/>
        </dgm:alg>
        <dgm:choose name="Name19">
          <dgm:if name="Name20" func="var" arg="dir" op="equ" val="norm">
            <dgm:constrLst>
              <dgm:constr type="primFontSz" for="des" ptType="node" op="equ" val="65"/>
              <dgm:constr type="l" for="ch" forName="image_accent_5" refType="w" fact="0.5301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5361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528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593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483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90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352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435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231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240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3813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6182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63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5878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6265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.6522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6136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if>
          <dgm:else name="Name21">
            <dgm:constrLst>
              <dgm:constr type="primFontSz" for="des" ptType="node" op="equ" val="65"/>
              <dgm:constr type="l" for="ch" forName="image_accent_5" refType="w" fact="0.3677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3738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37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434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394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01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075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158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533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542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.6522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5492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034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02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0644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322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3478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else>
        </dgm:choose>
      </dgm:if>
      <dgm:if name="Name22" axis="ch" ptType="node" func="cnt" op="equ" val="6">
        <dgm:alg type="composite">
          <dgm:param type="ar" val="1.1351"/>
        </dgm:alg>
        <dgm:choose name="Name23">
          <dgm:if name="Name24" func="var" arg="dir" op="equ" val="norm">
            <dgm:constrLst>
              <dgm:constr type="primFontSz" for="des" ptType="node" op="equ" val="65"/>
              <dgm:constr type="l" for="ch" forName="image_accent_6" refType="w" fact="0.3864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3957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5301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5361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528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593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483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90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352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435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231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2401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3813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63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5878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6265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.6522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6182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5538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0195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6182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if>
          <dgm:else name="Name25">
            <dgm:constrLst>
              <dgm:constr type="primFontSz" for="des" ptType="node" op="equ" val="65"/>
              <dgm:constr type="l" for="ch" forName="image_accent_6" refType="w" fact="0.4379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4471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3677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3738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37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434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394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01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075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158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533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5435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.6522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5492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02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0644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322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034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3766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6328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3431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else>
        </dgm:choose>
      </dgm:if>
      <dgm:if name="Name26" axis="ch" ptType="node" func="cnt" op="equ" val="7">
        <dgm:alg type="composite">
          <dgm:param type="ar" val="1.0352"/>
        </dgm:alg>
        <dgm:choose name="Name27">
          <dgm:if name="Name28" func="var" arg="dir" op="equ" val="norm">
            <dgm:constrLst>
              <dgm:constr type="primFontSz" for="des" ptType="node" op="equ" val="65"/>
              <dgm:constr type="l" for="ch" forName="accent_1" refType="w" fact="0.7553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2" refType="w" fact="0.483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90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352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435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4" refType="w" fact="0.4528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593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5" refType="w" fact="0.5301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5361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6" refType="w" fact="0.3864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3957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7" refType="w" fact="0.5291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5356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1" refType="w" fact="0.231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240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3813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63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5878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.6522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6182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02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6265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652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105"/>
              <dgm:constr type="t" for="ch" forName="parent_text_7" refType="h" fact="0.87"/>
              <dgm:constr type="w" for="ch" forName="parent_text_7" refType="w" fact="0.407"/>
              <dgm:constr type="h" for="ch" forName="parent_text_7" refType="h" fact="0.13"/>
              <dgm:constr type="l" for="ch" forName="accent_6" refType="w" fact="0.6136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if>
          <dgm:else name="Name29">
            <dgm:constrLst>
              <dgm:constr type="primFontSz" for="des" ptType="node" op="equ" val="65"/>
              <dgm:constr type="l" for="ch" forName="accent_1" refType="w" fact="0.2061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7" refType="w" fact="0.3606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3671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6" refType="w" fact="0.4379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4471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5" refType="w" fact="0.3677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3738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4" refType="w" fact="0.437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434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2" refType="w" fact="0.394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01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075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158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1" refType="w" fact="0.533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542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.6522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5492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02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0644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034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63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322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278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485"/>
              <dgm:constr type="t" for="ch" forName="parent_text_7" refType="h" fact="0.87"/>
              <dgm:constr type="w" for="ch" forName="parent_text_7" refType="w" fact="0.347"/>
              <dgm:constr type="h" for="ch" forName="parent_text_7" refType="h" fact="0.13"/>
              <dgm:constr type="l" for="ch" forName="accent_6" refType="w" fact="0.3478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else>
        </dgm:choose>
        <dgm:layoutNode name="accent_6" styleLbl="alignNode1">
          <dgm:alg type="sp"/>
          <dgm:shape xmlns:r="http://schemas.openxmlformats.org/officeDocument/2006/relationships" type="donut" r:blip="">
            <dgm:adjLst>
              <dgm:adj idx="1" val="0.0746"/>
            </dgm:adjLst>
          </dgm:shape>
          <dgm:presOf/>
        </dgm:layoutNode>
      </dgm:if>
      <dgm:else name="Name30">
        <dgm:alg type="composite">
          <dgm:param type="ar" val="0.9705"/>
        </dgm:alg>
        <dgm:choose name="Name31">
          <dgm:if name="Name32" func="var" arg="dir" op="equ" val="norm">
            <dgm:constrLst>
              <dgm:constr type="primFontSz" for="des" ptType="node" op="equ" val="65"/>
              <dgm:constr type="l" for="ch" forName="accent_1" refType="w" fact="0.7599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6182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6449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6538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5291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5356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3864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3957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5301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5361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528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593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483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90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352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435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231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240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3813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63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5878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7038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.6522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6182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02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6265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165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2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if>
          <dgm:else name="Name33">
            <dgm:constrLst>
              <dgm:constr type="primFontSz" for="des" ptType="node" op="equ" val="65"/>
              <dgm:constr type="l" for="ch" forName="accent_1" refType="w" fact="0.2014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3431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253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2619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3606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3671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4379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4471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3677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3738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37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434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394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01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075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158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533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542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.6522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5492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02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0635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2705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034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635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322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49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3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else>
        </dgm:choose>
      </dgm:else>
    </dgm:choose>
    <dgm:forEach name="wrapper" axis="self" ptType="parTrans">
      <dgm:forEach name="wrapper2" axis="self" ptType="sibTrans" st="2">
        <dgm:forEach name="imageAccentRepeat" axis="self">
          <dgm:layoutNode name="imageAccentRepeatNode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</dgm:forEach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forEach name="Name34" axis="ch" ptType="node" cnt="1">
      <dgm:layoutNode name="parent_text_1" styleLbl="revTx">
        <dgm:varLst>
          <dgm:chMax val="0"/>
          <dgm:chPref val="0"/>
          <dgm:bulletEnabled val="1"/>
        </dgm:varLst>
        <dgm:choose name="Name35">
          <dgm:if name="Name36" func="var" arg="dir" op="equ" val="norm">
            <dgm:alg type="tx">
              <dgm:param type="parTxLTRAlign" val="r"/>
              <dgm:param type="shpTxLTRAlignCh" val="r"/>
              <dgm:param type="txAnchorVert" val="b"/>
              <dgm:param type="lnSpCh" val="15"/>
            </dgm:alg>
          </dgm:if>
          <dgm:else name="Name37">
            <dgm:alg type="tx">
              <dgm:param type="parTxLTRAlign" val="l"/>
              <dgm:param type="shpTxLTRAlignCh" val="l"/>
              <dgm:param type="txAnchorVert" val="b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01"/>
        </dgm:constrLst>
        <dgm:ruleLst>
          <dgm:rule type="primFontSz" val="5" fact="NaN" max="NaN"/>
        </dgm:ruleLst>
      </dgm:layoutNode>
      <dgm:layoutNode name="image_accent_1">
        <dgm:alg type="sp"/>
        <dgm:shape xmlns:r="http://schemas.openxmlformats.org/officeDocument/2006/relationships" r:blip="">
          <dgm:adjLst/>
        </dgm:shape>
        <dgm:presOf/>
        <dgm:constrLst/>
        <dgm:forEach name="Name38" ref="imageAccentRepeat"/>
      </dgm:layoutNode>
      <dgm:layoutNode name="accent_1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39" axis="ch" ptType="sibTrans" hideLastTrans="0" cnt="1">
      <dgm:layoutNode name="image_1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</dgm:forEach>
    <dgm:forEach name="Name41" axis="ch" ptType="node" st="2" cnt="1">
      <dgm:layoutNode name="parent_text_2" styleLbl="revTx">
        <dgm:varLst>
          <dgm:chMax val="0"/>
          <dgm:chPref val="0"/>
          <dgm:bulletEnabled val="1"/>
        </dgm:varLst>
        <dgm:choose name="Name42">
          <dgm:if name="Name43" func="var" arg="dir" op="equ" val="norm">
            <dgm:alg type="tx">
              <dgm:param type="parTxLTRAlign" val="l"/>
              <dgm:param type="lnSpCh" val="15"/>
            </dgm:alg>
          </dgm:if>
          <dgm:else name="Name44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2">
        <dgm:alg type="sp"/>
        <dgm:shape xmlns:r="http://schemas.openxmlformats.org/officeDocument/2006/relationships" r:blip="">
          <dgm:adjLst/>
        </dgm:shape>
        <dgm:presOf/>
        <dgm:constrLst/>
        <dgm:forEach name="Name45" ref="imageAccentRepeat"/>
      </dgm:layoutNode>
    </dgm:forEach>
    <dgm:forEach name="Name46" axis="ch" ptType="sibTrans" hideLastTrans="0" st="2" cnt="1">
      <dgm:layoutNode name="image_2">
        <dgm:alg type="sp"/>
        <dgm:shape xmlns:r="http://schemas.openxmlformats.org/officeDocument/2006/relationships" r:blip="">
          <dgm:adjLst/>
        </dgm:shape>
        <dgm:presOf/>
        <dgm:constrLst/>
        <dgm:forEach name="Name47" ref="imageRepeat"/>
      </dgm:layoutNode>
    </dgm:forEach>
    <dgm:forEach name="Name48" axis="ch" ptType="node" st="3" cnt="1">
      <dgm:layoutNode name="image_accent_3">
        <dgm:alg type="sp"/>
        <dgm:shape xmlns:r="http://schemas.openxmlformats.org/officeDocument/2006/relationships" r:blip="">
          <dgm:adjLst/>
        </dgm:shape>
        <dgm:presOf/>
        <dgm:constrLst/>
        <dgm:forEach name="Name49" ref="imageAccentRepeat"/>
      </dgm:layoutNode>
      <dgm:layoutNode name="parent_text_3" styleLbl="revTx">
        <dgm:varLst>
          <dgm:chMax val="0"/>
          <dgm:chPref val="0"/>
          <dgm:bulletEnabled val="1"/>
        </dgm:varLst>
        <dgm:choose name="Name50">
          <dgm:if name="Name51" func="var" arg="dir" op="equ" val="norm">
            <dgm:alg type="tx">
              <dgm:param type="parTxLTRAlign" val="l"/>
              <dgm:param type="lnSpCh" val="15"/>
            </dgm:alg>
          </dgm:if>
          <dgm:else name="Name52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2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  <dgm:layoutNode name="accent_3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53" axis="ch" ptType="sibTrans" hideLastTrans="0" st="3" cnt="1">
      <dgm:layoutNode name="image_3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</dgm:forEach>
    <dgm:forEach name="Name55" axis="ch" ptType="node" st="4" cnt="1">
      <dgm:layoutNode name="image_accent_4">
        <dgm:alg type="sp"/>
        <dgm:shape xmlns:r="http://schemas.openxmlformats.org/officeDocument/2006/relationships" r:blip="">
          <dgm:adjLst/>
        </dgm:shape>
        <dgm:presOf/>
        <dgm:constrLst/>
        <dgm:forEach name="Name56" ref="imageAccentRepeat"/>
      </dgm:layoutNode>
      <dgm:layoutNode name="parent_text_4" styleLbl="revTx">
        <dgm:varLst>
          <dgm:chMax val="0"/>
          <dgm:chPref val="0"/>
          <dgm:bulletEnabled val="1"/>
        </dgm:varLst>
        <dgm:choose name="Name57">
          <dgm:if name="Name58" func="var" arg="dir" op="equ" val="norm">
            <dgm:alg type="tx">
              <dgm:param type="parTxLTRAlign" val="l"/>
              <dgm:param type="lnSpCh" val="15"/>
            </dgm:alg>
          </dgm:if>
          <dgm:else name="Name59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4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60" axis="ch" ptType="sibTrans" hideLastTrans="0" st="4" cnt="1">
      <dgm:layoutNode name="image_4">
        <dgm:alg type="sp"/>
        <dgm:shape xmlns:r="http://schemas.openxmlformats.org/officeDocument/2006/relationships" r:blip="">
          <dgm:adjLst/>
        </dgm:shape>
        <dgm:presOf/>
        <dgm:constrLst/>
        <dgm:forEach name="Name61" ref="imageRepeat"/>
      </dgm:layoutNode>
    </dgm:forEach>
    <dgm:forEach name="Name62" axis="ch" ptType="node" st="5" cnt="1">
      <dgm:layoutNode name="image_accent_5">
        <dgm:alg type="sp"/>
        <dgm:shape xmlns:r="http://schemas.openxmlformats.org/officeDocument/2006/relationships" r:blip="">
          <dgm:adjLst/>
        </dgm:shape>
        <dgm:presOf/>
        <dgm:constrLst/>
        <dgm:forEach name="Name63" ref="imageAccentRepeat"/>
      </dgm:layoutNode>
      <dgm:layoutNode name="parent_text_5" styleLbl="revTx">
        <dgm:varLst>
          <dgm:chMax val="0"/>
          <dgm:chPref val="0"/>
          <dgm:bulletEnabled val="1"/>
        </dgm:varLst>
        <dgm:choose name="Name64">
          <dgm:if name="Name65" func="var" arg="dir" op="equ" val="norm">
            <dgm:alg type="tx">
              <dgm:param type="parTxLTRAlign" val="l"/>
              <dgm:param type="lnSpCh" val="15"/>
            </dgm:alg>
          </dgm:if>
          <dgm:else name="Name66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sibTrans" hideLastTrans="0" st="5" cnt="1">
      <dgm:layoutNode name="image_5">
        <dgm:alg type="sp"/>
        <dgm:shape xmlns:r="http://schemas.openxmlformats.org/officeDocument/2006/relationships" r:blip="">
          <dgm:adjLst/>
        </dgm:shape>
        <dgm:presOf/>
        <dgm:constrLst/>
        <dgm:forEach name="Name68" ref="imageRepeat"/>
      </dgm:layoutNode>
    </dgm:forEach>
    <dgm:forEach name="Name69" axis="ch" ptType="node" st="6" cnt="1">
      <dgm:layoutNode name="parent_text_6" styleLbl="revTx">
        <dgm:varLst>
          <dgm:chMax val="0"/>
          <dgm:chPref val="0"/>
          <dgm:bulletEnabled val="1"/>
        </dgm:varLst>
        <dgm:choose name="Name70">
          <dgm:if name="Name71" func="var" arg="dir" op="equ" val="norm">
            <dgm:alg type="tx">
              <dgm:param type="parTxLTRAlign" val="r"/>
              <dgm:param type="shpTxLTRAlignCh" val="r"/>
              <dgm:param type="lnSpCh" val="15"/>
            </dgm:alg>
          </dgm:if>
          <dgm:else name="Name72">
            <dgm:alg type="tx">
              <dgm:param type="parTxLTRAlign" val="l"/>
              <dgm:param type="shpTxLTRAlignCh" val="l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6">
        <dgm:alg type="sp"/>
        <dgm:shape xmlns:r="http://schemas.openxmlformats.org/officeDocument/2006/relationships" r:blip="">
          <dgm:adjLst/>
        </dgm:shape>
        <dgm:presOf/>
        <dgm:constrLst/>
        <dgm:forEach name="Name73" ref="imageAccentRepeat"/>
      </dgm:layoutNode>
      <dgm:layoutNode name="accent_5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74" axis="ch" ptType="sibTrans" hideLastTrans="0" st="6" cnt="1">
      <dgm:layoutNode name="image_6">
        <dgm:alg type="sp"/>
        <dgm:shape xmlns:r="http://schemas.openxmlformats.org/officeDocument/2006/relationships" r:blip="">
          <dgm:adjLst/>
        </dgm:shape>
        <dgm:presOf/>
        <dgm:constrLst/>
        <dgm:forEach name="Name75" ref="imageRepeat"/>
      </dgm:layoutNode>
    </dgm:forEach>
    <dgm:forEach name="Name76" axis="ch" ptType="node" st="7" cnt="1">
      <dgm:layoutNode name="parent_text_7" styleLbl="revTx">
        <dgm:varLst>
          <dgm:chMax val="0"/>
          <dgm:chPref val="0"/>
          <dgm:bulletEnabled val="1"/>
        </dgm:varLst>
        <dgm:choose name="Name77">
          <dgm:if name="Name78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79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7">
        <dgm:alg type="sp"/>
        <dgm:shape xmlns:r="http://schemas.openxmlformats.org/officeDocument/2006/relationships" r:blip="">
          <dgm:adjLst/>
        </dgm:shape>
        <dgm:presOf/>
        <dgm:constrLst/>
        <dgm:forEach name="Name80" ref="imageAccentRepeat"/>
      </dgm:layoutNode>
    </dgm:forEach>
    <dgm:forEach name="Name81" axis="ch" ptType="sibTrans" hideLastTrans="0" st="7" cnt="1">
      <dgm:layoutNode name="image_7">
        <dgm:alg type="sp"/>
        <dgm:shape xmlns:r="http://schemas.openxmlformats.org/officeDocument/2006/relationships" r:blip="">
          <dgm:adjLst/>
        </dgm:shape>
        <dgm:presOf/>
        <dgm:constrLst/>
        <dgm:forEach name="Name82" ref="imageRepeat"/>
      </dgm:layoutNode>
    </dgm:forEach>
    <dgm:forEach name="Name83" axis="ch" ptType="node" st="8" cnt="1">
      <dgm:layoutNode name="parent_text_8" styleLbl="revTx">
        <dgm:varLst>
          <dgm:chMax val="0"/>
          <dgm:chPref val="0"/>
          <dgm:bulletEnabled val="1"/>
        </dgm:varLst>
        <dgm:choose name="Name84">
          <dgm:if name="Name85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86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8">
        <dgm:alg type="sp"/>
        <dgm:shape xmlns:r="http://schemas.openxmlformats.org/officeDocument/2006/relationships" r:blip="">
          <dgm:adjLst/>
        </dgm:shape>
        <dgm:presOf/>
        <dgm:constrLst/>
        <dgm:forEach name="Name87" ref="imageAccentRepeat"/>
      </dgm:layoutNode>
    </dgm:forEach>
    <dgm:forEach name="Name88" axis="ch" ptType="sibTrans" hideLastTrans="0" st="8" cnt="1">
      <dgm:layoutNode name="image_8">
        <dgm:alg type="sp"/>
        <dgm:shape xmlns:r="http://schemas.openxmlformats.org/officeDocument/2006/relationships" r:blip="">
          <dgm:adjLst/>
        </dgm:shape>
        <dgm:presOf/>
        <dgm:constrLst/>
        <dgm:forEach name="Name89" ref="image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13/11/2025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13/11/2025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337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7621" y="1331089"/>
            <a:ext cx="9144000" cy="3808070"/>
          </a:xfrm>
        </p:spPr>
        <p:txBody>
          <a:bodyPr rtlCol="0"/>
          <a:lstStyle>
            <a:defPPr>
              <a:defRPr lang="en-GB"/>
            </a:defPPr>
          </a:lstStyle>
          <a:p>
            <a:pPr lvl="0" eaLnBrk="0" fontAlgn="base" hangingPunct="0">
              <a:spcAft>
                <a:spcPct val="0"/>
              </a:spcAft>
            </a:pP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(BMSW4013) </a:t>
            </a:r>
            <a:b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Academic Skills for the Digital Era </a:t>
            </a: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Topic:</a:t>
            </a:r>
            <a:r>
              <a:rPr lang="en-US" altLang="en-US" sz="20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“Challenges and Opportunities for Students in the Digital Era: Adapting to</a:t>
            </a: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Achieve Academic Success”</a:t>
            </a: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Florina Rautu</a:t>
            </a:r>
            <a:b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</a:t>
            </a:r>
            <a:r>
              <a:rPr lang="en-US" altLang="en-US" sz="2000" b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2439469</a:t>
            </a:r>
            <a:br>
              <a:rPr lang="en-US" altLang="en-US" sz="2000" b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altLang="en-US" sz="20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lose-up of a logo&#10;&#10;AI-generated content may be incorrect.">
            <a:extLst>
              <a:ext uri="{FF2B5EF4-FFF2-40B4-BE49-F238E27FC236}">
                <a16:creationId xmlns:a16="http://schemas.microsoft.com/office/drawing/2014/main" id="{374D1ABD-E7F1-7E81-0F57-83A80853B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34" y="863600"/>
            <a:ext cx="2706865" cy="99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412" y="300942"/>
            <a:ext cx="6229530" cy="1585732"/>
          </a:xfrm>
        </p:spPr>
        <p:txBody>
          <a:bodyPr rtlCol="0"/>
          <a:lstStyle>
            <a:defPPr>
              <a:defRPr lang="en-GB"/>
            </a:defPPr>
          </a:lstStyle>
          <a:p>
            <a:pPr lvl="0">
              <a:lnSpc>
                <a:spcPct val="140000"/>
              </a:lnSpc>
              <a:spcBef>
                <a:spcPts val="0"/>
              </a:spcBef>
            </a:pPr>
            <a:br>
              <a:rPr lang="en-US" sz="4000" b="1" dirty="0">
                <a:solidFill>
                  <a:srgbClr val="FFFEFE"/>
                </a:solidFill>
                <a:latin typeface="Libre Franklin"/>
                <a:sym typeface="Libre Franklin"/>
              </a:rPr>
            </a:br>
            <a:r>
              <a:rPr lang="en-US" sz="4000" b="1" dirty="0">
                <a:solidFill>
                  <a:srgbClr val="FFFEFE"/>
                </a:solidFill>
                <a:latin typeface="Libre Franklin"/>
                <a:sym typeface="Libre Franklin"/>
              </a:rPr>
              <a:t>Table of contents</a:t>
            </a:r>
            <a:endParaRPr lang="en-US" sz="40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CD92C90-0C26-B4B9-743E-4863A7DB1A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535668"/>
              </p:ext>
            </p:extLst>
          </p:nvPr>
        </p:nvGraphicFramePr>
        <p:xfrm>
          <a:off x="7791449" y="4757708"/>
          <a:ext cx="4132263" cy="2100292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795906038"/>
                    </a:ext>
                  </a:extLst>
                </a:gridCol>
              </a:tblGrid>
              <a:tr h="87687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82921620"/>
                  </a:ext>
                </a:extLst>
              </a:tr>
              <a:tr h="1223413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18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4600492"/>
                  </a:ext>
                </a:extLst>
              </a:tr>
            </a:tbl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2B8B90-EEF1-6988-E165-5E485ED6A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8878" y="879675"/>
            <a:ext cx="4794834" cy="491924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3.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Overview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rgbClr val="000000"/>
                </a:solidFill>
              </a:rPr>
              <a:t>4. 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Reflection on Research Process</a:t>
            </a:r>
            <a:endParaRPr lang="en-IN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>
              <a:solidFill>
                <a:srgbClr val="000000"/>
              </a:solidFill>
            </a:endParaRPr>
          </a:p>
          <a:p>
            <a:pPr lvl="1"/>
            <a:r>
              <a:rPr lang="en-GB" b="1" dirty="0">
                <a:solidFill>
                  <a:srgbClr val="000000"/>
                </a:solidFill>
              </a:rPr>
              <a:t>5.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REFLECTION ON WRITING PROCESS</a:t>
            </a:r>
          </a:p>
          <a:p>
            <a:endParaRPr lang="en-GB" sz="2000" b="1" dirty="0">
              <a:solidFill>
                <a:srgbClr val="000000"/>
              </a:solidFill>
            </a:endParaRPr>
          </a:p>
          <a:p>
            <a:r>
              <a:rPr lang="en-GB" b="1" dirty="0">
                <a:solidFill>
                  <a:srgbClr val="000000"/>
                </a:solidFill>
              </a:rPr>
              <a:t>6.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Challenges   and   Successes</a:t>
            </a:r>
          </a:p>
          <a:p>
            <a:endParaRPr lang="en-GB" b="1" dirty="0">
              <a:solidFill>
                <a:srgbClr val="000000"/>
              </a:solidFill>
            </a:endParaRPr>
          </a:p>
          <a:p>
            <a:r>
              <a:rPr lang="en-GB" b="1" dirty="0">
                <a:solidFill>
                  <a:srgbClr val="000000"/>
                </a:solidFill>
              </a:rPr>
              <a:t>7.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Looking Forward</a:t>
            </a:r>
          </a:p>
          <a:p>
            <a:endParaRPr lang="en-GB" b="1" dirty="0">
              <a:solidFill>
                <a:srgbClr val="000000"/>
              </a:solidFill>
            </a:endParaRPr>
          </a:p>
          <a:p>
            <a:r>
              <a:rPr lang="en-GB" b="1" dirty="0">
                <a:solidFill>
                  <a:srgbClr val="000000"/>
                </a:solidFill>
              </a:rPr>
              <a:t>8.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Conclusion</a:t>
            </a:r>
          </a:p>
          <a:p>
            <a:endParaRPr lang="en-GB" b="1" dirty="0">
              <a:solidFill>
                <a:srgbClr val="000000"/>
              </a:solidFill>
            </a:endParaRPr>
          </a:p>
          <a:p>
            <a:r>
              <a:rPr lang="en-GB" b="1" dirty="0">
                <a:solidFill>
                  <a:srgbClr val="000000"/>
                </a:solidFill>
              </a:rPr>
              <a:t>9. </a:t>
            </a: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IN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b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" name="Picture 9" descr="A person sitting at a computer&#10;&#10;AI-generated content may be incorrect.">
            <a:extLst>
              <a:ext uri="{FF2B5EF4-FFF2-40B4-BE49-F238E27FC236}">
                <a16:creationId xmlns:a16="http://schemas.microsoft.com/office/drawing/2014/main" id="{857FC7CB-A26E-DB2D-E296-F244785E28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492" y="2569580"/>
            <a:ext cx="4143737" cy="414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E0FC1B48-419D-C742-9D9B-08BF302D003D}"/>
              </a:ext>
            </a:extLst>
          </p:cNvPr>
          <p:cNvSpPr/>
          <p:nvPr/>
        </p:nvSpPr>
        <p:spPr>
          <a:xfrm>
            <a:off x="5202673" y="2174460"/>
            <a:ext cx="2128490" cy="2128884"/>
          </a:xfrm>
          <a:prstGeom prst="ellipse">
            <a:avLst/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0"/>
              <a:satOff val="0"/>
              <a:lumOff val="0"/>
              <a:alphaOff val="0"/>
            </a:schemeClr>
          </a:fillRef>
          <a:effectRef idx="3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F8B64532-E3AD-3E28-03EC-5AC4B2ACCCA3}"/>
              </a:ext>
            </a:extLst>
          </p:cNvPr>
          <p:cNvGrpSpPr/>
          <p:nvPr/>
        </p:nvGrpSpPr>
        <p:grpSpPr>
          <a:xfrm>
            <a:off x="5273346" y="2245436"/>
            <a:ext cx="1987145" cy="1986934"/>
            <a:chOff x="7042148" y="874490"/>
            <a:chExt cx="1987145" cy="1986934"/>
          </a:xfrm>
        </p:grpSpPr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65DE3CB5-8073-1DF8-64C2-4290744F98C0}"/>
                </a:ext>
              </a:extLst>
            </p:cNvPr>
            <p:cNvSpPr/>
            <p:nvPr/>
          </p:nvSpPr>
          <p:spPr>
            <a:xfrm>
              <a:off x="7042148" y="874490"/>
              <a:ext cx="1987145" cy="1986934"/>
            </a:xfrm>
            <a:prstGeom prst="ellipse">
              <a:avLst/>
            </a:prstGeom>
          </p:spPr>
          <p:style>
            <a:lnRef idx="1">
              <a:schemeClr val="accent4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Oval 5">
              <a:extLst>
                <a:ext uri="{FF2B5EF4-FFF2-40B4-BE49-F238E27FC236}">
                  <a16:creationId xmlns:a16="http://schemas.microsoft.com/office/drawing/2014/main" id="{34FC559F-EF0A-CEE5-6268-57F8D6E8247B}"/>
                </a:ext>
              </a:extLst>
            </p:cNvPr>
            <p:cNvSpPr txBox="1"/>
            <p:nvPr/>
          </p:nvSpPr>
          <p:spPr>
            <a:xfrm>
              <a:off x="7326224" y="1158391"/>
              <a:ext cx="1418993" cy="14191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0320" tIns="20320" rIns="20320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/>
                <a:t>Finding: Balance time, ethics, and literacy for digital success</a:t>
              </a:r>
              <a:endParaRPr lang="en-IN" sz="1600" kern="1200" dirty="0"/>
            </a:p>
          </p:txBody>
        </p:sp>
      </p:grpSp>
      <p:sp>
        <p:nvSpPr>
          <p:cNvPr id="36" name="Teardrop 35">
            <a:extLst>
              <a:ext uri="{FF2B5EF4-FFF2-40B4-BE49-F238E27FC236}">
                <a16:creationId xmlns:a16="http://schemas.microsoft.com/office/drawing/2014/main" id="{9AF074CF-C343-037E-BA72-06DB7FC7670D}"/>
              </a:ext>
            </a:extLst>
          </p:cNvPr>
          <p:cNvSpPr/>
          <p:nvPr/>
        </p:nvSpPr>
        <p:spPr>
          <a:xfrm rot="2700000">
            <a:off x="3005380" y="2177034"/>
            <a:ext cx="2123364" cy="2123364"/>
          </a:xfrm>
          <a:prstGeom prst="teardrop">
            <a:avLst>
              <a:gd name="adj" fmla="val 10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9820237"/>
              <a:satOff val="-922"/>
              <a:lumOff val="1176"/>
              <a:alphaOff val="0"/>
            </a:schemeClr>
          </a:fillRef>
          <a:effectRef idx="3">
            <a:schemeClr val="accent4">
              <a:hueOff val="9820237"/>
              <a:satOff val="-922"/>
              <a:lumOff val="1176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E7FFD601-E101-CD82-7E9B-2240CCA0B154}"/>
              </a:ext>
            </a:extLst>
          </p:cNvPr>
          <p:cNvGrpSpPr/>
          <p:nvPr/>
        </p:nvGrpSpPr>
        <p:grpSpPr>
          <a:xfrm>
            <a:off x="3073489" y="2245436"/>
            <a:ext cx="1987145" cy="1986934"/>
            <a:chOff x="4842291" y="874490"/>
            <a:chExt cx="1987145" cy="1986934"/>
          </a:xfrm>
        </p:grpSpPr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FC715B12-3F42-0772-4FB2-699581AA46FF}"/>
                </a:ext>
              </a:extLst>
            </p:cNvPr>
            <p:cNvSpPr/>
            <p:nvPr/>
          </p:nvSpPr>
          <p:spPr>
            <a:xfrm>
              <a:off x="4842291" y="874490"/>
              <a:ext cx="1987145" cy="1986934"/>
            </a:xfrm>
            <a:prstGeom prst="ellipse">
              <a:avLst/>
            </a:prstGeom>
          </p:spPr>
          <p:style>
            <a:lnRef idx="1">
              <a:schemeClr val="accent4">
                <a:hueOff val="9820237"/>
                <a:satOff val="-922"/>
                <a:lumOff val="1176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Oval 8">
              <a:extLst>
                <a:ext uri="{FF2B5EF4-FFF2-40B4-BE49-F238E27FC236}">
                  <a16:creationId xmlns:a16="http://schemas.microsoft.com/office/drawing/2014/main" id="{102E35C1-B5BA-F248-AA9F-9C96D215B20C}"/>
                </a:ext>
              </a:extLst>
            </p:cNvPr>
            <p:cNvSpPr txBox="1"/>
            <p:nvPr/>
          </p:nvSpPr>
          <p:spPr>
            <a:xfrm>
              <a:off x="5126367" y="1158391"/>
              <a:ext cx="1418993" cy="14191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0320" tIns="20320" rIns="20320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/>
                <a:t>Focus: Distraction, information overload, collaboration, flexibility</a:t>
              </a:r>
              <a:endParaRPr lang="en-IN" sz="1600" kern="1200" dirty="0"/>
            </a:p>
          </p:txBody>
        </p:sp>
      </p:grpSp>
      <p:sp>
        <p:nvSpPr>
          <p:cNvPr id="38" name="Teardrop 37">
            <a:extLst>
              <a:ext uri="{FF2B5EF4-FFF2-40B4-BE49-F238E27FC236}">
                <a16:creationId xmlns:a16="http://schemas.microsoft.com/office/drawing/2014/main" id="{F5618BDC-F319-A80B-8D8D-08CE49E70B7E}"/>
              </a:ext>
            </a:extLst>
          </p:cNvPr>
          <p:cNvSpPr/>
          <p:nvPr/>
        </p:nvSpPr>
        <p:spPr>
          <a:xfrm rot="2700000">
            <a:off x="805524" y="2177034"/>
            <a:ext cx="2123364" cy="2123364"/>
          </a:xfrm>
          <a:prstGeom prst="teardrop">
            <a:avLst>
              <a:gd name="adj" fmla="val 10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4">
              <a:hueOff val="19640475"/>
              <a:satOff val="-1845"/>
              <a:lumOff val="2352"/>
              <a:alphaOff val="0"/>
            </a:schemeClr>
          </a:fillRef>
          <a:effectRef idx="3">
            <a:schemeClr val="accent4">
              <a:hueOff val="19640475"/>
              <a:satOff val="-1845"/>
              <a:lumOff val="2352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32964D3-7B0B-58D9-C99B-7002ACBBE375}"/>
              </a:ext>
            </a:extLst>
          </p:cNvPr>
          <p:cNvGrpSpPr/>
          <p:nvPr/>
        </p:nvGrpSpPr>
        <p:grpSpPr>
          <a:xfrm>
            <a:off x="873633" y="2245436"/>
            <a:ext cx="1987145" cy="1986934"/>
            <a:chOff x="2642435" y="874490"/>
            <a:chExt cx="1987145" cy="1986934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21437EDD-6148-DDA0-A46D-5BE4554E18A0}"/>
                </a:ext>
              </a:extLst>
            </p:cNvPr>
            <p:cNvSpPr/>
            <p:nvPr/>
          </p:nvSpPr>
          <p:spPr>
            <a:xfrm>
              <a:off x="2642435" y="874490"/>
              <a:ext cx="1987145" cy="1986934"/>
            </a:xfrm>
            <a:prstGeom prst="ellipse">
              <a:avLst/>
            </a:prstGeom>
          </p:spPr>
          <p:style>
            <a:lnRef idx="1">
              <a:schemeClr val="accent4">
                <a:hueOff val="19640475"/>
                <a:satOff val="-1845"/>
                <a:lumOff val="2352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Oval 11">
              <a:extLst>
                <a:ext uri="{FF2B5EF4-FFF2-40B4-BE49-F238E27FC236}">
                  <a16:creationId xmlns:a16="http://schemas.microsoft.com/office/drawing/2014/main" id="{76F8603D-8C17-68C5-288A-63D834EFD1EE}"/>
                </a:ext>
              </a:extLst>
            </p:cNvPr>
            <p:cNvSpPr txBox="1"/>
            <p:nvPr/>
          </p:nvSpPr>
          <p:spPr>
            <a:xfrm>
              <a:off x="2926511" y="1158391"/>
              <a:ext cx="1418993" cy="14191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0320" tIns="20320" rIns="20320" bIns="20320" numCol="1" spcCol="1270" anchor="ctr" anchorCtr="0">
              <a:noAutofit/>
            </a:bodyPr>
            <a:lstStyle/>
            <a:p>
              <a:pPr marL="0" lvl="0" indent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600" kern="1200" dirty="0"/>
                <a:t>Topic: Challenges and Opportunities for Students in the Digital Era</a:t>
              </a:r>
            </a:p>
          </p:txBody>
        </p:sp>
      </p:grpSp>
      <p:pic>
        <p:nvPicPr>
          <p:cNvPr id="51" name="Picture Placeholder 50" descr="A stack of books with blue dots&#10;&#10;AI-generated content may be incorrect.">
            <a:extLst>
              <a:ext uri="{FF2B5EF4-FFF2-40B4-BE49-F238E27FC236}">
                <a16:creationId xmlns:a16="http://schemas.microsoft.com/office/drawing/2014/main" id="{83BA7270-366D-1F9B-9253-66EBCF93C8B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30910" r="30910"/>
          <a:stretch>
            <a:fillRect/>
          </a:stretch>
        </p:blipFill>
        <p:spPr/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0C204AC2-EAA7-7004-F03F-8F4066588437}"/>
              </a:ext>
            </a:extLst>
          </p:cNvPr>
          <p:cNvSpPr txBox="1"/>
          <p:nvPr/>
        </p:nvSpPr>
        <p:spPr>
          <a:xfrm>
            <a:off x="2077562" y="479109"/>
            <a:ext cx="4115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0000"/>
                </a:solidFill>
              </a:rPr>
              <a:t>Overview</a:t>
            </a:r>
            <a:endParaRPr lang="en-GB" sz="4000" b="1" dirty="0">
              <a:solidFill>
                <a:srgbClr val="000000"/>
              </a:solidFill>
            </a:endParaRPr>
          </a:p>
          <a:p>
            <a:pPr algn="ctr"/>
            <a:endParaRPr lang="en-GB" sz="4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48260FFE-E3FA-28E5-F44F-B6E48A95B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solidFill>
                  <a:srgbClr val="000000"/>
                </a:solidFill>
              </a:rPr>
              <a:t>          Reflection on Research Process</a:t>
            </a:r>
            <a:br>
              <a:rPr lang="en-US" sz="4000" dirty="0">
                <a:solidFill>
                  <a:srgbClr val="000000"/>
                </a:solidFill>
              </a:rPr>
            </a:br>
            <a:endParaRPr lang="en-GB" sz="4000" dirty="0">
              <a:solidFill>
                <a:srgbClr val="0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45CC246-BBBD-FC71-E9AE-78C430E5DB89}"/>
              </a:ext>
            </a:extLst>
          </p:cNvPr>
          <p:cNvSpPr/>
          <p:nvPr/>
        </p:nvSpPr>
        <p:spPr>
          <a:xfrm>
            <a:off x="740781" y="1736202"/>
            <a:ext cx="2627454" cy="2673751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BB755F63-2DC1-011A-E594-A7F27AC19CDD}"/>
              </a:ext>
            </a:extLst>
          </p:cNvPr>
          <p:cNvSpPr/>
          <p:nvPr/>
        </p:nvSpPr>
        <p:spPr>
          <a:xfrm>
            <a:off x="3055717" y="4247908"/>
            <a:ext cx="2419109" cy="2025570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D9CC7B9-6978-782C-0E0F-3E2E1A59463B}"/>
              </a:ext>
            </a:extLst>
          </p:cNvPr>
          <p:cNvSpPr/>
          <p:nvPr/>
        </p:nvSpPr>
        <p:spPr>
          <a:xfrm>
            <a:off x="6238754" y="1870758"/>
            <a:ext cx="2419109" cy="2187615"/>
          </a:xfrm>
          <a:prstGeom prst="ellips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EC1D1BA-6E69-C37F-9B48-FD5512129873}"/>
              </a:ext>
            </a:extLst>
          </p:cNvPr>
          <p:cNvCxnSpPr/>
          <p:nvPr/>
        </p:nvCxnSpPr>
        <p:spPr>
          <a:xfrm flipV="1">
            <a:off x="5474826" y="3784922"/>
            <a:ext cx="763928" cy="8912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F908292-9113-8CD0-3C25-6F5B8306DD3E}"/>
              </a:ext>
            </a:extLst>
          </p:cNvPr>
          <p:cNvCxnSpPr/>
          <p:nvPr/>
        </p:nvCxnSpPr>
        <p:spPr>
          <a:xfrm>
            <a:off x="3483980" y="2581154"/>
            <a:ext cx="2465407" cy="4861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3D5DA707-8441-A0A5-8B11-63764A1750A8}"/>
              </a:ext>
            </a:extLst>
          </p:cNvPr>
          <p:cNvSpPr txBox="1"/>
          <p:nvPr/>
        </p:nvSpPr>
        <p:spPr>
          <a:xfrm>
            <a:off x="1377387" y="2245489"/>
            <a:ext cx="157415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1. Used credible academic sources (Habiba and Islam, 2022)</a:t>
            </a:r>
          </a:p>
          <a:p>
            <a:endParaRPr lang="en-GB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03F480D-28F7-CA36-9F1C-5187D3D078FB}"/>
              </a:ext>
            </a:extLst>
          </p:cNvPr>
          <p:cNvSpPr txBox="1"/>
          <p:nvPr/>
        </p:nvSpPr>
        <p:spPr>
          <a:xfrm>
            <a:off x="6921661" y="2245489"/>
            <a:ext cx="13658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2. Applied CRAAP test for quality check.</a:t>
            </a:r>
            <a:endParaRPr lang="en-IN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5ABC575-0DC4-7966-5384-BC88E3B9600E}"/>
              </a:ext>
            </a:extLst>
          </p:cNvPr>
          <p:cNvSpPr txBox="1"/>
          <p:nvPr/>
        </p:nvSpPr>
        <p:spPr>
          <a:xfrm>
            <a:off x="3368235" y="4676172"/>
            <a:ext cx="18056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</a:rPr>
              <a:t>3. Developed note-taking and paraphrasing skills.</a:t>
            </a:r>
            <a:endParaRPr lang="en-IN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 animBg="1"/>
      <p:bldP spid="24" grpId="0" animBg="1"/>
      <p:bldP spid="25" grpId="0" animBg="1"/>
      <p:bldP spid="40" grpId="0"/>
      <p:bldP spid="41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DBBCE71-6EE6-1871-915E-2F18D0111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solidFill>
                  <a:srgbClr val="000000"/>
                </a:solidFill>
              </a:rPr>
              <a:t>Reflection on Writing Process</a:t>
            </a:r>
            <a:br>
              <a:rPr lang="en-GB" sz="4000" b="1" dirty="0">
                <a:solidFill>
                  <a:srgbClr val="000000"/>
                </a:solidFill>
              </a:rPr>
            </a:br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69E6B2D-23D5-1A61-DA46-C2F335500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/>
            <a:r>
              <a:rPr lang="en-US" b="1" dirty="0">
                <a:solidFill>
                  <a:srgbClr val="000000"/>
                </a:solidFill>
              </a:rPr>
              <a:t>Used PEEL structure for clarity.</a:t>
            </a:r>
          </a:p>
          <a:p>
            <a:endParaRPr lang="en-IN" b="1" dirty="0">
              <a:solidFill>
                <a:srgbClr val="000000"/>
              </a:solidFill>
            </a:endParaRPr>
          </a:p>
          <a:p>
            <a:pPr marL="285750" indent="-285750"/>
            <a:r>
              <a:rPr lang="en-US" b="1" dirty="0">
                <a:solidFill>
                  <a:srgbClr val="000000"/>
                </a:solidFill>
              </a:rPr>
              <a:t> Balanced formal tone with reflection (Pletcher, Hudson and Watson, 2019).</a:t>
            </a:r>
          </a:p>
          <a:p>
            <a:endParaRPr lang="en-IN" b="1" dirty="0">
              <a:solidFill>
                <a:srgbClr val="000000"/>
              </a:solidFill>
            </a:endParaRPr>
          </a:p>
          <a:p>
            <a:pPr marL="285750" indent="-285750"/>
            <a:r>
              <a:rPr lang="en-US" b="1" dirty="0">
                <a:solidFill>
                  <a:srgbClr val="000000"/>
                </a:solidFill>
              </a:rPr>
              <a:t>Improved </a:t>
            </a:r>
            <a:r>
              <a:rPr lang="en-US" b="1" dirty="0" err="1">
                <a:solidFill>
                  <a:srgbClr val="000000"/>
                </a:solidFill>
              </a:rPr>
              <a:t>organisation</a:t>
            </a:r>
            <a:r>
              <a:rPr lang="en-US" b="1" dirty="0">
                <a:solidFill>
                  <a:srgbClr val="000000"/>
                </a:solidFill>
              </a:rPr>
              <a:t> and coherence.</a:t>
            </a:r>
            <a:endParaRPr lang="en-IN" b="1" dirty="0">
              <a:solidFill>
                <a:srgbClr val="000000"/>
              </a:solidFill>
            </a:endParaRPr>
          </a:p>
          <a:p>
            <a:pPr marL="285750" indent="-285750"/>
            <a:endParaRPr lang="en-GB" b="1" dirty="0">
              <a:solidFill>
                <a:srgbClr val="000000"/>
              </a:solidFill>
            </a:endParaRPr>
          </a:p>
          <a:p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8182"/>
            <a:ext cx="10515600" cy="1157469"/>
          </a:xfrm>
        </p:spPr>
        <p:txBody>
          <a:bodyPr rtlCol="0"/>
          <a:lstStyle>
            <a:defPPr>
              <a:defRPr lang="en-GB"/>
            </a:defPPr>
          </a:lstStyle>
          <a:p>
            <a:r>
              <a:rPr lang="en-US" sz="4000" b="1" dirty="0">
                <a:solidFill>
                  <a:srgbClr val="000000"/>
                </a:solidFill>
              </a:rPr>
              <a:t>Challenges and Successes</a:t>
            </a:r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89843BB-8B88-626C-8906-72139F5201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7512744"/>
              </p:ext>
            </p:extLst>
          </p:nvPr>
        </p:nvGraphicFramePr>
        <p:xfrm>
          <a:off x="1353312" y="1704051"/>
          <a:ext cx="9124188" cy="4332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EDDDE75D-AA17-1FD7-52DA-A0B10D0D2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solidFill>
                  <a:srgbClr val="000000"/>
                </a:solidFill>
              </a:rPr>
              <a:t>Looking Forward</a:t>
            </a:r>
            <a:br>
              <a:rPr lang="en-GB" sz="4000" b="1" dirty="0">
                <a:solidFill>
                  <a:srgbClr val="000000"/>
                </a:solidFill>
              </a:rPr>
            </a:br>
            <a:endParaRPr lang="en-GB" sz="4000" b="1" dirty="0">
              <a:solidFill>
                <a:srgbClr val="000000"/>
              </a:solidFill>
            </a:endParaRPr>
          </a:p>
        </p:txBody>
      </p:sp>
      <p:graphicFrame>
        <p:nvGraphicFramePr>
          <p:cNvPr id="37" name="Diagram 36">
            <a:extLst>
              <a:ext uri="{FF2B5EF4-FFF2-40B4-BE49-F238E27FC236}">
                <a16:creationId xmlns:a16="http://schemas.microsoft.com/office/drawing/2014/main" id="{FABB2659-6DBB-83EF-578F-0FC08361AD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1461891"/>
              </p:ext>
            </p:extLst>
          </p:nvPr>
        </p:nvGraphicFramePr>
        <p:xfrm>
          <a:off x="576072" y="1041400"/>
          <a:ext cx="6891528" cy="5096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" name="Picture 39" descr="An open book with many icons coming out of it&#10;&#10;AI-generated content may be incorrect.">
            <a:extLst>
              <a:ext uri="{FF2B5EF4-FFF2-40B4-BE49-F238E27FC236}">
                <a16:creationId xmlns:a16="http://schemas.microsoft.com/office/drawing/2014/main" id="{BCCE388C-3375-4245-1B55-ED01D2D85B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09997" y="1380744"/>
            <a:ext cx="3905931" cy="3905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Graphic spid="3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TextBox 69">
            <a:extLst>
              <a:ext uri="{FF2B5EF4-FFF2-40B4-BE49-F238E27FC236}">
                <a16:creationId xmlns:a16="http://schemas.microsoft.com/office/drawing/2014/main" id="{BAEBB6BF-1646-F528-267D-AB8465E19D41}"/>
              </a:ext>
            </a:extLst>
          </p:cNvPr>
          <p:cNvSpPr txBox="1"/>
          <p:nvPr/>
        </p:nvSpPr>
        <p:spPr>
          <a:xfrm>
            <a:off x="2971800" y="660400"/>
            <a:ext cx="36195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rgbClr val="000000"/>
                </a:solidFill>
                <a:latin typeface="Libre Franklin"/>
                <a:ea typeface="Libre Franklin"/>
                <a:cs typeface="Libre Franklin"/>
                <a:sym typeface="Libre Franklin"/>
              </a:rPr>
              <a:t>Conclusion</a:t>
            </a:r>
            <a:endParaRPr lang="en-US" sz="4000" b="1" dirty="0">
              <a:solidFill>
                <a:srgbClr val="000000"/>
              </a:solidFill>
            </a:endParaRPr>
          </a:p>
          <a:p>
            <a:pPr algn="ctr"/>
            <a:endParaRPr lang="en-GB" sz="4000" b="1" dirty="0">
              <a:solidFill>
                <a:srgbClr val="000000"/>
              </a:solidFill>
            </a:endParaRPr>
          </a:p>
        </p:txBody>
      </p:sp>
      <p:graphicFrame>
        <p:nvGraphicFramePr>
          <p:cNvPr id="71" name="Diagram 70">
            <a:extLst>
              <a:ext uri="{FF2B5EF4-FFF2-40B4-BE49-F238E27FC236}">
                <a16:creationId xmlns:a16="http://schemas.microsoft.com/office/drawing/2014/main" id="{8EE12545-799D-9F89-6745-3DFAAAD7F3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7029302"/>
              </p:ext>
            </p:extLst>
          </p:nvPr>
        </p:nvGraphicFramePr>
        <p:xfrm>
          <a:off x="863600" y="1539432"/>
          <a:ext cx="9403144" cy="5318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501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1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F1E51A2-070C-7DAB-E5B5-2E5774A97D89}"/>
              </a:ext>
            </a:extLst>
          </p:cNvPr>
          <p:cNvSpPr txBox="1"/>
          <p:nvPr/>
        </p:nvSpPr>
        <p:spPr>
          <a:xfrm>
            <a:off x="2755900" y="698500"/>
            <a:ext cx="5562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000" b="1" dirty="0">
                <a:solidFill>
                  <a:srgbClr val="000000"/>
                </a:solidFill>
              </a:rPr>
              <a:t>References</a:t>
            </a:r>
            <a:endParaRPr lang="en-GB" sz="4000" b="1" dirty="0">
              <a:solidFill>
                <a:srgbClr val="000000"/>
              </a:solidFill>
            </a:endParaRPr>
          </a:p>
          <a:p>
            <a:pPr algn="ctr"/>
            <a:endParaRPr lang="en-GB" sz="4000" b="1" dirty="0">
              <a:solidFill>
                <a:srgbClr val="000000"/>
              </a:solidFill>
            </a:endParaRPr>
          </a:p>
          <a:p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BA85B5-FB62-5862-0264-92D4D08287F5}"/>
              </a:ext>
            </a:extLst>
          </p:cNvPr>
          <p:cNvSpPr txBox="1"/>
          <p:nvPr/>
        </p:nvSpPr>
        <p:spPr>
          <a:xfrm>
            <a:off x="1384300" y="1435100"/>
            <a:ext cx="94615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Habiba, U. and Islam, M.E., 2022. Assessing the quality and credibility of scholarly information resources: an investigation into information </a:t>
            </a:r>
            <a:r>
              <a:rPr lang="en-US" sz="2400" b="1" dirty="0" err="1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of university faculty members. 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Electronic Library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pp.237-255.</a:t>
            </a:r>
            <a:endParaRPr lang="en-IN" sz="2400" b="1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Pletcher, B.C., Hudson, A.K. and Watson, K., 2019. “I want to learn from them as much as </a:t>
            </a:r>
            <a:r>
              <a:rPr lang="en-US" sz="2400" b="1" dirty="0" err="1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want them to learn from me”: Finding a balance of coaching and consulting through the analysis of a literacy coach’s conversations. 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 Horizons: A Journal of Literacy and Language Arts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58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p.4.</a:t>
            </a:r>
            <a:endParaRPr lang="en-IN" sz="2400" b="1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Ahmad </a:t>
            </a:r>
            <a:r>
              <a:rPr lang="en-US" sz="2400" b="1" dirty="0" err="1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Uzir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N.A., </a:t>
            </a:r>
            <a:r>
              <a:rPr lang="en-US" sz="2400" b="1" dirty="0" err="1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Gašević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D., Matcha, W., Jovanović, J. and Pardo, A., 2020. Analytics of time management strategies in a flipped classroom. 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Computer Assisted Learning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2400" b="1" i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36</a:t>
            </a:r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pp.70-88.</a:t>
            </a:r>
            <a:endParaRPr lang="en-IN" sz="2400" b="1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{F714F5C8-0FEE-4E32-9C1B-3FDFAACF3E25}TF1ed9553b-00c4-4092-846a-c8f7f2908f3be0eeb089_win32-2e31fd388d0f</Template>
  <TotalTime>48</TotalTime>
  <Words>432</Words>
  <Application>Microsoft Office PowerPoint</Application>
  <PresentationFormat>Widescreen</PresentationFormat>
  <Paragraphs>57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Calibri</vt:lpstr>
      <vt:lpstr>Courier New</vt:lpstr>
      <vt:lpstr>Gill Sans Nova</vt:lpstr>
      <vt:lpstr>Gill Sans Nova Light</vt:lpstr>
      <vt:lpstr>Libre Franklin</vt:lpstr>
      <vt:lpstr>Sagona Book</vt:lpstr>
      <vt:lpstr>Times New Roman</vt:lpstr>
      <vt:lpstr>Office Theme</vt:lpstr>
      <vt:lpstr>  (BMSW4013)   Academic Skills for the Digital Era   Topic: “Challenges and Opportunities for Students in the Digital Era: Adapting to  Achieve Academic Success”   Student Name: Florina Rautu Student ID: 2439469 </vt:lpstr>
      <vt:lpstr> Table of contents</vt:lpstr>
      <vt:lpstr>PowerPoint Presentation</vt:lpstr>
      <vt:lpstr>          Reflection on Research Process </vt:lpstr>
      <vt:lpstr>Reflection on Writing Process </vt:lpstr>
      <vt:lpstr>Challenges and Successes</vt:lpstr>
      <vt:lpstr>Looking Forward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florina rautu</dc:creator>
  <cp:lastModifiedBy>florina rautu</cp:lastModifiedBy>
  <cp:revision>1</cp:revision>
  <dcterms:created xsi:type="dcterms:W3CDTF">2025-11-13T18:51:26Z</dcterms:created>
  <dcterms:modified xsi:type="dcterms:W3CDTF">2025-11-13T19:44:53Z</dcterms:modified>
</cp:coreProperties>
</file>