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42"/>
  </p:notesMasterIdLst>
  <p:sldIdLst>
    <p:sldId id="259" r:id="rId6"/>
    <p:sldId id="288" r:id="rId7"/>
    <p:sldId id="258" r:id="rId8"/>
    <p:sldId id="261" r:id="rId9"/>
    <p:sldId id="262" r:id="rId10"/>
    <p:sldId id="292" r:id="rId11"/>
    <p:sldId id="293" r:id="rId12"/>
    <p:sldId id="294" r:id="rId13"/>
    <p:sldId id="296" r:id="rId14"/>
    <p:sldId id="295" r:id="rId15"/>
    <p:sldId id="263" r:id="rId16"/>
    <p:sldId id="291" r:id="rId17"/>
    <p:sldId id="266" r:id="rId18"/>
    <p:sldId id="267" r:id="rId19"/>
    <p:sldId id="268" r:id="rId20"/>
    <p:sldId id="269" r:id="rId21"/>
    <p:sldId id="297" r:id="rId22"/>
    <p:sldId id="298" r:id="rId23"/>
    <p:sldId id="299" r:id="rId24"/>
    <p:sldId id="300" r:id="rId25"/>
    <p:sldId id="301" r:id="rId26"/>
    <p:sldId id="270" r:id="rId27"/>
    <p:sldId id="272" r:id="rId28"/>
    <p:sldId id="275" r:id="rId29"/>
    <p:sldId id="276" r:id="rId30"/>
    <p:sldId id="280" r:id="rId31"/>
    <p:sldId id="277" r:id="rId32"/>
    <p:sldId id="302" r:id="rId33"/>
    <p:sldId id="278" r:id="rId34"/>
    <p:sldId id="279" r:id="rId35"/>
    <p:sldId id="281" r:id="rId36"/>
    <p:sldId id="290" r:id="rId37"/>
    <p:sldId id="283" r:id="rId38"/>
    <p:sldId id="284" r:id="rId39"/>
    <p:sldId id="285" r:id="rId40"/>
    <p:sldId id="28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5EF30-29DC-9D5C-3F2D-F190FE98503C}" v="25" dt="2026-09-08T08:43:40.813"/>
    <p1510:client id="{4B5032E8-35F6-E302-65AC-DDDB4D2506B3}" v="12" dt="2026-09-08T08:41:21.588"/>
    <p1510:client id="{5B415594-0717-5654-17FC-BE4FE719C7EB}" v="3" dt="2026-09-08T08:52:08.053"/>
    <p1510:client id="{822A4BAB-5B68-3E87-37E0-53CD67DD2172}" v="24" dt="2026-09-08T07:25:21.166"/>
    <p1510:client id="{CF633B9B-54D4-CC91-3C5A-DF3942C3E87E}" v="13" dt="2026-09-06T11:56:37.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3940" autoAdjust="0"/>
  </p:normalViewPr>
  <p:slideViewPr>
    <p:cSldViewPr snapToGrid="0" snapToObjects="1">
      <p:cViewPr varScale="1">
        <p:scale>
          <a:sx n="105" d="100"/>
          <a:sy n="105" d="100"/>
        </p:scale>
        <p:origin x="504" y="102"/>
      </p:cViewPr>
      <p:guideLst/>
    </p:cSldViewPr>
  </p:slideViewPr>
  <p:notesTextViewPr>
    <p:cViewPr>
      <p:scale>
        <a:sx n="3" d="2"/>
        <a:sy n="3" d="2"/>
      </p:scale>
      <p:origin x="-6" y="-18"/>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S::paul.hutchings@uwtsd.ac.uk::585bde28-eced-4edb-8f9c-713ef82e6f71" providerId="AD" clId="Web-{822A4BAB-5B68-3E87-37E0-53CD67DD2172}"/>
    <pc:docChg chg="delSld modSld">
      <pc:chgData name="Paul Hutchings" userId="S::paul.hutchings@uwtsd.ac.uk::585bde28-eced-4edb-8f9c-713ef82e6f71" providerId="AD" clId="Web-{822A4BAB-5B68-3E87-37E0-53CD67DD2172}" dt="2026-09-08T07:25:17.588" v="23" actId="20577"/>
      <pc:docMkLst>
        <pc:docMk/>
      </pc:docMkLst>
      <pc:sldChg chg="modSp">
        <pc:chgData name="Paul Hutchings" userId="S::paul.hutchings@uwtsd.ac.uk::585bde28-eced-4edb-8f9c-713ef82e6f71" providerId="AD" clId="Web-{822A4BAB-5B68-3E87-37E0-53CD67DD2172}" dt="2026-09-08T07:21:55.555" v="7"/>
        <pc:sldMkLst>
          <pc:docMk/>
          <pc:sldMk cId="2636290798" sldId="266"/>
        </pc:sldMkLst>
        <pc:spChg chg="mod">
          <ac:chgData name="Paul Hutchings" userId="S::paul.hutchings@uwtsd.ac.uk::585bde28-eced-4edb-8f9c-713ef82e6f71" providerId="AD" clId="Web-{822A4BAB-5B68-3E87-37E0-53CD67DD2172}" dt="2026-09-08T07:21:55.555" v="7"/>
          <ac:spMkLst>
            <pc:docMk/>
            <pc:sldMk cId="2636290798" sldId="266"/>
            <ac:spMk id="2" creationId="{DF44503F-49E7-5565-C4B8-A9E691F7BB94}"/>
          </ac:spMkLst>
        </pc:spChg>
      </pc:sldChg>
      <pc:sldChg chg="modSp">
        <pc:chgData name="Paul Hutchings" userId="S::paul.hutchings@uwtsd.ac.uk::585bde28-eced-4edb-8f9c-713ef82e6f71" providerId="AD" clId="Web-{822A4BAB-5B68-3E87-37E0-53CD67DD2172}" dt="2026-09-08T07:22:13.151" v="8"/>
        <pc:sldMkLst>
          <pc:docMk/>
          <pc:sldMk cId="769802802" sldId="267"/>
        </pc:sldMkLst>
        <pc:spChg chg="mod">
          <ac:chgData name="Paul Hutchings" userId="S::paul.hutchings@uwtsd.ac.uk::585bde28-eced-4edb-8f9c-713ef82e6f71" providerId="AD" clId="Web-{822A4BAB-5B68-3E87-37E0-53CD67DD2172}" dt="2026-09-08T07:22:13.151" v="8"/>
          <ac:spMkLst>
            <pc:docMk/>
            <pc:sldMk cId="769802802" sldId="267"/>
            <ac:spMk id="2" creationId="{4F958F06-D8CE-9F6B-DB1F-CBA866CD1BBB}"/>
          </ac:spMkLst>
        </pc:spChg>
      </pc:sldChg>
      <pc:sldChg chg="modSp">
        <pc:chgData name="Paul Hutchings" userId="S::paul.hutchings@uwtsd.ac.uk::585bde28-eced-4edb-8f9c-713ef82e6f71" providerId="AD" clId="Web-{822A4BAB-5B68-3E87-37E0-53CD67DD2172}" dt="2026-09-08T07:22:25.152" v="9"/>
        <pc:sldMkLst>
          <pc:docMk/>
          <pc:sldMk cId="2137278624" sldId="268"/>
        </pc:sldMkLst>
        <pc:spChg chg="mod">
          <ac:chgData name="Paul Hutchings" userId="S::paul.hutchings@uwtsd.ac.uk::585bde28-eced-4edb-8f9c-713ef82e6f71" providerId="AD" clId="Web-{822A4BAB-5B68-3E87-37E0-53CD67DD2172}" dt="2026-09-08T07:22:25.152" v="9"/>
          <ac:spMkLst>
            <pc:docMk/>
            <pc:sldMk cId="2137278624" sldId="268"/>
            <ac:spMk id="2" creationId="{E7180F25-ABE2-E9CB-6105-E7DBCE184DAD}"/>
          </ac:spMkLst>
        </pc:spChg>
      </pc:sldChg>
      <pc:sldChg chg="del">
        <pc:chgData name="Paul Hutchings" userId="S::paul.hutchings@uwtsd.ac.uk::585bde28-eced-4edb-8f9c-713ef82e6f71" providerId="AD" clId="Web-{822A4BAB-5B68-3E87-37E0-53CD67DD2172}" dt="2026-09-08T07:17:08.739" v="0"/>
        <pc:sldMkLst>
          <pc:docMk/>
          <pc:sldMk cId="993819677" sldId="271"/>
        </pc:sldMkLst>
      </pc:sldChg>
      <pc:sldChg chg="modSp">
        <pc:chgData name="Paul Hutchings" userId="S::paul.hutchings@uwtsd.ac.uk::585bde28-eced-4edb-8f9c-713ef82e6f71" providerId="AD" clId="Web-{822A4BAB-5B68-3E87-37E0-53CD67DD2172}" dt="2026-09-08T07:24:31.616" v="16"/>
        <pc:sldMkLst>
          <pc:docMk/>
          <pc:sldMk cId="536051625" sldId="272"/>
        </pc:sldMkLst>
        <pc:spChg chg="mod">
          <ac:chgData name="Paul Hutchings" userId="S::paul.hutchings@uwtsd.ac.uk::585bde28-eced-4edb-8f9c-713ef82e6f71" providerId="AD" clId="Web-{822A4BAB-5B68-3E87-37E0-53CD67DD2172}" dt="2026-09-08T07:24:31.616" v="16"/>
          <ac:spMkLst>
            <pc:docMk/>
            <pc:sldMk cId="536051625" sldId="272"/>
            <ac:spMk id="2" creationId="{01A2E81F-5610-F6A9-9CD4-679D07CD3637}"/>
          </ac:spMkLst>
        </pc:spChg>
      </pc:sldChg>
      <pc:sldChg chg="modSp">
        <pc:chgData name="Paul Hutchings" userId="S::paul.hutchings@uwtsd.ac.uk::585bde28-eced-4edb-8f9c-713ef82e6f71" providerId="AD" clId="Web-{822A4BAB-5B68-3E87-37E0-53CD67DD2172}" dt="2026-09-08T07:25:17.588" v="23" actId="20577"/>
        <pc:sldMkLst>
          <pc:docMk/>
          <pc:sldMk cId="2908780783" sldId="280"/>
        </pc:sldMkLst>
        <pc:spChg chg="mod">
          <ac:chgData name="Paul Hutchings" userId="S::paul.hutchings@uwtsd.ac.uk::585bde28-eced-4edb-8f9c-713ef82e6f71" providerId="AD" clId="Web-{822A4BAB-5B68-3E87-37E0-53CD67DD2172}" dt="2026-09-08T07:25:17.588" v="23" actId="20577"/>
          <ac:spMkLst>
            <pc:docMk/>
            <pc:sldMk cId="2908780783" sldId="280"/>
            <ac:spMk id="2" creationId="{594C2735-D947-4822-4800-BA77224A995D}"/>
          </ac:spMkLst>
        </pc:spChg>
      </pc:sldChg>
    </pc:docChg>
  </pc:docChgLst>
  <pc:docChgLst>
    <pc:chgData name="Paul Hutchings" userId="S::paul.hutchings@uwtsd.ac.uk::585bde28-eced-4edb-8f9c-713ef82e6f71" providerId="AD" clId="Web-{0225EF30-29DC-9D5C-3F2D-F190FE98503C}"/>
    <pc:docChg chg="modSld">
      <pc:chgData name="Paul Hutchings" userId="S::paul.hutchings@uwtsd.ac.uk::585bde28-eced-4edb-8f9c-713ef82e6f71" providerId="AD" clId="Web-{0225EF30-29DC-9D5C-3F2D-F190FE98503C}" dt="2026-09-08T08:43:35.454" v="22" actId="20577"/>
      <pc:docMkLst>
        <pc:docMk/>
      </pc:docMkLst>
      <pc:sldChg chg="modSp">
        <pc:chgData name="Paul Hutchings" userId="S::paul.hutchings@uwtsd.ac.uk::585bde28-eced-4edb-8f9c-713ef82e6f71" providerId="AD" clId="Web-{0225EF30-29DC-9D5C-3F2D-F190FE98503C}" dt="2026-09-08T08:42:45.685" v="7" actId="20577"/>
        <pc:sldMkLst>
          <pc:docMk/>
          <pc:sldMk cId="3892657657" sldId="283"/>
        </pc:sldMkLst>
        <pc:spChg chg="mod">
          <ac:chgData name="Paul Hutchings" userId="S::paul.hutchings@uwtsd.ac.uk::585bde28-eced-4edb-8f9c-713ef82e6f71" providerId="AD" clId="Web-{0225EF30-29DC-9D5C-3F2D-F190FE98503C}" dt="2026-09-08T08:42:45.685" v="7" actId="20577"/>
          <ac:spMkLst>
            <pc:docMk/>
            <pc:sldMk cId="3892657657" sldId="283"/>
            <ac:spMk id="2" creationId="{5F3BA518-6438-7DA1-93EE-290D5A0BEA28}"/>
          </ac:spMkLst>
        </pc:spChg>
      </pc:sldChg>
      <pc:sldChg chg="modSp">
        <pc:chgData name="Paul Hutchings" userId="S::paul.hutchings@uwtsd.ac.uk::585bde28-eced-4edb-8f9c-713ef82e6f71" providerId="AD" clId="Web-{0225EF30-29DC-9D5C-3F2D-F190FE98503C}" dt="2026-09-08T08:43:06.639" v="17" actId="20577"/>
        <pc:sldMkLst>
          <pc:docMk/>
          <pc:sldMk cId="762079777" sldId="284"/>
        </pc:sldMkLst>
        <pc:spChg chg="mod">
          <ac:chgData name="Paul Hutchings" userId="S::paul.hutchings@uwtsd.ac.uk::585bde28-eced-4edb-8f9c-713ef82e6f71" providerId="AD" clId="Web-{0225EF30-29DC-9D5C-3F2D-F190FE98503C}" dt="2026-09-08T08:43:06.639" v="17" actId="20577"/>
          <ac:spMkLst>
            <pc:docMk/>
            <pc:sldMk cId="762079777" sldId="284"/>
            <ac:spMk id="2" creationId="{6817942E-FD3F-4499-CE00-F11E46554A78}"/>
          </ac:spMkLst>
        </pc:spChg>
      </pc:sldChg>
      <pc:sldChg chg="modSp">
        <pc:chgData name="Paul Hutchings" userId="S::paul.hutchings@uwtsd.ac.uk::585bde28-eced-4edb-8f9c-713ef82e6f71" providerId="AD" clId="Web-{0225EF30-29DC-9D5C-3F2D-F190FE98503C}" dt="2026-09-08T08:43:35.454" v="22" actId="20577"/>
        <pc:sldMkLst>
          <pc:docMk/>
          <pc:sldMk cId="2954981625" sldId="285"/>
        </pc:sldMkLst>
        <pc:spChg chg="mod">
          <ac:chgData name="Paul Hutchings" userId="S::paul.hutchings@uwtsd.ac.uk::585bde28-eced-4edb-8f9c-713ef82e6f71" providerId="AD" clId="Web-{0225EF30-29DC-9D5C-3F2D-F190FE98503C}" dt="2026-09-08T08:43:35.454" v="22" actId="20577"/>
          <ac:spMkLst>
            <pc:docMk/>
            <pc:sldMk cId="2954981625" sldId="285"/>
            <ac:spMk id="3" creationId="{507A69F2-BB56-471C-26E1-3FC001631D0D}"/>
          </ac:spMkLst>
        </pc:spChg>
      </pc:sldChg>
    </pc:docChg>
  </pc:docChgLst>
  <pc:docChgLst>
    <pc:chgData name="Paul Hutchings" userId="S::paul.hutchings@uwtsd.ac.uk::585bde28-eced-4edb-8f9c-713ef82e6f71" providerId="AD" clId="Web-{5B415594-0717-5654-17FC-BE4FE719C7EB}"/>
    <pc:docChg chg="delSld modSld">
      <pc:chgData name="Paul Hutchings" userId="S::paul.hutchings@uwtsd.ac.uk::585bde28-eced-4edb-8f9c-713ef82e6f71" providerId="AD" clId="Web-{5B415594-0717-5654-17FC-BE4FE719C7EB}" dt="2026-09-08T08:55:02.963" v="16"/>
      <pc:docMkLst>
        <pc:docMk/>
      </pc:docMkLst>
      <pc:sldChg chg="modNotes">
        <pc:chgData name="Paul Hutchings" userId="S::paul.hutchings@uwtsd.ac.uk::585bde28-eced-4edb-8f9c-713ef82e6f71" providerId="AD" clId="Web-{5B415594-0717-5654-17FC-BE4FE719C7EB}" dt="2026-09-08T08:55:02.963" v="16"/>
        <pc:sldMkLst>
          <pc:docMk/>
          <pc:sldMk cId="4231018860" sldId="259"/>
        </pc:sldMkLst>
      </pc:sldChg>
      <pc:sldChg chg="del">
        <pc:chgData name="Paul Hutchings" userId="S::paul.hutchings@uwtsd.ac.uk::585bde28-eced-4edb-8f9c-713ef82e6f71" providerId="AD" clId="Web-{5B415594-0717-5654-17FC-BE4FE719C7EB}" dt="2026-09-08T08:50:56.286" v="0"/>
        <pc:sldMkLst>
          <pc:docMk/>
          <pc:sldMk cId="896381388" sldId="260"/>
        </pc:sldMkLst>
      </pc:sldChg>
      <pc:sldChg chg="modNotes">
        <pc:chgData name="Paul Hutchings" userId="S::paul.hutchings@uwtsd.ac.uk::585bde28-eced-4edb-8f9c-713ef82e6f71" providerId="AD" clId="Web-{5B415594-0717-5654-17FC-BE4FE719C7EB}" dt="2026-09-08T08:54:34.649" v="15"/>
        <pc:sldMkLst>
          <pc:docMk/>
          <pc:sldMk cId="2937614603" sldId="263"/>
        </pc:sldMkLst>
      </pc:sldChg>
      <pc:sldChg chg="modNotes">
        <pc:chgData name="Paul Hutchings" userId="S::paul.hutchings@uwtsd.ac.uk::585bde28-eced-4edb-8f9c-713ef82e6f71" providerId="AD" clId="Web-{5B415594-0717-5654-17FC-BE4FE719C7EB}" dt="2026-09-08T08:54:25.321" v="14"/>
        <pc:sldMkLst>
          <pc:docMk/>
          <pc:sldMk cId="2636290798" sldId="266"/>
        </pc:sldMkLst>
      </pc:sldChg>
      <pc:sldChg chg="modNotes">
        <pc:chgData name="Paul Hutchings" userId="S::paul.hutchings@uwtsd.ac.uk::585bde28-eced-4edb-8f9c-713ef82e6f71" providerId="AD" clId="Web-{5B415594-0717-5654-17FC-BE4FE719C7EB}" dt="2026-09-08T08:53:55.851" v="12"/>
        <pc:sldMkLst>
          <pc:docMk/>
          <pc:sldMk cId="2137278624" sldId="268"/>
        </pc:sldMkLst>
      </pc:sldChg>
      <pc:sldChg chg="modNotes">
        <pc:chgData name="Paul Hutchings" userId="S::paul.hutchings@uwtsd.ac.uk::585bde28-eced-4edb-8f9c-713ef82e6f71" providerId="AD" clId="Web-{5B415594-0717-5654-17FC-BE4FE719C7EB}" dt="2026-09-08T08:53:03.022" v="5"/>
        <pc:sldMkLst>
          <pc:docMk/>
          <pc:sldMk cId="19645385" sldId="270"/>
        </pc:sldMkLst>
      </pc:sldChg>
      <pc:sldChg chg="modNotes">
        <pc:chgData name="Paul Hutchings" userId="S::paul.hutchings@uwtsd.ac.uk::585bde28-eced-4edb-8f9c-713ef82e6f71" providerId="AD" clId="Web-{5B415594-0717-5654-17FC-BE4FE719C7EB}" dt="2026-09-08T08:52:51.257" v="4"/>
        <pc:sldMkLst>
          <pc:docMk/>
          <pc:sldMk cId="1662919797" sldId="276"/>
        </pc:sldMkLst>
      </pc:sldChg>
      <pc:sldChg chg="del">
        <pc:chgData name="Paul Hutchings" userId="S::paul.hutchings@uwtsd.ac.uk::585bde28-eced-4edb-8f9c-713ef82e6f71" providerId="AD" clId="Web-{5B415594-0717-5654-17FC-BE4FE719C7EB}" dt="2026-09-08T08:50:58.552" v="1"/>
        <pc:sldMkLst>
          <pc:docMk/>
          <pc:sldMk cId="2222502732" sldId="287"/>
        </pc:sldMkLst>
      </pc:sldChg>
      <pc:sldChg chg="del">
        <pc:chgData name="Paul Hutchings" userId="S::paul.hutchings@uwtsd.ac.uk::585bde28-eced-4edb-8f9c-713ef82e6f71" providerId="AD" clId="Web-{5B415594-0717-5654-17FC-BE4FE719C7EB}" dt="2026-09-08T08:52:08.053" v="2"/>
        <pc:sldMkLst>
          <pc:docMk/>
          <pc:sldMk cId="1614059727" sldId="289"/>
        </pc:sldMkLst>
      </pc:sldChg>
      <pc:sldChg chg="modNotes">
        <pc:chgData name="Paul Hutchings" userId="S::paul.hutchings@uwtsd.ac.uk::585bde28-eced-4edb-8f9c-713ef82e6f71" providerId="AD" clId="Web-{5B415594-0717-5654-17FC-BE4FE719C7EB}" dt="2026-09-08T08:52:38.147" v="3"/>
        <pc:sldMkLst>
          <pc:docMk/>
          <pc:sldMk cId="2917257996" sldId="290"/>
        </pc:sldMkLst>
      </pc:sldChg>
      <pc:sldChg chg="modNotes">
        <pc:chgData name="Paul Hutchings" userId="S::paul.hutchings@uwtsd.ac.uk::585bde28-eced-4edb-8f9c-713ef82e6f71" providerId="AD" clId="Web-{5B415594-0717-5654-17FC-BE4FE719C7EB}" dt="2026-09-08T08:53:41.945" v="10"/>
        <pc:sldMkLst>
          <pc:docMk/>
          <pc:sldMk cId="2990739498" sldId="297"/>
        </pc:sldMkLst>
      </pc:sldChg>
      <pc:sldChg chg="modNotes">
        <pc:chgData name="Paul Hutchings" userId="S::paul.hutchings@uwtsd.ac.uk::585bde28-eced-4edb-8f9c-713ef82e6f71" providerId="AD" clId="Web-{5B415594-0717-5654-17FC-BE4FE719C7EB}" dt="2026-09-08T08:53:35.445" v="9"/>
        <pc:sldMkLst>
          <pc:docMk/>
          <pc:sldMk cId="484973438" sldId="298"/>
        </pc:sldMkLst>
      </pc:sldChg>
      <pc:sldChg chg="modNotes">
        <pc:chgData name="Paul Hutchings" userId="S::paul.hutchings@uwtsd.ac.uk::585bde28-eced-4edb-8f9c-713ef82e6f71" providerId="AD" clId="Web-{5B415594-0717-5654-17FC-BE4FE719C7EB}" dt="2026-09-08T08:53:29.789" v="8"/>
        <pc:sldMkLst>
          <pc:docMk/>
          <pc:sldMk cId="4038658479" sldId="299"/>
        </pc:sldMkLst>
      </pc:sldChg>
      <pc:sldChg chg="modNotes">
        <pc:chgData name="Paul Hutchings" userId="S::paul.hutchings@uwtsd.ac.uk::585bde28-eced-4edb-8f9c-713ef82e6f71" providerId="AD" clId="Web-{5B415594-0717-5654-17FC-BE4FE719C7EB}" dt="2026-09-08T08:53:19.179" v="7"/>
        <pc:sldMkLst>
          <pc:docMk/>
          <pc:sldMk cId="811500953" sldId="300"/>
        </pc:sldMkLst>
      </pc:sldChg>
      <pc:sldChg chg="modNotes">
        <pc:chgData name="Paul Hutchings" userId="S::paul.hutchings@uwtsd.ac.uk::585bde28-eced-4edb-8f9c-713ef82e6f71" providerId="AD" clId="Web-{5B415594-0717-5654-17FC-BE4FE719C7EB}" dt="2026-09-08T08:53:14.945" v="6"/>
        <pc:sldMkLst>
          <pc:docMk/>
          <pc:sldMk cId="3784282671" sldId="301"/>
        </pc:sldMkLst>
      </pc:sldChg>
    </pc:docChg>
  </pc:docChgLst>
  <pc:docChgLst>
    <pc:chgData name="Paul Hutchings" userId="S::paul.hutchings@uwtsd.ac.uk::585bde28-eced-4edb-8f9c-713ef82e6f71" providerId="AD" clId="Web-{CF633B9B-54D4-CC91-3C5A-DF3942C3E87E}"/>
    <pc:docChg chg="modSld">
      <pc:chgData name="Paul Hutchings" userId="S::paul.hutchings@uwtsd.ac.uk::585bde28-eced-4edb-8f9c-713ef82e6f71" providerId="AD" clId="Web-{CF633B9B-54D4-CC91-3C5A-DF3942C3E87E}" dt="2026-09-06T11:56:37.258" v="9" actId="20577"/>
      <pc:docMkLst>
        <pc:docMk/>
      </pc:docMkLst>
      <pc:sldChg chg="modSp">
        <pc:chgData name="Paul Hutchings" userId="S::paul.hutchings@uwtsd.ac.uk::585bde28-eced-4edb-8f9c-713ef82e6f71" providerId="AD" clId="Web-{CF633B9B-54D4-CC91-3C5A-DF3942C3E87E}" dt="2026-09-06T11:54:00.221" v="0" actId="20577"/>
        <pc:sldMkLst>
          <pc:docMk/>
          <pc:sldMk cId="2908780783" sldId="280"/>
        </pc:sldMkLst>
        <pc:spChg chg="mod">
          <ac:chgData name="Paul Hutchings" userId="S::paul.hutchings@uwtsd.ac.uk::585bde28-eced-4edb-8f9c-713ef82e6f71" providerId="AD" clId="Web-{CF633B9B-54D4-CC91-3C5A-DF3942C3E87E}" dt="2026-09-06T11:54:00.221" v="0" actId="20577"/>
          <ac:spMkLst>
            <pc:docMk/>
            <pc:sldMk cId="2908780783" sldId="280"/>
            <ac:spMk id="2" creationId="{594C2735-D947-4822-4800-BA77224A995D}"/>
          </ac:spMkLst>
        </pc:spChg>
      </pc:sldChg>
      <pc:sldChg chg="modSp">
        <pc:chgData name="Paul Hutchings" userId="S::paul.hutchings@uwtsd.ac.uk::585bde28-eced-4edb-8f9c-713ef82e6f71" providerId="AD" clId="Web-{CF633B9B-54D4-CC91-3C5A-DF3942C3E87E}" dt="2026-09-06T11:56:18.239" v="2" actId="20577"/>
        <pc:sldMkLst>
          <pc:docMk/>
          <pc:sldMk cId="3022779777" sldId="281"/>
        </pc:sldMkLst>
        <pc:spChg chg="mod">
          <ac:chgData name="Paul Hutchings" userId="S::paul.hutchings@uwtsd.ac.uk::585bde28-eced-4edb-8f9c-713ef82e6f71" providerId="AD" clId="Web-{CF633B9B-54D4-CC91-3C5A-DF3942C3E87E}" dt="2026-09-06T11:56:18.239" v="2" actId="20577"/>
          <ac:spMkLst>
            <pc:docMk/>
            <pc:sldMk cId="3022779777" sldId="281"/>
            <ac:spMk id="2" creationId="{7D7A1C2D-22E1-C1E7-9A50-68A7AD3AAA17}"/>
          </ac:spMkLst>
        </pc:spChg>
      </pc:sldChg>
      <pc:sldChg chg="modSp">
        <pc:chgData name="Paul Hutchings" userId="S::paul.hutchings@uwtsd.ac.uk::585bde28-eced-4edb-8f9c-713ef82e6f71" providerId="AD" clId="Web-{CF633B9B-54D4-CC91-3C5A-DF3942C3E87E}" dt="2026-09-06T11:56:22.849" v="4" actId="20577"/>
        <pc:sldMkLst>
          <pc:docMk/>
          <pc:sldMk cId="3892657657" sldId="283"/>
        </pc:sldMkLst>
        <pc:spChg chg="mod">
          <ac:chgData name="Paul Hutchings" userId="S::paul.hutchings@uwtsd.ac.uk::585bde28-eced-4edb-8f9c-713ef82e6f71" providerId="AD" clId="Web-{CF633B9B-54D4-CC91-3C5A-DF3942C3E87E}" dt="2026-09-06T11:56:22.849" v="4" actId="20577"/>
          <ac:spMkLst>
            <pc:docMk/>
            <pc:sldMk cId="3892657657" sldId="283"/>
            <ac:spMk id="2" creationId="{5F3BA518-6438-7DA1-93EE-290D5A0BEA28}"/>
          </ac:spMkLst>
        </pc:spChg>
      </pc:sldChg>
      <pc:sldChg chg="modSp">
        <pc:chgData name="Paul Hutchings" userId="S::paul.hutchings@uwtsd.ac.uk::585bde28-eced-4edb-8f9c-713ef82e6f71" providerId="AD" clId="Web-{CF633B9B-54D4-CC91-3C5A-DF3942C3E87E}" dt="2026-09-06T11:56:37.258" v="9" actId="20577"/>
        <pc:sldMkLst>
          <pc:docMk/>
          <pc:sldMk cId="762079777" sldId="284"/>
        </pc:sldMkLst>
        <pc:spChg chg="mod">
          <ac:chgData name="Paul Hutchings" userId="S::paul.hutchings@uwtsd.ac.uk::585bde28-eced-4edb-8f9c-713ef82e6f71" providerId="AD" clId="Web-{CF633B9B-54D4-CC91-3C5A-DF3942C3E87E}" dt="2026-09-06T11:56:37.258" v="9" actId="20577"/>
          <ac:spMkLst>
            <pc:docMk/>
            <pc:sldMk cId="762079777" sldId="284"/>
            <ac:spMk id="3" creationId="{26AE902D-24C5-8E16-92E8-1BC2B475118B}"/>
          </ac:spMkLst>
        </pc:spChg>
      </pc:sldChg>
    </pc:docChg>
  </pc:docChgLst>
  <pc:docChgLst>
    <pc:chgData name="Paul Hutchings" userId="S::paul.hutchings@uwtsd.ac.uk::585bde28-eced-4edb-8f9c-713ef82e6f71" providerId="AD" clId="Web-{4B5032E8-35F6-E302-65AC-DDDB4D2506B3}"/>
    <pc:docChg chg="modSld">
      <pc:chgData name="Paul Hutchings" userId="S::paul.hutchings@uwtsd.ac.uk::585bde28-eced-4edb-8f9c-713ef82e6f71" providerId="AD" clId="Web-{4B5032E8-35F6-E302-65AC-DDDB4D2506B3}" dt="2026-09-08T08:41:21.588" v="11" actId="20577"/>
      <pc:docMkLst>
        <pc:docMk/>
      </pc:docMkLst>
      <pc:sldChg chg="modSp">
        <pc:chgData name="Paul Hutchings" userId="S::paul.hutchings@uwtsd.ac.uk::585bde28-eced-4edb-8f9c-713ef82e6f71" providerId="AD" clId="Web-{4B5032E8-35F6-E302-65AC-DDDB4D2506B3}" dt="2026-09-08T08:41:21.588" v="11" actId="20577"/>
        <pc:sldMkLst>
          <pc:docMk/>
          <pc:sldMk cId="762079777" sldId="284"/>
        </pc:sldMkLst>
        <pc:spChg chg="mod">
          <ac:chgData name="Paul Hutchings" userId="S::paul.hutchings@uwtsd.ac.uk::585bde28-eced-4edb-8f9c-713ef82e6f71" providerId="AD" clId="Web-{4B5032E8-35F6-E302-65AC-DDDB4D2506B3}" dt="2026-09-08T08:41:21.588" v="11" actId="20577"/>
          <ac:spMkLst>
            <pc:docMk/>
            <pc:sldMk cId="762079777" sldId="284"/>
            <ac:spMk id="3" creationId="{26AE902D-24C5-8E16-92E8-1BC2B475118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6CF97-78E6-4F41-A704-E58DCE14DC64}" type="datetimeFigureOut">
              <a:rPr lang="en-GB" smtClean="0"/>
              <a:t>08/09/2026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CED537-00C6-411B-86AC-06BCD4C60912}" type="slidenum">
              <a:rPr lang="en-GB" smtClean="0"/>
              <a:t>‹#›</a:t>
            </a:fld>
            <a:endParaRPr lang="en-GB"/>
          </a:p>
        </p:txBody>
      </p:sp>
    </p:spTree>
    <p:extLst>
      <p:ext uri="{BB962C8B-B14F-4D97-AF65-F5344CB8AC3E}">
        <p14:creationId xmlns:p14="http://schemas.microsoft.com/office/powerpoint/2010/main" val="345857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a:t>
            </a:fld>
            <a:endParaRPr lang="en-GB"/>
          </a:p>
        </p:txBody>
      </p:sp>
    </p:spTree>
    <p:extLst>
      <p:ext uri="{BB962C8B-B14F-4D97-AF65-F5344CB8AC3E}">
        <p14:creationId xmlns:p14="http://schemas.microsoft.com/office/powerpoint/2010/main" val="644506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13</a:t>
            </a:fld>
            <a:endParaRPr lang="en-GB"/>
          </a:p>
        </p:txBody>
      </p:sp>
    </p:spTree>
    <p:extLst>
      <p:ext uri="{BB962C8B-B14F-4D97-AF65-F5344CB8AC3E}">
        <p14:creationId xmlns:p14="http://schemas.microsoft.com/office/powerpoint/2010/main" val="2180384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596C2-E5FD-9C35-1EC5-413B22669D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158BB3-B526-9867-E93C-468D5F36C3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C44FED-1D63-15A4-F68B-E54698E1535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F958F5BC-48F4-26CE-CBE9-0A8DB39EA766}"/>
              </a:ext>
            </a:extLst>
          </p:cNvPr>
          <p:cNvSpPr>
            <a:spLocks noGrp="1"/>
          </p:cNvSpPr>
          <p:nvPr>
            <p:ph type="sldNum" sz="quarter" idx="5"/>
          </p:nvPr>
        </p:nvSpPr>
        <p:spPr/>
        <p:txBody>
          <a:bodyPr/>
          <a:lstStyle/>
          <a:p>
            <a:fld id="{9CCED537-00C6-411B-86AC-06BCD4C60912}" type="slidenum">
              <a:rPr lang="en-GB" smtClean="0"/>
              <a:t>14</a:t>
            </a:fld>
            <a:endParaRPr lang="en-GB"/>
          </a:p>
        </p:txBody>
      </p:sp>
    </p:spTree>
    <p:extLst>
      <p:ext uri="{BB962C8B-B14F-4D97-AF65-F5344CB8AC3E}">
        <p14:creationId xmlns:p14="http://schemas.microsoft.com/office/powerpoint/2010/main" val="3360983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15</a:t>
            </a:fld>
            <a:endParaRPr lang="en-GB"/>
          </a:p>
        </p:txBody>
      </p:sp>
    </p:spTree>
    <p:extLst>
      <p:ext uri="{BB962C8B-B14F-4D97-AF65-F5344CB8AC3E}">
        <p14:creationId xmlns:p14="http://schemas.microsoft.com/office/powerpoint/2010/main" val="3215080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17</a:t>
            </a:fld>
            <a:endParaRPr lang="en-GB"/>
          </a:p>
        </p:txBody>
      </p:sp>
    </p:spTree>
    <p:extLst>
      <p:ext uri="{BB962C8B-B14F-4D97-AF65-F5344CB8AC3E}">
        <p14:creationId xmlns:p14="http://schemas.microsoft.com/office/powerpoint/2010/main" val="3198663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19</a:t>
            </a:fld>
            <a:endParaRPr lang="en-GB"/>
          </a:p>
        </p:txBody>
      </p:sp>
    </p:spTree>
    <p:extLst>
      <p:ext uri="{BB962C8B-B14F-4D97-AF65-F5344CB8AC3E}">
        <p14:creationId xmlns:p14="http://schemas.microsoft.com/office/powerpoint/2010/main" val="2378550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5A9FF-9929-34B4-0041-BCCC5C57CD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EB1CF1-2097-693A-BCF5-B1D1345BB0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6BEE77-F760-6D35-7771-165545CF84E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342CDA-261D-F0CB-F0B7-B146BA5C2942}"/>
              </a:ext>
            </a:extLst>
          </p:cNvPr>
          <p:cNvSpPr>
            <a:spLocks noGrp="1"/>
          </p:cNvSpPr>
          <p:nvPr>
            <p:ph type="sldNum" sz="quarter" idx="5"/>
          </p:nvPr>
        </p:nvSpPr>
        <p:spPr/>
        <p:txBody>
          <a:bodyPr/>
          <a:lstStyle/>
          <a:p>
            <a:fld id="{9CCED537-00C6-411B-86AC-06BCD4C60912}" type="slidenum">
              <a:rPr lang="en-GB" smtClean="0"/>
              <a:t>20</a:t>
            </a:fld>
            <a:endParaRPr lang="en-GB"/>
          </a:p>
        </p:txBody>
      </p:sp>
    </p:spTree>
    <p:extLst>
      <p:ext uri="{BB962C8B-B14F-4D97-AF65-F5344CB8AC3E}">
        <p14:creationId xmlns:p14="http://schemas.microsoft.com/office/powerpoint/2010/main" val="2822929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36190-C0C5-82A1-10B8-3E5D1AE220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1A07A4-1F72-FF28-805B-0863896330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A56060-1AB8-EDD5-5431-D02E59D6870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37A7D5-18C2-1820-9F8F-1D6D4D3E6060}"/>
              </a:ext>
            </a:extLst>
          </p:cNvPr>
          <p:cNvSpPr>
            <a:spLocks noGrp="1"/>
          </p:cNvSpPr>
          <p:nvPr>
            <p:ph type="sldNum" sz="quarter" idx="5"/>
          </p:nvPr>
        </p:nvSpPr>
        <p:spPr/>
        <p:txBody>
          <a:bodyPr/>
          <a:lstStyle/>
          <a:p>
            <a:fld id="{9CCED537-00C6-411B-86AC-06BCD4C60912}" type="slidenum">
              <a:rPr lang="en-GB" smtClean="0"/>
              <a:t>21</a:t>
            </a:fld>
            <a:endParaRPr lang="en-GB"/>
          </a:p>
        </p:txBody>
      </p:sp>
    </p:spTree>
    <p:extLst>
      <p:ext uri="{BB962C8B-B14F-4D97-AF65-F5344CB8AC3E}">
        <p14:creationId xmlns:p14="http://schemas.microsoft.com/office/powerpoint/2010/main" val="3842824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1ADF6-85F6-CA73-56E3-09DB0B624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487387-0AC4-7D26-AFF5-046EC851EA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1A832F-4534-B67D-D63A-E6E966E85E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F14789-A559-6EC7-D7EE-98B4E71FC94B}"/>
              </a:ext>
            </a:extLst>
          </p:cNvPr>
          <p:cNvSpPr>
            <a:spLocks noGrp="1"/>
          </p:cNvSpPr>
          <p:nvPr>
            <p:ph type="sldNum" sz="quarter" idx="5"/>
          </p:nvPr>
        </p:nvSpPr>
        <p:spPr/>
        <p:txBody>
          <a:bodyPr/>
          <a:lstStyle/>
          <a:p>
            <a:fld id="{9CCED537-00C6-411B-86AC-06BCD4C60912}" type="slidenum">
              <a:rPr lang="en-GB" smtClean="0"/>
              <a:t>22</a:t>
            </a:fld>
            <a:endParaRPr lang="en-GB"/>
          </a:p>
        </p:txBody>
      </p:sp>
    </p:spTree>
    <p:extLst>
      <p:ext uri="{BB962C8B-B14F-4D97-AF65-F5344CB8AC3E}">
        <p14:creationId xmlns:p14="http://schemas.microsoft.com/office/powerpoint/2010/main" val="1644673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23</a:t>
            </a:fld>
            <a:endParaRPr lang="en-GB"/>
          </a:p>
        </p:txBody>
      </p:sp>
    </p:spTree>
    <p:extLst>
      <p:ext uri="{BB962C8B-B14F-4D97-AF65-F5344CB8AC3E}">
        <p14:creationId xmlns:p14="http://schemas.microsoft.com/office/powerpoint/2010/main" val="3715202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24</a:t>
            </a:fld>
            <a:endParaRPr lang="en-GB"/>
          </a:p>
        </p:txBody>
      </p:sp>
    </p:spTree>
    <p:extLst>
      <p:ext uri="{BB962C8B-B14F-4D97-AF65-F5344CB8AC3E}">
        <p14:creationId xmlns:p14="http://schemas.microsoft.com/office/powerpoint/2010/main" val="3256776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27</a:t>
            </a:fld>
            <a:endParaRPr lang="en-GB"/>
          </a:p>
        </p:txBody>
      </p:sp>
    </p:spTree>
    <p:extLst>
      <p:ext uri="{BB962C8B-B14F-4D97-AF65-F5344CB8AC3E}">
        <p14:creationId xmlns:p14="http://schemas.microsoft.com/office/powerpoint/2010/main" val="2364048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35</a:t>
            </a:fld>
            <a:endParaRPr lang="en-GB"/>
          </a:p>
        </p:txBody>
      </p:sp>
    </p:spTree>
    <p:extLst>
      <p:ext uri="{BB962C8B-B14F-4D97-AF65-F5344CB8AC3E}">
        <p14:creationId xmlns:p14="http://schemas.microsoft.com/office/powerpoint/2010/main" val="2133073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39</a:t>
            </a:fld>
            <a:endParaRPr lang="en-GB"/>
          </a:p>
        </p:txBody>
      </p:sp>
    </p:spTree>
    <p:extLst>
      <p:ext uri="{BB962C8B-B14F-4D97-AF65-F5344CB8AC3E}">
        <p14:creationId xmlns:p14="http://schemas.microsoft.com/office/powerpoint/2010/main" val="504820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scholar.google.com/"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digitalservices.uwtsd.ac.uk/library/academic-and-infoskills/referencing-and-plagiaris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1A6E9CB-CD44-A3EF-CE61-2D8691DCAC1C}"/>
              </a:ext>
            </a:extLst>
          </p:cNvPr>
          <p:cNvSpPr>
            <a:spLocks noGrp="1"/>
          </p:cNvSpPr>
          <p:nvPr>
            <p:ph type="title"/>
          </p:nvPr>
        </p:nvSpPr>
        <p:spPr>
          <a:xfrm>
            <a:off x="301657" y="1420926"/>
            <a:ext cx="11594969" cy="1325563"/>
          </a:xfrm>
        </p:spPr>
        <p:txBody>
          <a:bodyPr/>
          <a:lstStyle/>
          <a:p>
            <a:pPr algn="ctr"/>
            <a:r>
              <a:rPr lang="en-US" b="1" dirty="0"/>
              <a:t>ECPS4022 Skills for Success in Psychology</a:t>
            </a:r>
          </a:p>
        </p:txBody>
      </p:sp>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2881426"/>
            <a:ext cx="11594969" cy="3651349"/>
          </a:xfrm>
        </p:spPr>
        <p:txBody>
          <a:bodyPr/>
          <a:lstStyle/>
          <a:p>
            <a:pPr marL="0" indent="0">
              <a:buNone/>
            </a:pPr>
            <a:r>
              <a:rPr lang="en-US" dirty="0"/>
              <a:t>Week 1: </a:t>
            </a:r>
            <a:r>
              <a:rPr lang="en-GB" b="1" dirty="0"/>
              <a:t>Why Are You Here? Becoming a Psychology Student</a:t>
            </a:r>
          </a:p>
          <a:p>
            <a:pPr marL="0" indent="0">
              <a:buNone/>
            </a:pPr>
            <a:endParaRPr lang="en-GB" b="1" dirty="0"/>
          </a:p>
          <a:p>
            <a:pPr marL="0" indent="0">
              <a:buNone/>
            </a:pPr>
            <a:endParaRPr lang="en-GB" b="1" dirty="0"/>
          </a:p>
          <a:p>
            <a:pPr marL="0" indent="0">
              <a:buNone/>
            </a:pPr>
            <a:endParaRPr lang="en-GB" b="1" dirty="0"/>
          </a:p>
          <a:p>
            <a:pPr marL="0" indent="0" algn="ctr">
              <a:buNone/>
            </a:pPr>
            <a:r>
              <a:rPr lang="en-GB" b="1" dirty="0">
                <a:latin typeface="Blackadder ITC" panose="04020505051007020D02" pitchFamily="82" charset="0"/>
              </a:rPr>
              <a:t>"Success in psychology is not about collecting information; it is about learning how to think."</a:t>
            </a:r>
            <a:endParaRPr lang="en-US" dirty="0">
              <a:latin typeface="Blackadder ITC" panose="04020505051007020D02" pitchFamily="82" charset="0"/>
            </a:endParaRPr>
          </a:p>
        </p:txBody>
      </p:sp>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6AC4C-5DBA-4319-6579-682A8DF8F489}"/>
              </a:ext>
            </a:extLst>
          </p:cNvPr>
          <p:cNvSpPr>
            <a:spLocks noGrp="1"/>
          </p:cNvSpPr>
          <p:nvPr>
            <p:ph type="title"/>
          </p:nvPr>
        </p:nvSpPr>
        <p:spPr>
          <a:xfrm>
            <a:off x="358219" y="365126"/>
            <a:ext cx="11481847" cy="687300"/>
          </a:xfrm>
        </p:spPr>
        <p:txBody>
          <a:bodyPr>
            <a:normAutofit fontScale="90000"/>
          </a:bodyPr>
          <a:lstStyle/>
          <a:p>
            <a:pPr algn="ctr"/>
            <a:r>
              <a:rPr lang="en-GB" b="1" dirty="0"/>
              <a:t>Memory Test: Obedience Studies</a:t>
            </a:r>
          </a:p>
        </p:txBody>
      </p:sp>
      <p:sp>
        <p:nvSpPr>
          <p:cNvPr id="3" name="Content Placeholder 2">
            <a:extLst>
              <a:ext uri="{FF2B5EF4-FFF2-40B4-BE49-F238E27FC236}">
                <a16:creationId xmlns:a16="http://schemas.microsoft.com/office/drawing/2014/main" id="{5E03731D-B17D-E7BE-CC2E-F2A50B64EDAE}"/>
              </a:ext>
            </a:extLst>
          </p:cNvPr>
          <p:cNvSpPr>
            <a:spLocks noGrp="1"/>
          </p:cNvSpPr>
          <p:nvPr>
            <p:ph idx="1"/>
          </p:nvPr>
        </p:nvSpPr>
        <p:spPr>
          <a:xfrm>
            <a:off x="358219" y="1467293"/>
            <a:ext cx="5500321" cy="4275961"/>
          </a:xfrm>
        </p:spPr>
        <p:txBody>
          <a:bodyPr>
            <a:normAutofit fontScale="92500" lnSpcReduction="20000"/>
          </a:bodyPr>
          <a:lstStyle/>
          <a:p>
            <a:r>
              <a:rPr lang="en-GB" dirty="0"/>
              <a:t>Milgram (1963, 1974)</a:t>
            </a:r>
          </a:p>
          <a:p>
            <a:r>
              <a:rPr lang="en-GB" dirty="0"/>
              <a:t>Participants at Yale University laboratory took part in ‘electric shock’ research</a:t>
            </a:r>
          </a:p>
          <a:p>
            <a:r>
              <a:rPr lang="en-GB" dirty="0"/>
              <a:t>No-one was expected to give shocks beyond 300v</a:t>
            </a:r>
          </a:p>
          <a:p>
            <a:r>
              <a:rPr lang="en-GB" dirty="0"/>
              <a:t>Over 60% went up to the fatal 450v shock</a:t>
            </a:r>
          </a:p>
          <a:p>
            <a:r>
              <a:rPr lang="en-GB" dirty="0"/>
              <a:t>Ordered to do so by experimenter</a:t>
            </a:r>
          </a:p>
          <a:p>
            <a:r>
              <a:rPr lang="en-GB" dirty="0"/>
              <a:t>Suggests people will obey high-authority figures</a:t>
            </a:r>
          </a:p>
          <a:p>
            <a:r>
              <a:rPr lang="en-GB" dirty="0"/>
              <a:t>Questions about ethics of the study</a:t>
            </a:r>
          </a:p>
        </p:txBody>
      </p:sp>
      <p:pic>
        <p:nvPicPr>
          <p:cNvPr id="5" name="Picture 4">
            <a:extLst>
              <a:ext uri="{FF2B5EF4-FFF2-40B4-BE49-F238E27FC236}">
                <a16:creationId xmlns:a16="http://schemas.microsoft.com/office/drawing/2014/main" id="{E81D8503-A0C9-C74E-D31E-01C66AB510F8}"/>
              </a:ext>
            </a:extLst>
          </p:cNvPr>
          <p:cNvPicPr>
            <a:picLocks noChangeAspect="1"/>
          </p:cNvPicPr>
          <p:nvPr/>
        </p:nvPicPr>
        <p:blipFill>
          <a:blip r:embed="rId2"/>
          <a:stretch>
            <a:fillRect/>
          </a:stretch>
        </p:blipFill>
        <p:spPr>
          <a:xfrm>
            <a:off x="5873177" y="1685372"/>
            <a:ext cx="2804099" cy="3575934"/>
          </a:xfrm>
          <a:prstGeom prst="rect">
            <a:avLst/>
          </a:prstGeom>
        </p:spPr>
      </p:pic>
      <p:pic>
        <p:nvPicPr>
          <p:cNvPr id="7" name="Picture 6">
            <a:extLst>
              <a:ext uri="{FF2B5EF4-FFF2-40B4-BE49-F238E27FC236}">
                <a16:creationId xmlns:a16="http://schemas.microsoft.com/office/drawing/2014/main" id="{7AD1B195-E896-254B-90B6-187D25950BB0}"/>
              </a:ext>
            </a:extLst>
          </p:cNvPr>
          <p:cNvPicPr>
            <a:picLocks noChangeAspect="1"/>
          </p:cNvPicPr>
          <p:nvPr/>
        </p:nvPicPr>
        <p:blipFill>
          <a:blip r:embed="rId3"/>
          <a:stretch>
            <a:fillRect/>
          </a:stretch>
        </p:blipFill>
        <p:spPr>
          <a:xfrm>
            <a:off x="8677276" y="1206795"/>
            <a:ext cx="3514724" cy="1957387"/>
          </a:xfrm>
          <a:prstGeom prst="rect">
            <a:avLst/>
          </a:prstGeom>
        </p:spPr>
      </p:pic>
      <p:pic>
        <p:nvPicPr>
          <p:cNvPr id="8" name="Picture 7" descr="Milgram Experiment: Overview, History, &amp; Controversy">
            <a:extLst>
              <a:ext uri="{FF2B5EF4-FFF2-40B4-BE49-F238E27FC236}">
                <a16:creationId xmlns:a16="http://schemas.microsoft.com/office/drawing/2014/main" id="{45A38E9F-A763-191E-6E14-4D79A1B4305C}"/>
              </a:ext>
            </a:extLst>
          </p:cNvPr>
          <p:cNvPicPr>
            <a:picLocks noChangeAspect="1"/>
          </p:cNvPicPr>
          <p:nvPr/>
        </p:nvPicPr>
        <p:blipFill>
          <a:blip r:embed="rId4"/>
          <a:stretch>
            <a:fillRect/>
          </a:stretch>
        </p:blipFill>
        <p:spPr>
          <a:xfrm>
            <a:off x="9033356" y="3318552"/>
            <a:ext cx="3010819" cy="2265193"/>
          </a:xfrm>
          <a:prstGeom prst="rect">
            <a:avLst/>
          </a:prstGeom>
        </p:spPr>
      </p:pic>
    </p:spTree>
    <p:extLst>
      <p:ext uri="{BB962C8B-B14F-4D97-AF65-F5344CB8AC3E}">
        <p14:creationId xmlns:p14="http://schemas.microsoft.com/office/powerpoint/2010/main" val="1130071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CDADEA5-07C1-2364-2E38-283E6ED13BCB}"/>
              </a:ext>
            </a:extLst>
          </p:cNvPr>
          <p:cNvSpPr>
            <a:spLocks noGrp="1"/>
          </p:cNvSpPr>
          <p:nvPr>
            <p:ph type="title"/>
          </p:nvPr>
        </p:nvSpPr>
        <p:spPr>
          <a:xfrm>
            <a:off x="358219" y="365125"/>
            <a:ext cx="11481847" cy="1325563"/>
          </a:xfrm>
        </p:spPr>
        <p:txBody>
          <a:bodyPr>
            <a:normAutofit fontScale="90000"/>
          </a:bodyPr>
          <a:lstStyle/>
          <a:p>
            <a:pPr fontAlgn="base"/>
            <a:r>
              <a:rPr lang="en-GB" b="1" dirty="0"/>
              <a:t>Session 1 (2 Hours): Why Are You Here? Developing a Psychology Student Identity</a:t>
            </a:r>
            <a:r>
              <a:rPr lang="en-GB" dirty="0"/>
              <a:t> </a:t>
            </a:r>
            <a:br>
              <a:rPr lang="en-GB" dirty="0"/>
            </a:br>
            <a:endParaRPr lang="en-US" dirty="0"/>
          </a:p>
        </p:txBody>
      </p:sp>
      <p:sp>
        <p:nvSpPr>
          <p:cNvPr id="10" name="Content Placeholder 2">
            <a:extLst>
              <a:ext uri="{FF2B5EF4-FFF2-40B4-BE49-F238E27FC236}">
                <a16:creationId xmlns:a16="http://schemas.microsoft.com/office/drawing/2014/main" id="{EC036EB0-4395-AFB5-6F88-53D14B3BB71D}"/>
              </a:ext>
            </a:extLst>
          </p:cNvPr>
          <p:cNvSpPr>
            <a:spLocks noGrp="1"/>
          </p:cNvSpPr>
          <p:nvPr>
            <p:ph idx="1"/>
          </p:nvPr>
        </p:nvSpPr>
        <p:spPr>
          <a:xfrm>
            <a:off x="358219" y="1825625"/>
            <a:ext cx="11481847" cy="3575934"/>
          </a:xfrm>
        </p:spPr>
        <p:txBody>
          <a:bodyPr/>
          <a:lstStyle/>
          <a:p>
            <a:pPr marL="0" indent="0" fontAlgn="base">
              <a:buNone/>
            </a:pPr>
            <a:r>
              <a:rPr lang="en-GB" b="1" dirty="0"/>
              <a:t>Session Aim</a:t>
            </a:r>
            <a:r>
              <a:rPr lang="en-GB" dirty="0"/>
              <a:t> </a:t>
            </a:r>
          </a:p>
          <a:p>
            <a:pPr fontAlgn="base"/>
            <a:r>
              <a:rPr lang="en-GB" dirty="0"/>
              <a:t>To help students understand the purpose of university study, the expectations of a psychology degree, and begin reflecting on who they want to become academically and professionally. This directly addresses personal development, motivation, coaching and mindset. </a:t>
            </a:r>
          </a:p>
          <a:p>
            <a:endParaRPr lang="en-US" dirty="0"/>
          </a:p>
        </p:txBody>
      </p:sp>
    </p:spTree>
    <p:extLst>
      <p:ext uri="{BB962C8B-B14F-4D97-AF65-F5344CB8AC3E}">
        <p14:creationId xmlns:p14="http://schemas.microsoft.com/office/powerpoint/2010/main" val="246922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A9BF0-EA80-F5ED-D715-8BAA8436AC2C}"/>
              </a:ext>
            </a:extLst>
          </p:cNvPr>
          <p:cNvSpPr>
            <a:spLocks noGrp="1"/>
          </p:cNvSpPr>
          <p:nvPr>
            <p:ph type="title"/>
          </p:nvPr>
        </p:nvSpPr>
        <p:spPr/>
        <p:txBody>
          <a:bodyPr/>
          <a:lstStyle/>
          <a:p>
            <a:pPr algn="ctr"/>
            <a:r>
              <a:rPr lang="en-GB" b="1" dirty="0">
                <a:solidFill>
                  <a:srgbClr val="000000"/>
                </a:solidFill>
                <a:latin typeface="Aptos" panose="020B0004020202020204" pitchFamily="34" charset="0"/>
              </a:rPr>
              <a:t>University Learning versus School Learning</a:t>
            </a:r>
            <a:r>
              <a:rPr lang="en-GB" dirty="0">
                <a:solidFill>
                  <a:srgbClr val="000000"/>
                </a:solidFill>
                <a:latin typeface="Aptos" panose="020B0004020202020204" pitchFamily="34" charset="0"/>
              </a:rPr>
              <a:t> </a:t>
            </a:r>
            <a:br>
              <a:rPr lang="en-GB" sz="2800" dirty="0">
                <a:solidFill>
                  <a:srgbClr val="000000"/>
                </a:solidFill>
                <a:latin typeface="Segoe UI" panose="020B0502040204020203" pitchFamily="34" charset="0"/>
              </a:rPr>
            </a:br>
            <a:endParaRPr lang="en-GB" dirty="0"/>
          </a:p>
        </p:txBody>
      </p:sp>
      <p:graphicFrame>
        <p:nvGraphicFramePr>
          <p:cNvPr id="7" name="Content Placeholder 6">
            <a:extLst>
              <a:ext uri="{FF2B5EF4-FFF2-40B4-BE49-F238E27FC236}">
                <a16:creationId xmlns:a16="http://schemas.microsoft.com/office/drawing/2014/main" id="{D9860589-B53D-5921-00A5-00200157DB96}"/>
              </a:ext>
            </a:extLst>
          </p:cNvPr>
          <p:cNvGraphicFramePr>
            <a:graphicFrameLocks noGrp="1"/>
          </p:cNvGraphicFramePr>
          <p:nvPr>
            <p:ph idx="1"/>
            <p:extLst>
              <p:ext uri="{D42A27DB-BD31-4B8C-83A1-F6EECF244321}">
                <p14:modId xmlns:p14="http://schemas.microsoft.com/office/powerpoint/2010/main" val="150564509"/>
              </p:ext>
            </p:extLst>
          </p:nvPr>
        </p:nvGraphicFramePr>
        <p:xfrm>
          <a:off x="6554913" y="1649176"/>
          <a:ext cx="4952144" cy="3526264"/>
        </p:xfrm>
        <a:graphic>
          <a:graphicData uri="http://schemas.openxmlformats.org/drawingml/2006/table">
            <a:tbl>
              <a:tblPr/>
              <a:tblGrid>
                <a:gridCol w="2139602">
                  <a:extLst>
                    <a:ext uri="{9D8B030D-6E8A-4147-A177-3AD203B41FA5}">
                      <a16:colId xmlns:a16="http://schemas.microsoft.com/office/drawing/2014/main" val="1754376086"/>
                    </a:ext>
                  </a:extLst>
                </a:gridCol>
                <a:gridCol w="2812542">
                  <a:extLst>
                    <a:ext uri="{9D8B030D-6E8A-4147-A177-3AD203B41FA5}">
                      <a16:colId xmlns:a16="http://schemas.microsoft.com/office/drawing/2014/main" val="484370356"/>
                    </a:ext>
                  </a:extLst>
                </a:gridCol>
              </a:tblGrid>
              <a:tr h="599606">
                <a:tc>
                  <a:txBody>
                    <a:bodyPr/>
                    <a:lstStyle/>
                    <a:p>
                      <a:pPr marL="0" marR="0" indent="0" algn="l" rtl="0" fontAlgn="base">
                        <a:lnSpc>
                          <a:spcPts val="1564"/>
                        </a:lnSpc>
                        <a:spcAft>
                          <a:spcPts val="800"/>
                        </a:spcAft>
                        <a:buNone/>
                      </a:pPr>
                      <a:r>
                        <a:rPr lang="en-GB" sz="1400" b="1" i="0">
                          <a:effectLst/>
                          <a:latin typeface="Aptos" panose="020B0004020202020204" pitchFamily="34" charset="0"/>
                        </a:rPr>
                        <a:t>School/College</a:t>
                      </a:r>
                      <a:r>
                        <a:rPr lang="en-GB" sz="1400" b="0" i="0">
                          <a:effectLst/>
                          <a:latin typeface="Aptos" panose="020B0004020202020204" pitchFamily="34" charset="0"/>
                        </a:rPr>
                        <a:t>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marL="0" marR="0" indent="0" algn="l" rtl="0" fontAlgn="base">
                        <a:lnSpc>
                          <a:spcPts val="1564"/>
                        </a:lnSpc>
                        <a:spcAft>
                          <a:spcPts val="800"/>
                        </a:spcAft>
                        <a:buNone/>
                      </a:pPr>
                      <a:r>
                        <a:rPr lang="en-GB" sz="1400" b="1" i="0" dirty="0">
                          <a:effectLst/>
                          <a:latin typeface="Aptos" panose="020B0004020202020204" pitchFamily="34" charset="0"/>
                        </a:rPr>
                        <a:t>University</a:t>
                      </a:r>
                      <a:r>
                        <a:rPr lang="en-GB" sz="1400" b="0" i="0" dirty="0">
                          <a:effectLst/>
                          <a:latin typeface="Aptos" panose="020B0004020202020204" pitchFamily="34" charset="0"/>
                        </a:rPr>
                        <a:t> </a:t>
                      </a:r>
                      <a:endParaRPr lang="en-GB" sz="2000" b="0" i="0" dirty="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312811598"/>
                  </a:ext>
                </a:extLst>
              </a:tr>
              <a:tr h="775684">
                <a:tc>
                  <a:txBody>
                    <a:bodyPr/>
                    <a:lstStyle/>
                    <a:p>
                      <a:pPr marL="0" marR="0" indent="0" algn="l" rtl="0" fontAlgn="base">
                        <a:lnSpc>
                          <a:spcPts val="1564"/>
                        </a:lnSpc>
                        <a:spcAft>
                          <a:spcPts val="800"/>
                        </a:spcAft>
                        <a:buNone/>
                      </a:pPr>
                      <a:r>
                        <a:rPr lang="en-GB" sz="1400" b="0" i="0" dirty="0">
                          <a:effectLst/>
                          <a:latin typeface="Aptos" panose="020B0004020202020204" pitchFamily="34" charset="0"/>
                        </a:rPr>
                        <a:t>Learning content </a:t>
                      </a:r>
                      <a:endParaRPr lang="en-GB" sz="2000" b="0" i="0" dirty="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a:effectLst/>
                          <a:latin typeface="Aptos" panose="020B0004020202020204" pitchFamily="34" charset="0"/>
                        </a:rPr>
                        <a:t>Learning how to learn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631974268"/>
                  </a:ext>
                </a:extLst>
              </a:tr>
              <a:tr h="599606">
                <a:tc>
                  <a:txBody>
                    <a:bodyPr/>
                    <a:lstStyle/>
                    <a:p>
                      <a:pPr marL="0" marR="0" indent="0" algn="l" rtl="0" fontAlgn="base">
                        <a:lnSpc>
                          <a:spcPts val="1564"/>
                        </a:lnSpc>
                        <a:spcAft>
                          <a:spcPts val="800"/>
                        </a:spcAft>
                        <a:buNone/>
                      </a:pPr>
                      <a:r>
                        <a:rPr lang="en-GB" sz="1400" b="0" i="0">
                          <a:effectLst/>
                          <a:latin typeface="Aptos" panose="020B0004020202020204" pitchFamily="34" charset="0"/>
                        </a:rPr>
                        <a:t>Teacher-led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a:effectLst/>
                          <a:latin typeface="Aptos" panose="020B0004020202020204" pitchFamily="34" charset="0"/>
                        </a:rPr>
                        <a:t>Student-led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95696186"/>
                  </a:ext>
                </a:extLst>
              </a:tr>
              <a:tr h="775684">
                <a:tc>
                  <a:txBody>
                    <a:bodyPr/>
                    <a:lstStyle/>
                    <a:p>
                      <a:pPr marL="0" marR="0" indent="0" algn="l" rtl="0" fontAlgn="base">
                        <a:lnSpc>
                          <a:spcPts val="1564"/>
                        </a:lnSpc>
                        <a:spcAft>
                          <a:spcPts val="800"/>
                        </a:spcAft>
                        <a:buNone/>
                      </a:pPr>
                      <a:r>
                        <a:rPr lang="en-GB" sz="1400" b="0" i="0">
                          <a:effectLst/>
                          <a:latin typeface="Aptos" panose="020B0004020202020204" pitchFamily="34" charset="0"/>
                        </a:rPr>
                        <a:t>Correct answers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a:effectLst/>
                          <a:latin typeface="Aptos" panose="020B0004020202020204" pitchFamily="34" charset="0"/>
                        </a:rPr>
                        <a:t>Critical evaluation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1600929879"/>
                  </a:ext>
                </a:extLst>
              </a:tr>
              <a:tr h="775684">
                <a:tc>
                  <a:txBody>
                    <a:bodyPr/>
                    <a:lstStyle/>
                    <a:p>
                      <a:pPr marL="0" marR="0" indent="0" algn="l" rtl="0" fontAlgn="base">
                        <a:lnSpc>
                          <a:spcPts val="1564"/>
                        </a:lnSpc>
                        <a:spcAft>
                          <a:spcPts val="800"/>
                        </a:spcAft>
                        <a:buNone/>
                      </a:pPr>
                      <a:r>
                        <a:rPr lang="en-GB" sz="1400" b="0" i="0">
                          <a:effectLst/>
                          <a:latin typeface="Aptos" panose="020B0004020202020204" pitchFamily="34" charset="0"/>
                        </a:rPr>
                        <a:t>Knowledge recall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dirty="0">
                          <a:effectLst/>
                          <a:latin typeface="Aptos" panose="020B0004020202020204" pitchFamily="34" charset="0"/>
                        </a:rPr>
                        <a:t>Knowledge application </a:t>
                      </a:r>
                      <a:endParaRPr lang="en-GB" sz="2000" b="0" i="0" dirty="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246393959"/>
                  </a:ext>
                </a:extLst>
              </a:tr>
            </a:tbl>
          </a:graphicData>
        </a:graphic>
      </p:graphicFrame>
      <p:sp>
        <p:nvSpPr>
          <p:cNvPr id="9" name="TextBox 8">
            <a:extLst>
              <a:ext uri="{FF2B5EF4-FFF2-40B4-BE49-F238E27FC236}">
                <a16:creationId xmlns:a16="http://schemas.microsoft.com/office/drawing/2014/main" id="{EAFE8EF7-4614-2B05-FDBE-EFFF79AFE2B7}"/>
              </a:ext>
            </a:extLst>
          </p:cNvPr>
          <p:cNvSpPr txBox="1"/>
          <p:nvPr/>
        </p:nvSpPr>
        <p:spPr>
          <a:xfrm>
            <a:off x="358219" y="1665868"/>
            <a:ext cx="5087084" cy="1746440"/>
          </a:xfrm>
          <a:prstGeom prst="rect">
            <a:avLst/>
          </a:prstGeom>
          <a:noFill/>
        </p:spPr>
        <p:txBody>
          <a:bodyPr wrap="square">
            <a:spAutoFit/>
          </a:bodyPr>
          <a:lstStyle/>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Independent learning </a:t>
            </a:r>
          </a:p>
          <a:p>
            <a:pPr marL="0" marR="0" indent="0" algn="l" rtl="0" fontAlgn="base">
              <a:lnSpc>
                <a:spcPts val="1564"/>
              </a:lnSpc>
            </a:pPr>
            <a:endParaRPr lang="en-GB" sz="1800" b="0" i="0" dirty="0">
              <a:solidFill>
                <a:srgbClr val="000000"/>
              </a:solidFill>
              <a:effectLst/>
              <a:latin typeface="Aptos" panose="020B0004020202020204" pitchFamily="34" charset="0"/>
            </a:endParaRPr>
          </a:p>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Self-regulation</a:t>
            </a:r>
          </a:p>
          <a:p>
            <a:pPr marL="0" marR="0" indent="0" algn="l" rtl="0" fontAlgn="base">
              <a:lnSpc>
                <a:spcPts val="1564"/>
              </a:lnSpc>
            </a:pPr>
            <a:r>
              <a:rPr lang="en-GB" sz="1800" b="0" i="0" dirty="0">
                <a:solidFill>
                  <a:srgbClr val="000000"/>
                </a:solidFill>
                <a:effectLst/>
                <a:latin typeface="Aptos" panose="020B0004020202020204" pitchFamily="34" charset="0"/>
              </a:rPr>
              <a:t> </a:t>
            </a:r>
          </a:p>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Time management</a:t>
            </a:r>
          </a:p>
          <a:p>
            <a:pPr marL="0" marR="0" indent="0" algn="l" rtl="0" fontAlgn="base">
              <a:lnSpc>
                <a:spcPts val="1564"/>
              </a:lnSpc>
            </a:pPr>
            <a:endParaRPr lang="en-GB" sz="1800" b="0" i="0" dirty="0">
              <a:solidFill>
                <a:srgbClr val="000000"/>
              </a:solidFill>
              <a:effectLst/>
              <a:latin typeface="Aptos" panose="020B0004020202020204" pitchFamily="34" charset="0"/>
            </a:endParaRPr>
          </a:p>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Learning agility</a:t>
            </a:r>
          </a:p>
          <a:p>
            <a:pPr marL="0" marR="0" indent="0" algn="l" rtl="0" fontAlgn="base">
              <a:lnSpc>
                <a:spcPts val="1564"/>
              </a:lnSpc>
            </a:pPr>
            <a:r>
              <a:rPr lang="en-GB" sz="1800" b="0" i="0" dirty="0">
                <a:solidFill>
                  <a:srgbClr val="000000"/>
                </a:solidFill>
                <a:effectLst/>
                <a:latin typeface="Aptos" panose="020B0004020202020204" pitchFamily="34" charset="0"/>
              </a:rPr>
              <a:t> </a:t>
            </a:r>
          </a:p>
        </p:txBody>
      </p:sp>
      <p:sp>
        <p:nvSpPr>
          <p:cNvPr id="3" name="TextBox 2">
            <a:extLst>
              <a:ext uri="{FF2B5EF4-FFF2-40B4-BE49-F238E27FC236}">
                <a16:creationId xmlns:a16="http://schemas.microsoft.com/office/drawing/2014/main" id="{B35142D5-5EA2-E3A8-229B-2F5A0187D11D}"/>
              </a:ext>
            </a:extLst>
          </p:cNvPr>
          <p:cNvSpPr txBox="1"/>
          <p:nvPr/>
        </p:nvSpPr>
        <p:spPr>
          <a:xfrm>
            <a:off x="760288" y="4099389"/>
            <a:ext cx="4150759" cy="923330"/>
          </a:xfrm>
          <a:prstGeom prst="rect">
            <a:avLst/>
          </a:prstGeom>
          <a:noFill/>
        </p:spPr>
        <p:txBody>
          <a:bodyPr wrap="square" rtlCol="0">
            <a:spAutoFit/>
          </a:bodyPr>
          <a:lstStyle/>
          <a:p>
            <a:r>
              <a:rPr lang="en-GB" b="1" dirty="0">
                <a:solidFill>
                  <a:srgbClr val="000000"/>
                </a:solidFill>
                <a:latin typeface="Aptos" panose="020B0004020202020204" pitchFamily="34" charset="0"/>
              </a:rPr>
              <a:t>Uncertainty is a normal and important part of higher education.</a:t>
            </a:r>
            <a:endParaRPr lang="en-GB" sz="1100" b="1" dirty="0">
              <a:solidFill>
                <a:srgbClr val="000000"/>
              </a:solidFill>
              <a:latin typeface="Segoe UI" panose="020B0502040204020203" pitchFamily="34" charset="0"/>
            </a:endParaRPr>
          </a:p>
          <a:p>
            <a:endParaRPr lang="en-GB" b="1" dirty="0"/>
          </a:p>
        </p:txBody>
      </p:sp>
    </p:spTree>
    <p:extLst>
      <p:ext uri="{BB962C8B-B14F-4D97-AF65-F5344CB8AC3E}">
        <p14:creationId xmlns:p14="http://schemas.microsoft.com/office/powerpoint/2010/main" val="2578725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CFC2F-B4BB-8E11-B027-C6AD8B3323F5}"/>
              </a:ext>
            </a:extLst>
          </p:cNvPr>
          <p:cNvSpPr>
            <a:spLocks noGrp="1"/>
          </p:cNvSpPr>
          <p:nvPr>
            <p:ph type="title"/>
          </p:nvPr>
        </p:nvSpPr>
        <p:spPr/>
        <p:txBody>
          <a:bodyPr/>
          <a:lstStyle/>
          <a:p>
            <a:pPr algn="ctr"/>
            <a:r>
              <a:rPr lang="en-GB" b="1" dirty="0"/>
              <a:t>Growth Mindset and Academic Resilience</a:t>
            </a:r>
            <a:r>
              <a:rPr lang="en-GB" dirty="0"/>
              <a:t> </a:t>
            </a:r>
          </a:p>
        </p:txBody>
      </p:sp>
      <p:sp>
        <p:nvSpPr>
          <p:cNvPr id="3" name="Content Placeholder 2">
            <a:extLst>
              <a:ext uri="{FF2B5EF4-FFF2-40B4-BE49-F238E27FC236}">
                <a16:creationId xmlns:a16="http://schemas.microsoft.com/office/drawing/2014/main" id="{B49EF8D4-5C6A-084D-1AB3-6ED659ADC4D7}"/>
              </a:ext>
            </a:extLst>
          </p:cNvPr>
          <p:cNvSpPr>
            <a:spLocks noGrp="1"/>
          </p:cNvSpPr>
          <p:nvPr>
            <p:ph idx="1"/>
          </p:nvPr>
        </p:nvSpPr>
        <p:spPr/>
        <p:txBody>
          <a:bodyPr>
            <a:normAutofit/>
          </a:bodyPr>
          <a:lstStyle/>
          <a:p>
            <a:pPr marL="0" indent="0" fontAlgn="base">
              <a:buNone/>
            </a:pPr>
            <a:r>
              <a:rPr lang="en-GB" sz="4000" dirty="0"/>
              <a:t>"Good students find things easy“. </a:t>
            </a:r>
          </a:p>
          <a:p>
            <a:pPr fontAlgn="base"/>
            <a:endParaRPr lang="en-GB" sz="4000" dirty="0"/>
          </a:p>
          <a:p>
            <a:pPr marL="0" indent="0" algn="ctr" fontAlgn="base">
              <a:buNone/>
            </a:pPr>
            <a:r>
              <a:rPr lang="en-GB" sz="4000" dirty="0">
                <a:solidFill>
                  <a:srgbClr val="FF0000"/>
                </a:solidFill>
              </a:rPr>
              <a:t>How true is this statement? </a:t>
            </a:r>
          </a:p>
          <a:p>
            <a:endParaRPr lang="en-GB" sz="4000" dirty="0"/>
          </a:p>
        </p:txBody>
      </p:sp>
    </p:spTree>
    <p:extLst>
      <p:ext uri="{BB962C8B-B14F-4D97-AF65-F5344CB8AC3E}">
        <p14:creationId xmlns:p14="http://schemas.microsoft.com/office/powerpoint/2010/main" val="1364997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0A25B-68B4-AD58-6743-EDEE26A5B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696431-555D-5E90-3648-A53ABEB85A89}"/>
              </a:ext>
            </a:extLst>
          </p:cNvPr>
          <p:cNvSpPr>
            <a:spLocks noGrp="1"/>
          </p:cNvSpPr>
          <p:nvPr>
            <p:ph type="title"/>
          </p:nvPr>
        </p:nvSpPr>
        <p:spPr/>
        <p:txBody>
          <a:bodyPr/>
          <a:lstStyle/>
          <a:p>
            <a:pPr algn="ctr"/>
            <a:r>
              <a:rPr lang="en-GB" b="1" dirty="0"/>
              <a:t>Growth Mindset and Academic Resilience</a:t>
            </a:r>
            <a:r>
              <a:rPr lang="en-GB" dirty="0"/>
              <a:t> </a:t>
            </a:r>
          </a:p>
        </p:txBody>
      </p:sp>
      <p:sp>
        <p:nvSpPr>
          <p:cNvPr id="3" name="Content Placeholder 2">
            <a:extLst>
              <a:ext uri="{FF2B5EF4-FFF2-40B4-BE49-F238E27FC236}">
                <a16:creationId xmlns:a16="http://schemas.microsoft.com/office/drawing/2014/main" id="{C8BFE226-0677-10F7-D785-21505A0A8446}"/>
              </a:ext>
            </a:extLst>
          </p:cNvPr>
          <p:cNvSpPr>
            <a:spLocks noGrp="1"/>
          </p:cNvSpPr>
          <p:nvPr>
            <p:ph idx="1"/>
          </p:nvPr>
        </p:nvSpPr>
        <p:spPr>
          <a:xfrm>
            <a:off x="358219" y="1517401"/>
            <a:ext cx="11481847" cy="3575934"/>
          </a:xfrm>
        </p:spPr>
        <p:txBody>
          <a:bodyPr>
            <a:normAutofit/>
          </a:bodyPr>
          <a:lstStyle/>
          <a:p>
            <a:pPr fontAlgn="base"/>
            <a:r>
              <a:rPr lang="en-GB" dirty="0"/>
              <a:t>Fixed mindset vs Growth mindset (Dweck, 2006).</a:t>
            </a:r>
          </a:p>
          <a:p>
            <a:endParaRPr lang="en-GB" dirty="0"/>
          </a:p>
        </p:txBody>
      </p:sp>
      <p:graphicFrame>
        <p:nvGraphicFramePr>
          <p:cNvPr id="4" name="Table 3">
            <a:extLst>
              <a:ext uri="{FF2B5EF4-FFF2-40B4-BE49-F238E27FC236}">
                <a16:creationId xmlns:a16="http://schemas.microsoft.com/office/drawing/2014/main" id="{38285D74-15F9-A19A-CCFC-C28533581936}"/>
              </a:ext>
            </a:extLst>
          </p:cNvPr>
          <p:cNvGraphicFramePr>
            <a:graphicFrameLocks noGrp="1"/>
          </p:cNvGraphicFramePr>
          <p:nvPr>
            <p:extLst>
              <p:ext uri="{D42A27DB-BD31-4B8C-83A1-F6EECF244321}">
                <p14:modId xmlns:p14="http://schemas.microsoft.com/office/powerpoint/2010/main" val="2269035312"/>
              </p:ext>
            </p:extLst>
          </p:nvPr>
        </p:nvGraphicFramePr>
        <p:xfrm>
          <a:off x="351934" y="1995091"/>
          <a:ext cx="10983075" cy="3654901"/>
        </p:xfrm>
        <a:graphic>
          <a:graphicData uri="http://schemas.openxmlformats.org/drawingml/2006/table">
            <a:tbl>
              <a:tblPr firstRow="1" bandRow="1">
                <a:tableStyleId>{5C22544A-7EE6-4342-B048-85BDC9FD1C3A}</a:tableStyleId>
              </a:tblPr>
              <a:tblGrid>
                <a:gridCol w="3661025">
                  <a:extLst>
                    <a:ext uri="{9D8B030D-6E8A-4147-A177-3AD203B41FA5}">
                      <a16:colId xmlns:a16="http://schemas.microsoft.com/office/drawing/2014/main" val="3021379150"/>
                    </a:ext>
                  </a:extLst>
                </a:gridCol>
                <a:gridCol w="3661025">
                  <a:extLst>
                    <a:ext uri="{9D8B030D-6E8A-4147-A177-3AD203B41FA5}">
                      <a16:colId xmlns:a16="http://schemas.microsoft.com/office/drawing/2014/main" val="3074249580"/>
                    </a:ext>
                  </a:extLst>
                </a:gridCol>
                <a:gridCol w="3661025">
                  <a:extLst>
                    <a:ext uri="{9D8B030D-6E8A-4147-A177-3AD203B41FA5}">
                      <a16:colId xmlns:a16="http://schemas.microsoft.com/office/drawing/2014/main" val="3015742759"/>
                    </a:ext>
                  </a:extLst>
                </a:gridCol>
              </a:tblGrid>
              <a:tr h="338890">
                <a:tc>
                  <a:txBody>
                    <a:bodyPr/>
                    <a:lstStyle/>
                    <a:p>
                      <a:r>
                        <a:rPr lang="en-GB" dirty="0"/>
                        <a:t>Feature</a:t>
                      </a:r>
                    </a:p>
                  </a:txBody>
                  <a:tcPr/>
                </a:tc>
                <a:tc>
                  <a:txBody>
                    <a:bodyPr/>
                    <a:lstStyle/>
                    <a:p>
                      <a:r>
                        <a:rPr lang="en-GB" dirty="0"/>
                        <a:t>Fixed Mindset</a:t>
                      </a:r>
                    </a:p>
                  </a:txBody>
                  <a:tcPr/>
                </a:tc>
                <a:tc>
                  <a:txBody>
                    <a:bodyPr/>
                    <a:lstStyle/>
                    <a:p>
                      <a:r>
                        <a:rPr lang="en-GB" dirty="0"/>
                        <a:t>Growth Mindset</a:t>
                      </a:r>
                    </a:p>
                  </a:txBody>
                  <a:tcPr/>
                </a:tc>
                <a:extLst>
                  <a:ext uri="{0D108BD9-81ED-4DB2-BD59-A6C34878D82A}">
                    <a16:rowId xmlns:a16="http://schemas.microsoft.com/office/drawing/2014/main" val="4230506970"/>
                  </a:ext>
                </a:extLst>
              </a:tr>
              <a:tr h="593057">
                <a:tc>
                  <a:txBody>
                    <a:bodyPr/>
                    <a:lstStyle/>
                    <a:p>
                      <a:r>
                        <a:rPr lang="en-GB" dirty="0"/>
                        <a:t>Core Belief</a:t>
                      </a:r>
                    </a:p>
                  </a:txBody>
                  <a:tcPr/>
                </a:tc>
                <a:tc>
                  <a:txBody>
                    <a:bodyPr/>
                    <a:lstStyle/>
                    <a:p>
                      <a:r>
                        <a:rPr lang="en-GB" dirty="0"/>
                        <a:t>Abilities are innate and unchangeable</a:t>
                      </a:r>
                    </a:p>
                  </a:txBody>
                  <a:tcPr/>
                </a:tc>
                <a:tc>
                  <a:txBody>
                    <a:bodyPr/>
                    <a:lstStyle/>
                    <a:p>
                      <a:r>
                        <a:rPr lang="en-GB" dirty="0"/>
                        <a:t>Abilities can be developed over time</a:t>
                      </a:r>
                    </a:p>
                  </a:txBody>
                  <a:tcPr/>
                </a:tc>
                <a:extLst>
                  <a:ext uri="{0D108BD9-81ED-4DB2-BD59-A6C34878D82A}">
                    <a16:rowId xmlns:a16="http://schemas.microsoft.com/office/drawing/2014/main" val="1105610511"/>
                  </a:ext>
                </a:extLst>
              </a:tr>
              <a:tr h="593057">
                <a:tc>
                  <a:txBody>
                    <a:bodyPr/>
                    <a:lstStyle/>
                    <a:p>
                      <a:r>
                        <a:rPr lang="en-GB" dirty="0"/>
                        <a:t>View of Failure</a:t>
                      </a:r>
                    </a:p>
                  </a:txBody>
                  <a:tcPr/>
                </a:tc>
                <a:tc>
                  <a:txBody>
                    <a:bodyPr/>
                    <a:lstStyle/>
                    <a:p>
                      <a:r>
                        <a:rPr lang="en-GB" dirty="0"/>
                        <a:t>An identity statement (‘I am a failure’)</a:t>
                      </a:r>
                    </a:p>
                  </a:txBody>
                  <a:tcPr/>
                </a:tc>
                <a:tc>
                  <a:txBody>
                    <a:bodyPr/>
                    <a:lstStyle/>
                    <a:p>
                      <a:r>
                        <a:rPr lang="en-GB" dirty="0"/>
                        <a:t>A source of informative feedback to adjust course</a:t>
                      </a:r>
                    </a:p>
                  </a:txBody>
                  <a:tcPr/>
                </a:tc>
                <a:extLst>
                  <a:ext uri="{0D108BD9-81ED-4DB2-BD59-A6C34878D82A}">
                    <a16:rowId xmlns:a16="http://schemas.microsoft.com/office/drawing/2014/main" val="3371310135"/>
                  </a:ext>
                </a:extLst>
              </a:tr>
              <a:tr h="593057">
                <a:tc>
                  <a:txBody>
                    <a:bodyPr/>
                    <a:lstStyle/>
                    <a:p>
                      <a:r>
                        <a:rPr lang="en-GB" dirty="0"/>
                        <a:t>Handling Challenges</a:t>
                      </a:r>
                    </a:p>
                  </a:txBody>
                  <a:tcPr/>
                </a:tc>
                <a:tc>
                  <a:txBody>
                    <a:bodyPr/>
                    <a:lstStyle/>
                    <a:p>
                      <a:r>
                        <a:rPr lang="en-GB" dirty="0"/>
                        <a:t>Avoided out of fear of looking incompetent</a:t>
                      </a:r>
                    </a:p>
                  </a:txBody>
                  <a:tcPr/>
                </a:tc>
                <a:tc>
                  <a:txBody>
                    <a:bodyPr/>
                    <a:lstStyle/>
                    <a:p>
                      <a:r>
                        <a:rPr lang="en-GB" dirty="0"/>
                        <a:t>Embraced as necessary opportunities to learn</a:t>
                      </a:r>
                    </a:p>
                  </a:txBody>
                  <a:tcPr/>
                </a:tc>
                <a:extLst>
                  <a:ext uri="{0D108BD9-81ED-4DB2-BD59-A6C34878D82A}">
                    <a16:rowId xmlns:a16="http://schemas.microsoft.com/office/drawing/2014/main" val="763521879"/>
                  </a:ext>
                </a:extLst>
              </a:tr>
              <a:tr h="728821">
                <a:tc>
                  <a:txBody>
                    <a:bodyPr/>
                    <a:lstStyle/>
                    <a:p>
                      <a:r>
                        <a:rPr lang="en-GB" dirty="0"/>
                        <a:t>Response to Criticism</a:t>
                      </a:r>
                    </a:p>
                  </a:txBody>
                  <a:tcPr/>
                </a:tc>
                <a:tc>
                  <a:txBody>
                    <a:bodyPr/>
                    <a:lstStyle/>
                    <a:p>
                      <a:r>
                        <a:rPr lang="en-GB" dirty="0"/>
                        <a:t>Viewed as a personal threat or insult</a:t>
                      </a:r>
                    </a:p>
                  </a:txBody>
                  <a:tcPr/>
                </a:tc>
                <a:tc>
                  <a:txBody>
                    <a:bodyPr/>
                    <a:lstStyle/>
                    <a:p>
                      <a:r>
                        <a:rPr lang="en-GB" dirty="0"/>
                        <a:t>Welcomed as a constructive tool for mastery</a:t>
                      </a:r>
                    </a:p>
                  </a:txBody>
                  <a:tcPr/>
                </a:tc>
                <a:extLst>
                  <a:ext uri="{0D108BD9-81ED-4DB2-BD59-A6C34878D82A}">
                    <a16:rowId xmlns:a16="http://schemas.microsoft.com/office/drawing/2014/main" val="474154448"/>
                  </a:ext>
                </a:extLst>
              </a:tr>
              <a:tr h="593057">
                <a:tc>
                  <a:txBody>
                    <a:bodyPr/>
                    <a:lstStyle/>
                    <a:p>
                      <a:r>
                        <a:rPr lang="en-GB" dirty="0"/>
                        <a:t>Effort</a:t>
                      </a:r>
                    </a:p>
                  </a:txBody>
                  <a:tcPr/>
                </a:tc>
                <a:tc>
                  <a:txBody>
                    <a:bodyPr/>
                    <a:lstStyle/>
                    <a:p>
                      <a:r>
                        <a:rPr lang="en-GB" dirty="0"/>
                        <a:t>Seen as a sign of low natural talent</a:t>
                      </a:r>
                    </a:p>
                  </a:txBody>
                  <a:tcPr/>
                </a:tc>
                <a:tc>
                  <a:txBody>
                    <a:bodyPr/>
                    <a:lstStyle/>
                    <a:p>
                      <a:r>
                        <a:rPr lang="en-GB" dirty="0"/>
                        <a:t>Understood as the path to gaining competence</a:t>
                      </a:r>
                    </a:p>
                  </a:txBody>
                  <a:tcPr/>
                </a:tc>
                <a:extLst>
                  <a:ext uri="{0D108BD9-81ED-4DB2-BD59-A6C34878D82A}">
                    <a16:rowId xmlns:a16="http://schemas.microsoft.com/office/drawing/2014/main" val="2474902448"/>
                  </a:ext>
                </a:extLst>
              </a:tr>
            </a:tbl>
          </a:graphicData>
        </a:graphic>
      </p:graphicFrame>
    </p:spTree>
    <p:extLst>
      <p:ext uri="{BB962C8B-B14F-4D97-AF65-F5344CB8AC3E}">
        <p14:creationId xmlns:p14="http://schemas.microsoft.com/office/powerpoint/2010/main" val="1775307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3A312-0089-E34E-8B62-5434410668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926DAB-CBAC-0B9C-1F29-DD9360A59070}"/>
              </a:ext>
            </a:extLst>
          </p:cNvPr>
          <p:cNvSpPr>
            <a:spLocks noGrp="1"/>
          </p:cNvSpPr>
          <p:nvPr>
            <p:ph type="title"/>
          </p:nvPr>
        </p:nvSpPr>
        <p:spPr/>
        <p:txBody>
          <a:bodyPr/>
          <a:lstStyle/>
          <a:p>
            <a:pPr algn="ctr"/>
            <a:r>
              <a:rPr lang="en-GB" b="1" dirty="0"/>
              <a:t>Growth Mindset and Academic Resilience</a:t>
            </a:r>
            <a:r>
              <a:rPr lang="en-GB" dirty="0"/>
              <a:t> </a:t>
            </a:r>
          </a:p>
        </p:txBody>
      </p:sp>
      <p:sp>
        <p:nvSpPr>
          <p:cNvPr id="3" name="Content Placeholder 2">
            <a:extLst>
              <a:ext uri="{FF2B5EF4-FFF2-40B4-BE49-F238E27FC236}">
                <a16:creationId xmlns:a16="http://schemas.microsoft.com/office/drawing/2014/main" id="{C2C9B6BB-DA0B-AA76-DBA2-B6E1A6C849A6}"/>
              </a:ext>
            </a:extLst>
          </p:cNvPr>
          <p:cNvSpPr>
            <a:spLocks noGrp="1"/>
          </p:cNvSpPr>
          <p:nvPr>
            <p:ph idx="1"/>
          </p:nvPr>
        </p:nvSpPr>
        <p:spPr>
          <a:xfrm>
            <a:off x="358219" y="1479479"/>
            <a:ext cx="11481847" cy="3922080"/>
          </a:xfrm>
        </p:spPr>
        <p:txBody>
          <a:bodyPr>
            <a:normAutofit lnSpcReduction="10000"/>
          </a:bodyPr>
          <a:lstStyle/>
          <a:p>
            <a:pPr fontAlgn="base"/>
            <a:r>
              <a:rPr lang="en-GB" dirty="0"/>
              <a:t>Productive struggle</a:t>
            </a:r>
          </a:p>
          <a:p>
            <a:pPr lvl="1" fontAlgn="base"/>
            <a:r>
              <a:rPr lang="en-GB" dirty="0"/>
              <a:t>Engaging with complex problems that are just beyond current capabilities</a:t>
            </a:r>
          </a:p>
          <a:p>
            <a:pPr lvl="1" fontAlgn="base"/>
            <a:r>
              <a:rPr lang="en-GB" dirty="0"/>
              <a:t>Be challenged but possess the tools and knowledge to find a path forward</a:t>
            </a:r>
          </a:p>
          <a:p>
            <a:pPr lvl="2" fontAlgn="base"/>
            <a:r>
              <a:rPr lang="en-GB" dirty="0"/>
              <a:t>Deepens resilience, promotes retention and understanding</a:t>
            </a:r>
          </a:p>
          <a:p>
            <a:pPr fontAlgn="base"/>
            <a:endParaRPr lang="en-GB" dirty="0"/>
          </a:p>
          <a:p>
            <a:pPr fontAlgn="base"/>
            <a:r>
              <a:rPr lang="en-GB" dirty="0"/>
              <a:t>Unproductive struggle</a:t>
            </a:r>
          </a:p>
          <a:p>
            <a:pPr lvl="1" fontAlgn="base"/>
            <a:r>
              <a:rPr lang="en-GB" dirty="0"/>
              <a:t>Feel overwhelmed, high anxiety, because task is too far beyond current capabilities</a:t>
            </a:r>
          </a:p>
          <a:p>
            <a:pPr fontAlgn="base"/>
            <a:endParaRPr lang="en-GB" dirty="0"/>
          </a:p>
          <a:p>
            <a:pPr fontAlgn="base"/>
            <a:r>
              <a:rPr lang="en-GB" dirty="0"/>
              <a:t>We scaffold, You solve</a:t>
            </a:r>
          </a:p>
          <a:p>
            <a:endParaRPr lang="en-GB" dirty="0"/>
          </a:p>
        </p:txBody>
      </p:sp>
    </p:spTree>
    <p:extLst>
      <p:ext uri="{BB962C8B-B14F-4D97-AF65-F5344CB8AC3E}">
        <p14:creationId xmlns:p14="http://schemas.microsoft.com/office/powerpoint/2010/main" val="2771893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D19BE-97B7-4534-8E8E-5D6999069184}"/>
              </a:ext>
            </a:extLst>
          </p:cNvPr>
          <p:cNvSpPr>
            <a:spLocks noGrp="1"/>
          </p:cNvSpPr>
          <p:nvPr>
            <p:ph idx="1"/>
          </p:nvPr>
        </p:nvSpPr>
        <p:spPr>
          <a:xfrm>
            <a:off x="358219" y="1551398"/>
            <a:ext cx="11481847" cy="3850161"/>
          </a:xfrm>
        </p:spPr>
        <p:txBody>
          <a:bodyPr>
            <a:normAutofit/>
          </a:bodyPr>
          <a:lstStyle/>
          <a:p>
            <a:pPr fontAlgn="base"/>
            <a:r>
              <a:rPr lang="en-GB" dirty="0"/>
              <a:t>Help-seeking behaviour (three types)</a:t>
            </a:r>
          </a:p>
          <a:p>
            <a:pPr lvl="1" fontAlgn="base"/>
            <a:r>
              <a:rPr lang="en-GB" dirty="0"/>
              <a:t>Adaptive help-seeking – makes genuine independent effort, identifies where stuck, ask for feedback to help master concept. Pairs growth mindset with sustaining productive struggle</a:t>
            </a:r>
          </a:p>
          <a:p>
            <a:pPr lvl="1" fontAlgn="base"/>
            <a:r>
              <a:rPr lang="en-GB" dirty="0"/>
              <a:t>Expedient help-seeking – asks directly for answer or gets someone else to complete task. Aims for completion over learning or comprehension</a:t>
            </a:r>
          </a:p>
          <a:p>
            <a:pPr lvl="1" fontAlgn="base"/>
            <a:r>
              <a:rPr lang="en-GB" dirty="0"/>
              <a:t>Avoidant help-seeking – needs help but refuses to ask for it until too late</a:t>
            </a:r>
          </a:p>
          <a:p>
            <a:endParaRPr lang="en-GB" dirty="0"/>
          </a:p>
        </p:txBody>
      </p:sp>
      <p:sp>
        <p:nvSpPr>
          <p:cNvPr id="4" name="Title 1">
            <a:extLst>
              <a:ext uri="{FF2B5EF4-FFF2-40B4-BE49-F238E27FC236}">
                <a16:creationId xmlns:a16="http://schemas.microsoft.com/office/drawing/2014/main" id="{D53C2305-1706-1134-5FAF-9A7796C67451}"/>
              </a:ext>
            </a:extLst>
          </p:cNvPr>
          <p:cNvSpPr>
            <a:spLocks noGrp="1"/>
          </p:cNvSpPr>
          <p:nvPr>
            <p:ph type="title"/>
          </p:nvPr>
        </p:nvSpPr>
        <p:spPr>
          <a:xfrm>
            <a:off x="358775" y="365125"/>
            <a:ext cx="11480800" cy="1325563"/>
          </a:xfrm>
        </p:spPr>
        <p:txBody>
          <a:bodyPr/>
          <a:lstStyle/>
          <a:p>
            <a:pPr algn="ctr"/>
            <a:r>
              <a:rPr lang="en-GB" b="1" dirty="0"/>
              <a:t>Growth Mindset and Academic Resilience</a:t>
            </a:r>
            <a:r>
              <a:rPr lang="en-GB" dirty="0"/>
              <a:t> </a:t>
            </a:r>
          </a:p>
        </p:txBody>
      </p:sp>
    </p:spTree>
    <p:extLst>
      <p:ext uri="{BB962C8B-B14F-4D97-AF65-F5344CB8AC3E}">
        <p14:creationId xmlns:p14="http://schemas.microsoft.com/office/powerpoint/2010/main" val="3507154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2FB715-38EF-EF21-E8C3-459EA78EF7F7}"/>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endParaRPr lang="en-GB" dirty="0"/>
          </a:p>
          <a:p>
            <a:r>
              <a:rPr lang="en-GB" sz="1400" dirty="0"/>
              <a:t>Yang and Stefaniak (2024)</a:t>
            </a:r>
          </a:p>
        </p:txBody>
      </p:sp>
      <p:graphicFrame>
        <p:nvGraphicFramePr>
          <p:cNvPr id="4" name="Table 3">
            <a:extLst>
              <a:ext uri="{FF2B5EF4-FFF2-40B4-BE49-F238E27FC236}">
                <a16:creationId xmlns:a16="http://schemas.microsoft.com/office/drawing/2014/main" id="{E8E0E228-48A7-66A3-41CF-BEEC6F377DC7}"/>
              </a:ext>
            </a:extLst>
          </p:cNvPr>
          <p:cNvGraphicFramePr>
            <a:graphicFrameLocks noGrp="1"/>
          </p:cNvGraphicFramePr>
          <p:nvPr>
            <p:extLst>
              <p:ext uri="{D42A27DB-BD31-4B8C-83A1-F6EECF244321}">
                <p14:modId xmlns:p14="http://schemas.microsoft.com/office/powerpoint/2010/main" val="2792644455"/>
              </p:ext>
            </p:extLst>
          </p:nvPr>
        </p:nvGraphicFramePr>
        <p:xfrm>
          <a:off x="358219" y="1634066"/>
          <a:ext cx="11475562" cy="2667000"/>
        </p:xfrm>
        <a:graphic>
          <a:graphicData uri="http://schemas.openxmlformats.org/drawingml/2006/table">
            <a:tbl>
              <a:tblPr firstRow="1" bandRow="1">
                <a:tableStyleId>{5C22544A-7EE6-4342-B048-85BDC9FD1C3A}</a:tableStyleId>
              </a:tblPr>
              <a:tblGrid>
                <a:gridCol w="5737781">
                  <a:extLst>
                    <a:ext uri="{9D8B030D-6E8A-4147-A177-3AD203B41FA5}">
                      <a16:colId xmlns:a16="http://schemas.microsoft.com/office/drawing/2014/main" val="1406316739"/>
                    </a:ext>
                  </a:extLst>
                </a:gridCol>
                <a:gridCol w="5737781">
                  <a:extLst>
                    <a:ext uri="{9D8B030D-6E8A-4147-A177-3AD203B41FA5}">
                      <a16:colId xmlns:a16="http://schemas.microsoft.com/office/drawing/2014/main" val="1601939526"/>
                    </a:ext>
                  </a:extLst>
                </a:gridCol>
              </a:tblGrid>
              <a:tr h="370840">
                <a:tc gridSpan="2">
                  <a:txBody>
                    <a:bodyPr/>
                    <a:lstStyle/>
                    <a:p>
                      <a:pPr algn="ctr"/>
                      <a:r>
                        <a:rPr lang="en-GB" dirty="0"/>
                        <a:t>Psychological Stages of Seeking Help</a:t>
                      </a:r>
                    </a:p>
                  </a:txBody>
                  <a:tcPr/>
                </a:tc>
                <a:tc hMerge="1">
                  <a:txBody>
                    <a:bodyPr/>
                    <a:lstStyle/>
                    <a:p>
                      <a:endParaRPr lang="en-GB" dirty="0"/>
                    </a:p>
                  </a:txBody>
                  <a:tcPr/>
                </a:tc>
                <a:extLst>
                  <a:ext uri="{0D108BD9-81ED-4DB2-BD59-A6C34878D82A}">
                    <a16:rowId xmlns:a16="http://schemas.microsoft.com/office/drawing/2014/main" val="3576392633"/>
                  </a:ext>
                </a:extLst>
              </a:tr>
              <a:tr h="370840">
                <a:tc>
                  <a:txBody>
                    <a:bodyPr/>
                    <a:lstStyle/>
                    <a:p>
                      <a:r>
                        <a:rPr lang="en-GB" dirty="0"/>
                        <a:t>Acknowledge the problem</a:t>
                      </a:r>
                    </a:p>
                  </a:txBody>
                  <a:tcPr/>
                </a:tc>
                <a:tc>
                  <a:txBody>
                    <a:bodyPr/>
                    <a:lstStyle/>
                    <a:p>
                      <a:r>
                        <a:rPr lang="en-GB" dirty="0"/>
                        <a:t>Individual notices a cognitive or emotional gap</a:t>
                      </a:r>
                    </a:p>
                  </a:txBody>
                  <a:tcPr/>
                </a:tc>
                <a:extLst>
                  <a:ext uri="{0D108BD9-81ED-4DB2-BD59-A6C34878D82A}">
                    <a16:rowId xmlns:a16="http://schemas.microsoft.com/office/drawing/2014/main" val="2780345333"/>
                  </a:ext>
                </a:extLst>
              </a:tr>
              <a:tr h="370840">
                <a:tc>
                  <a:txBody>
                    <a:bodyPr/>
                    <a:lstStyle/>
                    <a:p>
                      <a:r>
                        <a:rPr lang="en-GB" dirty="0"/>
                        <a:t>Determine needs</a:t>
                      </a:r>
                    </a:p>
                  </a:txBody>
                  <a:tcPr/>
                </a:tc>
                <a:tc>
                  <a:txBody>
                    <a:bodyPr/>
                    <a:lstStyle/>
                    <a:p>
                      <a:r>
                        <a:rPr lang="en-GB" dirty="0"/>
                        <a:t>Individual decides whether issue can be solved through independent effort or if external resources are required</a:t>
                      </a:r>
                    </a:p>
                  </a:txBody>
                  <a:tcPr/>
                </a:tc>
                <a:extLst>
                  <a:ext uri="{0D108BD9-81ED-4DB2-BD59-A6C34878D82A}">
                    <a16:rowId xmlns:a16="http://schemas.microsoft.com/office/drawing/2014/main" val="916436842"/>
                  </a:ext>
                </a:extLst>
              </a:tr>
              <a:tr h="370840">
                <a:tc>
                  <a:txBody>
                    <a:bodyPr/>
                    <a:lstStyle/>
                    <a:p>
                      <a:r>
                        <a:rPr lang="en-GB" dirty="0"/>
                        <a:t>Weigh the costs</a:t>
                      </a:r>
                    </a:p>
                  </a:txBody>
                  <a:tcPr/>
                </a:tc>
                <a:tc>
                  <a:txBody>
                    <a:bodyPr/>
                    <a:lstStyle/>
                    <a:p>
                      <a:r>
                        <a:rPr lang="en-GB" dirty="0"/>
                        <a:t>Individual evaluates social factors, calculating if value of getting help outweighs the social cost (e.g., embarrassment, looking incompetent, etc.)</a:t>
                      </a:r>
                    </a:p>
                  </a:txBody>
                  <a:tcPr/>
                </a:tc>
                <a:extLst>
                  <a:ext uri="{0D108BD9-81ED-4DB2-BD59-A6C34878D82A}">
                    <a16:rowId xmlns:a16="http://schemas.microsoft.com/office/drawing/2014/main" val="828041243"/>
                  </a:ext>
                </a:extLst>
              </a:tr>
              <a:tr h="370840">
                <a:tc>
                  <a:txBody>
                    <a:bodyPr/>
                    <a:lstStyle/>
                    <a:p>
                      <a:r>
                        <a:rPr lang="en-GB" dirty="0"/>
                        <a:t>Execute the request</a:t>
                      </a:r>
                    </a:p>
                  </a:txBody>
                  <a:tcPr/>
                </a:tc>
                <a:tc>
                  <a:txBody>
                    <a:bodyPr/>
                    <a:lstStyle/>
                    <a:p>
                      <a:r>
                        <a:rPr lang="en-GB" dirty="0"/>
                        <a:t>Select target and articulate need</a:t>
                      </a:r>
                    </a:p>
                  </a:txBody>
                  <a:tcPr/>
                </a:tc>
                <a:extLst>
                  <a:ext uri="{0D108BD9-81ED-4DB2-BD59-A6C34878D82A}">
                    <a16:rowId xmlns:a16="http://schemas.microsoft.com/office/drawing/2014/main" val="1317247922"/>
                  </a:ext>
                </a:extLst>
              </a:tr>
            </a:tbl>
          </a:graphicData>
        </a:graphic>
      </p:graphicFrame>
    </p:spTree>
    <p:extLst>
      <p:ext uri="{BB962C8B-B14F-4D97-AF65-F5344CB8AC3E}">
        <p14:creationId xmlns:p14="http://schemas.microsoft.com/office/powerpoint/2010/main" val="2392367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4FD6C-7E0A-904E-92D5-35EB593A1BC2}"/>
              </a:ext>
            </a:extLst>
          </p:cNvPr>
          <p:cNvSpPr>
            <a:spLocks noGrp="1"/>
          </p:cNvSpPr>
          <p:nvPr>
            <p:ph type="title"/>
          </p:nvPr>
        </p:nvSpPr>
        <p:spPr/>
        <p:txBody>
          <a:bodyPr/>
          <a:lstStyle/>
          <a:p>
            <a:r>
              <a:rPr lang="en-GB" b="1" dirty="0"/>
              <a:t>Setbacks</a:t>
            </a:r>
          </a:p>
        </p:txBody>
      </p:sp>
      <p:sp>
        <p:nvSpPr>
          <p:cNvPr id="3" name="Content Placeholder 2">
            <a:extLst>
              <a:ext uri="{FF2B5EF4-FFF2-40B4-BE49-F238E27FC236}">
                <a16:creationId xmlns:a16="http://schemas.microsoft.com/office/drawing/2014/main" id="{094F8FF9-C041-456E-0E1B-094181665722}"/>
              </a:ext>
            </a:extLst>
          </p:cNvPr>
          <p:cNvSpPr>
            <a:spLocks noGrp="1"/>
          </p:cNvSpPr>
          <p:nvPr>
            <p:ph idx="1"/>
          </p:nvPr>
        </p:nvSpPr>
        <p:spPr/>
        <p:txBody>
          <a:bodyPr>
            <a:normAutofit fontScale="85000" lnSpcReduction="20000"/>
          </a:bodyPr>
          <a:lstStyle/>
          <a:p>
            <a:pPr fontAlgn="base"/>
            <a:r>
              <a:rPr lang="en-GB" dirty="0"/>
              <a:t>Poor marks</a:t>
            </a:r>
          </a:p>
          <a:p>
            <a:pPr fontAlgn="base"/>
            <a:endParaRPr lang="en-GB" dirty="0"/>
          </a:p>
          <a:p>
            <a:pPr fontAlgn="base"/>
            <a:r>
              <a:rPr lang="en-GB" dirty="0"/>
              <a:t>Difficult/critical feedback</a:t>
            </a:r>
          </a:p>
          <a:p>
            <a:pPr fontAlgn="base"/>
            <a:endParaRPr lang="en-GB" dirty="0"/>
          </a:p>
          <a:p>
            <a:pPr fontAlgn="base"/>
            <a:r>
              <a:rPr lang="en-GB" dirty="0"/>
              <a:t>Time management failures</a:t>
            </a:r>
          </a:p>
          <a:p>
            <a:pPr marL="0" indent="0" fontAlgn="base">
              <a:buNone/>
            </a:pPr>
            <a:endParaRPr lang="en-GB" dirty="0"/>
          </a:p>
          <a:p>
            <a:pPr fontAlgn="base"/>
            <a:r>
              <a:rPr lang="en-GB" dirty="0"/>
              <a:t>Anxiety around assessment</a:t>
            </a:r>
          </a:p>
          <a:p>
            <a:pPr fontAlgn="base"/>
            <a:endParaRPr lang="en-GB" dirty="0"/>
          </a:p>
          <a:p>
            <a:pPr marL="0" indent="0" algn="ctr" fontAlgn="base">
              <a:buNone/>
            </a:pPr>
            <a:r>
              <a:rPr lang="en-GB" sz="3800" dirty="0">
                <a:solidFill>
                  <a:srgbClr val="FF0000"/>
                </a:solidFill>
              </a:rPr>
              <a:t>These things will happen… how will you/do you deal with them?</a:t>
            </a:r>
            <a:r>
              <a:rPr lang="en-GB" sz="3800" dirty="0"/>
              <a:t> </a:t>
            </a:r>
          </a:p>
          <a:p>
            <a:endParaRPr lang="en-GB" dirty="0"/>
          </a:p>
        </p:txBody>
      </p:sp>
    </p:spTree>
    <p:extLst>
      <p:ext uri="{BB962C8B-B14F-4D97-AF65-F5344CB8AC3E}">
        <p14:creationId xmlns:p14="http://schemas.microsoft.com/office/powerpoint/2010/main" val="3064623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367EA-813E-5E8F-5B69-273AB35A49B6}"/>
              </a:ext>
            </a:extLst>
          </p:cNvPr>
          <p:cNvSpPr>
            <a:spLocks noGrp="1"/>
          </p:cNvSpPr>
          <p:nvPr>
            <p:ph type="title"/>
          </p:nvPr>
        </p:nvSpPr>
        <p:spPr>
          <a:xfrm>
            <a:off x="358219" y="365126"/>
            <a:ext cx="11481847" cy="754758"/>
          </a:xfrm>
        </p:spPr>
        <p:txBody>
          <a:bodyPr>
            <a:normAutofit fontScale="90000"/>
          </a:bodyPr>
          <a:lstStyle/>
          <a:p>
            <a:pPr algn="ctr"/>
            <a:r>
              <a:rPr lang="en-GB" b="1" dirty="0"/>
              <a:t>Activity 1: Why Are You Here? (10 mins) </a:t>
            </a:r>
            <a:br>
              <a:rPr lang="en-GB" b="1" dirty="0"/>
            </a:br>
            <a:endParaRPr lang="en-GB" b="1" dirty="0"/>
          </a:p>
        </p:txBody>
      </p:sp>
      <p:sp>
        <p:nvSpPr>
          <p:cNvPr id="3" name="Content Placeholder 2">
            <a:extLst>
              <a:ext uri="{FF2B5EF4-FFF2-40B4-BE49-F238E27FC236}">
                <a16:creationId xmlns:a16="http://schemas.microsoft.com/office/drawing/2014/main" id="{347B1ACC-4CDD-08CE-04FA-773093695CB3}"/>
              </a:ext>
            </a:extLst>
          </p:cNvPr>
          <p:cNvSpPr>
            <a:spLocks noGrp="1"/>
          </p:cNvSpPr>
          <p:nvPr>
            <p:ph idx="1"/>
          </p:nvPr>
        </p:nvSpPr>
        <p:spPr>
          <a:xfrm>
            <a:off x="358219" y="1119884"/>
            <a:ext cx="11481847" cy="4281675"/>
          </a:xfrm>
        </p:spPr>
        <p:txBody>
          <a:bodyPr>
            <a:normAutofit/>
          </a:bodyPr>
          <a:lstStyle/>
          <a:p>
            <a:pPr fontAlgn="base"/>
            <a:r>
              <a:rPr lang="en-GB" dirty="0"/>
              <a:t>Why did I choose Psychology (with Counselling/Criminology if applicable)?</a:t>
            </a:r>
          </a:p>
          <a:p>
            <a:pPr marL="0" indent="0" fontAlgn="base">
              <a:buNone/>
            </a:pPr>
            <a:endParaRPr lang="en-GB" dirty="0"/>
          </a:p>
          <a:p>
            <a:pPr fontAlgn="base"/>
            <a:r>
              <a:rPr lang="en-GB" dirty="0"/>
              <a:t>Why do I want a degree?</a:t>
            </a:r>
          </a:p>
          <a:p>
            <a:pPr marL="0" indent="0" fontAlgn="base">
              <a:buNone/>
            </a:pPr>
            <a:endParaRPr lang="en-GB" dirty="0"/>
          </a:p>
          <a:p>
            <a:pPr fontAlgn="base"/>
            <a:r>
              <a:rPr lang="en-GB" dirty="0"/>
              <a:t>What am I hoping will be different in three/four years?</a:t>
            </a:r>
          </a:p>
          <a:p>
            <a:pPr fontAlgn="base"/>
            <a:endParaRPr lang="en-GB" dirty="0"/>
          </a:p>
          <a:p>
            <a:endParaRPr lang="en-GB" dirty="0"/>
          </a:p>
        </p:txBody>
      </p:sp>
    </p:spTree>
    <p:extLst>
      <p:ext uri="{BB962C8B-B14F-4D97-AF65-F5344CB8AC3E}">
        <p14:creationId xmlns:p14="http://schemas.microsoft.com/office/powerpoint/2010/main" val="2937614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A3FB0-6980-478F-225D-742AC42E83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5E3040-8293-D760-015C-4F7449938980}"/>
              </a:ext>
            </a:extLst>
          </p:cNvPr>
          <p:cNvSpPr>
            <a:spLocks noGrp="1"/>
          </p:cNvSpPr>
          <p:nvPr>
            <p:ph type="title"/>
          </p:nvPr>
        </p:nvSpPr>
        <p:spPr>
          <a:xfrm>
            <a:off x="358219" y="365126"/>
            <a:ext cx="11481847" cy="754758"/>
          </a:xfrm>
        </p:spPr>
        <p:txBody>
          <a:bodyPr>
            <a:normAutofit fontScale="90000"/>
          </a:bodyPr>
          <a:lstStyle/>
          <a:p>
            <a:pPr algn="ctr"/>
            <a:r>
              <a:rPr lang="en-GB" b="1" dirty="0"/>
              <a:t>Activity 1: Why Are You Here? (10 mins) </a:t>
            </a:r>
            <a:br>
              <a:rPr lang="en-GB" b="1" dirty="0"/>
            </a:br>
            <a:endParaRPr lang="en-GB" b="1" dirty="0"/>
          </a:p>
        </p:txBody>
      </p:sp>
      <p:sp>
        <p:nvSpPr>
          <p:cNvPr id="3" name="Content Placeholder 2">
            <a:extLst>
              <a:ext uri="{FF2B5EF4-FFF2-40B4-BE49-F238E27FC236}">
                <a16:creationId xmlns:a16="http://schemas.microsoft.com/office/drawing/2014/main" id="{110CAACE-1906-21DF-0A6A-D1ABE752549A}"/>
              </a:ext>
            </a:extLst>
          </p:cNvPr>
          <p:cNvSpPr>
            <a:spLocks noGrp="1"/>
          </p:cNvSpPr>
          <p:nvPr>
            <p:ph idx="1"/>
          </p:nvPr>
        </p:nvSpPr>
        <p:spPr>
          <a:xfrm>
            <a:off x="358219" y="1119884"/>
            <a:ext cx="11481847" cy="4281675"/>
          </a:xfrm>
        </p:spPr>
        <p:txBody>
          <a:bodyPr>
            <a:normAutofit lnSpcReduction="10000"/>
          </a:bodyPr>
          <a:lstStyle/>
          <a:p>
            <a:pPr fontAlgn="base"/>
            <a:r>
              <a:rPr lang="en-GB" dirty="0"/>
              <a:t>Extrinsic motivation (grades, money). </a:t>
            </a:r>
          </a:p>
          <a:p>
            <a:pPr fontAlgn="base"/>
            <a:endParaRPr lang="en-GB" dirty="0"/>
          </a:p>
          <a:p>
            <a:pPr fontAlgn="base"/>
            <a:r>
              <a:rPr lang="en-GB" dirty="0"/>
              <a:t>Intrinsic motivation (curiosity, growth, purpose).</a:t>
            </a:r>
          </a:p>
          <a:p>
            <a:pPr fontAlgn="base"/>
            <a:endParaRPr lang="en-GB" dirty="0"/>
          </a:p>
          <a:p>
            <a:pPr lvl="1" fontAlgn="base"/>
            <a:r>
              <a:rPr lang="en-GB" dirty="0"/>
              <a:t>Neither is right or wrong</a:t>
            </a:r>
          </a:p>
          <a:p>
            <a:pPr lvl="2" fontAlgn="base"/>
            <a:r>
              <a:rPr lang="en-GB" dirty="0"/>
              <a:t>Although intrinsic motivation has been linked with increased perseverance </a:t>
            </a:r>
          </a:p>
          <a:p>
            <a:pPr fontAlgn="base"/>
            <a:endParaRPr lang="en-GB" dirty="0"/>
          </a:p>
          <a:p>
            <a:pPr fontAlgn="base"/>
            <a:r>
              <a:rPr lang="en-GB" dirty="0"/>
              <a:t>Now… find someone in the room and discuss your motivations with them</a:t>
            </a:r>
          </a:p>
          <a:p>
            <a:pPr lvl="1" fontAlgn="base"/>
            <a:r>
              <a:rPr lang="en-GB" dirty="0"/>
              <a:t>Do they have the same/different motivations? If different, might they also apply to you?</a:t>
            </a:r>
          </a:p>
          <a:p>
            <a:endParaRPr lang="en-GB" dirty="0"/>
          </a:p>
        </p:txBody>
      </p:sp>
    </p:spTree>
    <p:extLst>
      <p:ext uri="{BB962C8B-B14F-4D97-AF65-F5344CB8AC3E}">
        <p14:creationId xmlns:p14="http://schemas.microsoft.com/office/powerpoint/2010/main" val="186222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503F-49E7-5565-C4B8-A9E691F7BB94}"/>
              </a:ext>
            </a:extLst>
          </p:cNvPr>
          <p:cNvSpPr>
            <a:spLocks noGrp="1"/>
          </p:cNvSpPr>
          <p:nvPr>
            <p:ph type="title"/>
          </p:nvPr>
        </p:nvSpPr>
        <p:spPr/>
        <p:txBody>
          <a:bodyPr>
            <a:normAutofit/>
          </a:bodyPr>
          <a:lstStyle/>
          <a:p>
            <a:pPr algn="ctr"/>
            <a:r>
              <a:rPr lang="en-GB" sz="3600" b="1" dirty="0"/>
              <a:t>Activity 2 (MLA1): Skills Audit and Goal Setting</a:t>
            </a:r>
            <a:r>
              <a:rPr lang="en-GB" sz="3600" dirty="0"/>
              <a:t> (40 mins)</a:t>
            </a:r>
            <a:br>
              <a:rPr lang="en-GB" sz="3600" dirty="0"/>
            </a:br>
            <a:endParaRPr lang="en-GB" sz="3600" dirty="0"/>
          </a:p>
        </p:txBody>
      </p:sp>
      <p:sp>
        <p:nvSpPr>
          <p:cNvPr id="3" name="Content Placeholder 2">
            <a:extLst>
              <a:ext uri="{FF2B5EF4-FFF2-40B4-BE49-F238E27FC236}">
                <a16:creationId xmlns:a16="http://schemas.microsoft.com/office/drawing/2014/main" id="{C3BC4EB3-48BF-BC19-4AFD-76AF84FAF828}"/>
              </a:ext>
            </a:extLst>
          </p:cNvPr>
          <p:cNvSpPr>
            <a:spLocks noGrp="1"/>
          </p:cNvSpPr>
          <p:nvPr>
            <p:ph idx="1"/>
          </p:nvPr>
        </p:nvSpPr>
        <p:spPr/>
        <p:txBody>
          <a:bodyPr>
            <a:normAutofit fontScale="77500" lnSpcReduction="20000"/>
          </a:bodyPr>
          <a:lstStyle/>
          <a:p>
            <a:pPr fontAlgn="base"/>
            <a:r>
              <a:rPr lang="en-GB" dirty="0"/>
              <a:t>You have some skills that will be vital for your study and beyond</a:t>
            </a:r>
          </a:p>
          <a:p>
            <a:pPr fontAlgn="base"/>
            <a:endParaRPr lang="en-GB" dirty="0"/>
          </a:p>
          <a:p>
            <a:pPr fontAlgn="base"/>
            <a:r>
              <a:rPr lang="en-GB" dirty="0"/>
              <a:t>You have no skills in some areas that will be vital for your study and beyond</a:t>
            </a:r>
          </a:p>
          <a:p>
            <a:pPr fontAlgn="base"/>
            <a:endParaRPr lang="en-GB" dirty="0"/>
          </a:p>
          <a:p>
            <a:pPr fontAlgn="base"/>
            <a:r>
              <a:rPr lang="en-GB" dirty="0"/>
              <a:t>You have skills that need to be developed</a:t>
            </a:r>
          </a:p>
          <a:p>
            <a:pPr fontAlgn="base"/>
            <a:endParaRPr lang="en-GB" dirty="0"/>
          </a:p>
          <a:p>
            <a:pPr fontAlgn="base"/>
            <a:r>
              <a:rPr lang="en-GB" dirty="0"/>
              <a:t>You have skills that are fully developed</a:t>
            </a:r>
          </a:p>
          <a:p>
            <a:pPr fontAlgn="base"/>
            <a:endParaRPr lang="en-GB" dirty="0"/>
          </a:p>
          <a:p>
            <a:pPr fontAlgn="base"/>
            <a:r>
              <a:rPr lang="en-GB" dirty="0">
                <a:solidFill>
                  <a:srgbClr val="FF0000"/>
                </a:solidFill>
              </a:rPr>
              <a:t>Identifying the above is key to success – and it involves critical reflection and honesty with yourself </a:t>
            </a:r>
          </a:p>
        </p:txBody>
      </p:sp>
    </p:spTree>
    <p:extLst>
      <p:ext uri="{BB962C8B-B14F-4D97-AF65-F5344CB8AC3E}">
        <p14:creationId xmlns:p14="http://schemas.microsoft.com/office/powerpoint/2010/main" val="2636290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8F06-D8CE-9F6B-DB1F-CBA866CD1BBB}"/>
              </a:ext>
            </a:extLst>
          </p:cNvPr>
          <p:cNvSpPr>
            <a:spLocks noGrp="1"/>
          </p:cNvSpPr>
          <p:nvPr>
            <p:ph type="title"/>
          </p:nvPr>
        </p:nvSpPr>
        <p:spPr/>
        <p:txBody>
          <a:bodyPr>
            <a:normAutofit/>
          </a:bodyPr>
          <a:lstStyle/>
          <a:p>
            <a:pPr fontAlgn="base"/>
            <a:r>
              <a:rPr lang="en-GB" sz="3600" b="1" dirty="0"/>
              <a:t>Session 2 (2 Hours): Knowledge, Belief, Evidence and AI</a:t>
            </a:r>
            <a:r>
              <a:rPr lang="en-GB" sz="3600" dirty="0"/>
              <a:t> </a:t>
            </a:r>
            <a:br>
              <a:rPr lang="en-GB" sz="3600" dirty="0"/>
            </a:br>
            <a:endParaRPr lang="en-GB" sz="3600" dirty="0"/>
          </a:p>
        </p:txBody>
      </p:sp>
      <p:sp>
        <p:nvSpPr>
          <p:cNvPr id="3" name="Content Placeholder 2">
            <a:extLst>
              <a:ext uri="{FF2B5EF4-FFF2-40B4-BE49-F238E27FC236}">
                <a16:creationId xmlns:a16="http://schemas.microsoft.com/office/drawing/2014/main" id="{D4A7E6F9-6895-BBCB-F8F6-DD870F098161}"/>
              </a:ext>
            </a:extLst>
          </p:cNvPr>
          <p:cNvSpPr>
            <a:spLocks noGrp="1"/>
          </p:cNvSpPr>
          <p:nvPr>
            <p:ph idx="1"/>
          </p:nvPr>
        </p:nvSpPr>
        <p:spPr/>
        <p:txBody>
          <a:bodyPr/>
          <a:lstStyle/>
          <a:p>
            <a:pPr marL="0" indent="0" fontAlgn="base">
              <a:buNone/>
            </a:pPr>
            <a:r>
              <a:rPr lang="en-GB" b="1" dirty="0"/>
              <a:t>Session Aim</a:t>
            </a:r>
            <a:r>
              <a:rPr lang="en-GB" dirty="0"/>
              <a:t> </a:t>
            </a:r>
          </a:p>
          <a:p>
            <a:pPr fontAlgn="base"/>
            <a:r>
              <a:rPr lang="en-GB" dirty="0"/>
              <a:t>To introduce critical thinking and challenge students' assumptions about information, evidence and modern technologies including generative AI. This links directly to critical thinking, research principles, knowledge, belief and doubt.  </a:t>
            </a:r>
          </a:p>
        </p:txBody>
      </p:sp>
    </p:spTree>
    <p:extLst>
      <p:ext uri="{BB962C8B-B14F-4D97-AF65-F5344CB8AC3E}">
        <p14:creationId xmlns:p14="http://schemas.microsoft.com/office/powerpoint/2010/main" val="769802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0F25-ABE2-E9CB-6105-E7DBCE184DAD}"/>
              </a:ext>
            </a:extLst>
          </p:cNvPr>
          <p:cNvSpPr>
            <a:spLocks noGrp="1"/>
          </p:cNvSpPr>
          <p:nvPr>
            <p:ph type="title"/>
          </p:nvPr>
        </p:nvSpPr>
        <p:spPr/>
        <p:txBody>
          <a:bodyPr>
            <a:normAutofit/>
          </a:bodyPr>
          <a:lstStyle/>
          <a:p>
            <a:pPr algn="ctr"/>
            <a:r>
              <a:rPr lang="en-GB" sz="4000" b="1" dirty="0"/>
              <a:t>How Do We Know What We Know?</a:t>
            </a:r>
            <a:endParaRPr lang="en-GB" sz="4000" dirty="0"/>
          </a:p>
        </p:txBody>
      </p:sp>
      <p:sp>
        <p:nvSpPr>
          <p:cNvPr id="3" name="Content Placeholder 2">
            <a:extLst>
              <a:ext uri="{FF2B5EF4-FFF2-40B4-BE49-F238E27FC236}">
                <a16:creationId xmlns:a16="http://schemas.microsoft.com/office/drawing/2014/main" id="{494610B0-6295-AB99-0362-F1ECB6FF4B2C}"/>
              </a:ext>
            </a:extLst>
          </p:cNvPr>
          <p:cNvSpPr>
            <a:spLocks noGrp="1"/>
          </p:cNvSpPr>
          <p:nvPr>
            <p:ph idx="1"/>
          </p:nvPr>
        </p:nvSpPr>
        <p:spPr/>
        <p:txBody>
          <a:bodyPr>
            <a:normAutofit/>
          </a:bodyPr>
          <a:lstStyle/>
          <a:p>
            <a:pPr fontAlgn="base"/>
            <a:r>
              <a:rPr lang="en-GB" dirty="0"/>
              <a:t>What separates knowledge from belief?</a:t>
            </a:r>
          </a:p>
          <a:p>
            <a:pPr marL="0" indent="0" fontAlgn="base">
              <a:buNone/>
            </a:pPr>
            <a:r>
              <a:rPr lang="en-GB" dirty="0"/>
              <a:t> </a:t>
            </a:r>
          </a:p>
          <a:p>
            <a:pPr fontAlgn="base"/>
            <a:r>
              <a:rPr lang="en-GB" dirty="0"/>
              <a:t>Intuition – ‘I just know’ </a:t>
            </a:r>
          </a:p>
          <a:p>
            <a:pPr fontAlgn="base"/>
            <a:r>
              <a:rPr lang="en-GB" dirty="0"/>
              <a:t>Common sense – ‘Everybody knows’ </a:t>
            </a:r>
          </a:p>
          <a:p>
            <a:pPr fontAlgn="base"/>
            <a:r>
              <a:rPr lang="en-GB" dirty="0"/>
              <a:t>Personal experience – ‘I have experienced this’</a:t>
            </a:r>
          </a:p>
          <a:p>
            <a:pPr fontAlgn="base"/>
            <a:r>
              <a:rPr lang="en-GB" dirty="0"/>
              <a:t>Scientific evidence – ‘The evidence suggests it is this’</a:t>
            </a:r>
          </a:p>
          <a:p>
            <a:endParaRPr lang="en-GB" dirty="0"/>
          </a:p>
        </p:txBody>
      </p:sp>
    </p:spTree>
    <p:extLst>
      <p:ext uri="{BB962C8B-B14F-4D97-AF65-F5344CB8AC3E}">
        <p14:creationId xmlns:p14="http://schemas.microsoft.com/office/powerpoint/2010/main" val="2137278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34369-CAC0-9F48-EEFE-7F016E11E5F8}"/>
              </a:ext>
            </a:extLst>
          </p:cNvPr>
          <p:cNvSpPr>
            <a:spLocks noGrp="1"/>
          </p:cNvSpPr>
          <p:nvPr>
            <p:ph type="title"/>
          </p:nvPr>
        </p:nvSpPr>
        <p:spPr/>
        <p:txBody>
          <a:bodyPr/>
          <a:lstStyle/>
          <a:p>
            <a:r>
              <a:rPr lang="en-GB" b="1" dirty="0"/>
              <a:t>How Do We Know What We Know? Intuition</a:t>
            </a:r>
            <a:endParaRPr lang="en-GB" dirty="0"/>
          </a:p>
        </p:txBody>
      </p:sp>
      <p:sp>
        <p:nvSpPr>
          <p:cNvPr id="3" name="Content Placeholder 2">
            <a:extLst>
              <a:ext uri="{FF2B5EF4-FFF2-40B4-BE49-F238E27FC236}">
                <a16:creationId xmlns:a16="http://schemas.microsoft.com/office/drawing/2014/main" id="{5D294487-37E6-4F2A-5083-299B28F63F82}"/>
              </a:ext>
            </a:extLst>
          </p:cNvPr>
          <p:cNvSpPr>
            <a:spLocks noGrp="1"/>
          </p:cNvSpPr>
          <p:nvPr>
            <p:ph idx="1"/>
          </p:nvPr>
        </p:nvSpPr>
        <p:spPr/>
        <p:txBody>
          <a:bodyPr>
            <a:normAutofit fontScale="85000" lnSpcReduction="20000"/>
          </a:bodyPr>
          <a:lstStyle/>
          <a:p>
            <a:pPr fontAlgn="base"/>
            <a:r>
              <a:rPr lang="en-GB" dirty="0"/>
              <a:t>Pattern recognition</a:t>
            </a:r>
          </a:p>
          <a:p>
            <a:pPr fontAlgn="base"/>
            <a:r>
              <a:rPr lang="en-GB" dirty="0"/>
              <a:t>Expertise</a:t>
            </a:r>
          </a:p>
          <a:p>
            <a:pPr fontAlgn="base"/>
            <a:endParaRPr lang="en-GB" dirty="0"/>
          </a:p>
          <a:p>
            <a:pPr fontAlgn="base"/>
            <a:r>
              <a:rPr lang="en-GB" dirty="0"/>
              <a:t>Confirmation bias </a:t>
            </a:r>
          </a:p>
          <a:p>
            <a:pPr fontAlgn="base"/>
            <a:r>
              <a:rPr lang="en-GB" dirty="0"/>
              <a:t>Availability bias</a:t>
            </a:r>
          </a:p>
          <a:p>
            <a:pPr fontAlgn="base"/>
            <a:r>
              <a:rPr lang="en-GB" dirty="0"/>
              <a:t>Correlation versus causation</a:t>
            </a:r>
          </a:p>
          <a:p>
            <a:pPr fontAlgn="base"/>
            <a:r>
              <a:rPr lang="en-GB" dirty="0"/>
              <a:t>Doesn’t allow evaluation of evidence</a:t>
            </a:r>
          </a:p>
          <a:p>
            <a:pPr marL="0" indent="0" fontAlgn="base">
              <a:buNone/>
            </a:pPr>
            <a:endParaRPr lang="en-GB" dirty="0"/>
          </a:p>
          <a:p>
            <a:pPr marL="0" indent="0" algn="ctr" fontAlgn="base">
              <a:buNone/>
            </a:pPr>
            <a:r>
              <a:rPr lang="en-GB" dirty="0">
                <a:solidFill>
                  <a:srgbClr val="FF0000"/>
                </a:solidFill>
              </a:rPr>
              <a:t>Psychologists should be sceptical of intuition</a:t>
            </a:r>
          </a:p>
        </p:txBody>
      </p:sp>
    </p:spTree>
    <p:extLst>
      <p:ext uri="{BB962C8B-B14F-4D97-AF65-F5344CB8AC3E}">
        <p14:creationId xmlns:p14="http://schemas.microsoft.com/office/powerpoint/2010/main" val="1117490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7B597-C785-FC67-678A-6D642BB8D6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906DB4-B068-425B-9E9B-29791DE521DB}"/>
              </a:ext>
            </a:extLst>
          </p:cNvPr>
          <p:cNvSpPr>
            <a:spLocks noGrp="1"/>
          </p:cNvSpPr>
          <p:nvPr>
            <p:ph type="title"/>
          </p:nvPr>
        </p:nvSpPr>
        <p:spPr/>
        <p:txBody>
          <a:bodyPr/>
          <a:lstStyle/>
          <a:p>
            <a:r>
              <a:rPr lang="en-GB" b="1" dirty="0"/>
              <a:t>How Do We Know What We Know? Common sense</a:t>
            </a:r>
            <a:endParaRPr lang="en-GB" dirty="0"/>
          </a:p>
        </p:txBody>
      </p:sp>
      <p:sp>
        <p:nvSpPr>
          <p:cNvPr id="3" name="Content Placeholder 2">
            <a:extLst>
              <a:ext uri="{FF2B5EF4-FFF2-40B4-BE49-F238E27FC236}">
                <a16:creationId xmlns:a16="http://schemas.microsoft.com/office/drawing/2014/main" id="{477751D3-11A9-1DD4-11BE-153C9376978A}"/>
              </a:ext>
            </a:extLst>
          </p:cNvPr>
          <p:cNvSpPr>
            <a:spLocks noGrp="1"/>
          </p:cNvSpPr>
          <p:nvPr>
            <p:ph idx="1"/>
          </p:nvPr>
        </p:nvSpPr>
        <p:spPr/>
        <p:txBody>
          <a:bodyPr>
            <a:normAutofit fontScale="85000" lnSpcReduction="20000"/>
          </a:bodyPr>
          <a:lstStyle/>
          <a:p>
            <a:pPr fontAlgn="base"/>
            <a:r>
              <a:rPr lang="en-GB" dirty="0"/>
              <a:t>Time-saving</a:t>
            </a:r>
          </a:p>
          <a:p>
            <a:pPr fontAlgn="base"/>
            <a:r>
              <a:rPr lang="en-GB" dirty="0"/>
              <a:t>Shared rules and baselines</a:t>
            </a:r>
          </a:p>
          <a:p>
            <a:pPr fontAlgn="base"/>
            <a:endParaRPr lang="en-GB" dirty="0"/>
          </a:p>
          <a:p>
            <a:pPr fontAlgn="base"/>
            <a:r>
              <a:rPr lang="en-GB" dirty="0"/>
              <a:t>Resists new facts</a:t>
            </a:r>
          </a:p>
          <a:p>
            <a:pPr fontAlgn="base"/>
            <a:r>
              <a:rPr lang="en-GB" dirty="0"/>
              <a:t>Often culturally bound</a:t>
            </a:r>
          </a:p>
          <a:p>
            <a:pPr fontAlgn="base"/>
            <a:r>
              <a:rPr lang="en-GB" dirty="0"/>
              <a:t>Fails at scale – cannot deal with complex issues</a:t>
            </a:r>
          </a:p>
          <a:p>
            <a:pPr fontAlgn="base"/>
            <a:r>
              <a:rPr lang="en-GB" dirty="0"/>
              <a:t>Prone to bias – mistakes biases for universal truth or logic</a:t>
            </a:r>
          </a:p>
          <a:p>
            <a:pPr marL="0" indent="0" fontAlgn="base">
              <a:buNone/>
            </a:pPr>
            <a:endParaRPr lang="en-GB" dirty="0"/>
          </a:p>
          <a:p>
            <a:pPr marL="0" indent="0" algn="ctr" fontAlgn="base">
              <a:buNone/>
            </a:pPr>
            <a:r>
              <a:rPr lang="en-GB" dirty="0">
                <a:solidFill>
                  <a:srgbClr val="FF0000"/>
                </a:solidFill>
              </a:rPr>
              <a:t>Psychologists should be sceptical of common sense</a:t>
            </a:r>
          </a:p>
        </p:txBody>
      </p:sp>
    </p:spTree>
    <p:extLst>
      <p:ext uri="{BB962C8B-B14F-4D97-AF65-F5344CB8AC3E}">
        <p14:creationId xmlns:p14="http://schemas.microsoft.com/office/powerpoint/2010/main" val="2990739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4B8AD-091E-0DBE-C249-178065E3FE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02317C-180A-1962-4FF3-E4DE0E5EE815}"/>
              </a:ext>
            </a:extLst>
          </p:cNvPr>
          <p:cNvSpPr>
            <a:spLocks noGrp="1"/>
          </p:cNvSpPr>
          <p:nvPr>
            <p:ph type="title"/>
          </p:nvPr>
        </p:nvSpPr>
        <p:spPr/>
        <p:txBody>
          <a:bodyPr>
            <a:normAutofit/>
          </a:bodyPr>
          <a:lstStyle/>
          <a:p>
            <a:r>
              <a:rPr lang="en-GB" sz="3600" b="1" dirty="0"/>
              <a:t>How Do We Know What We Know? Personal (lived) experience</a:t>
            </a:r>
            <a:endParaRPr lang="en-GB" sz="3600" dirty="0"/>
          </a:p>
        </p:txBody>
      </p:sp>
      <p:sp>
        <p:nvSpPr>
          <p:cNvPr id="3" name="Content Placeholder 2">
            <a:extLst>
              <a:ext uri="{FF2B5EF4-FFF2-40B4-BE49-F238E27FC236}">
                <a16:creationId xmlns:a16="http://schemas.microsoft.com/office/drawing/2014/main" id="{27143559-F7D7-9842-03EC-BB771B32E64B}"/>
              </a:ext>
            </a:extLst>
          </p:cNvPr>
          <p:cNvSpPr>
            <a:spLocks noGrp="1"/>
          </p:cNvSpPr>
          <p:nvPr>
            <p:ph idx="1"/>
          </p:nvPr>
        </p:nvSpPr>
        <p:spPr/>
        <p:txBody>
          <a:bodyPr>
            <a:normAutofit fontScale="62500" lnSpcReduction="20000"/>
          </a:bodyPr>
          <a:lstStyle/>
          <a:p>
            <a:pPr fontAlgn="base"/>
            <a:r>
              <a:rPr lang="en-GB" dirty="0"/>
              <a:t>High retention of information, far greater than memorised facts</a:t>
            </a:r>
          </a:p>
          <a:p>
            <a:pPr fontAlgn="base"/>
            <a:r>
              <a:rPr lang="en-GB" dirty="0"/>
              <a:t>Provides context because of links to other issues that are known</a:t>
            </a:r>
          </a:p>
          <a:p>
            <a:pPr fontAlgn="base"/>
            <a:r>
              <a:rPr lang="en-GB" dirty="0"/>
              <a:t>Drives targeted solutions and validates marginalised voices over the application of often detached academic theories</a:t>
            </a:r>
          </a:p>
          <a:p>
            <a:pPr fontAlgn="base"/>
            <a:endParaRPr lang="en-GB" dirty="0"/>
          </a:p>
          <a:p>
            <a:pPr fontAlgn="base"/>
            <a:endParaRPr lang="en-GB" dirty="0"/>
          </a:p>
          <a:p>
            <a:pPr fontAlgn="base"/>
            <a:r>
              <a:rPr lang="en-GB" dirty="0"/>
              <a:t>Sample size of one/a few – can mistake an individual’s life path and situation for a universal rule of how the world works</a:t>
            </a:r>
          </a:p>
          <a:p>
            <a:pPr fontAlgn="base"/>
            <a:r>
              <a:rPr lang="en-GB" dirty="0"/>
              <a:t>Risk of anecdotal fallacy – can mistake limited perspectives for the definitive reality of an entire group</a:t>
            </a:r>
          </a:p>
          <a:p>
            <a:pPr fontAlgn="base"/>
            <a:r>
              <a:rPr lang="en-GB" dirty="0"/>
              <a:t>Resists objective data – weight of evidence against broader statistical evidence may be skewed</a:t>
            </a:r>
          </a:p>
          <a:p>
            <a:pPr marL="0" indent="0" fontAlgn="base">
              <a:buNone/>
            </a:pPr>
            <a:endParaRPr lang="en-GB" dirty="0"/>
          </a:p>
          <a:p>
            <a:pPr marL="0" indent="0" algn="ctr" fontAlgn="base">
              <a:buNone/>
            </a:pPr>
            <a:r>
              <a:rPr lang="en-GB" dirty="0">
                <a:solidFill>
                  <a:srgbClr val="FF0000"/>
                </a:solidFill>
              </a:rPr>
              <a:t>Psychologists should be sceptical of personal and lived experience</a:t>
            </a:r>
          </a:p>
        </p:txBody>
      </p:sp>
    </p:spTree>
    <p:extLst>
      <p:ext uri="{BB962C8B-B14F-4D97-AF65-F5344CB8AC3E}">
        <p14:creationId xmlns:p14="http://schemas.microsoft.com/office/powerpoint/2010/main" val="484973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9BC55-06CE-C9BA-A59A-F28D4B64E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3BAF83-BC59-741D-8E1D-1B62A7C72E26}"/>
              </a:ext>
            </a:extLst>
          </p:cNvPr>
          <p:cNvSpPr>
            <a:spLocks noGrp="1"/>
          </p:cNvSpPr>
          <p:nvPr>
            <p:ph type="title"/>
          </p:nvPr>
        </p:nvSpPr>
        <p:spPr/>
        <p:txBody>
          <a:bodyPr>
            <a:normAutofit/>
          </a:bodyPr>
          <a:lstStyle/>
          <a:p>
            <a:r>
              <a:rPr lang="en-GB" sz="4000" b="1" dirty="0"/>
              <a:t>How Do We Know What We Know? Scientific evidence</a:t>
            </a:r>
            <a:endParaRPr lang="en-GB" sz="4000" dirty="0"/>
          </a:p>
        </p:txBody>
      </p:sp>
      <p:sp>
        <p:nvSpPr>
          <p:cNvPr id="3" name="Content Placeholder 2">
            <a:extLst>
              <a:ext uri="{FF2B5EF4-FFF2-40B4-BE49-F238E27FC236}">
                <a16:creationId xmlns:a16="http://schemas.microsoft.com/office/drawing/2014/main" id="{5C5B7149-F87B-C2DC-CDD7-417D59CAB36E}"/>
              </a:ext>
            </a:extLst>
          </p:cNvPr>
          <p:cNvSpPr>
            <a:spLocks noGrp="1"/>
          </p:cNvSpPr>
          <p:nvPr>
            <p:ph idx="1"/>
          </p:nvPr>
        </p:nvSpPr>
        <p:spPr/>
        <p:txBody>
          <a:bodyPr>
            <a:normAutofit fontScale="85000" lnSpcReduction="10000"/>
          </a:bodyPr>
          <a:lstStyle/>
          <a:p>
            <a:pPr fontAlgn="base"/>
            <a:r>
              <a:rPr lang="en-GB" dirty="0"/>
              <a:t>Minimises bias – systematic testing to filter out bias</a:t>
            </a:r>
          </a:p>
          <a:p>
            <a:pPr fontAlgn="base"/>
            <a:r>
              <a:rPr lang="en-GB" dirty="0"/>
              <a:t>Replication – establishes theories and methods that enable verification and additional testing</a:t>
            </a:r>
          </a:p>
          <a:p>
            <a:pPr fontAlgn="base"/>
            <a:r>
              <a:rPr lang="en-GB" dirty="0"/>
              <a:t>Measures of scale – draws upon data rather than anecdote</a:t>
            </a:r>
          </a:p>
          <a:p>
            <a:pPr fontAlgn="base"/>
            <a:endParaRPr lang="en-GB" dirty="0"/>
          </a:p>
          <a:p>
            <a:pPr fontAlgn="base"/>
            <a:r>
              <a:rPr lang="en-GB" dirty="0"/>
              <a:t>Lack of nuance – focuses on the broad, which may not apply to unique individual situations</a:t>
            </a:r>
          </a:p>
          <a:p>
            <a:pPr fontAlgn="base"/>
            <a:r>
              <a:rPr lang="en-GB" dirty="0"/>
              <a:t>Slow to evolve – can lag behind fast-moving real-world problems</a:t>
            </a:r>
          </a:p>
          <a:p>
            <a:pPr fontAlgn="base"/>
            <a:r>
              <a:rPr lang="en-GB" dirty="0"/>
              <a:t>Prone to reversals and change – theories adapt and change as new evidence is found</a:t>
            </a:r>
          </a:p>
          <a:p>
            <a:pPr marL="0" indent="0" fontAlgn="base">
              <a:buNone/>
            </a:pPr>
            <a:endParaRPr lang="en-GB" dirty="0"/>
          </a:p>
          <a:p>
            <a:pPr marL="0" indent="0" algn="ctr" fontAlgn="base">
              <a:buNone/>
            </a:pPr>
            <a:endParaRPr lang="en-GB" dirty="0">
              <a:solidFill>
                <a:srgbClr val="FF0000"/>
              </a:solidFill>
            </a:endParaRPr>
          </a:p>
        </p:txBody>
      </p:sp>
    </p:spTree>
    <p:extLst>
      <p:ext uri="{BB962C8B-B14F-4D97-AF65-F5344CB8AC3E}">
        <p14:creationId xmlns:p14="http://schemas.microsoft.com/office/powerpoint/2010/main" val="4038658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5EDD7-62A4-F384-97FE-25AD8ED1F0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7F8F7A-0A5E-3FB5-3FB1-50F197D25897}"/>
              </a:ext>
            </a:extLst>
          </p:cNvPr>
          <p:cNvSpPr>
            <a:spLocks noGrp="1"/>
          </p:cNvSpPr>
          <p:nvPr>
            <p:ph type="title"/>
          </p:nvPr>
        </p:nvSpPr>
        <p:spPr>
          <a:xfrm>
            <a:off x="358219" y="365125"/>
            <a:ext cx="11481847" cy="729659"/>
          </a:xfrm>
        </p:spPr>
        <p:txBody>
          <a:bodyPr>
            <a:normAutofit/>
          </a:bodyPr>
          <a:lstStyle/>
          <a:p>
            <a:r>
              <a:rPr lang="en-GB" sz="4000" b="1" dirty="0"/>
              <a:t>How Do We Know What We Know? Scientific evidence</a:t>
            </a:r>
            <a:endParaRPr lang="en-GB" sz="4000" dirty="0"/>
          </a:p>
        </p:txBody>
      </p:sp>
      <p:graphicFrame>
        <p:nvGraphicFramePr>
          <p:cNvPr id="7" name="Content Placeholder 6">
            <a:extLst>
              <a:ext uri="{FF2B5EF4-FFF2-40B4-BE49-F238E27FC236}">
                <a16:creationId xmlns:a16="http://schemas.microsoft.com/office/drawing/2014/main" id="{DF24FFB6-431D-D7C0-161F-61DDA518AF9C}"/>
              </a:ext>
            </a:extLst>
          </p:cNvPr>
          <p:cNvGraphicFramePr>
            <a:graphicFrameLocks noGrp="1"/>
          </p:cNvGraphicFramePr>
          <p:nvPr>
            <p:ph idx="1"/>
            <p:extLst>
              <p:ext uri="{D42A27DB-BD31-4B8C-83A1-F6EECF244321}">
                <p14:modId xmlns:p14="http://schemas.microsoft.com/office/powerpoint/2010/main" val="3934082378"/>
              </p:ext>
            </p:extLst>
          </p:nvPr>
        </p:nvGraphicFramePr>
        <p:xfrm>
          <a:off x="358775" y="1009789"/>
          <a:ext cx="11480800" cy="3291840"/>
        </p:xfrm>
        <a:graphic>
          <a:graphicData uri="http://schemas.openxmlformats.org/drawingml/2006/table">
            <a:tbl>
              <a:tblPr firstRow="1" bandRow="1">
                <a:tableStyleId>{5C22544A-7EE6-4342-B048-85BDC9FD1C3A}</a:tableStyleId>
              </a:tblPr>
              <a:tblGrid>
                <a:gridCol w="3165261">
                  <a:extLst>
                    <a:ext uri="{9D8B030D-6E8A-4147-A177-3AD203B41FA5}">
                      <a16:colId xmlns:a16="http://schemas.microsoft.com/office/drawing/2014/main" val="1149813088"/>
                    </a:ext>
                  </a:extLst>
                </a:gridCol>
                <a:gridCol w="8315539">
                  <a:extLst>
                    <a:ext uri="{9D8B030D-6E8A-4147-A177-3AD203B41FA5}">
                      <a16:colId xmlns:a16="http://schemas.microsoft.com/office/drawing/2014/main" val="3012678567"/>
                    </a:ext>
                  </a:extLst>
                </a:gridCol>
              </a:tblGrid>
              <a:tr h="337117">
                <a:tc gridSpan="2">
                  <a:txBody>
                    <a:bodyPr/>
                    <a:lstStyle/>
                    <a:p>
                      <a:pPr algn="ctr"/>
                      <a:r>
                        <a:rPr lang="en-GB" dirty="0"/>
                        <a:t>The Scientific Method</a:t>
                      </a:r>
                    </a:p>
                  </a:txBody>
                  <a:tcPr/>
                </a:tc>
                <a:tc hMerge="1">
                  <a:txBody>
                    <a:bodyPr/>
                    <a:lstStyle/>
                    <a:p>
                      <a:endParaRPr lang="en-GB" dirty="0"/>
                    </a:p>
                  </a:txBody>
                  <a:tcPr/>
                </a:tc>
                <a:extLst>
                  <a:ext uri="{0D108BD9-81ED-4DB2-BD59-A6C34878D82A}">
                    <a16:rowId xmlns:a16="http://schemas.microsoft.com/office/drawing/2014/main" val="2413487370"/>
                  </a:ext>
                </a:extLst>
              </a:tr>
              <a:tr h="337117">
                <a:tc>
                  <a:txBody>
                    <a:bodyPr/>
                    <a:lstStyle/>
                    <a:p>
                      <a:r>
                        <a:rPr lang="en-GB" dirty="0"/>
                        <a:t>Observation</a:t>
                      </a:r>
                    </a:p>
                  </a:txBody>
                  <a:tcPr/>
                </a:tc>
                <a:tc>
                  <a:txBody>
                    <a:bodyPr/>
                    <a:lstStyle/>
                    <a:p>
                      <a:r>
                        <a:rPr lang="en-GB" dirty="0"/>
                        <a:t>Notice a specific phenomenon or event in the world</a:t>
                      </a:r>
                    </a:p>
                  </a:txBody>
                  <a:tcPr/>
                </a:tc>
                <a:extLst>
                  <a:ext uri="{0D108BD9-81ED-4DB2-BD59-A6C34878D82A}">
                    <a16:rowId xmlns:a16="http://schemas.microsoft.com/office/drawing/2014/main" val="1183436911"/>
                  </a:ext>
                </a:extLst>
              </a:tr>
              <a:tr h="337117">
                <a:tc>
                  <a:txBody>
                    <a:bodyPr/>
                    <a:lstStyle/>
                    <a:p>
                      <a:r>
                        <a:rPr lang="en-GB" dirty="0"/>
                        <a:t>Question</a:t>
                      </a:r>
                    </a:p>
                  </a:txBody>
                  <a:tcPr/>
                </a:tc>
                <a:tc>
                  <a:txBody>
                    <a:bodyPr/>
                    <a:lstStyle/>
                    <a:p>
                      <a:r>
                        <a:rPr lang="en-GB" dirty="0"/>
                        <a:t>Ask why or how this phenomenon occurs</a:t>
                      </a:r>
                    </a:p>
                  </a:txBody>
                  <a:tcPr/>
                </a:tc>
                <a:extLst>
                  <a:ext uri="{0D108BD9-81ED-4DB2-BD59-A6C34878D82A}">
                    <a16:rowId xmlns:a16="http://schemas.microsoft.com/office/drawing/2014/main" val="973733991"/>
                  </a:ext>
                </a:extLst>
              </a:tr>
              <a:tr h="337117">
                <a:tc>
                  <a:txBody>
                    <a:bodyPr/>
                    <a:lstStyle/>
                    <a:p>
                      <a:r>
                        <a:rPr lang="en-GB" dirty="0"/>
                        <a:t>Hypothesis</a:t>
                      </a:r>
                    </a:p>
                  </a:txBody>
                  <a:tcPr/>
                </a:tc>
                <a:tc>
                  <a:txBody>
                    <a:bodyPr/>
                    <a:lstStyle/>
                    <a:p>
                      <a:r>
                        <a:rPr lang="en-GB" dirty="0"/>
                        <a:t>Formulate a testable, educated guess to explain it</a:t>
                      </a:r>
                    </a:p>
                  </a:txBody>
                  <a:tcPr/>
                </a:tc>
                <a:extLst>
                  <a:ext uri="{0D108BD9-81ED-4DB2-BD59-A6C34878D82A}">
                    <a16:rowId xmlns:a16="http://schemas.microsoft.com/office/drawing/2014/main" val="1465677465"/>
                  </a:ext>
                </a:extLst>
              </a:tr>
              <a:tr h="337117">
                <a:tc>
                  <a:txBody>
                    <a:bodyPr/>
                    <a:lstStyle/>
                    <a:p>
                      <a:r>
                        <a:rPr lang="en-GB" dirty="0"/>
                        <a:t>Prediction</a:t>
                      </a:r>
                    </a:p>
                  </a:txBody>
                  <a:tcPr/>
                </a:tc>
                <a:tc>
                  <a:txBody>
                    <a:bodyPr/>
                    <a:lstStyle/>
                    <a:p>
                      <a:r>
                        <a:rPr lang="en-GB" dirty="0"/>
                        <a:t>State what will happen if the hypothesis is true</a:t>
                      </a:r>
                    </a:p>
                  </a:txBody>
                  <a:tcPr/>
                </a:tc>
                <a:extLst>
                  <a:ext uri="{0D108BD9-81ED-4DB2-BD59-A6C34878D82A}">
                    <a16:rowId xmlns:a16="http://schemas.microsoft.com/office/drawing/2014/main" val="1589703708"/>
                  </a:ext>
                </a:extLst>
              </a:tr>
              <a:tr h="337117">
                <a:tc>
                  <a:txBody>
                    <a:bodyPr/>
                    <a:lstStyle/>
                    <a:p>
                      <a:r>
                        <a:rPr lang="en-GB" dirty="0"/>
                        <a:t>Experimentation</a:t>
                      </a:r>
                    </a:p>
                  </a:txBody>
                  <a:tcPr/>
                </a:tc>
                <a:tc>
                  <a:txBody>
                    <a:bodyPr/>
                    <a:lstStyle/>
                    <a:p>
                      <a:r>
                        <a:rPr lang="en-GB" dirty="0"/>
                        <a:t>Test the prediction by gathering data under controlled conditions</a:t>
                      </a:r>
                    </a:p>
                  </a:txBody>
                  <a:tcPr/>
                </a:tc>
                <a:extLst>
                  <a:ext uri="{0D108BD9-81ED-4DB2-BD59-A6C34878D82A}">
                    <a16:rowId xmlns:a16="http://schemas.microsoft.com/office/drawing/2014/main" val="3404750218"/>
                  </a:ext>
                </a:extLst>
              </a:tr>
              <a:tr h="337117">
                <a:tc>
                  <a:txBody>
                    <a:bodyPr/>
                    <a:lstStyle/>
                    <a:p>
                      <a:r>
                        <a:rPr lang="en-GB" dirty="0"/>
                        <a:t>Analysis</a:t>
                      </a:r>
                    </a:p>
                  </a:txBody>
                  <a:tcPr/>
                </a:tc>
                <a:tc>
                  <a:txBody>
                    <a:bodyPr/>
                    <a:lstStyle/>
                    <a:p>
                      <a:r>
                        <a:rPr lang="en-GB" dirty="0"/>
                        <a:t>Review the data to see if it matches the prediction</a:t>
                      </a:r>
                    </a:p>
                  </a:txBody>
                  <a:tcPr/>
                </a:tc>
                <a:extLst>
                  <a:ext uri="{0D108BD9-81ED-4DB2-BD59-A6C34878D82A}">
                    <a16:rowId xmlns:a16="http://schemas.microsoft.com/office/drawing/2014/main" val="175569502"/>
                  </a:ext>
                </a:extLst>
              </a:tr>
              <a:tr h="337117">
                <a:tc>
                  <a:txBody>
                    <a:bodyPr/>
                    <a:lstStyle/>
                    <a:p>
                      <a:r>
                        <a:rPr lang="en-GB" dirty="0"/>
                        <a:t>Conclusion</a:t>
                      </a:r>
                    </a:p>
                  </a:txBody>
                  <a:tcPr/>
                </a:tc>
                <a:tc>
                  <a:txBody>
                    <a:bodyPr/>
                    <a:lstStyle/>
                    <a:p>
                      <a:r>
                        <a:rPr lang="en-GB" dirty="0"/>
                        <a:t>Accept, reject, or modify the original hypothesis</a:t>
                      </a:r>
                    </a:p>
                  </a:txBody>
                  <a:tcPr/>
                </a:tc>
                <a:extLst>
                  <a:ext uri="{0D108BD9-81ED-4DB2-BD59-A6C34878D82A}">
                    <a16:rowId xmlns:a16="http://schemas.microsoft.com/office/drawing/2014/main" val="522679603"/>
                  </a:ext>
                </a:extLst>
              </a:tr>
              <a:tr h="337117">
                <a:tc>
                  <a:txBody>
                    <a:bodyPr/>
                    <a:lstStyle/>
                    <a:p>
                      <a:r>
                        <a:rPr lang="en-GB" dirty="0"/>
                        <a:t>Replication</a:t>
                      </a:r>
                    </a:p>
                  </a:txBody>
                  <a:tcPr/>
                </a:tc>
                <a:tc>
                  <a:txBody>
                    <a:bodyPr/>
                    <a:lstStyle/>
                    <a:p>
                      <a:r>
                        <a:rPr lang="en-GB" dirty="0"/>
                        <a:t>Share results so other scientists can test them independently</a:t>
                      </a:r>
                    </a:p>
                  </a:txBody>
                  <a:tcPr/>
                </a:tc>
                <a:extLst>
                  <a:ext uri="{0D108BD9-81ED-4DB2-BD59-A6C34878D82A}">
                    <a16:rowId xmlns:a16="http://schemas.microsoft.com/office/drawing/2014/main" val="3959965084"/>
                  </a:ext>
                </a:extLst>
              </a:tr>
            </a:tbl>
          </a:graphicData>
        </a:graphic>
      </p:graphicFrame>
      <p:sp>
        <p:nvSpPr>
          <p:cNvPr id="8" name="TextBox 7">
            <a:extLst>
              <a:ext uri="{FF2B5EF4-FFF2-40B4-BE49-F238E27FC236}">
                <a16:creationId xmlns:a16="http://schemas.microsoft.com/office/drawing/2014/main" id="{3A5962BC-B176-BBF6-22B4-71DF6CCC1A2B}"/>
              </a:ext>
            </a:extLst>
          </p:cNvPr>
          <p:cNvSpPr txBox="1"/>
          <p:nvPr/>
        </p:nvSpPr>
        <p:spPr>
          <a:xfrm>
            <a:off x="1062961" y="4346128"/>
            <a:ext cx="10066077" cy="1200329"/>
          </a:xfrm>
          <a:prstGeom prst="rect">
            <a:avLst/>
          </a:prstGeom>
          <a:noFill/>
          <a:ln>
            <a:solidFill>
              <a:srgbClr val="FF0000"/>
            </a:solidFill>
          </a:ln>
        </p:spPr>
        <p:txBody>
          <a:bodyPr wrap="square" rtlCol="0">
            <a:spAutoFit/>
          </a:bodyPr>
          <a:lstStyle/>
          <a:p>
            <a:pPr algn="ctr"/>
            <a:r>
              <a:rPr lang="en-GB" b="1" dirty="0"/>
              <a:t>Core Principles</a:t>
            </a:r>
          </a:p>
          <a:p>
            <a:r>
              <a:rPr lang="en-GB" b="1" dirty="0"/>
              <a:t>Empiricism:</a:t>
            </a:r>
            <a:r>
              <a:rPr lang="en-GB" dirty="0"/>
              <a:t> It relies on direct, measurable evidence rather than pure logic or theory.</a:t>
            </a:r>
          </a:p>
          <a:p>
            <a:r>
              <a:rPr lang="en-GB" b="1" dirty="0"/>
              <a:t>Falsifiability:</a:t>
            </a:r>
            <a:r>
              <a:rPr lang="en-GB" dirty="0"/>
              <a:t> A scientific statement must be framed in a way that it could potentially be proven wrong.</a:t>
            </a:r>
          </a:p>
          <a:p>
            <a:r>
              <a:rPr lang="en-GB" b="1" dirty="0"/>
              <a:t>Objectivity:</a:t>
            </a:r>
            <a:r>
              <a:rPr lang="en-GB" dirty="0"/>
              <a:t> The process aims to remove personal biases, emotions, and expectations from the results.</a:t>
            </a:r>
          </a:p>
        </p:txBody>
      </p:sp>
    </p:spTree>
    <p:extLst>
      <p:ext uri="{BB962C8B-B14F-4D97-AF65-F5344CB8AC3E}">
        <p14:creationId xmlns:p14="http://schemas.microsoft.com/office/powerpoint/2010/main" val="811500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ohns Hopkins Public Health | Questions about vaccines and autism have been  around for a while despite multiple scientific studies that do not show a  connection. Swipe... | Instagram">
            <a:extLst>
              <a:ext uri="{FF2B5EF4-FFF2-40B4-BE49-F238E27FC236}">
                <a16:creationId xmlns:a16="http://schemas.microsoft.com/office/drawing/2014/main" id="{AF618C4F-E472-A147-DA72-707F46200D9D}"/>
              </a:ext>
            </a:extLst>
          </p:cNvPr>
          <p:cNvPicPr>
            <a:picLocks noChangeAspect="1"/>
          </p:cNvPicPr>
          <p:nvPr/>
        </p:nvPicPr>
        <p:blipFill>
          <a:blip r:embed="rId3"/>
          <a:stretch>
            <a:fillRect/>
          </a:stretch>
        </p:blipFill>
        <p:spPr>
          <a:xfrm>
            <a:off x="358219" y="129804"/>
            <a:ext cx="3800475" cy="4772025"/>
          </a:xfrm>
          <a:prstGeom prst="rect">
            <a:avLst/>
          </a:prstGeom>
        </p:spPr>
      </p:pic>
      <p:pic>
        <p:nvPicPr>
          <p:cNvPr id="5" name="Picture 4" descr="Phrenology | Thompson | Encyclopedia of the History of Science">
            <a:extLst>
              <a:ext uri="{FF2B5EF4-FFF2-40B4-BE49-F238E27FC236}">
                <a16:creationId xmlns:a16="http://schemas.microsoft.com/office/drawing/2014/main" id="{599B312C-36EF-A2FC-03FC-151C0EFF0175}"/>
              </a:ext>
            </a:extLst>
          </p:cNvPr>
          <p:cNvPicPr>
            <a:picLocks noChangeAspect="1"/>
          </p:cNvPicPr>
          <p:nvPr/>
        </p:nvPicPr>
        <p:blipFill>
          <a:blip r:embed="rId4"/>
          <a:stretch>
            <a:fillRect/>
          </a:stretch>
        </p:blipFill>
        <p:spPr>
          <a:xfrm>
            <a:off x="8033308" y="0"/>
            <a:ext cx="4158692" cy="4808445"/>
          </a:xfrm>
          <a:prstGeom prst="rect">
            <a:avLst/>
          </a:prstGeom>
        </p:spPr>
      </p:pic>
      <p:sp>
        <p:nvSpPr>
          <p:cNvPr id="6" name="TextBox 5">
            <a:extLst>
              <a:ext uri="{FF2B5EF4-FFF2-40B4-BE49-F238E27FC236}">
                <a16:creationId xmlns:a16="http://schemas.microsoft.com/office/drawing/2014/main" id="{C590E377-A326-EFA7-81CF-968422FBAB3A}"/>
              </a:ext>
            </a:extLst>
          </p:cNvPr>
          <p:cNvSpPr txBox="1"/>
          <p:nvPr/>
        </p:nvSpPr>
        <p:spPr>
          <a:xfrm>
            <a:off x="2782584" y="5086763"/>
            <a:ext cx="6626831" cy="646331"/>
          </a:xfrm>
          <a:prstGeom prst="rect">
            <a:avLst/>
          </a:prstGeom>
          <a:noFill/>
        </p:spPr>
        <p:txBody>
          <a:bodyPr wrap="square" rtlCol="0">
            <a:spAutoFit/>
          </a:bodyPr>
          <a:lstStyle/>
          <a:p>
            <a:pPr algn="ctr"/>
            <a:r>
              <a:rPr lang="en-GB" dirty="0">
                <a:solidFill>
                  <a:srgbClr val="FF0000"/>
                </a:solidFill>
              </a:rPr>
              <a:t>Psychologists should be sceptical of scientific evidence</a:t>
            </a:r>
          </a:p>
          <a:p>
            <a:pPr algn="ctr"/>
            <a:endParaRPr lang="en-GB" dirty="0"/>
          </a:p>
        </p:txBody>
      </p:sp>
    </p:spTree>
    <p:extLst>
      <p:ext uri="{BB962C8B-B14F-4D97-AF65-F5344CB8AC3E}">
        <p14:creationId xmlns:p14="http://schemas.microsoft.com/office/powerpoint/2010/main" val="3784282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85BE0-280E-3839-1804-DCD0FCCB89BF}"/>
              </a:ext>
            </a:extLst>
          </p:cNvPr>
          <p:cNvSpPr>
            <a:spLocks noGrp="1"/>
          </p:cNvSpPr>
          <p:nvPr>
            <p:ph type="title"/>
          </p:nvPr>
        </p:nvSpPr>
        <p:spPr/>
        <p:txBody>
          <a:bodyPr/>
          <a:lstStyle/>
          <a:p>
            <a:pPr algn="ctr"/>
            <a:r>
              <a:rPr lang="en-GB" b="1" dirty="0"/>
              <a:t>AI in Higher Education</a:t>
            </a:r>
            <a:r>
              <a:rPr lang="en-GB" dirty="0"/>
              <a:t> </a:t>
            </a:r>
          </a:p>
        </p:txBody>
      </p:sp>
      <p:sp>
        <p:nvSpPr>
          <p:cNvPr id="3" name="Content Placeholder 2">
            <a:extLst>
              <a:ext uri="{FF2B5EF4-FFF2-40B4-BE49-F238E27FC236}">
                <a16:creationId xmlns:a16="http://schemas.microsoft.com/office/drawing/2014/main" id="{68C8DD7C-AF4B-28D3-0791-FB70BA3633C6}"/>
              </a:ext>
            </a:extLst>
          </p:cNvPr>
          <p:cNvSpPr>
            <a:spLocks noGrp="1"/>
          </p:cNvSpPr>
          <p:nvPr>
            <p:ph idx="1"/>
          </p:nvPr>
        </p:nvSpPr>
        <p:spPr>
          <a:xfrm>
            <a:off x="358219" y="1448656"/>
            <a:ext cx="11481847" cy="3952903"/>
          </a:xfrm>
        </p:spPr>
        <p:txBody>
          <a:bodyPr>
            <a:normAutofit fontScale="92500" lnSpcReduction="20000"/>
          </a:bodyPr>
          <a:lstStyle/>
          <a:p>
            <a:pPr fontAlgn="base"/>
            <a:r>
              <a:rPr lang="en-GB" b="1" dirty="0"/>
              <a:t>Artificial Intelligence exists, and it is here to stay</a:t>
            </a:r>
          </a:p>
          <a:p>
            <a:pPr fontAlgn="base"/>
            <a:endParaRPr lang="en-GB" dirty="0"/>
          </a:p>
          <a:p>
            <a:pPr fontAlgn="base"/>
            <a:r>
              <a:rPr lang="en-GB" dirty="0"/>
              <a:t>In a future session we will discuss: </a:t>
            </a:r>
          </a:p>
          <a:p>
            <a:pPr lvl="1" fontAlgn="base"/>
            <a:r>
              <a:rPr lang="en-GB" dirty="0"/>
              <a:t>What generative AI can do. </a:t>
            </a:r>
          </a:p>
          <a:p>
            <a:pPr lvl="1" fontAlgn="base"/>
            <a:r>
              <a:rPr lang="en-GB" dirty="0"/>
              <a:t>Strengths of AI tools. </a:t>
            </a:r>
          </a:p>
          <a:p>
            <a:pPr lvl="1" fontAlgn="base"/>
            <a:r>
              <a:rPr lang="en-GB" dirty="0"/>
              <a:t>Limitations and inaccuracies. </a:t>
            </a:r>
          </a:p>
          <a:p>
            <a:pPr lvl="1" fontAlgn="base"/>
            <a:r>
              <a:rPr lang="en-GB" dirty="0"/>
              <a:t>Hallucinations. </a:t>
            </a:r>
          </a:p>
          <a:p>
            <a:pPr lvl="1" fontAlgn="base"/>
            <a:r>
              <a:rPr lang="en-GB" dirty="0"/>
              <a:t>Ethical use. </a:t>
            </a:r>
          </a:p>
          <a:p>
            <a:pPr lvl="1" fontAlgn="base"/>
            <a:r>
              <a:rPr lang="en-GB" dirty="0"/>
              <a:t>Academic integrity.</a:t>
            </a:r>
          </a:p>
          <a:p>
            <a:pPr marL="0" indent="0" fontAlgn="base">
              <a:buNone/>
            </a:pPr>
            <a:endParaRPr lang="en-GB" dirty="0"/>
          </a:p>
          <a:p>
            <a:pPr fontAlgn="base"/>
            <a:r>
              <a:rPr lang="en-GB" dirty="0"/>
              <a:t>We will focus upon using AI to </a:t>
            </a:r>
            <a:r>
              <a:rPr lang="en-GB" b="1" dirty="0"/>
              <a:t>support</a:t>
            </a:r>
            <a:r>
              <a:rPr lang="en-GB" dirty="0"/>
              <a:t> thinking rather than </a:t>
            </a:r>
            <a:r>
              <a:rPr lang="en-GB" b="1" dirty="0"/>
              <a:t>replace</a:t>
            </a:r>
            <a:r>
              <a:rPr lang="en-GB" dirty="0"/>
              <a:t> thinking </a:t>
            </a:r>
          </a:p>
          <a:p>
            <a:endParaRPr lang="en-GB" dirty="0"/>
          </a:p>
        </p:txBody>
      </p:sp>
    </p:spTree>
    <p:extLst>
      <p:ext uri="{BB962C8B-B14F-4D97-AF65-F5344CB8AC3E}">
        <p14:creationId xmlns:p14="http://schemas.microsoft.com/office/powerpoint/2010/main" val="19645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E81F-5610-F6A9-9CD4-679D07CD3637}"/>
              </a:ext>
            </a:extLst>
          </p:cNvPr>
          <p:cNvSpPr>
            <a:spLocks noGrp="1"/>
          </p:cNvSpPr>
          <p:nvPr>
            <p:ph type="title"/>
          </p:nvPr>
        </p:nvSpPr>
        <p:spPr>
          <a:xfrm>
            <a:off x="358219" y="169917"/>
            <a:ext cx="11481847" cy="888322"/>
          </a:xfrm>
        </p:spPr>
        <p:txBody>
          <a:bodyPr>
            <a:normAutofit/>
          </a:bodyPr>
          <a:lstStyle/>
          <a:p>
            <a:pPr algn="ctr"/>
            <a:r>
              <a:rPr lang="en-GB" sz="3600" b="1" dirty="0"/>
              <a:t>Activity 3 (MLA2): Psychology Myth Busting (45 minutes)</a:t>
            </a:r>
            <a:endParaRPr lang="en-GB" sz="3600" dirty="0"/>
          </a:p>
        </p:txBody>
      </p:sp>
      <p:sp>
        <p:nvSpPr>
          <p:cNvPr id="3" name="Content Placeholder 2">
            <a:extLst>
              <a:ext uri="{FF2B5EF4-FFF2-40B4-BE49-F238E27FC236}">
                <a16:creationId xmlns:a16="http://schemas.microsoft.com/office/drawing/2014/main" id="{73FC2E00-80CE-0183-B24D-962602D73392}"/>
              </a:ext>
            </a:extLst>
          </p:cNvPr>
          <p:cNvSpPr>
            <a:spLocks noGrp="1"/>
          </p:cNvSpPr>
          <p:nvPr>
            <p:ph idx="1"/>
          </p:nvPr>
        </p:nvSpPr>
        <p:spPr>
          <a:xfrm>
            <a:off x="358219" y="976045"/>
            <a:ext cx="11481847" cy="4726112"/>
          </a:xfrm>
        </p:spPr>
        <p:txBody>
          <a:bodyPr>
            <a:normAutofit fontScale="77500" lnSpcReduction="20000"/>
          </a:bodyPr>
          <a:lstStyle/>
          <a:p>
            <a:pPr fontAlgn="base"/>
            <a:r>
              <a:rPr lang="en-GB" dirty="0"/>
              <a:t>Some of these may be true, some may be popular myths not supported by scientific evidence.</a:t>
            </a:r>
          </a:p>
          <a:p>
            <a:pPr fontAlgn="base"/>
            <a:r>
              <a:rPr lang="en-GB" dirty="0"/>
              <a:t>In your groups, provide an argument for or against the statement assigned to your group</a:t>
            </a:r>
          </a:p>
          <a:p>
            <a:pPr fontAlgn="base"/>
            <a:r>
              <a:rPr lang="en-GB" dirty="0"/>
              <a:t>You can use any resources available to you (including AI)</a:t>
            </a:r>
          </a:p>
          <a:p>
            <a:pPr fontAlgn="base"/>
            <a:r>
              <a:rPr lang="en-GB" dirty="0"/>
              <a:t>You should make arguments that are based on scientific evidence and should say what this evidence is.</a:t>
            </a:r>
          </a:p>
          <a:p>
            <a:pPr fontAlgn="base"/>
            <a:r>
              <a:rPr lang="en-GB" dirty="0"/>
              <a:t>As a group create a plan of your argument, what you would include in it, and how you would structure it to address the issue in a 500-word written piece (you can then use this to write the written piece for your portfolio submission if you wish to for assessment)</a:t>
            </a:r>
          </a:p>
          <a:p>
            <a:pPr fontAlgn="base"/>
            <a:endParaRPr lang="en-GB" dirty="0"/>
          </a:p>
          <a:p>
            <a:pPr marL="514350" indent="-514350" fontAlgn="base">
              <a:buFont typeface="+mj-lt"/>
              <a:buAutoNum type="arabicPeriod"/>
            </a:pPr>
            <a:r>
              <a:rPr lang="en-GB" dirty="0"/>
              <a:t>We only use 10% of our brain </a:t>
            </a:r>
          </a:p>
          <a:p>
            <a:pPr marL="514350" indent="-514350" fontAlgn="base">
              <a:buFont typeface="+mj-lt"/>
              <a:buAutoNum type="arabicPeriod"/>
            </a:pPr>
            <a:r>
              <a:rPr lang="en-GB" dirty="0"/>
              <a:t>Learning styles improve learning </a:t>
            </a:r>
          </a:p>
          <a:p>
            <a:pPr marL="514350" indent="-514350" fontAlgn="base">
              <a:buFont typeface="+mj-lt"/>
              <a:buAutoNum type="arabicPeriod"/>
            </a:pPr>
            <a:r>
              <a:rPr lang="en-GB" dirty="0"/>
              <a:t>Opposites attract </a:t>
            </a:r>
          </a:p>
          <a:p>
            <a:pPr marL="514350" indent="-514350" fontAlgn="base">
              <a:buFont typeface="+mj-lt"/>
              <a:buAutoNum type="arabicPeriod"/>
            </a:pPr>
            <a:r>
              <a:rPr lang="en-GB" dirty="0"/>
              <a:t>Body language reveals our thoughts</a:t>
            </a:r>
          </a:p>
          <a:p>
            <a:endParaRPr lang="en-GB" dirty="0"/>
          </a:p>
        </p:txBody>
      </p:sp>
    </p:spTree>
    <p:extLst>
      <p:ext uri="{BB962C8B-B14F-4D97-AF65-F5344CB8AC3E}">
        <p14:creationId xmlns:p14="http://schemas.microsoft.com/office/powerpoint/2010/main" val="536051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12B3-BB98-0878-96A1-52C4D98102F1}"/>
              </a:ext>
            </a:extLst>
          </p:cNvPr>
          <p:cNvSpPr>
            <a:spLocks noGrp="1"/>
          </p:cNvSpPr>
          <p:nvPr>
            <p:ph type="title"/>
          </p:nvPr>
        </p:nvSpPr>
        <p:spPr/>
        <p:txBody>
          <a:bodyPr>
            <a:normAutofit fontScale="90000"/>
          </a:bodyPr>
          <a:lstStyle/>
          <a:p>
            <a:pPr fontAlgn="base"/>
            <a:r>
              <a:rPr lang="en-GB" b="1" dirty="0"/>
              <a:t>Session 3 (2 Hours): Finding, Evaluating and Using Academic Sources</a:t>
            </a:r>
            <a:br>
              <a:rPr lang="en-GB" dirty="0"/>
            </a:br>
            <a:endParaRPr lang="en-GB" dirty="0"/>
          </a:p>
        </p:txBody>
      </p:sp>
      <p:sp>
        <p:nvSpPr>
          <p:cNvPr id="3" name="Content Placeholder 2">
            <a:extLst>
              <a:ext uri="{FF2B5EF4-FFF2-40B4-BE49-F238E27FC236}">
                <a16:creationId xmlns:a16="http://schemas.microsoft.com/office/drawing/2014/main" id="{3B639DC9-55CA-B70A-4A5C-C22F0ADF43AA}"/>
              </a:ext>
            </a:extLst>
          </p:cNvPr>
          <p:cNvSpPr>
            <a:spLocks noGrp="1"/>
          </p:cNvSpPr>
          <p:nvPr>
            <p:ph idx="1"/>
          </p:nvPr>
        </p:nvSpPr>
        <p:spPr/>
        <p:txBody>
          <a:bodyPr/>
          <a:lstStyle/>
          <a:p>
            <a:pPr marL="0" indent="0" fontAlgn="base">
              <a:buNone/>
            </a:pPr>
            <a:r>
              <a:rPr lang="en-GB" b="1" dirty="0"/>
              <a:t>Session Aim</a:t>
            </a:r>
            <a:r>
              <a:rPr lang="en-GB" dirty="0"/>
              <a:t> </a:t>
            </a:r>
          </a:p>
          <a:p>
            <a:pPr fontAlgn="base"/>
            <a:r>
              <a:rPr lang="en-GB" dirty="0"/>
              <a:t>To introduce information literacy, source evaluation and academic integrity whilst beginning preparation for future psychology assessments. </a:t>
            </a:r>
          </a:p>
          <a:p>
            <a:endParaRPr lang="en-GB" dirty="0"/>
          </a:p>
        </p:txBody>
      </p:sp>
    </p:spTree>
    <p:extLst>
      <p:ext uri="{BB962C8B-B14F-4D97-AF65-F5344CB8AC3E}">
        <p14:creationId xmlns:p14="http://schemas.microsoft.com/office/powerpoint/2010/main" val="3183349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CC59B-B161-9487-C3E5-95F6629346E5}"/>
              </a:ext>
            </a:extLst>
          </p:cNvPr>
          <p:cNvSpPr>
            <a:spLocks noGrp="1"/>
          </p:cNvSpPr>
          <p:nvPr>
            <p:ph type="title"/>
          </p:nvPr>
        </p:nvSpPr>
        <p:spPr>
          <a:xfrm>
            <a:off x="358219" y="365125"/>
            <a:ext cx="11481847" cy="795855"/>
          </a:xfrm>
        </p:spPr>
        <p:txBody>
          <a:bodyPr/>
          <a:lstStyle/>
          <a:p>
            <a:pPr algn="ctr"/>
            <a:r>
              <a:rPr lang="en-GB" b="1" dirty="0"/>
              <a:t>What Counts as Evidence?</a:t>
            </a:r>
            <a:r>
              <a:rPr lang="en-GB" dirty="0"/>
              <a:t> </a:t>
            </a:r>
          </a:p>
        </p:txBody>
      </p:sp>
      <p:sp>
        <p:nvSpPr>
          <p:cNvPr id="3" name="Content Placeholder 2">
            <a:extLst>
              <a:ext uri="{FF2B5EF4-FFF2-40B4-BE49-F238E27FC236}">
                <a16:creationId xmlns:a16="http://schemas.microsoft.com/office/drawing/2014/main" id="{423BE8BE-36E2-5E66-13D2-8DB10ADADF81}"/>
              </a:ext>
            </a:extLst>
          </p:cNvPr>
          <p:cNvSpPr>
            <a:spLocks noGrp="1"/>
          </p:cNvSpPr>
          <p:nvPr>
            <p:ph idx="1"/>
          </p:nvPr>
        </p:nvSpPr>
        <p:spPr/>
        <p:txBody>
          <a:bodyPr>
            <a:normAutofit/>
          </a:bodyPr>
          <a:lstStyle/>
          <a:p>
            <a:pPr fontAlgn="base"/>
            <a:r>
              <a:rPr lang="en-GB" dirty="0"/>
              <a:t>Compare: </a:t>
            </a:r>
          </a:p>
          <a:p>
            <a:pPr lvl="1" fontAlgn="base"/>
            <a:r>
              <a:rPr lang="en-GB" dirty="0"/>
              <a:t>Journal articles. </a:t>
            </a:r>
          </a:p>
          <a:p>
            <a:pPr lvl="1" fontAlgn="base"/>
            <a:r>
              <a:rPr lang="en-GB" dirty="0"/>
              <a:t>Books. </a:t>
            </a:r>
          </a:p>
          <a:p>
            <a:pPr lvl="1" fontAlgn="base"/>
            <a:r>
              <a:rPr lang="en-GB" dirty="0"/>
              <a:t>Media reports. </a:t>
            </a:r>
          </a:p>
          <a:p>
            <a:pPr lvl="1" fontAlgn="base"/>
            <a:r>
              <a:rPr lang="en-GB" dirty="0"/>
              <a:t>Blogs. </a:t>
            </a:r>
          </a:p>
          <a:p>
            <a:pPr lvl="1" fontAlgn="base"/>
            <a:r>
              <a:rPr lang="en-GB" dirty="0"/>
              <a:t>Social media posts. </a:t>
            </a:r>
          </a:p>
          <a:p>
            <a:pPr lvl="1" fontAlgn="base"/>
            <a:r>
              <a:rPr lang="en-GB" dirty="0"/>
              <a:t>AI-generated content. </a:t>
            </a:r>
          </a:p>
        </p:txBody>
      </p:sp>
    </p:spTree>
    <p:extLst>
      <p:ext uri="{BB962C8B-B14F-4D97-AF65-F5344CB8AC3E}">
        <p14:creationId xmlns:p14="http://schemas.microsoft.com/office/powerpoint/2010/main" val="1662919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2735-D947-4822-4800-BA77224A995D}"/>
              </a:ext>
            </a:extLst>
          </p:cNvPr>
          <p:cNvSpPr>
            <a:spLocks noGrp="1"/>
          </p:cNvSpPr>
          <p:nvPr>
            <p:ph type="title"/>
          </p:nvPr>
        </p:nvSpPr>
        <p:spPr>
          <a:xfrm>
            <a:off x="358219" y="365126"/>
            <a:ext cx="11481847" cy="641742"/>
          </a:xfrm>
        </p:spPr>
        <p:txBody>
          <a:bodyPr>
            <a:normAutofit fontScale="90000"/>
          </a:bodyPr>
          <a:lstStyle/>
          <a:p>
            <a:pPr algn="ctr"/>
            <a:r>
              <a:rPr lang="en-GB" b="1" dirty="0"/>
              <a:t>Activity 4 (MLA3): Source Credibility Ranking (30 mins)</a:t>
            </a:r>
            <a:r>
              <a:rPr lang="en-GB" dirty="0"/>
              <a:t> </a:t>
            </a:r>
            <a:br>
              <a:rPr lang="en-GB" dirty="0"/>
            </a:br>
            <a:endParaRPr lang="en-GB" dirty="0"/>
          </a:p>
        </p:txBody>
      </p:sp>
      <p:sp>
        <p:nvSpPr>
          <p:cNvPr id="3" name="Content Placeholder 2">
            <a:extLst>
              <a:ext uri="{FF2B5EF4-FFF2-40B4-BE49-F238E27FC236}">
                <a16:creationId xmlns:a16="http://schemas.microsoft.com/office/drawing/2014/main" id="{9F057A79-7726-8E41-991D-8F0BB3FD096C}"/>
              </a:ext>
            </a:extLst>
          </p:cNvPr>
          <p:cNvSpPr>
            <a:spLocks noGrp="1"/>
          </p:cNvSpPr>
          <p:nvPr>
            <p:ph idx="1"/>
          </p:nvPr>
        </p:nvSpPr>
        <p:spPr>
          <a:xfrm>
            <a:off x="358219" y="1006868"/>
            <a:ext cx="11481847" cy="4394691"/>
          </a:xfrm>
        </p:spPr>
        <p:txBody>
          <a:bodyPr>
            <a:normAutofit/>
          </a:bodyPr>
          <a:lstStyle/>
          <a:p>
            <a:pPr fontAlgn="base"/>
            <a:r>
              <a:rPr lang="en-GB" sz="3200" dirty="0"/>
              <a:t>Using the links in the document, rank the sources for credibility and justify your decisions: </a:t>
            </a:r>
          </a:p>
          <a:p>
            <a:pPr lvl="1" fontAlgn="base"/>
            <a:r>
              <a:rPr lang="en-GB" sz="2800" dirty="0" err="1"/>
              <a:t>Youtube</a:t>
            </a:r>
            <a:r>
              <a:rPr lang="en-GB" sz="2800" dirty="0"/>
              <a:t> video </a:t>
            </a:r>
          </a:p>
          <a:p>
            <a:pPr lvl="1" fontAlgn="base"/>
            <a:r>
              <a:rPr lang="en-GB" sz="2800" dirty="0"/>
              <a:t>News article </a:t>
            </a:r>
          </a:p>
          <a:p>
            <a:pPr lvl="1" fontAlgn="base"/>
            <a:r>
              <a:rPr lang="en-GB" sz="2800" dirty="0"/>
              <a:t>Psychology journal abstract </a:t>
            </a:r>
          </a:p>
          <a:p>
            <a:pPr lvl="1" fontAlgn="base"/>
            <a:r>
              <a:rPr lang="en-GB" sz="2800" dirty="0"/>
              <a:t>Blog post </a:t>
            </a:r>
          </a:p>
          <a:p>
            <a:pPr lvl="1" fontAlgn="base"/>
            <a:r>
              <a:rPr lang="en-GB" sz="2800" dirty="0"/>
              <a:t>NHS webpage </a:t>
            </a:r>
          </a:p>
          <a:p>
            <a:pPr lvl="1" fontAlgn="base"/>
            <a:r>
              <a:rPr lang="en-GB" sz="2800" dirty="0"/>
              <a:t>AI-generated answer</a:t>
            </a:r>
          </a:p>
          <a:p>
            <a:endParaRPr lang="en-GB" sz="3200" dirty="0"/>
          </a:p>
        </p:txBody>
      </p:sp>
    </p:spTree>
    <p:extLst>
      <p:ext uri="{BB962C8B-B14F-4D97-AF65-F5344CB8AC3E}">
        <p14:creationId xmlns:p14="http://schemas.microsoft.com/office/powerpoint/2010/main" val="2908780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1B27A-4A94-618C-A6DD-0A4572D0D338}"/>
              </a:ext>
            </a:extLst>
          </p:cNvPr>
          <p:cNvSpPr>
            <a:spLocks noGrp="1"/>
          </p:cNvSpPr>
          <p:nvPr>
            <p:ph type="title"/>
          </p:nvPr>
        </p:nvSpPr>
        <p:spPr>
          <a:xfrm>
            <a:off x="358219" y="231561"/>
            <a:ext cx="11481847" cy="836951"/>
          </a:xfrm>
        </p:spPr>
        <p:txBody>
          <a:bodyPr/>
          <a:lstStyle/>
          <a:p>
            <a:pPr algn="ctr"/>
            <a:r>
              <a:rPr lang="en-GB" b="1" dirty="0"/>
              <a:t>Finding Information Efficiently</a:t>
            </a:r>
            <a:r>
              <a:rPr lang="en-GB" dirty="0"/>
              <a:t> </a:t>
            </a:r>
          </a:p>
        </p:txBody>
      </p:sp>
      <p:sp>
        <p:nvSpPr>
          <p:cNvPr id="3" name="Content Placeholder 2">
            <a:extLst>
              <a:ext uri="{FF2B5EF4-FFF2-40B4-BE49-F238E27FC236}">
                <a16:creationId xmlns:a16="http://schemas.microsoft.com/office/drawing/2014/main" id="{BAD4BD76-588F-5F6A-1AB3-D2219BB57ED7}"/>
              </a:ext>
            </a:extLst>
          </p:cNvPr>
          <p:cNvSpPr>
            <a:spLocks noGrp="1"/>
          </p:cNvSpPr>
          <p:nvPr>
            <p:ph idx="1"/>
          </p:nvPr>
        </p:nvSpPr>
        <p:spPr>
          <a:xfrm>
            <a:off x="358219" y="1243173"/>
            <a:ext cx="11481847" cy="4158386"/>
          </a:xfrm>
        </p:spPr>
        <p:txBody>
          <a:bodyPr>
            <a:normAutofit fontScale="85000" lnSpcReduction="20000"/>
          </a:bodyPr>
          <a:lstStyle/>
          <a:p>
            <a:pPr fontAlgn="base"/>
            <a:r>
              <a:rPr lang="en-GB" dirty="0"/>
              <a:t>In academic writing we rely on two primary sources:</a:t>
            </a:r>
          </a:p>
          <a:p>
            <a:pPr marL="514350" indent="-514350" fontAlgn="base">
              <a:buFont typeface="+mj-lt"/>
              <a:buAutoNum type="arabicPeriod"/>
            </a:pPr>
            <a:r>
              <a:rPr lang="en-GB" dirty="0"/>
              <a:t>Journal articles</a:t>
            </a:r>
          </a:p>
          <a:p>
            <a:pPr marL="514350" indent="-514350" fontAlgn="base">
              <a:buFont typeface="+mj-lt"/>
              <a:buAutoNum type="arabicPeriod"/>
            </a:pPr>
            <a:r>
              <a:rPr lang="en-GB" dirty="0"/>
              <a:t>Textbooks</a:t>
            </a:r>
          </a:p>
          <a:p>
            <a:pPr lvl="1" fontAlgn="base"/>
            <a:r>
              <a:rPr lang="en-GB" dirty="0"/>
              <a:t>In both cases these are peer-reviewed; leading academics in the field have independently reviewed the work to ensure it is correct and of a suitable standard (as much as is possible) </a:t>
            </a:r>
          </a:p>
          <a:p>
            <a:pPr fontAlgn="base"/>
            <a:endParaRPr lang="en-GB" dirty="0"/>
          </a:p>
          <a:p>
            <a:pPr fontAlgn="base"/>
            <a:r>
              <a:rPr lang="en-GB" dirty="0"/>
              <a:t>Where do we find these sources?</a:t>
            </a:r>
          </a:p>
          <a:p>
            <a:pPr fontAlgn="base"/>
            <a:r>
              <a:rPr lang="en-GB" dirty="0"/>
              <a:t>Library databases. </a:t>
            </a:r>
          </a:p>
          <a:p>
            <a:pPr fontAlgn="base"/>
            <a:r>
              <a:rPr lang="en-GB" dirty="0"/>
              <a:t>Google Scholar. </a:t>
            </a:r>
          </a:p>
          <a:p>
            <a:pPr lvl="1" fontAlgn="base"/>
            <a:r>
              <a:rPr lang="en-GB" dirty="0"/>
              <a:t>Search terms.</a:t>
            </a:r>
          </a:p>
          <a:p>
            <a:pPr lvl="1" fontAlgn="base"/>
            <a:r>
              <a:rPr lang="en-GB" dirty="0"/>
              <a:t>Boolean operators. </a:t>
            </a:r>
          </a:p>
          <a:p>
            <a:pPr lvl="1" fontAlgn="base"/>
            <a:r>
              <a:rPr lang="en-GB" dirty="0"/>
              <a:t>Filtering results. </a:t>
            </a:r>
          </a:p>
          <a:p>
            <a:endParaRPr lang="en-GB" dirty="0"/>
          </a:p>
        </p:txBody>
      </p:sp>
    </p:spTree>
    <p:extLst>
      <p:ext uri="{BB962C8B-B14F-4D97-AF65-F5344CB8AC3E}">
        <p14:creationId xmlns:p14="http://schemas.microsoft.com/office/powerpoint/2010/main" val="2576162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20708-B60E-96E1-977D-0F8BED93C910}"/>
              </a:ext>
            </a:extLst>
          </p:cNvPr>
          <p:cNvSpPr>
            <a:spLocks noGrp="1"/>
          </p:cNvSpPr>
          <p:nvPr>
            <p:ph type="title"/>
          </p:nvPr>
        </p:nvSpPr>
        <p:spPr>
          <a:xfrm>
            <a:off x="358219" y="365125"/>
            <a:ext cx="11481847" cy="604139"/>
          </a:xfrm>
        </p:spPr>
        <p:txBody>
          <a:bodyPr>
            <a:normAutofit fontScale="90000"/>
          </a:bodyPr>
          <a:lstStyle/>
          <a:p>
            <a:pPr algn="ctr"/>
            <a:r>
              <a:rPr lang="en-GB" b="1" dirty="0"/>
              <a:t>Library databases (and much more). </a:t>
            </a:r>
            <a:br>
              <a:rPr lang="en-GB" b="1" dirty="0"/>
            </a:br>
            <a:endParaRPr lang="en-GB" b="1" dirty="0"/>
          </a:p>
        </p:txBody>
      </p:sp>
      <p:pic>
        <p:nvPicPr>
          <p:cNvPr id="5" name="Content Placeholder 4">
            <a:extLst>
              <a:ext uri="{FF2B5EF4-FFF2-40B4-BE49-F238E27FC236}">
                <a16:creationId xmlns:a16="http://schemas.microsoft.com/office/drawing/2014/main" id="{96856F6E-A36A-6140-9D83-6E69041AB316}"/>
              </a:ext>
            </a:extLst>
          </p:cNvPr>
          <p:cNvPicPr>
            <a:picLocks noGrp="1" noChangeAspect="1"/>
          </p:cNvPicPr>
          <p:nvPr>
            <p:ph idx="1"/>
          </p:nvPr>
        </p:nvPicPr>
        <p:blipFill>
          <a:blip r:embed="rId2"/>
          <a:stretch>
            <a:fillRect/>
          </a:stretch>
        </p:blipFill>
        <p:spPr>
          <a:xfrm>
            <a:off x="235571" y="719191"/>
            <a:ext cx="8014737" cy="4489807"/>
          </a:xfrm>
          <a:prstGeom prst="rect">
            <a:avLst/>
          </a:prstGeom>
        </p:spPr>
      </p:pic>
      <p:sp>
        <p:nvSpPr>
          <p:cNvPr id="6" name="TextBox 5">
            <a:extLst>
              <a:ext uri="{FF2B5EF4-FFF2-40B4-BE49-F238E27FC236}">
                <a16:creationId xmlns:a16="http://schemas.microsoft.com/office/drawing/2014/main" id="{F88E392C-9904-D3BC-27EC-A9E886480BCC}"/>
              </a:ext>
            </a:extLst>
          </p:cNvPr>
          <p:cNvSpPr txBox="1"/>
          <p:nvPr/>
        </p:nvSpPr>
        <p:spPr>
          <a:xfrm>
            <a:off x="8250309" y="1315092"/>
            <a:ext cx="3749908" cy="369332"/>
          </a:xfrm>
          <a:prstGeom prst="rect">
            <a:avLst/>
          </a:prstGeom>
          <a:noFill/>
        </p:spPr>
        <p:txBody>
          <a:bodyPr wrap="square" rtlCol="0">
            <a:spAutoFit/>
          </a:bodyPr>
          <a:lstStyle/>
          <a:p>
            <a:r>
              <a:rPr lang="en-GB" dirty="0">
                <a:hlinkClick r:id="rId3"/>
              </a:rPr>
              <a:t>Library &amp; Learning Services at UWTSD</a:t>
            </a:r>
            <a:endParaRPr lang="en-GB" dirty="0"/>
          </a:p>
        </p:txBody>
      </p:sp>
      <p:sp>
        <p:nvSpPr>
          <p:cNvPr id="7" name="TextBox 6">
            <a:extLst>
              <a:ext uri="{FF2B5EF4-FFF2-40B4-BE49-F238E27FC236}">
                <a16:creationId xmlns:a16="http://schemas.microsoft.com/office/drawing/2014/main" id="{47FC175B-214E-BE5B-D907-ED6391F9895B}"/>
              </a:ext>
            </a:extLst>
          </p:cNvPr>
          <p:cNvSpPr txBox="1"/>
          <p:nvPr/>
        </p:nvSpPr>
        <p:spPr>
          <a:xfrm>
            <a:off x="8357616" y="3694176"/>
            <a:ext cx="3482450" cy="369332"/>
          </a:xfrm>
          <a:prstGeom prst="rect">
            <a:avLst/>
          </a:prstGeom>
          <a:noFill/>
        </p:spPr>
        <p:txBody>
          <a:bodyPr wrap="square" rtlCol="0">
            <a:spAutoFit/>
          </a:bodyPr>
          <a:lstStyle/>
          <a:p>
            <a:r>
              <a:rPr lang="en-GB" dirty="0">
                <a:hlinkClick r:id="rId4"/>
              </a:rPr>
              <a:t>Google Scholar</a:t>
            </a:r>
            <a:endParaRPr lang="en-GB" dirty="0"/>
          </a:p>
        </p:txBody>
      </p:sp>
    </p:spTree>
    <p:extLst>
      <p:ext uri="{BB962C8B-B14F-4D97-AF65-F5344CB8AC3E}">
        <p14:creationId xmlns:p14="http://schemas.microsoft.com/office/powerpoint/2010/main" val="3260615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5CC83-DE5A-778A-BDEA-1DF6CDE57CE6}"/>
              </a:ext>
            </a:extLst>
          </p:cNvPr>
          <p:cNvSpPr>
            <a:spLocks noGrp="1"/>
          </p:cNvSpPr>
          <p:nvPr>
            <p:ph type="title"/>
          </p:nvPr>
        </p:nvSpPr>
        <p:spPr>
          <a:xfrm>
            <a:off x="358219" y="365126"/>
            <a:ext cx="11481847" cy="765032"/>
          </a:xfrm>
        </p:spPr>
        <p:txBody>
          <a:bodyPr/>
          <a:lstStyle/>
          <a:p>
            <a:pPr algn="ctr"/>
            <a:r>
              <a:rPr lang="en-GB" b="1" dirty="0"/>
              <a:t>Academic Integrity</a:t>
            </a:r>
            <a:r>
              <a:rPr lang="en-GB" dirty="0"/>
              <a:t> </a:t>
            </a:r>
          </a:p>
        </p:txBody>
      </p:sp>
      <p:sp>
        <p:nvSpPr>
          <p:cNvPr id="3" name="Content Placeholder 2">
            <a:extLst>
              <a:ext uri="{FF2B5EF4-FFF2-40B4-BE49-F238E27FC236}">
                <a16:creationId xmlns:a16="http://schemas.microsoft.com/office/drawing/2014/main" id="{C89A2680-38A9-ABD2-9272-FA63062E1A04}"/>
              </a:ext>
            </a:extLst>
          </p:cNvPr>
          <p:cNvSpPr>
            <a:spLocks noGrp="1"/>
          </p:cNvSpPr>
          <p:nvPr>
            <p:ph idx="1"/>
          </p:nvPr>
        </p:nvSpPr>
        <p:spPr>
          <a:xfrm>
            <a:off x="358219" y="1263721"/>
            <a:ext cx="11481847" cy="4137838"/>
          </a:xfrm>
        </p:spPr>
        <p:txBody>
          <a:bodyPr>
            <a:normAutofit/>
          </a:bodyPr>
          <a:lstStyle/>
          <a:p>
            <a:pPr fontAlgn="base"/>
            <a:r>
              <a:rPr lang="en-GB" dirty="0"/>
              <a:t>Plagiarism. </a:t>
            </a:r>
          </a:p>
          <a:p>
            <a:pPr fontAlgn="base"/>
            <a:r>
              <a:rPr lang="en-GB" dirty="0"/>
              <a:t>Collusion. </a:t>
            </a:r>
          </a:p>
          <a:p>
            <a:pPr fontAlgn="base"/>
            <a:r>
              <a:rPr lang="en-GB" dirty="0"/>
              <a:t>Contract cheating. </a:t>
            </a:r>
          </a:p>
          <a:p>
            <a:pPr fontAlgn="base"/>
            <a:r>
              <a:rPr lang="en-GB" dirty="0"/>
              <a:t>Ethical AI usage. </a:t>
            </a:r>
          </a:p>
          <a:p>
            <a:pPr fontAlgn="base"/>
            <a:r>
              <a:rPr lang="en-GB" dirty="0"/>
              <a:t>Referencing as academic conversation. </a:t>
            </a:r>
          </a:p>
          <a:p>
            <a:pPr fontAlgn="base"/>
            <a:r>
              <a:rPr lang="en-GB" dirty="0"/>
              <a:t>Integrity as professionalism rather than rule-following.</a:t>
            </a:r>
          </a:p>
          <a:p>
            <a:pPr fontAlgn="base"/>
            <a:endParaRPr lang="en-GB" dirty="0"/>
          </a:p>
          <a:p>
            <a:pPr fontAlgn="base"/>
            <a:r>
              <a:rPr lang="en-GB" sz="2400" dirty="0">
                <a:hlinkClick r:id="rId2"/>
              </a:rPr>
              <a:t>Referencing and Plagiarism | Digital Services | University of Wales Trinity Saint David</a:t>
            </a:r>
            <a:endParaRPr lang="en-GB" sz="2400" dirty="0"/>
          </a:p>
          <a:p>
            <a:endParaRPr lang="en-GB" dirty="0"/>
          </a:p>
        </p:txBody>
      </p:sp>
    </p:spTree>
    <p:extLst>
      <p:ext uri="{BB962C8B-B14F-4D97-AF65-F5344CB8AC3E}">
        <p14:creationId xmlns:p14="http://schemas.microsoft.com/office/powerpoint/2010/main" val="20372065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E9719-DE8D-A8EE-44DF-C2336FD74C95}"/>
              </a:ext>
            </a:extLst>
          </p:cNvPr>
          <p:cNvSpPr>
            <a:spLocks noGrp="1"/>
          </p:cNvSpPr>
          <p:nvPr>
            <p:ph type="title"/>
          </p:nvPr>
        </p:nvSpPr>
        <p:spPr>
          <a:xfrm>
            <a:off x="358219" y="365125"/>
            <a:ext cx="11481847" cy="960755"/>
          </a:xfrm>
        </p:spPr>
        <p:txBody>
          <a:bodyPr/>
          <a:lstStyle/>
          <a:p>
            <a:pPr algn="ctr"/>
            <a:r>
              <a:rPr lang="en-GB" b="1" dirty="0"/>
              <a:t>Reading Critically</a:t>
            </a:r>
            <a:r>
              <a:rPr lang="en-GB" dirty="0"/>
              <a:t> </a:t>
            </a:r>
          </a:p>
        </p:txBody>
      </p:sp>
      <p:sp>
        <p:nvSpPr>
          <p:cNvPr id="3" name="Content Placeholder 2">
            <a:extLst>
              <a:ext uri="{FF2B5EF4-FFF2-40B4-BE49-F238E27FC236}">
                <a16:creationId xmlns:a16="http://schemas.microsoft.com/office/drawing/2014/main" id="{58677F90-39B4-3812-ED49-3EA5D14C8E0E}"/>
              </a:ext>
            </a:extLst>
          </p:cNvPr>
          <p:cNvSpPr>
            <a:spLocks noGrp="1"/>
          </p:cNvSpPr>
          <p:nvPr>
            <p:ph idx="1"/>
          </p:nvPr>
        </p:nvSpPr>
        <p:spPr/>
        <p:txBody>
          <a:bodyPr/>
          <a:lstStyle/>
          <a:p>
            <a:pPr marL="0" indent="0" fontAlgn="base">
              <a:buNone/>
            </a:pPr>
            <a:r>
              <a:rPr lang="en-GB" dirty="0"/>
              <a:t>For everything that you read, watch, listen to, apply these simple rules: </a:t>
            </a:r>
          </a:p>
          <a:p>
            <a:pPr fontAlgn="base"/>
            <a:endParaRPr lang="en-GB" dirty="0"/>
          </a:p>
          <a:p>
            <a:pPr fontAlgn="base"/>
            <a:r>
              <a:rPr lang="en-GB" dirty="0"/>
              <a:t>Who wrote/recorded this? </a:t>
            </a:r>
          </a:p>
          <a:p>
            <a:pPr fontAlgn="base"/>
            <a:r>
              <a:rPr lang="en-GB" dirty="0"/>
              <a:t>What evidence supports the claim? </a:t>
            </a:r>
          </a:p>
          <a:p>
            <a:pPr fontAlgn="base"/>
            <a:r>
              <a:rPr lang="en-GB" dirty="0"/>
              <a:t>What limitations exist? </a:t>
            </a:r>
          </a:p>
          <a:p>
            <a:pPr fontAlgn="base"/>
            <a:r>
              <a:rPr lang="en-GB" dirty="0"/>
              <a:t>What might be missing? </a:t>
            </a:r>
          </a:p>
          <a:p>
            <a:endParaRPr lang="en-GB" dirty="0"/>
          </a:p>
        </p:txBody>
      </p:sp>
    </p:spTree>
    <p:extLst>
      <p:ext uri="{BB962C8B-B14F-4D97-AF65-F5344CB8AC3E}">
        <p14:creationId xmlns:p14="http://schemas.microsoft.com/office/powerpoint/2010/main" val="20421523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A1C2D-22E1-C1E7-9A50-68A7AD3AAA17}"/>
              </a:ext>
            </a:extLst>
          </p:cNvPr>
          <p:cNvSpPr>
            <a:spLocks noGrp="1"/>
          </p:cNvSpPr>
          <p:nvPr>
            <p:ph type="title"/>
          </p:nvPr>
        </p:nvSpPr>
        <p:spPr/>
        <p:txBody>
          <a:bodyPr/>
          <a:lstStyle/>
          <a:p>
            <a:r>
              <a:rPr lang="en-GB" b="1" dirty="0"/>
              <a:t>Activity 5: Academic Treasure Hunt</a:t>
            </a:r>
            <a:r>
              <a:rPr lang="en-GB" dirty="0"/>
              <a:t> (30 minutes)</a:t>
            </a:r>
            <a:br>
              <a:rPr lang="en-GB" dirty="0"/>
            </a:br>
            <a:endParaRPr lang="en-GB" dirty="0"/>
          </a:p>
        </p:txBody>
      </p:sp>
      <p:sp>
        <p:nvSpPr>
          <p:cNvPr id="3" name="Content Placeholder 2">
            <a:extLst>
              <a:ext uri="{FF2B5EF4-FFF2-40B4-BE49-F238E27FC236}">
                <a16:creationId xmlns:a16="http://schemas.microsoft.com/office/drawing/2014/main" id="{AA823633-98AF-6CA6-D20D-C33205BAADF6}"/>
              </a:ext>
            </a:extLst>
          </p:cNvPr>
          <p:cNvSpPr>
            <a:spLocks noGrp="1"/>
          </p:cNvSpPr>
          <p:nvPr>
            <p:ph idx="1"/>
          </p:nvPr>
        </p:nvSpPr>
        <p:spPr/>
        <p:txBody>
          <a:bodyPr>
            <a:normAutofit fontScale="92500" lnSpcReduction="20000"/>
          </a:bodyPr>
          <a:lstStyle/>
          <a:p>
            <a:pPr fontAlgn="base"/>
            <a:r>
              <a:rPr lang="en-GB" dirty="0"/>
              <a:t>Locate as groups but write up individually on the topic of </a:t>
            </a:r>
            <a:r>
              <a:rPr lang="en-GB" b="1" dirty="0"/>
              <a:t>eyewitness memory</a:t>
            </a:r>
            <a:r>
              <a:rPr lang="en-GB" dirty="0"/>
              <a:t>: </a:t>
            </a:r>
          </a:p>
          <a:p>
            <a:pPr fontAlgn="base"/>
            <a:r>
              <a:rPr lang="en-GB" dirty="0"/>
              <a:t>One peer-reviewed psychology article. </a:t>
            </a:r>
          </a:p>
          <a:p>
            <a:pPr fontAlgn="base"/>
            <a:r>
              <a:rPr lang="en-GB" dirty="0"/>
              <a:t>One review article. </a:t>
            </a:r>
          </a:p>
          <a:p>
            <a:pPr fontAlgn="base"/>
            <a:r>
              <a:rPr lang="en-GB" dirty="0"/>
              <a:t>One professional website. </a:t>
            </a:r>
          </a:p>
          <a:p>
            <a:pPr fontAlgn="base"/>
            <a:endParaRPr lang="en-GB" dirty="0"/>
          </a:p>
          <a:p>
            <a:pPr fontAlgn="base"/>
            <a:r>
              <a:rPr lang="en-GB" dirty="0"/>
              <a:t>For each source explain: </a:t>
            </a:r>
          </a:p>
          <a:p>
            <a:pPr lvl="1" fontAlgn="base"/>
            <a:r>
              <a:rPr lang="en-GB" dirty="0"/>
              <a:t>Why it is credible. </a:t>
            </a:r>
          </a:p>
          <a:p>
            <a:pPr lvl="1" fontAlgn="base"/>
            <a:r>
              <a:rPr lang="en-GB" dirty="0"/>
              <a:t>How it might be used in psychology assignments.</a:t>
            </a:r>
          </a:p>
          <a:p>
            <a:pPr lvl="1" fontAlgn="base"/>
            <a:r>
              <a:rPr lang="en-GB" dirty="0"/>
              <a:t>How it would be cited and referenced correctly in academic writing </a:t>
            </a:r>
          </a:p>
          <a:p>
            <a:endParaRPr lang="en-GB" dirty="0"/>
          </a:p>
        </p:txBody>
      </p:sp>
    </p:spTree>
    <p:extLst>
      <p:ext uri="{BB962C8B-B14F-4D97-AF65-F5344CB8AC3E}">
        <p14:creationId xmlns:p14="http://schemas.microsoft.com/office/powerpoint/2010/main" val="3022779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Understanding Jonestown and Peoples Temple: : Rebecca Moore: Praeger -  Bloomsbury">
            <a:extLst>
              <a:ext uri="{FF2B5EF4-FFF2-40B4-BE49-F238E27FC236}">
                <a16:creationId xmlns:a16="http://schemas.microsoft.com/office/drawing/2014/main" id="{EA6A9944-0C96-9C57-5ADA-90B76612A52B}"/>
              </a:ext>
            </a:extLst>
          </p:cNvPr>
          <p:cNvPicPr>
            <a:picLocks noChangeAspect="1"/>
          </p:cNvPicPr>
          <p:nvPr/>
        </p:nvPicPr>
        <p:blipFill>
          <a:blip r:embed="rId3"/>
          <a:stretch>
            <a:fillRect/>
          </a:stretch>
        </p:blipFill>
        <p:spPr>
          <a:xfrm>
            <a:off x="2808395" y="3136106"/>
            <a:ext cx="1694485" cy="2576244"/>
          </a:xfrm>
          <a:prstGeom prst="rect">
            <a:avLst/>
          </a:prstGeom>
        </p:spPr>
      </p:pic>
      <p:pic>
        <p:nvPicPr>
          <p:cNvPr id="12" name="Picture 11" descr="Abu Ghraib Prison | Repensar Guernica">
            <a:extLst>
              <a:ext uri="{FF2B5EF4-FFF2-40B4-BE49-F238E27FC236}">
                <a16:creationId xmlns:a16="http://schemas.microsoft.com/office/drawing/2014/main" id="{EB2EEE01-4F3E-89B9-1BAA-AFC0E27D3FB8}"/>
              </a:ext>
            </a:extLst>
          </p:cNvPr>
          <p:cNvPicPr>
            <a:picLocks noChangeAspect="1"/>
          </p:cNvPicPr>
          <p:nvPr/>
        </p:nvPicPr>
        <p:blipFill>
          <a:blip r:embed="rId4"/>
          <a:stretch>
            <a:fillRect/>
          </a:stretch>
        </p:blipFill>
        <p:spPr>
          <a:xfrm>
            <a:off x="7631259" y="3065337"/>
            <a:ext cx="3901440" cy="2584704"/>
          </a:xfrm>
          <a:prstGeom prst="rect">
            <a:avLst/>
          </a:prstGeom>
        </p:spPr>
      </p:pic>
      <p:pic>
        <p:nvPicPr>
          <p:cNvPr id="4" name="Picture 3" descr="Milgram's Progress | American Scientist">
            <a:extLst>
              <a:ext uri="{FF2B5EF4-FFF2-40B4-BE49-F238E27FC236}">
                <a16:creationId xmlns:a16="http://schemas.microsoft.com/office/drawing/2014/main" id="{22455056-A0D7-81C3-6F6D-9104FF4635F9}"/>
              </a:ext>
            </a:extLst>
          </p:cNvPr>
          <p:cNvPicPr>
            <a:picLocks noChangeAspect="1"/>
          </p:cNvPicPr>
          <p:nvPr/>
        </p:nvPicPr>
        <p:blipFill>
          <a:blip r:embed="rId5"/>
          <a:stretch>
            <a:fillRect/>
          </a:stretch>
        </p:blipFill>
        <p:spPr>
          <a:xfrm>
            <a:off x="161282" y="114192"/>
            <a:ext cx="2346704" cy="2865313"/>
          </a:xfrm>
          <a:prstGeom prst="rect">
            <a:avLst/>
          </a:prstGeom>
        </p:spPr>
      </p:pic>
      <p:pic>
        <p:nvPicPr>
          <p:cNvPr id="6" name="Picture 5">
            <a:extLst>
              <a:ext uri="{FF2B5EF4-FFF2-40B4-BE49-F238E27FC236}">
                <a16:creationId xmlns:a16="http://schemas.microsoft.com/office/drawing/2014/main" id="{7FB52F0B-877D-52BF-00A3-6C5487B0D6E8}"/>
              </a:ext>
            </a:extLst>
          </p:cNvPr>
          <p:cNvPicPr>
            <a:picLocks noChangeAspect="1"/>
          </p:cNvPicPr>
          <p:nvPr/>
        </p:nvPicPr>
        <p:blipFill>
          <a:blip r:embed="rId6"/>
          <a:stretch>
            <a:fillRect/>
          </a:stretch>
        </p:blipFill>
        <p:spPr>
          <a:xfrm>
            <a:off x="2797995" y="387415"/>
            <a:ext cx="3767191" cy="2269471"/>
          </a:xfrm>
          <a:prstGeom prst="rect">
            <a:avLst/>
          </a:prstGeom>
        </p:spPr>
      </p:pic>
      <p:pic>
        <p:nvPicPr>
          <p:cNvPr id="7" name="Picture 6" descr="Stanley Milgram and the Obedience Experiments | Algor Cards">
            <a:extLst>
              <a:ext uri="{FF2B5EF4-FFF2-40B4-BE49-F238E27FC236}">
                <a16:creationId xmlns:a16="http://schemas.microsoft.com/office/drawing/2014/main" id="{DE94301B-BA88-E293-DE87-2AC3FE640FCB}"/>
              </a:ext>
            </a:extLst>
          </p:cNvPr>
          <p:cNvPicPr>
            <a:picLocks noChangeAspect="1"/>
          </p:cNvPicPr>
          <p:nvPr/>
        </p:nvPicPr>
        <p:blipFill>
          <a:blip r:embed="rId7"/>
          <a:stretch>
            <a:fillRect/>
          </a:stretch>
        </p:blipFill>
        <p:spPr>
          <a:xfrm>
            <a:off x="6855195" y="114192"/>
            <a:ext cx="5282330" cy="2756369"/>
          </a:xfrm>
          <a:prstGeom prst="rect">
            <a:avLst/>
          </a:prstGeom>
        </p:spPr>
      </p:pic>
      <p:pic>
        <p:nvPicPr>
          <p:cNvPr id="8" name="Picture 7" descr="Explanation of the Hannah Arendt quote:** This profound statement comes from Hannah Arendt's book *The Life of the Mind* (1978), where she reflects on human thought, judgment, and moral responsibility. It ties">
            <a:extLst>
              <a:ext uri="{FF2B5EF4-FFF2-40B4-BE49-F238E27FC236}">
                <a16:creationId xmlns:a16="http://schemas.microsoft.com/office/drawing/2014/main" id="{DA8B4719-355D-21A8-4491-4406A6B9EC8E}"/>
              </a:ext>
            </a:extLst>
          </p:cNvPr>
          <p:cNvPicPr>
            <a:picLocks noChangeAspect="1"/>
          </p:cNvPicPr>
          <p:nvPr/>
        </p:nvPicPr>
        <p:blipFill>
          <a:blip r:embed="rId8"/>
          <a:stretch>
            <a:fillRect/>
          </a:stretch>
        </p:blipFill>
        <p:spPr>
          <a:xfrm>
            <a:off x="161282" y="3102795"/>
            <a:ext cx="2104797" cy="2642866"/>
          </a:xfrm>
          <a:prstGeom prst="rect">
            <a:avLst/>
          </a:prstGeom>
        </p:spPr>
      </p:pic>
      <p:pic>
        <p:nvPicPr>
          <p:cNvPr id="10" name="Picture 9" descr="On March 16, 1968, during the Vietnam War, U.S. Army helicopter pilot Hugh Clowers Thompson Jr. bravely threatened his own troops to stop the Mỹ Lai massacre, intervening as American soldiers killed">
            <a:extLst>
              <a:ext uri="{FF2B5EF4-FFF2-40B4-BE49-F238E27FC236}">
                <a16:creationId xmlns:a16="http://schemas.microsoft.com/office/drawing/2014/main" id="{90E1629B-7B44-A13F-2471-495ECEF3E6C6}"/>
              </a:ext>
            </a:extLst>
          </p:cNvPr>
          <p:cNvPicPr>
            <a:picLocks noChangeAspect="1"/>
          </p:cNvPicPr>
          <p:nvPr/>
        </p:nvPicPr>
        <p:blipFill>
          <a:blip r:embed="rId9"/>
          <a:stretch>
            <a:fillRect/>
          </a:stretch>
        </p:blipFill>
        <p:spPr>
          <a:xfrm>
            <a:off x="5224876" y="2979505"/>
            <a:ext cx="2132388" cy="2756369"/>
          </a:xfrm>
          <a:prstGeom prst="rect">
            <a:avLst/>
          </a:prstGeom>
        </p:spPr>
      </p:pic>
      <p:pic>
        <p:nvPicPr>
          <p:cNvPr id="11" name="Picture 10" descr="The worst crimes in history weren't carried out by monsters. They were carried out by people following orders. 👀 The Milgram experiment showed how far people will go to obey “authority”—even when">
            <a:extLst>
              <a:ext uri="{FF2B5EF4-FFF2-40B4-BE49-F238E27FC236}">
                <a16:creationId xmlns:a16="http://schemas.microsoft.com/office/drawing/2014/main" id="{D0B26025-EEFD-CDBD-9270-B5809C062E78}"/>
              </a:ext>
            </a:extLst>
          </p:cNvPr>
          <p:cNvPicPr>
            <a:picLocks noChangeAspect="1"/>
          </p:cNvPicPr>
          <p:nvPr/>
        </p:nvPicPr>
        <p:blipFill>
          <a:blip r:embed="rId10"/>
          <a:stretch>
            <a:fillRect/>
          </a:stretch>
        </p:blipFill>
        <p:spPr>
          <a:xfrm>
            <a:off x="3378486" y="33566"/>
            <a:ext cx="5435028" cy="6824434"/>
          </a:xfrm>
          <a:prstGeom prst="rect">
            <a:avLst/>
          </a:prstGeom>
        </p:spPr>
      </p:pic>
    </p:spTree>
    <p:extLst>
      <p:ext uri="{BB962C8B-B14F-4D97-AF65-F5344CB8AC3E}">
        <p14:creationId xmlns:p14="http://schemas.microsoft.com/office/powerpoint/2010/main" val="291725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BA518-6438-7DA1-93EE-290D5A0BEA28}"/>
              </a:ext>
            </a:extLst>
          </p:cNvPr>
          <p:cNvSpPr>
            <a:spLocks noGrp="1"/>
          </p:cNvSpPr>
          <p:nvPr>
            <p:ph type="title"/>
          </p:nvPr>
        </p:nvSpPr>
        <p:spPr/>
        <p:txBody>
          <a:bodyPr>
            <a:normAutofit fontScale="90000"/>
          </a:bodyPr>
          <a:lstStyle/>
          <a:p>
            <a:r>
              <a:rPr lang="en-GB" b="1" dirty="0"/>
              <a:t>Activity 6 (MLA4): Reflection and Feedback (20 mins)</a:t>
            </a:r>
            <a:r>
              <a:rPr lang="en-GB" dirty="0"/>
              <a:t> </a:t>
            </a:r>
            <a:br>
              <a:rPr lang="en-GB" dirty="0"/>
            </a:br>
            <a:endParaRPr lang="en-GB" dirty="0"/>
          </a:p>
        </p:txBody>
      </p:sp>
      <p:sp>
        <p:nvSpPr>
          <p:cNvPr id="3" name="Content Placeholder 2">
            <a:extLst>
              <a:ext uri="{FF2B5EF4-FFF2-40B4-BE49-F238E27FC236}">
                <a16:creationId xmlns:a16="http://schemas.microsoft.com/office/drawing/2014/main" id="{E33AF34E-291D-C864-EF81-04CA3AC7E0DF}"/>
              </a:ext>
            </a:extLst>
          </p:cNvPr>
          <p:cNvSpPr>
            <a:spLocks noGrp="1"/>
          </p:cNvSpPr>
          <p:nvPr>
            <p:ph idx="1"/>
          </p:nvPr>
        </p:nvSpPr>
        <p:spPr>
          <a:xfrm>
            <a:off x="358219" y="1407560"/>
            <a:ext cx="11481847" cy="3993999"/>
          </a:xfrm>
        </p:spPr>
        <p:txBody>
          <a:bodyPr>
            <a:normAutofit/>
          </a:bodyPr>
          <a:lstStyle/>
          <a:p>
            <a:pPr fontAlgn="base"/>
            <a:r>
              <a:rPr lang="en-GB" sz="3200" dirty="0"/>
              <a:t>Students to discuss in groups: </a:t>
            </a:r>
          </a:p>
          <a:p>
            <a:pPr lvl="1" fontAlgn="base"/>
            <a:r>
              <a:rPr lang="en-GB" sz="2800" dirty="0"/>
              <a:t>What challenged my thinking this week? </a:t>
            </a:r>
          </a:p>
          <a:p>
            <a:pPr lvl="1" fontAlgn="base"/>
            <a:r>
              <a:rPr lang="en-GB" sz="2800" dirty="0"/>
              <a:t>What surprised me? </a:t>
            </a:r>
          </a:p>
          <a:p>
            <a:pPr lvl="1" fontAlgn="base"/>
            <a:r>
              <a:rPr lang="en-GB" sz="2800" dirty="0"/>
              <a:t>What skill do I most need to develop? </a:t>
            </a:r>
          </a:p>
          <a:p>
            <a:pPr lvl="1" fontAlgn="base"/>
            <a:r>
              <a:rPr lang="en-GB" sz="2800" dirty="0"/>
              <a:t>What will I do differently next week?</a:t>
            </a:r>
          </a:p>
          <a:p>
            <a:pPr lvl="1" fontAlgn="base"/>
            <a:endParaRPr lang="en-GB" sz="2800" dirty="0"/>
          </a:p>
          <a:p>
            <a:pPr lvl="1" fontAlgn="base"/>
            <a:r>
              <a:rPr lang="en-GB" sz="2800" dirty="0"/>
              <a:t>Take notes if you want to use this as one of your portfolio pieces</a:t>
            </a:r>
          </a:p>
          <a:p>
            <a:endParaRPr lang="en-GB" sz="3200" dirty="0"/>
          </a:p>
        </p:txBody>
      </p:sp>
    </p:spTree>
    <p:extLst>
      <p:ext uri="{BB962C8B-B14F-4D97-AF65-F5344CB8AC3E}">
        <p14:creationId xmlns:p14="http://schemas.microsoft.com/office/powerpoint/2010/main" val="38926576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942E-FD3F-4499-CE00-F11E46554A78}"/>
              </a:ext>
            </a:extLst>
          </p:cNvPr>
          <p:cNvSpPr>
            <a:spLocks noGrp="1"/>
          </p:cNvSpPr>
          <p:nvPr>
            <p:ph type="title"/>
          </p:nvPr>
        </p:nvSpPr>
        <p:spPr/>
        <p:txBody>
          <a:bodyPr/>
          <a:lstStyle/>
          <a:p>
            <a:pPr algn="ctr"/>
            <a:r>
              <a:rPr lang="en-GB" b="1" dirty="0"/>
              <a:t>Week 1 Potential Portfolio Evidence (MLAs)</a:t>
            </a:r>
            <a:r>
              <a:rPr lang="en-GB" dirty="0"/>
              <a:t> </a:t>
            </a:r>
            <a:br>
              <a:rPr lang="en-GB" dirty="0"/>
            </a:br>
            <a:endParaRPr lang="en-GB" dirty="0"/>
          </a:p>
        </p:txBody>
      </p:sp>
      <p:sp>
        <p:nvSpPr>
          <p:cNvPr id="3" name="Content Placeholder 2">
            <a:extLst>
              <a:ext uri="{FF2B5EF4-FFF2-40B4-BE49-F238E27FC236}">
                <a16:creationId xmlns:a16="http://schemas.microsoft.com/office/drawing/2014/main" id="{26AE902D-24C5-8E16-92E8-1BC2B475118B}"/>
              </a:ext>
            </a:extLst>
          </p:cNvPr>
          <p:cNvSpPr>
            <a:spLocks noGrp="1"/>
          </p:cNvSpPr>
          <p:nvPr>
            <p:ph idx="1"/>
          </p:nvPr>
        </p:nvSpPr>
        <p:spPr/>
        <p:txBody>
          <a:bodyPr vert="horz" lIns="91440" tIns="45720" rIns="91440" bIns="45720" rtlCol="0" anchor="t">
            <a:normAutofit/>
          </a:bodyPr>
          <a:lstStyle/>
          <a:p>
            <a:pPr fontAlgn="base"/>
            <a:r>
              <a:rPr lang="en-GB" dirty="0"/>
              <a:t>Possible portfolio artefacts: </a:t>
            </a:r>
          </a:p>
          <a:p>
            <a:pPr marL="514350" indent="-514350" fontAlgn="base">
              <a:buFont typeface="+mj-lt"/>
              <a:buAutoNum type="arabicPeriod"/>
            </a:pPr>
            <a:r>
              <a:rPr lang="en-GB"/>
              <a:t>Initial skills audit (Activity 2).</a:t>
            </a:r>
            <a:endParaRPr lang="en-GB">
              <a:ea typeface="Calibri"/>
              <a:cs typeface="Calibri"/>
            </a:endParaRPr>
          </a:p>
          <a:p>
            <a:pPr marL="514350" indent="-514350">
              <a:buAutoNum type="arabicPeriod"/>
            </a:pPr>
            <a:r>
              <a:rPr lang="en-GB">
                <a:ea typeface="Calibri"/>
                <a:cs typeface="Calibri"/>
              </a:rPr>
              <a:t>Psychology Myth-busting (Activity 3)</a:t>
            </a:r>
            <a:endParaRPr lang="en-GB" dirty="0"/>
          </a:p>
          <a:p>
            <a:pPr marL="514350" indent="-514350" fontAlgn="base">
              <a:buFont typeface="+mj-lt"/>
              <a:buAutoNum type="arabicPeriod"/>
            </a:pPr>
            <a:r>
              <a:rPr lang="en-GB" dirty="0"/>
              <a:t>Source credibility ranking exercise (Activity 4).</a:t>
            </a:r>
            <a:endParaRPr lang="en-GB" dirty="0">
              <a:ea typeface="Calibri"/>
              <a:cs typeface="Calibri"/>
            </a:endParaRPr>
          </a:p>
          <a:p>
            <a:pPr marL="514350" indent="-514350" fontAlgn="base">
              <a:buFont typeface="+mj-lt"/>
              <a:buAutoNum type="arabicPeriod"/>
            </a:pPr>
            <a:r>
              <a:rPr lang="en-GB" dirty="0"/>
              <a:t>Reflection on the session (Activity 6). </a:t>
            </a:r>
            <a:endParaRPr lang="en-GB" dirty="0">
              <a:ea typeface="Calibri" panose="020F0502020204030204"/>
              <a:cs typeface="Calibri" panose="020F0502020204030204"/>
            </a:endParaRPr>
          </a:p>
          <a:p>
            <a:pPr marL="0" indent="0" fontAlgn="base">
              <a:buNone/>
            </a:pPr>
            <a:endParaRPr lang="en-GB" dirty="0"/>
          </a:p>
          <a:p>
            <a:pPr fontAlgn="base"/>
            <a:endParaRPr lang="en-GB" dirty="0"/>
          </a:p>
          <a:p>
            <a:endParaRPr lang="en-GB" dirty="0"/>
          </a:p>
        </p:txBody>
      </p:sp>
    </p:spTree>
    <p:extLst>
      <p:ext uri="{BB962C8B-B14F-4D97-AF65-F5344CB8AC3E}">
        <p14:creationId xmlns:p14="http://schemas.microsoft.com/office/powerpoint/2010/main" val="762079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1C8E3-5AC3-0124-AFFE-B449F652E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7A69F2-BB56-471C-26E1-3FC001631D0D}"/>
              </a:ext>
            </a:extLst>
          </p:cNvPr>
          <p:cNvSpPr>
            <a:spLocks noGrp="1"/>
          </p:cNvSpPr>
          <p:nvPr>
            <p:ph idx="1"/>
          </p:nvPr>
        </p:nvSpPr>
        <p:spPr/>
        <p:txBody>
          <a:bodyPr vert="horz" lIns="91440" tIns="45720" rIns="91440" bIns="45720" rtlCol="0" anchor="t">
            <a:normAutofit/>
          </a:bodyPr>
          <a:lstStyle/>
          <a:p>
            <a:pPr fontAlgn="base"/>
            <a:r>
              <a:rPr lang="en-GB" dirty="0"/>
              <a:t>The overarching Week 1 question that will continue throughout the entire module is: </a:t>
            </a:r>
          </a:p>
          <a:p>
            <a:pPr marL="0" indent="0" fontAlgn="base">
              <a:buNone/>
            </a:pPr>
            <a:r>
              <a:rPr lang="en-GB" b="1" dirty="0"/>
              <a:t>"How do I know whether something is true, and what kind of learner must I become to answer that question well?"</a:t>
            </a:r>
            <a:r>
              <a:rPr lang="en-GB" dirty="0"/>
              <a:t>  </a:t>
            </a:r>
          </a:p>
          <a:p>
            <a:endParaRPr lang="en-GB" dirty="0"/>
          </a:p>
        </p:txBody>
      </p:sp>
    </p:spTree>
    <p:extLst>
      <p:ext uri="{BB962C8B-B14F-4D97-AF65-F5344CB8AC3E}">
        <p14:creationId xmlns:p14="http://schemas.microsoft.com/office/powerpoint/2010/main" val="29549816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079B-3628-464D-0DAC-100E226580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0B0F83-EC2E-B9B7-9DB6-D81B8B58F77A}"/>
              </a:ext>
            </a:extLst>
          </p:cNvPr>
          <p:cNvSpPr>
            <a:spLocks noGrp="1"/>
          </p:cNvSpPr>
          <p:nvPr>
            <p:ph idx="1"/>
          </p:nvPr>
        </p:nvSpPr>
        <p:spPr/>
        <p:txBody>
          <a:bodyPr/>
          <a:lstStyle/>
          <a:p>
            <a:endParaRPr lang="en-GB" b="1" dirty="0">
              <a:latin typeface="Blackadder ITC" panose="04020505051007020D02" pitchFamily="82" charset="0"/>
            </a:endParaRPr>
          </a:p>
          <a:p>
            <a:endParaRPr lang="en-GB" b="1" dirty="0">
              <a:latin typeface="Blackadder ITC" panose="04020505051007020D02" pitchFamily="82" charset="0"/>
            </a:endParaRPr>
          </a:p>
          <a:p>
            <a:endParaRPr lang="en-GB" b="1" dirty="0">
              <a:latin typeface="Blackadder ITC" panose="04020505051007020D02" pitchFamily="82" charset="0"/>
            </a:endParaRPr>
          </a:p>
          <a:p>
            <a:pPr marL="0" indent="0" algn="ctr">
              <a:buNone/>
            </a:pPr>
            <a:r>
              <a:rPr lang="en-GB" b="1" dirty="0">
                <a:latin typeface="Blackadder ITC" panose="04020505051007020D02" pitchFamily="82" charset="0"/>
              </a:rPr>
              <a:t>"Success in psychology is not about collecting information; it is about learning how to think."</a:t>
            </a:r>
            <a:endParaRPr lang="en-US" dirty="0">
              <a:latin typeface="Blackadder ITC" panose="04020505051007020D02" pitchFamily="82" charset="0"/>
            </a:endParaRPr>
          </a:p>
          <a:p>
            <a:endParaRPr lang="en-GB" dirty="0"/>
          </a:p>
        </p:txBody>
      </p:sp>
    </p:spTree>
    <p:extLst>
      <p:ext uri="{BB962C8B-B14F-4D97-AF65-F5344CB8AC3E}">
        <p14:creationId xmlns:p14="http://schemas.microsoft.com/office/powerpoint/2010/main" val="11900760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16" ma:contentTypeDescription="Create a new document." ma:contentTypeScope="" ma:versionID="e65abad5fd8ac9d36829a7eb55bf3c5a">
  <xsd:schema xmlns:xsd="http://www.w3.org/2001/XMLSchema" xmlns:xs="http://www.w3.org/2001/XMLSchema" xmlns:p="http://schemas.microsoft.com/office/2006/metadata/properties" xmlns:ns2="5e4a8a2b-071a-43f3-ba94-c7426236c764" xmlns:ns3="a63f3a6f-16eb-4ca4-beb2-4f87f0c91b55" targetNamespace="http://schemas.microsoft.com/office/2006/metadata/properties" ma:root="true" ma:fieldsID="68b2d94620b269db46ec7966c03d026b" ns2:_="" ns3:_="">
    <xsd:import namespace="5e4a8a2b-071a-43f3-ba94-c7426236c764"/>
    <xsd:import namespace="a63f3a6f-16eb-4ca4-beb2-4f87f0c91b5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3f3a6f-16eb-4ca4-beb2-4f87f0c91b5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44cc8fb-8599-462b-a272-dbf4b6e35c80}" ma:internalName="TaxCatchAll" ma:showField="CatchAllData" ma:web="a63f3a6f-16eb-4ca4-beb2-4f87f0c91b55">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63f3a6f-16eb-4ca4-beb2-4f87f0c91b55" xsi:nil="true"/>
    <lcf76f155ced4ddcb4097134ff3c332f xmlns="5e4a8a2b-071a-43f3-ba94-c7426236c76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46D7284-220C-4877-8533-51050968A8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a8a2b-071a-43f3-ba94-c7426236c764"/>
    <ds:schemaRef ds:uri="a63f3a6f-16eb-4ca4-beb2-4f87f0c91b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 ds:uri="a63f3a6f-16eb-4ca4-beb2-4f87f0c91b55"/>
    <ds:schemaRef ds:uri="5e4a8a2b-071a-43f3-ba94-c7426236c764"/>
  </ds:schemaRefs>
</ds:datastoreItem>
</file>

<file path=docProps/app.xml><?xml version="1.0" encoding="utf-8"?>
<Properties xmlns="http://schemas.openxmlformats.org/officeDocument/2006/extended-properties" xmlns:vt="http://schemas.openxmlformats.org/officeDocument/2006/docPropsVTypes">
  <TotalTime>0</TotalTime>
  <Words>3385</Words>
  <Application>Microsoft Office PowerPoint</Application>
  <PresentationFormat>Widescreen</PresentationFormat>
  <Paragraphs>416</Paragraphs>
  <Slides>36</Slides>
  <Notes>14</Notes>
  <HiddenSlides>0</HiddenSlides>
  <MMClips>0</MMClips>
  <ScaleCrop>false</ScaleCrop>
  <HeadingPairs>
    <vt:vector size="4" baseType="variant">
      <vt:variant>
        <vt:lpstr>Theme</vt:lpstr>
      </vt:variant>
      <vt:variant>
        <vt:i4>2</vt:i4>
      </vt:variant>
      <vt:variant>
        <vt:lpstr>Slide Titles</vt:lpstr>
      </vt:variant>
      <vt:variant>
        <vt:i4>36</vt:i4>
      </vt:variant>
    </vt:vector>
  </HeadingPairs>
  <TitlesOfParts>
    <vt:vector size="38" baseType="lpstr">
      <vt:lpstr>UWTSD Text 2</vt:lpstr>
      <vt:lpstr>UWTSD Logo Variations place image in Background</vt:lpstr>
      <vt:lpstr>ECPS4022 Skills for Success in Psychology</vt:lpstr>
      <vt:lpstr>Memory Test: Obedience Studies</vt:lpstr>
      <vt:lpstr>Session 1 (2 Hours): Why Are You Here? Developing a Psychology Student Identity  </vt:lpstr>
      <vt:lpstr>University Learning versus School Learning  </vt:lpstr>
      <vt:lpstr>Growth Mindset and Academic Resilience </vt:lpstr>
      <vt:lpstr>Growth Mindset and Academic Resilience </vt:lpstr>
      <vt:lpstr>Growth Mindset and Academic Resilience </vt:lpstr>
      <vt:lpstr>Growth Mindset and Academic Resilience </vt:lpstr>
      <vt:lpstr>PowerPoint Presentation</vt:lpstr>
      <vt:lpstr>Setbacks</vt:lpstr>
      <vt:lpstr>Activity 1: Why Are You Here? (10 mins)  </vt:lpstr>
      <vt:lpstr>Activity 1: Why Are You Here? (10 mins)  </vt:lpstr>
      <vt:lpstr>Activity 2 (MLA1): Skills Audit and Goal Setting (40 mins) </vt:lpstr>
      <vt:lpstr>Session 2 (2 Hours): Knowledge, Belief, Evidence and AI  </vt:lpstr>
      <vt:lpstr>How Do We Know What We Know?</vt:lpstr>
      <vt:lpstr>How Do We Know What We Know? Intuition</vt:lpstr>
      <vt:lpstr>How Do We Know What We Know? Common sense</vt:lpstr>
      <vt:lpstr>How Do We Know What We Know? Personal (lived) experience</vt:lpstr>
      <vt:lpstr>How Do We Know What We Know? Scientific evidence</vt:lpstr>
      <vt:lpstr>How Do We Know What We Know? Scientific evidence</vt:lpstr>
      <vt:lpstr>PowerPoint Presentation</vt:lpstr>
      <vt:lpstr>AI in Higher Education </vt:lpstr>
      <vt:lpstr>Activity 3 (MLA2): Psychology Myth Busting (45 minutes)</vt:lpstr>
      <vt:lpstr>Session 3 (2 Hours): Finding, Evaluating and Using Academic Sources </vt:lpstr>
      <vt:lpstr>What Counts as Evidence? </vt:lpstr>
      <vt:lpstr>Activity 4 (MLA3): Source Credibility Ranking (30 mins)  </vt:lpstr>
      <vt:lpstr>Finding Information Efficiently </vt:lpstr>
      <vt:lpstr>Library databases (and much more).  </vt:lpstr>
      <vt:lpstr>Academic Integrity </vt:lpstr>
      <vt:lpstr>Reading Critically </vt:lpstr>
      <vt:lpstr>Activity 5: Academic Treasure Hunt (30 minutes) </vt:lpstr>
      <vt:lpstr>PowerPoint Presentation</vt:lpstr>
      <vt:lpstr>Activity 6 (MLA4): Reflection and Feedback (20 mins)  </vt:lpstr>
      <vt:lpstr>Week 1 Potential Portfolio Evidence (MLAs)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69</cp:revision>
  <dcterms:created xsi:type="dcterms:W3CDTF">2021-03-09T15:35:42Z</dcterms:created>
  <dcterms:modified xsi:type="dcterms:W3CDTF">2026-09-08T08:55:06Z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y fmtid="{D5CDD505-2E9C-101B-9397-08002B2CF9AE}" pid="3" name="MediaServiceImageTags">
    <vt:lpwstr/>
  </property>
</Properties>
</file>