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handoutMasterIdLst>
    <p:handoutMasterId r:id="rId35"/>
  </p:handoutMasterIdLst>
  <p:sldIdLst>
    <p:sldId id="256" r:id="rId2"/>
    <p:sldId id="277" r:id="rId3"/>
    <p:sldId id="342" r:id="rId4"/>
    <p:sldId id="339" r:id="rId5"/>
    <p:sldId id="347" r:id="rId6"/>
    <p:sldId id="338" r:id="rId7"/>
    <p:sldId id="291" r:id="rId8"/>
    <p:sldId id="292" r:id="rId9"/>
    <p:sldId id="293" r:id="rId10"/>
    <p:sldId id="337" r:id="rId11"/>
    <p:sldId id="295" r:id="rId12"/>
    <p:sldId id="296" r:id="rId13"/>
    <p:sldId id="346" r:id="rId14"/>
    <p:sldId id="341" r:id="rId15"/>
    <p:sldId id="340" r:id="rId16"/>
    <p:sldId id="303" r:id="rId17"/>
    <p:sldId id="285" r:id="rId18"/>
    <p:sldId id="315" r:id="rId19"/>
    <p:sldId id="348" r:id="rId20"/>
    <p:sldId id="352" r:id="rId21"/>
    <p:sldId id="353" r:id="rId22"/>
    <p:sldId id="326" r:id="rId23"/>
    <p:sldId id="327" r:id="rId24"/>
    <p:sldId id="328" r:id="rId25"/>
    <p:sldId id="329" r:id="rId26"/>
    <p:sldId id="336" r:id="rId27"/>
    <p:sldId id="330" r:id="rId28"/>
    <p:sldId id="331" r:id="rId29"/>
    <p:sldId id="332" r:id="rId30"/>
    <p:sldId id="333" r:id="rId31"/>
    <p:sldId id="324" r:id="rId32"/>
    <p:sldId id="272" r:id="rId33"/>
  </p:sldIdLst>
  <p:sldSz cx="12188825" cy="6858000"/>
  <p:notesSz cx="6797675" cy="9871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09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608" autoAdjust="0"/>
    <p:restoredTop sz="94660"/>
  </p:normalViewPr>
  <p:slideViewPr>
    <p:cSldViewPr>
      <p:cViewPr varScale="1">
        <p:scale>
          <a:sx n="64" d="100"/>
          <a:sy n="64" d="100"/>
        </p:scale>
        <p:origin x="312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09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D5DF1C-9858-4624-B93F-FC9D0DB6A384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263A448C-E8DA-4D75-9199-F2C0737417DC}">
      <dgm:prSet phldrT="[Text]" custT="1"/>
      <dgm:spPr>
        <a:solidFill>
          <a:srgbClr val="FF0000"/>
        </a:solidFill>
      </dgm:spPr>
      <dgm:t>
        <a:bodyPr/>
        <a:lstStyle/>
        <a:p>
          <a:r>
            <a:rPr lang="en-US" sz="1200" b="1" dirty="0"/>
            <a:t>Managers</a:t>
          </a:r>
          <a:endParaRPr lang="en-GB" sz="1200" b="1" dirty="0"/>
        </a:p>
      </dgm:t>
    </dgm:pt>
    <dgm:pt modelId="{AE237820-F9AC-4CDA-BB18-AF42A01423A4}" type="parTrans" cxnId="{BC8E7AA2-A9D0-4CB8-9F33-4933C8B6CCAE}">
      <dgm:prSet/>
      <dgm:spPr/>
      <dgm:t>
        <a:bodyPr/>
        <a:lstStyle/>
        <a:p>
          <a:endParaRPr lang="en-GB"/>
        </a:p>
      </dgm:t>
    </dgm:pt>
    <dgm:pt modelId="{DBF7CE51-48F6-41DE-A865-0F0BDB66FF21}" type="sibTrans" cxnId="{BC8E7AA2-A9D0-4CB8-9F33-4933C8B6CCAE}">
      <dgm:prSet/>
      <dgm:spPr/>
      <dgm:t>
        <a:bodyPr/>
        <a:lstStyle/>
        <a:p>
          <a:endParaRPr lang="en-GB"/>
        </a:p>
      </dgm:t>
    </dgm:pt>
    <dgm:pt modelId="{9A28278D-A056-4EBB-9419-62DBBCCE39BD}">
      <dgm:prSet phldrT="[Text]" custT="1"/>
      <dgm:spPr>
        <a:solidFill>
          <a:srgbClr val="FFC000"/>
        </a:solidFill>
      </dgm:spPr>
      <dgm:t>
        <a:bodyPr/>
        <a:lstStyle/>
        <a:p>
          <a:r>
            <a:rPr lang="en-US" sz="1400" b="1" dirty="0"/>
            <a:t>Supervisors</a:t>
          </a:r>
          <a:endParaRPr lang="en-GB" sz="1400" b="1" dirty="0"/>
        </a:p>
      </dgm:t>
    </dgm:pt>
    <dgm:pt modelId="{A0B030F7-B556-4E27-8DA6-4A092C50CD7C}" type="parTrans" cxnId="{08A40D57-6BEA-45FF-8BB3-7CD7F6273EC3}">
      <dgm:prSet/>
      <dgm:spPr/>
      <dgm:t>
        <a:bodyPr/>
        <a:lstStyle/>
        <a:p>
          <a:endParaRPr lang="en-GB"/>
        </a:p>
      </dgm:t>
    </dgm:pt>
    <dgm:pt modelId="{16DFE956-5457-41E4-9FB8-F4AAC3D1AB39}" type="sibTrans" cxnId="{08A40D57-6BEA-45FF-8BB3-7CD7F6273EC3}">
      <dgm:prSet/>
      <dgm:spPr/>
      <dgm:t>
        <a:bodyPr/>
        <a:lstStyle/>
        <a:p>
          <a:endParaRPr lang="en-GB"/>
        </a:p>
      </dgm:t>
    </dgm:pt>
    <dgm:pt modelId="{54FD487C-B1B3-4D71-BC10-35458E1D65AD}">
      <dgm:prSet phldrT="[Text]" custT="1"/>
      <dgm:spPr/>
      <dgm:t>
        <a:bodyPr/>
        <a:lstStyle/>
        <a:p>
          <a:r>
            <a:rPr lang="en-US" sz="1600" b="1" dirty="0"/>
            <a:t>Front-line employees</a:t>
          </a:r>
          <a:endParaRPr lang="en-GB" sz="1600" b="1" dirty="0"/>
        </a:p>
      </dgm:t>
    </dgm:pt>
    <dgm:pt modelId="{BD5F3C12-AA19-428E-99C1-378BBC4021AF}" type="parTrans" cxnId="{B6ABE13F-3955-4913-A254-B7E983986EC2}">
      <dgm:prSet/>
      <dgm:spPr/>
      <dgm:t>
        <a:bodyPr/>
        <a:lstStyle/>
        <a:p>
          <a:endParaRPr lang="en-GB"/>
        </a:p>
      </dgm:t>
    </dgm:pt>
    <dgm:pt modelId="{8DC28C0A-840A-4B64-86AA-90DE2571E7B8}" type="sibTrans" cxnId="{B6ABE13F-3955-4913-A254-B7E983986EC2}">
      <dgm:prSet/>
      <dgm:spPr/>
      <dgm:t>
        <a:bodyPr/>
        <a:lstStyle/>
        <a:p>
          <a:endParaRPr lang="en-GB"/>
        </a:p>
      </dgm:t>
    </dgm:pt>
    <dgm:pt modelId="{27D13C40-FC13-484E-AF71-9FDBA22E6B7B}" type="pres">
      <dgm:prSet presAssocID="{3ED5DF1C-9858-4624-B93F-FC9D0DB6A384}" presName="Name0" presStyleCnt="0">
        <dgm:presLayoutVars>
          <dgm:dir/>
          <dgm:animLvl val="lvl"/>
          <dgm:resizeHandles val="exact"/>
        </dgm:presLayoutVars>
      </dgm:prSet>
      <dgm:spPr/>
    </dgm:pt>
    <dgm:pt modelId="{4F053A3A-E05B-47C7-8AA9-76F965D4AAA0}" type="pres">
      <dgm:prSet presAssocID="{263A448C-E8DA-4D75-9199-F2C0737417DC}" presName="Name8" presStyleCnt="0"/>
      <dgm:spPr/>
    </dgm:pt>
    <dgm:pt modelId="{A8FDB32A-BBAB-4CE4-8940-9C9A23F122FF}" type="pres">
      <dgm:prSet presAssocID="{263A448C-E8DA-4D75-9199-F2C0737417DC}" presName="level" presStyleLbl="node1" presStyleIdx="0" presStyleCnt="3" custLinFactNeighborX="-5588" custLinFactNeighborY="-1714">
        <dgm:presLayoutVars>
          <dgm:chMax val="1"/>
          <dgm:bulletEnabled val="1"/>
        </dgm:presLayoutVars>
      </dgm:prSet>
      <dgm:spPr/>
    </dgm:pt>
    <dgm:pt modelId="{71249F66-60B6-448F-B84D-90C805A6AA2F}" type="pres">
      <dgm:prSet presAssocID="{263A448C-E8DA-4D75-9199-F2C0737417D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76814A1-4993-4766-9F4E-36C2B3004BEA}" type="pres">
      <dgm:prSet presAssocID="{9A28278D-A056-4EBB-9419-62DBBCCE39BD}" presName="Name8" presStyleCnt="0"/>
      <dgm:spPr/>
    </dgm:pt>
    <dgm:pt modelId="{EA09D1D8-6288-4A11-B265-65475CA17025}" type="pres">
      <dgm:prSet presAssocID="{9A28278D-A056-4EBB-9419-62DBBCCE39BD}" presName="level" presStyleLbl="node1" presStyleIdx="1" presStyleCnt="3" custLinFactNeighborX="-1923" custLinFactNeighborY="-3571">
        <dgm:presLayoutVars>
          <dgm:chMax val="1"/>
          <dgm:bulletEnabled val="1"/>
        </dgm:presLayoutVars>
      </dgm:prSet>
      <dgm:spPr/>
    </dgm:pt>
    <dgm:pt modelId="{894EB3D4-16B8-464A-AD5B-36C78C79FDB4}" type="pres">
      <dgm:prSet presAssocID="{9A28278D-A056-4EBB-9419-62DBBCCE39B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3EB0907-3537-4BD7-B860-16A048B46188}" type="pres">
      <dgm:prSet presAssocID="{54FD487C-B1B3-4D71-BC10-35458E1D65AD}" presName="Name8" presStyleCnt="0"/>
      <dgm:spPr/>
    </dgm:pt>
    <dgm:pt modelId="{9B33D0D1-DC8C-4448-875F-59EECD4A8A9D}" type="pres">
      <dgm:prSet presAssocID="{54FD487C-B1B3-4D71-BC10-35458E1D65AD}" presName="level" presStyleLbl="node1" presStyleIdx="2" presStyleCnt="3" custScaleY="90430" custLinFactNeighborX="-529" custLinFactNeighborY="-3614">
        <dgm:presLayoutVars>
          <dgm:chMax val="1"/>
          <dgm:bulletEnabled val="1"/>
        </dgm:presLayoutVars>
      </dgm:prSet>
      <dgm:spPr/>
    </dgm:pt>
    <dgm:pt modelId="{36966EFE-67EB-4AC9-BEDB-0FC373001CCF}" type="pres">
      <dgm:prSet presAssocID="{54FD487C-B1B3-4D71-BC10-35458E1D65AD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74848703-FC75-49C5-8C2A-09EF3D2B2F0E}" type="presOf" srcId="{54FD487C-B1B3-4D71-BC10-35458E1D65AD}" destId="{36966EFE-67EB-4AC9-BEDB-0FC373001CCF}" srcOrd="1" destOrd="0" presId="urn:microsoft.com/office/officeart/2005/8/layout/pyramid1"/>
    <dgm:cxn modelId="{B6ABE13F-3955-4913-A254-B7E983986EC2}" srcId="{3ED5DF1C-9858-4624-B93F-FC9D0DB6A384}" destId="{54FD487C-B1B3-4D71-BC10-35458E1D65AD}" srcOrd="2" destOrd="0" parTransId="{BD5F3C12-AA19-428E-99C1-378BBC4021AF}" sibTransId="{8DC28C0A-840A-4B64-86AA-90DE2571E7B8}"/>
    <dgm:cxn modelId="{A473E76E-125C-490F-9D40-19263F11FE47}" type="presOf" srcId="{263A448C-E8DA-4D75-9199-F2C0737417DC}" destId="{71249F66-60B6-448F-B84D-90C805A6AA2F}" srcOrd="1" destOrd="0" presId="urn:microsoft.com/office/officeart/2005/8/layout/pyramid1"/>
    <dgm:cxn modelId="{08A40D57-6BEA-45FF-8BB3-7CD7F6273EC3}" srcId="{3ED5DF1C-9858-4624-B93F-FC9D0DB6A384}" destId="{9A28278D-A056-4EBB-9419-62DBBCCE39BD}" srcOrd="1" destOrd="0" parTransId="{A0B030F7-B556-4E27-8DA6-4A092C50CD7C}" sibTransId="{16DFE956-5457-41E4-9FB8-F4AAC3D1AB39}"/>
    <dgm:cxn modelId="{6C7AF77C-57F2-4B60-8FB1-57FFF88199F1}" type="presOf" srcId="{9A28278D-A056-4EBB-9419-62DBBCCE39BD}" destId="{894EB3D4-16B8-464A-AD5B-36C78C79FDB4}" srcOrd="1" destOrd="0" presId="urn:microsoft.com/office/officeart/2005/8/layout/pyramid1"/>
    <dgm:cxn modelId="{0BB28789-4DD6-4836-BB55-C14E47D2D669}" type="presOf" srcId="{263A448C-E8DA-4D75-9199-F2C0737417DC}" destId="{A8FDB32A-BBAB-4CE4-8940-9C9A23F122FF}" srcOrd="0" destOrd="0" presId="urn:microsoft.com/office/officeart/2005/8/layout/pyramid1"/>
    <dgm:cxn modelId="{623CF991-6795-4DBD-85E5-32712D180614}" type="presOf" srcId="{54FD487C-B1B3-4D71-BC10-35458E1D65AD}" destId="{9B33D0D1-DC8C-4448-875F-59EECD4A8A9D}" srcOrd="0" destOrd="0" presId="urn:microsoft.com/office/officeart/2005/8/layout/pyramid1"/>
    <dgm:cxn modelId="{BC8E7AA2-A9D0-4CB8-9F33-4933C8B6CCAE}" srcId="{3ED5DF1C-9858-4624-B93F-FC9D0DB6A384}" destId="{263A448C-E8DA-4D75-9199-F2C0737417DC}" srcOrd="0" destOrd="0" parTransId="{AE237820-F9AC-4CDA-BB18-AF42A01423A4}" sibTransId="{DBF7CE51-48F6-41DE-A865-0F0BDB66FF21}"/>
    <dgm:cxn modelId="{18313CB6-A4A2-4856-89B1-50BEC3752196}" type="presOf" srcId="{3ED5DF1C-9858-4624-B93F-FC9D0DB6A384}" destId="{27D13C40-FC13-484E-AF71-9FDBA22E6B7B}" srcOrd="0" destOrd="0" presId="urn:microsoft.com/office/officeart/2005/8/layout/pyramid1"/>
    <dgm:cxn modelId="{591CF1E0-411A-4606-8D5D-C633C463A363}" type="presOf" srcId="{9A28278D-A056-4EBB-9419-62DBBCCE39BD}" destId="{EA09D1D8-6288-4A11-B265-65475CA17025}" srcOrd="0" destOrd="0" presId="urn:microsoft.com/office/officeart/2005/8/layout/pyramid1"/>
    <dgm:cxn modelId="{8CF7AFD8-2EA4-4477-B289-669FAB82411B}" type="presParOf" srcId="{27D13C40-FC13-484E-AF71-9FDBA22E6B7B}" destId="{4F053A3A-E05B-47C7-8AA9-76F965D4AAA0}" srcOrd="0" destOrd="0" presId="urn:microsoft.com/office/officeart/2005/8/layout/pyramid1"/>
    <dgm:cxn modelId="{069FC31A-B2F0-46AC-BBD1-6D9B8F88CEC6}" type="presParOf" srcId="{4F053A3A-E05B-47C7-8AA9-76F965D4AAA0}" destId="{A8FDB32A-BBAB-4CE4-8940-9C9A23F122FF}" srcOrd="0" destOrd="0" presId="urn:microsoft.com/office/officeart/2005/8/layout/pyramid1"/>
    <dgm:cxn modelId="{6039A522-EBCA-42C9-AC06-F06D24EDC52D}" type="presParOf" srcId="{4F053A3A-E05B-47C7-8AA9-76F965D4AAA0}" destId="{71249F66-60B6-448F-B84D-90C805A6AA2F}" srcOrd="1" destOrd="0" presId="urn:microsoft.com/office/officeart/2005/8/layout/pyramid1"/>
    <dgm:cxn modelId="{9A41792C-AF51-4C56-909C-DDF851766174}" type="presParOf" srcId="{27D13C40-FC13-484E-AF71-9FDBA22E6B7B}" destId="{876814A1-4993-4766-9F4E-36C2B3004BEA}" srcOrd="1" destOrd="0" presId="urn:microsoft.com/office/officeart/2005/8/layout/pyramid1"/>
    <dgm:cxn modelId="{089F047C-A2E5-4311-AA95-8A8EB27B48B9}" type="presParOf" srcId="{876814A1-4993-4766-9F4E-36C2B3004BEA}" destId="{EA09D1D8-6288-4A11-B265-65475CA17025}" srcOrd="0" destOrd="0" presId="urn:microsoft.com/office/officeart/2005/8/layout/pyramid1"/>
    <dgm:cxn modelId="{90110EAE-F5ED-49D9-A13E-CC4C3CE7F37F}" type="presParOf" srcId="{876814A1-4993-4766-9F4E-36C2B3004BEA}" destId="{894EB3D4-16B8-464A-AD5B-36C78C79FDB4}" srcOrd="1" destOrd="0" presId="urn:microsoft.com/office/officeart/2005/8/layout/pyramid1"/>
    <dgm:cxn modelId="{63C07E3F-0839-496F-B245-634FE6698BA7}" type="presParOf" srcId="{27D13C40-FC13-484E-AF71-9FDBA22E6B7B}" destId="{93EB0907-3537-4BD7-B860-16A048B46188}" srcOrd="2" destOrd="0" presId="urn:microsoft.com/office/officeart/2005/8/layout/pyramid1"/>
    <dgm:cxn modelId="{C6A69605-35A0-41C2-873C-CC61DD3FF09C}" type="presParOf" srcId="{93EB0907-3537-4BD7-B860-16A048B46188}" destId="{9B33D0D1-DC8C-4448-875F-59EECD4A8A9D}" srcOrd="0" destOrd="0" presId="urn:microsoft.com/office/officeart/2005/8/layout/pyramid1"/>
    <dgm:cxn modelId="{B3B2FD13-A23C-46A9-95AB-D4A4F44CB309}" type="presParOf" srcId="{93EB0907-3537-4BD7-B860-16A048B46188}" destId="{36966EFE-67EB-4AC9-BEDB-0FC373001CC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141936-DDE1-4258-BA2C-F4BAB7B6BFD1}" type="doc">
      <dgm:prSet loTypeId="urn:microsoft.com/office/officeart/2005/8/layout/h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HK"/>
        </a:p>
      </dgm:t>
    </dgm:pt>
    <dgm:pt modelId="{F43F7A6D-DDFB-41A8-BBA1-3C8035D7ECB9}">
      <dgm:prSet phldrT="[Text]"/>
      <dgm:spPr/>
      <dgm:t>
        <a:bodyPr/>
        <a:lstStyle/>
        <a:p>
          <a:r>
            <a:rPr lang="en-HK" dirty="0"/>
            <a:t>Environmental Scanning</a:t>
          </a:r>
        </a:p>
      </dgm:t>
    </dgm:pt>
    <dgm:pt modelId="{B759581C-B3F0-4E49-A1A7-702F4A7C37B7}" type="parTrans" cxnId="{E5038416-F954-44F7-9A42-8F0840874A74}">
      <dgm:prSet/>
      <dgm:spPr/>
      <dgm:t>
        <a:bodyPr/>
        <a:lstStyle/>
        <a:p>
          <a:endParaRPr lang="en-HK"/>
        </a:p>
      </dgm:t>
    </dgm:pt>
    <dgm:pt modelId="{53CD8AB7-8916-4EFB-8789-4A4DAAB9208A}" type="sibTrans" cxnId="{E5038416-F954-44F7-9A42-8F0840874A74}">
      <dgm:prSet/>
      <dgm:spPr/>
      <dgm:t>
        <a:bodyPr/>
        <a:lstStyle/>
        <a:p>
          <a:endParaRPr lang="en-HK"/>
        </a:p>
      </dgm:t>
    </dgm:pt>
    <dgm:pt modelId="{C721095F-CB2E-4DA6-88A6-421E12A8E02F}">
      <dgm:prSet phldrT="[Text]"/>
      <dgm:spPr/>
      <dgm:t>
        <a:bodyPr/>
        <a:lstStyle/>
        <a:p>
          <a:r>
            <a:rPr lang="en-HK" dirty="0"/>
            <a:t>External</a:t>
          </a:r>
        </a:p>
      </dgm:t>
    </dgm:pt>
    <dgm:pt modelId="{4F49B432-4277-46D8-AEE4-40FE7E297813}" type="parTrans" cxnId="{2B030D5F-199F-4579-96B1-557981D091DA}">
      <dgm:prSet/>
      <dgm:spPr/>
      <dgm:t>
        <a:bodyPr/>
        <a:lstStyle/>
        <a:p>
          <a:endParaRPr lang="en-HK"/>
        </a:p>
      </dgm:t>
    </dgm:pt>
    <dgm:pt modelId="{A479F329-7820-4609-80A4-C685A00B1254}" type="sibTrans" cxnId="{2B030D5F-199F-4579-96B1-557981D091DA}">
      <dgm:prSet/>
      <dgm:spPr/>
      <dgm:t>
        <a:bodyPr/>
        <a:lstStyle/>
        <a:p>
          <a:endParaRPr lang="en-HK"/>
        </a:p>
      </dgm:t>
    </dgm:pt>
    <dgm:pt modelId="{9898428D-B576-43DE-B640-93DC59B3D909}">
      <dgm:prSet phldrT="[Text]"/>
      <dgm:spPr/>
      <dgm:t>
        <a:bodyPr/>
        <a:lstStyle/>
        <a:p>
          <a:r>
            <a:rPr lang="en-HK" dirty="0"/>
            <a:t>Internal</a:t>
          </a:r>
        </a:p>
      </dgm:t>
    </dgm:pt>
    <dgm:pt modelId="{186189FB-5190-45D6-9CED-03969502E634}" type="parTrans" cxnId="{9FBE46C3-6AE2-414E-865F-78425A086BFD}">
      <dgm:prSet/>
      <dgm:spPr/>
      <dgm:t>
        <a:bodyPr/>
        <a:lstStyle/>
        <a:p>
          <a:endParaRPr lang="en-HK"/>
        </a:p>
      </dgm:t>
    </dgm:pt>
    <dgm:pt modelId="{DCF201AE-8264-4173-A9E4-EA35F7E4FAE1}" type="sibTrans" cxnId="{9FBE46C3-6AE2-414E-865F-78425A086BFD}">
      <dgm:prSet/>
      <dgm:spPr/>
      <dgm:t>
        <a:bodyPr/>
        <a:lstStyle/>
        <a:p>
          <a:endParaRPr lang="en-HK"/>
        </a:p>
      </dgm:t>
    </dgm:pt>
    <dgm:pt modelId="{DA284261-84F5-4023-861E-21D32DDB61AF}">
      <dgm:prSet phldrT="[Text]"/>
      <dgm:spPr/>
      <dgm:t>
        <a:bodyPr/>
        <a:lstStyle/>
        <a:p>
          <a:r>
            <a:rPr lang="en-HK" dirty="0"/>
            <a:t>Strategic Formulation</a:t>
          </a:r>
        </a:p>
      </dgm:t>
    </dgm:pt>
    <dgm:pt modelId="{7B37C8F4-A47E-4DC6-A701-2C080395B3A7}" type="parTrans" cxnId="{F54C36C1-9683-4D04-9010-E3810254AAC1}">
      <dgm:prSet/>
      <dgm:spPr/>
      <dgm:t>
        <a:bodyPr/>
        <a:lstStyle/>
        <a:p>
          <a:endParaRPr lang="en-HK"/>
        </a:p>
      </dgm:t>
    </dgm:pt>
    <dgm:pt modelId="{5113554B-A493-4B03-9615-0C7BD8A5A873}" type="sibTrans" cxnId="{F54C36C1-9683-4D04-9010-E3810254AAC1}">
      <dgm:prSet/>
      <dgm:spPr/>
      <dgm:t>
        <a:bodyPr/>
        <a:lstStyle/>
        <a:p>
          <a:endParaRPr lang="en-HK"/>
        </a:p>
      </dgm:t>
    </dgm:pt>
    <dgm:pt modelId="{A72361E7-83B4-4C52-80BD-EAA6D9234762}">
      <dgm:prSet phldrT="[Text]"/>
      <dgm:spPr/>
      <dgm:t>
        <a:bodyPr/>
        <a:lstStyle/>
        <a:p>
          <a:r>
            <a:rPr lang="en-HK" dirty="0"/>
            <a:t>Vision</a:t>
          </a:r>
        </a:p>
      </dgm:t>
    </dgm:pt>
    <dgm:pt modelId="{A347079A-6098-479C-BCBF-8BAB4FB3BA29}" type="parTrans" cxnId="{6AE6665F-05A7-427A-9CD8-1CABA6D43405}">
      <dgm:prSet/>
      <dgm:spPr/>
      <dgm:t>
        <a:bodyPr/>
        <a:lstStyle/>
        <a:p>
          <a:endParaRPr lang="en-HK"/>
        </a:p>
      </dgm:t>
    </dgm:pt>
    <dgm:pt modelId="{01245BB9-AAC4-4BA5-A08F-7B475A54BBBE}" type="sibTrans" cxnId="{6AE6665F-05A7-427A-9CD8-1CABA6D43405}">
      <dgm:prSet/>
      <dgm:spPr/>
      <dgm:t>
        <a:bodyPr/>
        <a:lstStyle/>
        <a:p>
          <a:endParaRPr lang="en-HK"/>
        </a:p>
      </dgm:t>
    </dgm:pt>
    <dgm:pt modelId="{5365E801-9AAB-46BB-8212-246E2114108B}">
      <dgm:prSet phldrT="[Text]"/>
      <dgm:spPr/>
      <dgm:t>
        <a:bodyPr/>
        <a:lstStyle/>
        <a:p>
          <a:r>
            <a:rPr lang="en-HK" dirty="0"/>
            <a:t>Mission</a:t>
          </a:r>
        </a:p>
      </dgm:t>
    </dgm:pt>
    <dgm:pt modelId="{56C42AC5-1EFD-4376-9756-B77A5CBA632D}" type="parTrans" cxnId="{7124FAF6-924E-4281-BF34-6E979BDAD9E7}">
      <dgm:prSet/>
      <dgm:spPr/>
      <dgm:t>
        <a:bodyPr/>
        <a:lstStyle/>
        <a:p>
          <a:endParaRPr lang="en-HK"/>
        </a:p>
      </dgm:t>
    </dgm:pt>
    <dgm:pt modelId="{492BEF55-C775-4898-814F-96F62BD7D420}" type="sibTrans" cxnId="{7124FAF6-924E-4281-BF34-6E979BDAD9E7}">
      <dgm:prSet/>
      <dgm:spPr/>
      <dgm:t>
        <a:bodyPr/>
        <a:lstStyle/>
        <a:p>
          <a:endParaRPr lang="en-HK"/>
        </a:p>
      </dgm:t>
    </dgm:pt>
    <dgm:pt modelId="{E826C195-87BC-4AD8-9CA7-5077C7BEA7C6}">
      <dgm:prSet phldrT="[Text]"/>
      <dgm:spPr/>
      <dgm:t>
        <a:bodyPr/>
        <a:lstStyle/>
        <a:p>
          <a:r>
            <a:rPr lang="en-HK" dirty="0"/>
            <a:t>Strategic Implementation</a:t>
          </a:r>
        </a:p>
      </dgm:t>
    </dgm:pt>
    <dgm:pt modelId="{6DDD2936-E7E7-467D-A467-F7786FA2C103}" type="parTrans" cxnId="{0AEAEDCE-2B10-4714-94F5-6D42AB4F1230}">
      <dgm:prSet/>
      <dgm:spPr/>
      <dgm:t>
        <a:bodyPr/>
        <a:lstStyle/>
        <a:p>
          <a:endParaRPr lang="en-HK"/>
        </a:p>
      </dgm:t>
    </dgm:pt>
    <dgm:pt modelId="{8A803F78-6F9B-420B-9281-C95C3497C599}" type="sibTrans" cxnId="{0AEAEDCE-2B10-4714-94F5-6D42AB4F1230}">
      <dgm:prSet/>
      <dgm:spPr/>
      <dgm:t>
        <a:bodyPr/>
        <a:lstStyle/>
        <a:p>
          <a:endParaRPr lang="en-HK"/>
        </a:p>
      </dgm:t>
    </dgm:pt>
    <dgm:pt modelId="{8B46C832-73A8-48F0-A786-DED743884571}">
      <dgm:prSet phldrT="[Text]"/>
      <dgm:spPr/>
      <dgm:t>
        <a:bodyPr/>
        <a:lstStyle/>
        <a:p>
          <a:r>
            <a:rPr lang="en-HK" dirty="0"/>
            <a:t>Programmes</a:t>
          </a:r>
        </a:p>
      </dgm:t>
    </dgm:pt>
    <dgm:pt modelId="{C0FBBF2F-1247-484C-AB9B-B71BE59DADAF}" type="parTrans" cxnId="{E9F08982-566E-4BDD-83DF-1773355DB8A7}">
      <dgm:prSet/>
      <dgm:spPr/>
      <dgm:t>
        <a:bodyPr/>
        <a:lstStyle/>
        <a:p>
          <a:endParaRPr lang="en-HK"/>
        </a:p>
      </dgm:t>
    </dgm:pt>
    <dgm:pt modelId="{C0866C01-6280-485C-A679-BABC67B8590A}" type="sibTrans" cxnId="{E9F08982-566E-4BDD-83DF-1773355DB8A7}">
      <dgm:prSet/>
      <dgm:spPr/>
      <dgm:t>
        <a:bodyPr/>
        <a:lstStyle/>
        <a:p>
          <a:endParaRPr lang="en-HK"/>
        </a:p>
      </dgm:t>
    </dgm:pt>
    <dgm:pt modelId="{B78117A1-E760-42A6-9C05-85E4BC10D206}">
      <dgm:prSet phldrT="[Text]"/>
      <dgm:spPr/>
      <dgm:t>
        <a:bodyPr/>
        <a:lstStyle/>
        <a:p>
          <a:r>
            <a:rPr lang="en-HK" dirty="0"/>
            <a:t>Budgets</a:t>
          </a:r>
        </a:p>
      </dgm:t>
    </dgm:pt>
    <dgm:pt modelId="{0DEC217A-2C81-4158-AB4D-E0FD56BBB134}" type="parTrans" cxnId="{FE4E0EC1-3C71-4D42-B0AE-28C082416E2A}">
      <dgm:prSet/>
      <dgm:spPr/>
      <dgm:t>
        <a:bodyPr/>
        <a:lstStyle/>
        <a:p>
          <a:endParaRPr lang="en-HK"/>
        </a:p>
      </dgm:t>
    </dgm:pt>
    <dgm:pt modelId="{5FCD2DDF-0E94-4CB9-B814-E1487EB3D1F9}" type="sibTrans" cxnId="{FE4E0EC1-3C71-4D42-B0AE-28C082416E2A}">
      <dgm:prSet/>
      <dgm:spPr/>
      <dgm:t>
        <a:bodyPr/>
        <a:lstStyle/>
        <a:p>
          <a:endParaRPr lang="en-HK"/>
        </a:p>
      </dgm:t>
    </dgm:pt>
    <dgm:pt modelId="{9AC75E31-F880-45E0-9DA8-871D7608A0AF}">
      <dgm:prSet/>
      <dgm:spPr/>
      <dgm:t>
        <a:bodyPr/>
        <a:lstStyle/>
        <a:p>
          <a:r>
            <a:rPr lang="en-HK" dirty="0"/>
            <a:t>Evaluation and Control</a:t>
          </a:r>
        </a:p>
      </dgm:t>
    </dgm:pt>
    <dgm:pt modelId="{54289553-C45B-4A8C-B326-C75969581D86}" type="parTrans" cxnId="{EFAAAF17-A3BE-4818-B5AB-89B589DDAA60}">
      <dgm:prSet/>
      <dgm:spPr/>
      <dgm:t>
        <a:bodyPr/>
        <a:lstStyle/>
        <a:p>
          <a:endParaRPr lang="en-HK"/>
        </a:p>
      </dgm:t>
    </dgm:pt>
    <dgm:pt modelId="{A5613BF6-970E-46F9-AC03-808E170E4957}" type="sibTrans" cxnId="{EFAAAF17-A3BE-4818-B5AB-89B589DDAA60}">
      <dgm:prSet/>
      <dgm:spPr/>
      <dgm:t>
        <a:bodyPr/>
        <a:lstStyle/>
        <a:p>
          <a:endParaRPr lang="en-HK"/>
        </a:p>
      </dgm:t>
    </dgm:pt>
    <dgm:pt modelId="{4A1AE6BF-C0C2-4D9B-B51E-6A8E5E2658FB}">
      <dgm:prSet/>
      <dgm:spPr/>
      <dgm:t>
        <a:bodyPr/>
        <a:lstStyle/>
        <a:p>
          <a:r>
            <a:rPr lang="en-HK" dirty="0"/>
            <a:t>Performance</a:t>
          </a:r>
        </a:p>
      </dgm:t>
    </dgm:pt>
    <dgm:pt modelId="{26DE42A3-951B-4901-9CF9-8AC7A32D857B}" type="parTrans" cxnId="{4DEED47C-8294-4A73-A1B7-848F971E5C10}">
      <dgm:prSet/>
      <dgm:spPr/>
      <dgm:t>
        <a:bodyPr/>
        <a:lstStyle/>
        <a:p>
          <a:endParaRPr lang="en-HK"/>
        </a:p>
      </dgm:t>
    </dgm:pt>
    <dgm:pt modelId="{4548C140-0FC1-447C-8C7B-45F546BC9E28}" type="sibTrans" cxnId="{4DEED47C-8294-4A73-A1B7-848F971E5C10}">
      <dgm:prSet/>
      <dgm:spPr/>
      <dgm:t>
        <a:bodyPr/>
        <a:lstStyle/>
        <a:p>
          <a:endParaRPr lang="en-HK"/>
        </a:p>
      </dgm:t>
    </dgm:pt>
    <dgm:pt modelId="{CEF80CCA-AB76-4F35-B6FD-CB88528C4647}">
      <dgm:prSet phldrT="[Text]"/>
      <dgm:spPr/>
      <dgm:t>
        <a:bodyPr/>
        <a:lstStyle/>
        <a:p>
          <a:r>
            <a:rPr lang="en-HK" dirty="0"/>
            <a:t>Objectives</a:t>
          </a:r>
        </a:p>
      </dgm:t>
    </dgm:pt>
    <dgm:pt modelId="{321A7803-FA4D-47FB-BC3F-B7231FABFA28}" type="parTrans" cxnId="{E624F877-B7C1-48BB-B8D9-3D84E8B5F773}">
      <dgm:prSet/>
      <dgm:spPr/>
      <dgm:t>
        <a:bodyPr/>
        <a:lstStyle/>
        <a:p>
          <a:endParaRPr lang="en-HK"/>
        </a:p>
      </dgm:t>
    </dgm:pt>
    <dgm:pt modelId="{44B52AC9-47E5-4F32-B6A0-94D79BE58B80}" type="sibTrans" cxnId="{E624F877-B7C1-48BB-B8D9-3D84E8B5F773}">
      <dgm:prSet/>
      <dgm:spPr/>
      <dgm:t>
        <a:bodyPr/>
        <a:lstStyle/>
        <a:p>
          <a:endParaRPr lang="en-HK"/>
        </a:p>
      </dgm:t>
    </dgm:pt>
    <dgm:pt modelId="{C57B8923-6472-4D21-903B-3B2C2EC45DCF}">
      <dgm:prSet phldrT="[Text]"/>
      <dgm:spPr/>
      <dgm:t>
        <a:bodyPr/>
        <a:lstStyle/>
        <a:p>
          <a:r>
            <a:rPr lang="en-HK" dirty="0"/>
            <a:t>Strategies</a:t>
          </a:r>
        </a:p>
      </dgm:t>
    </dgm:pt>
    <dgm:pt modelId="{85B6660C-7892-40EC-8F0F-FF140AFF349C}" type="parTrans" cxnId="{DAFAA53C-5D9D-4C53-A997-BCBA21835FFD}">
      <dgm:prSet/>
      <dgm:spPr/>
      <dgm:t>
        <a:bodyPr/>
        <a:lstStyle/>
        <a:p>
          <a:endParaRPr lang="en-HK"/>
        </a:p>
      </dgm:t>
    </dgm:pt>
    <dgm:pt modelId="{6FAE0ACB-619B-49E9-9A2B-80CF35955541}" type="sibTrans" cxnId="{DAFAA53C-5D9D-4C53-A997-BCBA21835FFD}">
      <dgm:prSet/>
      <dgm:spPr/>
      <dgm:t>
        <a:bodyPr/>
        <a:lstStyle/>
        <a:p>
          <a:endParaRPr lang="en-HK"/>
        </a:p>
      </dgm:t>
    </dgm:pt>
    <dgm:pt modelId="{D794E0C5-D52E-4F04-BC1F-3CD8E6F2C1A3}">
      <dgm:prSet phldrT="[Text]"/>
      <dgm:spPr/>
      <dgm:t>
        <a:bodyPr/>
        <a:lstStyle/>
        <a:p>
          <a:r>
            <a:rPr lang="en-HK" dirty="0"/>
            <a:t>Policies</a:t>
          </a:r>
        </a:p>
      </dgm:t>
    </dgm:pt>
    <dgm:pt modelId="{CC547129-2389-4348-96C9-BFCF0DDC51F6}" type="parTrans" cxnId="{44ED8421-BEBC-423D-BEED-70983E1578C6}">
      <dgm:prSet/>
      <dgm:spPr/>
      <dgm:t>
        <a:bodyPr/>
        <a:lstStyle/>
        <a:p>
          <a:endParaRPr lang="en-HK"/>
        </a:p>
      </dgm:t>
    </dgm:pt>
    <dgm:pt modelId="{D9E6E4B6-9CE5-4F12-A09A-F1AFB229C0F9}" type="sibTrans" cxnId="{44ED8421-BEBC-423D-BEED-70983E1578C6}">
      <dgm:prSet/>
      <dgm:spPr/>
      <dgm:t>
        <a:bodyPr/>
        <a:lstStyle/>
        <a:p>
          <a:endParaRPr lang="en-HK"/>
        </a:p>
      </dgm:t>
    </dgm:pt>
    <dgm:pt modelId="{9835686E-E82C-4B45-9B98-DFA4E593EB42}">
      <dgm:prSet phldrT="[Text]"/>
      <dgm:spPr/>
      <dgm:t>
        <a:bodyPr/>
        <a:lstStyle/>
        <a:p>
          <a:r>
            <a:rPr lang="en-HK" dirty="0"/>
            <a:t>Procedures</a:t>
          </a:r>
        </a:p>
      </dgm:t>
    </dgm:pt>
    <dgm:pt modelId="{41B374D1-9D16-4974-9C2C-0BC4510E655B}" type="parTrans" cxnId="{28038A32-47CC-49CD-96CC-AD423B3642F7}">
      <dgm:prSet/>
      <dgm:spPr/>
      <dgm:t>
        <a:bodyPr/>
        <a:lstStyle/>
        <a:p>
          <a:endParaRPr lang="en-HK"/>
        </a:p>
      </dgm:t>
    </dgm:pt>
    <dgm:pt modelId="{6FB12A59-83ED-40EF-976C-7299174C37BE}" type="sibTrans" cxnId="{28038A32-47CC-49CD-96CC-AD423B3642F7}">
      <dgm:prSet/>
      <dgm:spPr/>
      <dgm:t>
        <a:bodyPr/>
        <a:lstStyle/>
        <a:p>
          <a:endParaRPr lang="en-HK"/>
        </a:p>
      </dgm:t>
    </dgm:pt>
    <dgm:pt modelId="{B3EE54DF-CAF7-4CBC-AC39-B038EFE7B803}" type="pres">
      <dgm:prSet presAssocID="{81141936-DDE1-4258-BA2C-F4BAB7B6BFD1}" presName="linearFlow" presStyleCnt="0">
        <dgm:presLayoutVars>
          <dgm:dir/>
          <dgm:animLvl val="lvl"/>
          <dgm:resizeHandles/>
        </dgm:presLayoutVars>
      </dgm:prSet>
      <dgm:spPr/>
    </dgm:pt>
    <dgm:pt modelId="{13B7F1C0-22EA-4AFB-82DF-A8E4BD8D342E}" type="pres">
      <dgm:prSet presAssocID="{F43F7A6D-DDFB-41A8-BBA1-3C8035D7ECB9}" presName="compositeNode" presStyleCnt="0">
        <dgm:presLayoutVars>
          <dgm:bulletEnabled val="1"/>
        </dgm:presLayoutVars>
      </dgm:prSet>
      <dgm:spPr/>
    </dgm:pt>
    <dgm:pt modelId="{7B50DE95-3B58-4DB5-A215-30ED098B1D78}" type="pres">
      <dgm:prSet presAssocID="{F43F7A6D-DDFB-41A8-BBA1-3C8035D7ECB9}" presName="image" presStyleLbl="fgImgPlace1" presStyleIdx="0" presStyleCnt="4"/>
      <dgm:spPr/>
    </dgm:pt>
    <dgm:pt modelId="{9AC6802B-6FAF-48EC-B695-520CF8541815}" type="pres">
      <dgm:prSet presAssocID="{F43F7A6D-DDFB-41A8-BBA1-3C8035D7ECB9}" presName="childNode" presStyleLbl="node1" presStyleIdx="0" presStyleCnt="4">
        <dgm:presLayoutVars>
          <dgm:bulletEnabled val="1"/>
        </dgm:presLayoutVars>
      </dgm:prSet>
      <dgm:spPr/>
    </dgm:pt>
    <dgm:pt modelId="{21E34E94-576B-471A-8590-DDE19B19D4AB}" type="pres">
      <dgm:prSet presAssocID="{F43F7A6D-DDFB-41A8-BBA1-3C8035D7ECB9}" presName="parentNode" presStyleLbl="revTx" presStyleIdx="0" presStyleCnt="4">
        <dgm:presLayoutVars>
          <dgm:chMax val="0"/>
          <dgm:bulletEnabled val="1"/>
        </dgm:presLayoutVars>
      </dgm:prSet>
      <dgm:spPr/>
    </dgm:pt>
    <dgm:pt modelId="{EFF61518-05B3-4DC6-809B-D58CC7F04E7B}" type="pres">
      <dgm:prSet presAssocID="{53CD8AB7-8916-4EFB-8789-4A4DAAB9208A}" presName="sibTrans" presStyleCnt="0"/>
      <dgm:spPr/>
    </dgm:pt>
    <dgm:pt modelId="{575007E9-70B9-4586-8A44-C4A2FC785B51}" type="pres">
      <dgm:prSet presAssocID="{DA284261-84F5-4023-861E-21D32DDB61AF}" presName="compositeNode" presStyleCnt="0">
        <dgm:presLayoutVars>
          <dgm:bulletEnabled val="1"/>
        </dgm:presLayoutVars>
      </dgm:prSet>
      <dgm:spPr/>
    </dgm:pt>
    <dgm:pt modelId="{F92BC6A9-A944-421C-A80D-3E2437E8BB71}" type="pres">
      <dgm:prSet presAssocID="{DA284261-84F5-4023-861E-21D32DDB61AF}" presName="image" presStyleLbl="fgImgPlace1" presStyleIdx="1" presStyleCnt="4"/>
      <dgm:spPr/>
    </dgm:pt>
    <dgm:pt modelId="{3A057E32-BC5E-438A-A5B7-7E7E7585CF77}" type="pres">
      <dgm:prSet presAssocID="{DA284261-84F5-4023-861E-21D32DDB61AF}" presName="childNode" presStyleLbl="node1" presStyleIdx="1" presStyleCnt="4">
        <dgm:presLayoutVars>
          <dgm:bulletEnabled val="1"/>
        </dgm:presLayoutVars>
      </dgm:prSet>
      <dgm:spPr/>
    </dgm:pt>
    <dgm:pt modelId="{76DF3401-7FA3-4C5E-A7E6-44B9B9EC3E47}" type="pres">
      <dgm:prSet presAssocID="{DA284261-84F5-4023-861E-21D32DDB61AF}" presName="parentNode" presStyleLbl="revTx" presStyleIdx="1" presStyleCnt="4">
        <dgm:presLayoutVars>
          <dgm:chMax val="0"/>
          <dgm:bulletEnabled val="1"/>
        </dgm:presLayoutVars>
      </dgm:prSet>
      <dgm:spPr/>
    </dgm:pt>
    <dgm:pt modelId="{CE0E41B5-E178-4E27-9378-3065F0200EF0}" type="pres">
      <dgm:prSet presAssocID="{5113554B-A493-4B03-9615-0C7BD8A5A873}" presName="sibTrans" presStyleCnt="0"/>
      <dgm:spPr/>
    </dgm:pt>
    <dgm:pt modelId="{6C0E6A03-1164-464B-8AA1-DFE0DEF62DE0}" type="pres">
      <dgm:prSet presAssocID="{E826C195-87BC-4AD8-9CA7-5077C7BEA7C6}" presName="compositeNode" presStyleCnt="0">
        <dgm:presLayoutVars>
          <dgm:bulletEnabled val="1"/>
        </dgm:presLayoutVars>
      </dgm:prSet>
      <dgm:spPr/>
    </dgm:pt>
    <dgm:pt modelId="{24687AFC-0F65-4324-B4DF-CF9E9195FE68}" type="pres">
      <dgm:prSet presAssocID="{E826C195-87BC-4AD8-9CA7-5077C7BEA7C6}" presName="image" presStyleLbl="fgImgPlace1" presStyleIdx="2" presStyleCnt="4"/>
      <dgm:spPr/>
    </dgm:pt>
    <dgm:pt modelId="{ADF9595C-34CC-4194-848B-2053C59B7014}" type="pres">
      <dgm:prSet presAssocID="{E826C195-87BC-4AD8-9CA7-5077C7BEA7C6}" presName="childNode" presStyleLbl="node1" presStyleIdx="2" presStyleCnt="4">
        <dgm:presLayoutVars>
          <dgm:bulletEnabled val="1"/>
        </dgm:presLayoutVars>
      </dgm:prSet>
      <dgm:spPr/>
    </dgm:pt>
    <dgm:pt modelId="{51A99637-8999-4769-B224-182955068D8C}" type="pres">
      <dgm:prSet presAssocID="{E826C195-87BC-4AD8-9CA7-5077C7BEA7C6}" presName="parentNode" presStyleLbl="revTx" presStyleIdx="2" presStyleCnt="4">
        <dgm:presLayoutVars>
          <dgm:chMax val="0"/>
          <dgm:bulletEnabled val="1"/>
        </dgm:presLayoutVars>
      </dgm:prSet>
      <dgm:spPr/>
    </dgm:pt>
    <dgm:pt modelId="{6F3EC5FC-C66F-45E6-A205-5194C4913930}" type="pres">
      <dgm:prSet presAssocID="{8A803F78-6F9B-420B-9281-C95C3497C599}" presName="sibTrans" presStyleCnt="0"/>
      <dgm:spPr/>
    </dgm:pt>
    <dgm:pt modelId="{EB475539-4BB7-4454-AC7A-708FE6D21610}" type="pres">
      <dgm:prSet presAssocID="{9AC75E31-F880-45E0-9DA8-871D7608A0AF}" presName="compositeNode" presStyleCnt="0">
        <dgm:presLayoutVars>
          <dgm:bulletEnabled val="1"/>
        </dgm:presLayoutVars>
      </dgm:prSet>
      <dgm:spPr/>
    </dgm:pt>
    <dgm:pt modelId="{ED38F845-C263-4650-9ED3-2332F636C5CA}" type="pres">
      <dgm:prSet presAssocID="{9AC75E31-F880-45E0-9DA8-871D7608A0AF}" presName="image" presStyleLbl="fgImgPlace1" presStyleIdx="3" presStyleCnt="4"/>
      <dgm:spPr/>
    </dgm:pt>
    <dgm:pt modelId="{A2A6CD2D-107C-42BE-8992-188B6087F0A1}" type="pres">
      <dgm:prSet presAssocID="{9AC75E31-F880-45E0-9DA8-871D7608A0AF}" presName="childNode" presStyleLbl="node1" presStyleIdx="3" presStyleCnt="4">
        <dgm:presLayoutVars>
          <dgm:bulletEnabled val="1"/>
        </dgm:presLayoutVars>
      </dgm:prSet>
      <dgm:spPr/>
    </dgm:pt>
    <dgm:pt modelId="{97B0FADB-912C-42DD-9E18-6A62BF03FB95}" type="pres">
      <dgm:prSet presAssocID="{9AC75E31-F880-45E0-9DA8-871D7608A0AF}" presName="parentNode" presStyleLbl="revTx" presStyleIdx="3" presStyleCnt="4">
        <dgm:presLayoutVars>
          <dgm:chMax val="0"/>
          <dgm:bulletEnabled val="1"/>
        </dgm:presLayoutVars>
      </dgm:prSet>
      <dgm:spPr/>
    </dgm:pt>
  </dgm:ptLst>
  <dgm:cxnLst>
    <dgm:cxn modelId="{A3023D08-052E-45D0-AAFE-374B141180C9}" type="presOf" srcId="{DA284261-84F5-4023-861E-21D32DDB61AF}" destId="{76DF3401-7FA3-4C5E-A7E6-44B9B9EC3E47}" srcOrd="0" destOrd="0" presId="urn:microsoft.com/office/officeart/2005/8/layout/hList2"/>
    <dgm:cxn modelId="{9FACAF08-6572-4FF9-A62F-021CF5C03EB4}" type="presOf" srcId="{A72361E7-83B4-4C52-80BD-EAA6D9234762}" destId="{3A057E32-BC5E-438A-A5B7-7E7E7585CF77}" srcOrd="0" destOrd="0" presId="urn:microsoft.com/office/officeart/2005/8/layout/hList2"/>
    <dgm:cxn modelId="{E5038416-F954-44F7-9A42-8F0840874A74}" srcId="{81141936-DDE1-4258-BA2C-F4BAB7B6BFD1}" destId="{F43F7A6D-DDFB-41A8-BBA1-3C8035D7ECB9}" srcOrd="0" destOrd="0" parTransId="{B759581C-B3F0-4E49-A1A7-702F4A7C37B7}" sibTransId="{53CD8AB7-8916-4EFB-8789-4A4DAAB9208A}"/>
    <dgm:cxn modelId="{EFAAAF17-A3BE-4818-B5AB-89B589DDAA60}" srcId="{81141936-DDE1-4258-BA2C-F4BAB7B6BFD1}" destId="{9AC75E31-F880-45E0-9DA8-871D7608A0AF}" srcOrd="3" destOrd="0" parTransId="{54289553-C45B-4A8C-B326-C75969581D86}" sibTransId="{A5613BF6-970E-46F9-AC03-808E170E4957}"/>
    <dgm:cxn modelId="{44ED8421-BEBC-423D-BEED-70983E1578C6}" srcId="{DA284261-84F5-4023-861E-21D32DDB61AF}" destId="{D794E0C5-D52E-4F04-BC1F-3CD8E6F2C1A3}" srcOrd="4" destOrd="0" parTransId="{CC547129-2389-4348-96C9-BFCF0DDC51F6}" sibTransId="{D9E6E4B6-9CE5-4F12-A09A-F1AFB229C0F9}"/>
    <dgm:cxn modelId="{28038A32-47CC-49CD-96CC-AD423B3642F7}" srcId="{E826C195-87BC-4AD8-9CA7-5077C7BEA7C6}" destId="{9835686E-E82C-4B45-9B98-DFA4E593EB42}" srcOrd="2" destOrd="0" parTransId="{41B374D1-9D16-4974-9C2C-0BC4510E655B}" sibTransId="{6FB12A59-83ED-40EF-976C-7299174C37BE}"/>
    <dgm:cxn modelId="{B4FFCA37-B1C5-4649-BED8-29FD6C4FFF9F}" type="presOf" srcId="{9835686E-E82C-4B45-9B98-DFA4E593EB42}" destId="{ADF9595C-34CC-4194-848B-2053C59B7014}" srcOrd="0" destOrd="2" presId="urn:microsoft.com/office/officeart/2005/8/layout/hList2"/>
    <dgm:cxn modelId="{DAFAA53C-5D9D-4C53-A997-BCBA21835FFD}" srcId="{DA284261-84F5-4023-861E-21D32DDB61AF}" destId="{C57B8923-6472-4D21-903B-3B2C2EC45DCF}" srcOrd="3" destOrd="0" parTransId="{85B6660C-7892-40EC-8F0F-FF140AFF349C}" sibTransId="{6FAE0ACB-619B-49E9-9A2B-80CF35955541}"/>
    <dgm:cxn modelId="{2B030D5F-199F-4579-96B1-557981D091DA}" srcId="{F43F7A6D-DDFB-41A8-BBA1-3C8035D7ECB9}" destId="{C721095F-CB2E-4DA6-88A6-421E12A8E02F}" srcOrd="0" destOrd="0" parTransId="{4F49B432-4277-46D8-AEE4-40FE7E297813}" sibTransId="{A479F329-7820-4609-80A4-C685A00B1254}"/>
    <dgm:cxn modelId="{6AE6665F-05A7-427A-9CD8-1CABA6D43405}" srcId="{DA284261-84F5-4023-861E-21D32DDB61AF}" destId="{A72361E7-83B4-4C52-80BD-EAA6D9234762}" srcOrd="0" destOrd="0" parTransId="{A347079A-6098-479C-BCBF-8BAB4FB3BA29}" sibTransId="{01245BB9-AAC4-4BA5-A08F-7B475A54BBBE}"/>
    <dgm:cxn modelId="{C91AE568-C4F5-4D5B-B001-529127B448C4}" type="presOf" srcId="{D794E0C5-D52E-4F04-BC1F-3CD8E6F2C1A3}" destId="{3A057E32-BC5E-438A-A5B7-7E7E7585CF77}" srcOrd="0" destOrd="4" presId="urn:microsoft.com/office/officeart/2005/8/layout/hList2"/>
    <dgm:cxn modelId="{29539670-4F8E-451C-AF01-38D6A42797B3}" type="presOf" srcId="{F43F7A6D-DDFB-41A8-BBA1-3C8035D7ECB9}" destId="{21E34E94-576B-471A-8590-DDE19B19D4AB}" srcOrd="0" destOrd="0" presId="urn:microsoft.com/office/officeart/2005/8/layout/hList2"/>
    <dgm:cxn modelId="{18449553-E756-464E-8FD6-8146F28D2625}" type="presOf" srcId="{5365E801-9AAB-46BB-8212-246E2114108B}" destId="{3A057E32-BC5E-438A-A5B7-7E7E7585CF77}" srcOrd="0" destOrd="1" presId="urn:microsoft.com/office/officeart/2005/8/layout/hList2"/>
    <dgm:cxn modelId="{E624F877-B7C1-48BB-B8D9-3D84E8B5F773}" srcId="{DA284261-84F5-4023-861E-21D32DDB61AF}" destId="{CEF80CCA-AB76-4F35-B6FD-CB88528C4647}" srcOrd="2" destOrd="0" parTransId="{321A7803-FA4D-47FB-BC3F-B7231FABFA28}" sibTransId="{44B52AC9-47E5-4F32-B6A0-94D79BE58B80}"/>
    <dgm:cxn modelId="{58111E7C-597D-4A40-B73B-EB990815CF14}" type="presOf" srcId="{B78117A1-E760-42A6-9C05-85E4BC10D206}" destId="{ADF9595C-34CC-4194-848B-2053C59B7014}" srcOrd="0" destOrd="1" presId="urn:microsoft.com/office/officeart/2005/8/layout/hList2"/>
    <dgm:cxn modelId="{4DEED47C-8294-4A73-A1B7-848F971E5C10}" srcId="{9AC75E31-F880-45E0-9DA8-871D7608A0AF}" destId="{4A1AE6BF-C0C2-4D9B-B51E-6A8E5E2658FB}" srcOrd="0" destOrd="0" parTransId="{26DE42A3-951B-4901-9CF9-8AC7A32D857B}" sibTransId="{4548C140-0FC1-447C-8C7B-45F546BC9E28}"/>
    <dgm:cxn modelId="{E9F08982-566E-4BDD-83DF-1773355DB8A7}" srcId="{E826C195-87BC-4AD8-9CA7-5077C7BEA7C6}" destId="{8B46C832-73A8-48F0-A786-DED743884571}" srcOrd="0" destOrd="0" parTransId="{C0FBBF2F-1247-484C-AB9B-B71BE59DADAF}" sibTransId="{C0866C01-6280-485C-A679-BABC67B8590A}"/>
    <dgm:cxn modelId="{108D3C83-0035-4C52-966B-718326CFB817}" type="presOf" srcId="{4A1AE6BF-C0C2-4D9B-B51E-6A8E5E2658FB}" destId="{A2A6CD2D-107C-42BE-8992-188B6087F0A1}" srcOrd="0" destOrd="0" presId="urn:microsoft.com/office/officeart/2005/8/layout/hList2"/>
    <dgm:cxn modelId="{AF5EC284-3BB6-49E9-BD90-D4B0AC9B7804}" type="presOf" srcId="{E826C195-87BC-4AD8-9CA7-5077C7BEA7C6}" destId="{51A99637-8999-4769-B224-182955068D8C}" srcOrd="0" destOrd="0" presId="urn:microsoft.com/office/officeart/2005/8/layout/hList2"/>
    <dgm:cxn modelId="{25A57189-D56A-4EB8-AA04-91021FAF3DF9}" type="presOf" srcId="{9AC75E31-F880-45E0-9DA8-871D7608A0AF}" destId="{97B0FADB-912C-42DD-9E18-6A62BF03FB95}" srcOrd="0" destOrd="0" presId="urn:microsoft.com/office/officeart/2005/8/layout/hList2"/>
    <dgm:cxn modelId="{95278A96-3C55-4E03-BF04-AAD35CB58D1B}" type="presOf" srcId="{8B46C832-73A8-48F0-A786-DED743884571}" destId="{ADF9595C-34CC-4194-848B-2053C59B7014}" srcOrd="0" destOrd="0" presId="urn:microsoft.com/office/officeart/2005/8/layout/hList2"/>
    <dgm:cxn modelId="{C67C54A4-9511-4896-995E-B57491B56E81}" type="presOf" srcId="{C57B8923-6472-4D21-903B-3B2C2EC45DCF}" destId="{3A057E32-BC5E-438A-A5B7-7E7E7585CF77}" srcOrd="0" destOrd="3" presId="urn:microsoft.com/office/officeart/2005/8/layout/hList2"/>
    <dgm:cxn modelId="{67E25AAF-0D39-436D-8F5B-781986DCAEDC}" type="presOf" srcId="{CEF80CCA-AB76-4F35-B6FD-CB88528C4647}" destId="{3A057E32-BC5E-438A-A5B7-7E7E7585CF77}" srcOrd="0" destOrd="2" presId="urn:microsoft.com/office/officeart/2005/8/layout/hList2"/>
    <dgm:cxn modelId="{1A6CBFB0-6A96-4318-B614-E42E21FCAD98}" type="presOf" srcId="{81141936-DDE1-4258-BA2C-F4BAB7B6BFD1}" destId="{B3EE54DF-CAF7-4CBC-AC39-B038EFE7B803}" srcOrd="0" destOrd="0" presId="urn:microsoft.com/office/officeart/2005/8/layout/hList2"/>
    <dgm:cxn modelId="{FE4E0EC1-3C71-4D42-B0AE-28C082416E2A}" srcId="{E826C195-87BC-4AD8-9CA7-5077C7BEA7C6}" destId="{B78117A1-E760-42A6-9C05-85E4BC10D206}" srcOrd="1" destOrd="0" parTransId="{0DEC217A-2C81-4158-AB4D-E0FD56BBB134}" sibTransId="{5FCD2DDF-0E94-4CB9-B814-E1487EB3D1F9}"/>
    <dgm:cxn modelId="{F54C36C1-9683-4D04-9010-E3810254AAC1}" srcId="{81141936-DDE1-4258-BA2C-F4BAB7B6BFD1}" destId="{DA284261-84F5-4023-861E-21D32DDB61AF}" srcOrd="1" destOrd="0" parTransId="{7B37C8F4-A47E-4DC6-A701-2C080395B3A7}" sibTransId="{5113554B-A493-4B03-9615-0C7BD8A5A873}"/>
    <dgm:cxn modelId="{9FBE46C3-6AE2-414E-865F-78425A086BFD}" srcId="{F43F7A6D-DDFB-41A8-BBA1-3C8035D7ECB9}" destId="{9898428D-B576-43DE-B640-93DC59B3D909}" srcOrd="1" destOrd="0" parTransId="{186189FB-5190-45D6-9CED-03969502E634}" sibTransId="{DCF201AE-8264-4173-A9E4-EA35F7E4FAE1}"/>
    <dgm:cxn modelId="{CF264DCA-9C3F-40DE-92A6-8470CF383566}" type="presOf" srcId="{9898428D-B576-43DE-B640-93DC59B3D909}" destId="{9AC6802B-6FAF-48EC-B695-520CF8541815}" srcOrd="0" destOrd="1" presId="urn:microsoft.com/office/officeart/2005/8/layout/hList2"/>
    <dgm:cxn modelId="{0AEAEDCE-2B10-4714-94F5-6D42AB4F1230}" srcId="{81141936-DDE1-4258-BA2C-F4BAB7B6BFD1}" destId="{E826C195-87BC-4AD8-9CA7-5077C7BEA7C6}" srcOrd="2" destOrd="0" parTransId="{6DDD2936-E7E7-467D-A467-F7786FA2C103}" sibTransId="{8A803F78-6F9B-420B-9281-C95C3497C599}"/>
    <dgm:cxn modelId="{71C4B7E3-AD97-4A65-93A1-E0AD33D1432A}" type="presOf" srcId="{C721095F-CB2E-4DA6-88A6-421E12A8E02F}" destId="{9AC6802B-6FAF-48EC-B695-520CF8541815}" srcOrd="0" destOrd="0" presId="urn:microsoft.com/office/officeart/2005/8/layout/hList2"/>
    <dgm:cxn modelId="{7124FAF6-924E-4281-BF34-6E979BDAD9E7}" srcId="{DA284261-84F5-4023-861E-21D32DDB61AF}" destId="{5365E801-9AAB-46BB-8212-246E2114108B}" srcOrd="1" destOrd="0" parTransId="{56C42AC5-1EFD-4376-9756-B77A5CBA632D}" sibTransId="{492BEF55-C775-4898-814F-96F62BD7D420}"/>
    <dgm:cxn modelId="{DAA3A974-AE2E-4194-8F19-795C4B78D0E8}" type="presParOf" srcId="{B3EE54DF-CAF7-4CBC-AC39-B038EFE7B803}" destId="{13B7F1C0-22EA-4AFB-82DF-A8E4BD8D342E}" srcOrd="0" destOrd="0" presId="urn:microsoft.com/office/officeart/2005/8/layout/hList2"/>
    <dgm:cxn modelId="{4E6F5872-0E32-4D0B-818D-EB5F6A08AEC6}" type="presParOf" srcId="{13B7F1C0-22EA-4AFB-82DF-A8E4BD8D342E}" destId="{7B50DE95-3B58-4DB5-A215-30ED098B1D78}" srcOrd="0" destOrd="0" presId="urn:microsoft.com/office/officeart/2005/8/layout/hList2"/>
    <dgm:cxn modelId="{4C2785B9-96CB-4354-A9F6-186C18AA5984}" type="presParOf" srcId="{13B7F1C0-22EA-4AFB-82DF-A8E4BD8D342E}" destId="{9AC6802B-6FAF-48EC-B695-520CF8541815}" srcOrd="1" destOrd="0" presId="urn:microsoft.com/office/officeart/2005/8/layout/hList2"/>
    <dgm:cxn modelId="{CF90A213-1C9A-4D04-BA0C-3B3CCBE0B8CC}" type="presParOf" srcId="{13B7F1C0-22EA-4AFB-82DF-A8E4BD8D342E}" destId="{21E34E94-576B-471A-8590-DDE19B19D4AB}" srcOrd="2" destOrd="0" presId="urn:microsoft.com/office/officeart/2005/8/layout/hList2"/>
    <dgm:cxn modelId="{E91A9A2C-5FC6-4A70-A3EA-6DC9FEDC4541}" type="presParOf" srcId="{B3EE54DF-CAF7-4CBC-AC39-B038EFE7B803}" destId="{EFF61518-05B3-4DC6-809B-D58CC7F04E7B}" srcOrd="1" destOrd="0" presId="urn:microsoft.com/office/officeart/2005/8/layout/hList2"/>
    <dgm:cxn modelId="{878A378A-F1EE-4B78-AC5F-D257376067EF}" type="presParOf" srcId="{B3EE54DF-CAF7-4CBC-AC39-B038EFE7B803}" destId="{575007E9-70B9-4586-8A44-C4A2FC785B51}" srcOrd="2" destOrd="0" presId="urn:microsoft.com/office/officeart/2005/8/layout/hList2"/>
    <dgm:cxn modelId="{38C3AFB1-C2F8-4A01-BFF9-13AC1045625F}" type="presParOf" srcId="{575007E9-70B9-4586-8A44-C4A2FC785B51}" destId="{F92BC6A9-A944-421C-A80D-3E2437E8BB71}" srcOrd="0" destOrd="0" presId="urn:microsoft.com/office/officeart/2005/8/layout/hList2"/>
    <dgm:cxn modelId="{0A437EE9-5218-48CF-A5A2-69B4F8007101}" type="presParOf" srcId="{575007E9-70B9-4586-8A44-C4A2FC785B51}" destId="{3A057E32-BC5E-438A-A5B7-7E7E7585CF77}" srcOrd="1" destOrd="0" presId="urn:microsoft.com/office/officeart/2005/8/layout/hList2"/>
    <dgm:cxn modelId="{947424C1-AEF6-4BF7-B131-C8BBF5B29378}" type="presParOf" srcId="{575007E9-70B9-4586-8A44-C4A2FC785B51}" destId="{76DF3401-7FA3-4C5E-A7E6-44B9B9EC3E47}" srcOrd="2" destOrd="0" presId="urn:microsoft.com/office/officeart/2005/8/layout/hList2"/>
    <dgm:cxn modelId="{8E29ED04-0E75-44FA-AE35-3A07AC50649E}" type="presParOf" srcId="{B3EE54DF-CAF7-4CBC-AC39-B038EFE7B803}" destId="{CE0E41B5-E178-4E27-9378-3065F0200EF0}" srcOrd="3" destOrd="0" presId="urn:microsoft.com/office/officeart/2005/8/layout/hList2"/>
    <dgm:cxn modelId="{98A0767C-B770-48EA-BC7E-0D0697949591}" type="presParOf" srcId="{B3EE54DF-CAF7-4CBC-AC39-B038EFE7B803}" destId="{6C0E6A03-1164-464B-8AA1-DFE0DEF62DE0}" srcOrd="4" destOrd="0" presId="urn:microsoft.com/office/officeart/2005/8/layout/hList2"/>
    <dgm:cxn modelId="{8B21A3BF-FBE3-441A-983D-E24100370C2D}" type="presParOf" srcId="{6C0E6A03-1164-464B-8AA1-DFE0DEF62DE0}" destId="{24687AFC-0F65-4324-B4DF-CF9E9195FE68}" srcOrd="0" destOrd="0" presId="urn:microsoft.com/office/officeart/2005/8/layout/hList2"/>
    <dgm:cxn modelId="{10A1B630-B1F5-4528-97F0-5DA4CC505FC3}" type="presParOf" srcId="{6C0E6A03-1164-464B-8AA1-DFE0DEF62DE0}" destId="{ADF9595C-34CC-4194-848B-2053C59B7014}" srcOrd="1" destOrd="0" presId="urn:microsoft.com/office/officeart/2005/8/layout/hList2"/>
    <dgm:cxn modelId="{E25102D8-C102-4A65-A51D-DBD216B7647B}" type="presParOf" srcId="{6C0E6A03-1164-464B-8AA1-DFE0DEF62DE0}" destId="{51A99637-8999-4769-B224-182955068D8C}" srcOrd="2" destOrd="0" presId="urn:microsoft.com/office/officeart/2005/8/layout/hList2"/>
    <dgm:cxn modelId="{A51DCD2C-9EA6-4BDE-AC92-CBF1A1BDA5B6}" type="presParOf" srcId="{B3EE54DF-CAF7-4CBC-AC39-B038EFE7B803}" destId="{6F3EC5FC-C66F-45E6-A205-5194C4913930}" srcOrd="5" destOrd="0" presId="urn:microsoft.com/office/officeart/2005/8/layout/hList2"/>
    <dgm:cxn modelId="{21450CAF-52CB-4470-9344-3BD857636BDE}" type="presParOf" srcId="{B3EE54DF-CAF7-4CBC-AC39-B038EFE7B803}" destId="{EB475539-4BB7-4454-AC7A-708FE6D21610}" srcOrd="6" destOrd="0" presId="urn:microsoft.com/office/officeart/2005/8/layout/hList2"/>
    <dgm:cxn modelId="{E2300FFC-9036-4EA6-8593-F1EC142102AD}" type="presParOf" srcId="{EB475539-4BB7-4454-AC7A-708FE6D21610}" destId="{ED38F845-C263-4650-9ED3-2332F636C5CA}" srcOrd="0" destOrd="0" presId="urn:microsoft.com/office/officeart/2005/8/layout/hList2"/>
    <dgm:cxn modelId="{9436F412-9C92-423D-A91D-A1912B66322E}" type="presParOf" srcId="{EB475539-4BB7-4454-AC7A-708FE6D21610}" destId="{A2A6CD2D-107C-42BE-8992-188B6087F0A1}" srcOrd="1" destOrd="0" presId="urn:microsoft.com/office/officeart/2005/8/layout/hList2"/>
    <dgm:cxn modelId="{7FCA135C-2590-4C9E-9DD6-4255BD6D5072}" type="presParOf" srcId="{EB475539-4BB7-4454-AC7A-708FE6D21610}" destId="{97B0FADB-912C-42DD-9E18-6A62BF03FB95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9B0A83-A15A-4B24-AA23-A5C65EBA5FFA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16B7CFF-640E-4A9C-B242-313B944692DA}">
      <dgm:prSet phldrT="[Text]"/>
      <dgm:spPr/>
      <dgm:t>
        <a:bodyPr/>
        <a:lstStyle/>
        <a:p>
          <a:pPr algn="l"/>
          <a:r>
            <a:rPr lang="en-HK" b="1" u="sng" dirty="0"/>
            <a:t>Group Factors</a:t>
          </a:r>
        </a:p>
        <a:p>
          <a:pPr algn="l"/>
          <a:r>
            <a:rPr lang="en-HK" dirty="0"/>
            <a:t>- Leadership: Styles and behaviour</a:t>
          </a:r>
        </a:p>
        <a:p>
          <a:pPr algn="l"/>
          <a:r>
            <a:rPr lang="en-HK" dirty="0"/>
            <a:t>- Leadership: Power and influence</a:t>
          </a:r>
        </a:p>
        <a:p>
          <a:pPr algn="l"/>
          <a:r>
            <a:rPr lang="en-HK" dirty="0"/>
            <a:t>- Teams: Characteristics</a:t>
          </a:r>
        </a:p>
        <a:p>
          <a:pPr algn="l"/>
          <a:r>
            <a:rPr lang="en-HK" dirty="0"/>
            <a:t>- Teams: Cultural values </a:t>
          </a:r>
          <a:endParaRPr lang="en-GB" dirty="0"/>
        </a:p>
      </dgm:t>
    </dgm:pt>
    <dgm:pt modelId="{C528D927-C18C-484A-A8BD-7B19D8EBAABB}" type="parTrans" cxnId="{282A9427-7D4A-4115-9EA9-09165C212E3A}">
      <dgm:prSet/>
      <dgm:spPr/>
      <dgm:t>
        <a:bodyPr/>
        <a:lstStyle/>
        <a:p>
          <a:endParaRPr lang="en-GB"/>
        </a:p>
      </dgm:t>
    </dgm:pt>
    <dgm:pt modelId="{17385158-AED5-4573-B0DB-3956E585CF87}" type="sibTrans" cxnId="{282A9427-7D4A-4115-9EA9-09165C212E3A}">
      <dgm:prSet/>
      <dgm:spPr/>
      <dgm:t>
        <a:bodyPr/>
        <a:lstStyle/>
        <a:p>
          <a:endParaRPr lang="en-GB"/>
        </a:p>
      </dgm:t>
    </dgm:pt>
    <dgm:pt modelId="{715D8436-3828-4985-B952-4D3CC60CFBF8}">
      <dgm:prSet phldrT="[Text]"/>
      <dgm:spPr/>
      <dgm:t>
        <a:bodyPr/>
        <a:lstStyle/>
        <a:p>
          <a:pPr algn="l"/>
          <a:r>
            <a:rPr lang="en-HK" b="1" u="sng" dirty="0"/>
            <a:t>Individual Mechanisms</a:t>
          </a:r>
        </a:p>
        <a:p>
          <a:pPr algn="l"/>
          <a:r>
            <a:rPr lang="en-HK" dirty="0"/>
            <a:t>- Job satisfaction</a:t>
          </a:r>
        </a:p>
        <a:p>
          <a:pPr algn="l"/>
          <a:r>
            <a:rPr lang="en-HK" dirty="0"/>
            <a:t>- Stress</a:t>
          </a:r>
        </a:p>
        <a:p>
          <a:pPr algn="l"/>
          <a:r>
            <a:rPr lang="en-HK" dirty="0"/>
            <a:t>- Motivation</a:t>
          </a:r>
        </a:p>
        <a:p>
          <a:pPr algn="l"/>
          <a:r>
            <a:rPr lang="en-HK" dirty="0"/>
            <a:t>- Trust, justice and ethics</a:t>
          </a:r>
        </a:p>
        <a:p>
          <a:pPr algn="l"/>
          <a:r>
            <a:rPr lang="en-HK" dirty="0"/>
            <a:t>- Learning and decision making</a:t>
          </a:r>
          <a:endParaRPr lang="en-GB" dirty="0"/>
        </a:p>
      </dgm:t>
    </dgm:pt>
    <dgm:pt modelId="{D09D2A83-29EE-4196-A08F-1B664E171A18}" type="parTrans" cxnId="{D1F243CD-14DD-40BE-AD0B-EA2DC0D5BE5F}">
      <dgm:prSet/>
      <dgm:spPr/>
      <dgm:t>
        <a:bodyPr/>
        <a:lstStyle/>
        <a:p>
          <a:endParaRPr lang="en-GB"/>
        </a:p>
      </dgm:t>
    </dgm:pt>
    <dgm:pt modelId="{EBF84B25-6474-4048-959A-190986756992}" type="sibTrans" cxnId="{D1F243CD-14DD-40BE-AD0B-EA2DC0D5BE5F}">
      <dgm:prSet/>
      <dgm:spPr/>
      <dgm:t>
        <a:bodyPr/>
        <a:lstStyle/>
        <a:p>
          <a:endParaRPr lang="en-GB"/>
        </a:p>
      </dgm:t>
    </dgm:pt>
    <dgm:pt modelId="{3F0231BD-8F22-44A8-A317-E6CF340AE61E}">
      <dgm:prSet phldrT="[Text]"/>
      <dgm:spPr/>
      <dgm:t>
        <a:bodyPr/>
        <a:lstStyle/>
        <a:p>
          <a:pPr algn="l"/>
          <a:r>
            <a:rPr lang="en-HK" b="1" u="sng" dirty="0"/>
            <a:t>Individual Outcomes</a:t>
          </a:r>
        </a:p>
        <a:p>
          <a:pPr algn="l"/>
          <a:r>
            <a:rPr lang="en-HK" dirty="0"/>
            <a:t>- Job performance</a:t>
          </a:r>
        </a:p>
        <a:p>
          <a:pPr algn="l"/>
          <a:r>
            <a:rPr lang="en-HK" dirty="0"/>
            <a:t>- Organizational commitment</a:t>
          </a:r>
          <a:endParaRPr lang="en-GB" dirty="0"/>
        </a:p>
      </dgm:t>
    </dgm:pt>
    <dgm:pt modelId="{60389675-3D59-4AB6-A180-273F2811F8E3}" type="parTrans" cxnId="{A1FC275F-84C7-4C99-A599-B0CECC3BE2DB}">
      <dgm:prSet/>
      <dgm:spPr/>
      <dgm:t>
        <a:bodyPr/>
        <a:lstStyle/>
        <a:p>
          <a:endParaRPr lang="en-GB"/>
        </a:p>
      </dgm:t>
    </dgm:pt>
    <dgm:pt modelId="{0FF6B2AE-2EAA-4043-B379-CEF8A8DD15B2}" type="sibTrans" cxnId="{A1FC275F-84C7-4C99-A599-B0CECC3BE2DB}">
      <dgm:prSet/>
      <dgm:spPr/>
      <dgm:t>
        <a:bodyPr/>
        <a:lstStyle/>
        <a:p>
          <a:endParaRPr lang="en-GB"/>
        </a:p>
      </dgm:t>
    </dgm:pt>
    <dgm:pt modelId="{49DB7F3B-8780-42D6-B28C-135EB75F68C9}" type="pres">
      <dgm:prSet presAssocID="{1D9B0A83-A15A-4B24-AA23-A5C65EBA5FFA}" presName="Name0" presStyleCnt="0">
        <dgm:presLayoutVars>
          <dgm:dir/>
          <dgm:resizeHandles val="exact"/>
        </dgm:presLayoutVars>
      </dgm:prSet>
      <dgm:spPr/>
    </dgm:pt>
    <dgm:pt modelId="{41C8478C-E3C6-4D04-BF79-0E726F414DE8}" type="pres">
      <dgm:prSet presAssocID="{A16B7CFF-640E-4A9C-B242-313B944692DA}" presName="node" presStyleLbl="node1" presStyleIdx="0" presStyleCnt="3">
        <dgm:presLayoutVars>
          <dgm:bulletEnabled val="1"/>
        </dgm:presLayoutVars>
      </dgm:prSet>
      <dgm:spPr/>
    </dgm:pt>
    <dgm:pt modelId="{DCA9B03C-2A8E-4138-A91A-11F5C803DDA6}" type="pres">
      <dgm:prSet presAssocID="{17385158-AED5-4573-B0DB-3956E585CF87}" presName="sibTrans" presStyleLbl="sibTrans2D1" presStyleIdx="0" presStyleCnt="2" custScaleX="124912" custScaleY="116548"/>
      <dgm:spPr/>
    </dgm:pt>
    <dgm:pt modelId="{9A101E24-E32D-4611-9EAA-2121E5ED9030}" type="pres">
      <dgm:prSet presAssocID="{17385158-AED5-4573-B0DB-3956E585CF87}" presName="connectorText" presStyleLbl="sibTrans2D1" presStyleIdx="0" presStyleCnt="2"/>
      <dgm:spPr/>
    </dgm:pt>
    <dgm:pt modelId="{887CF695-FFD8-4E43-BE76-9517BB934A76}" type="pres">
      <dgm:prSet presAssocID="{715D8436-3828-4985-B952-4D3CC60CFBF8}" presName="node" presStyleLbl="node1" presStyleIdx="1" presStyleCnt="3">
        <dgm:presLayoutVars>
          <dgm:bulletEnabled val="1"/>
        </dgm:presLayoutVars>
      </dgm:prSet>
      <dgm:spPr/>
    </dgm:pt>
    <dgm:pt modelId="{E45FD357-8910-4402-B9B3-C8FF453557D8}" type="pres">
      <dgm:prSet presAssocID="{EBF84B25-6474-4048-959A-190986756992}" presName="sibTrans" presStyleLbl="sibTrans2D1" presStyleIdx="1" presStyleCnt="2"/>
      <dgm:spPr/>
    </dgm:pt>
    <dgm:pt modelId="{FA2151BF-722C-47DD-BE5D-7C4002B3252F}" type="pres">
      <dgm:prSet presAssocID="{EBF84B25-6474-4048-959A-190986756992}" presName="connectorText" presStyleLbl="sibTrans2D1" presStyleIdx="1" presStyleCnt="2"/>
      <dgm:spPr/>
    </dgm:pt>
    <dgm:pt modelId="{8DB43FB3-6D71-4A92-9561-2930389BA2BB}" type="pres">
      <dgm:prSet presAssocID="{3F0231BD-8F22-44A8-A317-E6CF340AE61E}" presName="node" presStyleLbl="node1" presStyleIdx="2" presStyleCnt="3" custScaleY="71371" custLinFactNeighborX="2450" custLinFactNeighborY="-2402">
        <dgm:presLayoutVars>
          <dgm:bulletEnabled val="1"/>
        </dgm:presLayoutVars>
      </dgm:prSet>
      <dgm:spPr/>
    </dgm:pt>
  </dgm:ptLst>
  <dgm:cxnLst>
    <dgm:cxn modelId="{2BBC141C-52B9-4147-90F9-5812748E53E6}" type="presOf" srcId="{A16B7CFF-640E-4A9C-B242-313B944692DA}" destId="{41C8478C-E3C6-4D04-BF79-0E726F414DE8}" srcOrd="0" destOrd="0" presId="urn:microsoft.com/office/officeart/2005/8/layout/process1"/>
    <dgm:cxn modelId="{282A9427-7D4A-4115-9EA9-09165C212E3A}" srcId="{1D9B0A83-A15A-4B24-AA23-A5C65EBA5FFA}" destId="{A16B7CFF-640E-4A9C-B242-313B944692DA}" srcOrd="0" destOrd="0" parTransId="{C528D927-C18C-484A-A8BD-7B19D8EBAABB}" sibTransId="{17385158-AED5-4573-B0DB-3956E585CF87}"/>
    <dgm:cxn modelId="{673C022C-E77D-4EC8-9B1A-C3BFA4B6CD33}" type="presOf" srcId="{3F0231BD-8F22-44A8-A317-E6CF340AE61E}" destId="{8DB43FB3-6D71-4A92-9561-2930389BA2BB}" srcOrd="0" destOrd="0" presId="urn:microsoft.com/office/officeart/2005/8/layout/process1"/>
    <dgm:cxn modelId="{1548A734-1338-421C-BC00-73431816BBFA}" type="presOf" srcId="{EBF84B25-6474-4048-959A-190986756992}" destId="{FA2151BF-722C-47DD-BE5D-7C4002B3252F}" srcOrd="1" destOrd="0" presId="urn:microsoft.com/office/officeart/2005/8/layout/process1"/>
    <dgm:cxn modelId="{A1FC275F-84C7-4C99-A599-B0CECC3BE2DB}" srcId="{1D9B0A83-A15A-4B24-AA23-A5C65EBA5FFA}" destId="{3F0231BD-8F22-44A8-A317-E6CF340AE61E}" srcOrd="2" destOrd="0" parTransId="{60389675-3D59-4AB6-A180-273F2811F8E3}" sibTransId="{0FF6B2AE-2EAA-4043-B379-CEF8A8DD15B2}"/>
    <dgm:cxn modelId="{AC13DC62-47CD-4832-A365-CCE295EEA800}" type="presOf" srcId="{17385158-AED5-4573-B0DB-3956E585CF87}" destId="{DCA9B03C-2A8E-4138-A91A-11F5C803DDA6}" srcOrd="0" destOrd="0" presId="urn:microsoft.com/office/officeart/2005/8/layout/process1"/>
    <dgm:cxn modelId="{137A2069-5263-4748-A769-901BDAF04C0D}" type="presOf" srcId="{715D8436-3828-4985-B952-4D3CC60CFBF8}" destId="{887CF695-FFD8-4E43-BE76-9517BB934A76}" srcOrd="0" destOrd="0" presId="urn:microsoft.com/office/officeart/2005/8/layout/process1"/>
    <dgm:cxn modelId="{F96253C8-B909-4A29-8E0A-217AB9C05EA4}" type="presOf" srcId="{EBF84B25-6474-4048-959A-190986756992}" destId="{E45FD357-8910-4402-B9B3-C8FF453557D8}" srcOrd="0" destOrd="0" presId="urn:microsoft.com/office/officeart/2005/8/layout/process1"/>
    <dgm:cxn modelId="{D1F243CD-14DD-40BE-AD0B-EA2DC0D5BE5F}" srcId="{1D9B0A83-A15A-4B24-AA23-A5C65EBA5FFA}" destId="{715D8436-3828-4985-B952-4D3CC60CFBF8}" srcOrd="1" destOrd="0" parTransId="{D09D2A83-29EE-4196-A08F-1B664E171A18}" sibTransId="{EBF84B25-6474-4048-959A-190986756992}"/>
    <dgm:cxn modelId="{D34E5FE2-7BB4-496F-864A-CBB166E319D8}" type="presOf" srcId="{17385158-AED5-4573-B0DB-3956E585CF87}" destId="{9A101E24-E32D-4611-9EAA-2121E5ED9030}" srcOrd="1" destOrd="0" presId="urn:microsoft.com/office/officeart/2005/8/layout/process1"/>
    <dgm:cxn modelId="{D27864FF-60CE-47ED-BFCE-4579967DF900}" type="presOf" srcId="{1D9B0A83-A15A-4B24-AA23-A5C65EBA5FFA}" destId="{49DB7F3B-8780-42D6-B28C-135EB75F68C9}" srcOrd="0" destOrd="0" presId="urn:microsoft.com/office/officeart/2005/8/layout/process1"/>
    <dgm:cxn modelId="{14BADC4E-641C-4AE9-A20D-90431FD08A00}" type="presParOf" srcId="{49DB7F3B-8780-42D6-B28C-135EB75F68C9}" destId="{41C8478C-E3C6-4D04-BF79-0E726F414DE8}" srcOrd="0" destOrd="0" presId="urn:microsoft.com/office/officeart/2005/8/layout/process1"/>
    <dgm:cxn modelId="{3A1CF2CF-5375-4F78-9252-CD2E234FE84D}" type="presParOf" srcId="{49DB7F3B-8780-42D6-B28C-135EB75F68C9}" destId="{DCA9B03C-2A8E-4138-A91A-11F5C803DDA6}" srcOrd="1" destOrd="0" presId="urn:microsoft.com/office/officeart/2005/8/layout/process1"/>
    <dgm:cxn modelId="{5FCAC8BF-25F7-43EB-A632-990FEFB536CE}" type="presParOf" srcId="{DCA9B03C-2A8E-4138-A91A-11F5C803DDA6}" destId="{9A101E24-E32D-4611-9EAA-2121E5ED9030}" srcOrd="0" destOrd="0" presId="urn:microsoft.com/office/officeart/2005/8/layout/process1"/>
    <dgm:cxn modelId="{085847C0-842A-43E0-8B75-3CB25CFAFBC2}" type="presParOf" srcId="{49DB7F3B-8780-42D6-B28C-135EB75F68C9}" destId="{887CF695-FFD8-4E43-BE76-9517BB934A76}" srcOrd="2" destOrd="0" presId="urn:microsoft.com/office/officeart/2005/8/layout/process1"/>
    <dgm:cxn modelId="{C64790F6-3E02-4286-838A-A5E0AF8A0586}" type="presParOf" srcId="{49DB7F3B-8780-42D6-B28C-135EB75F68C9}" destId="{E45FD357-8910-4402-B9B3-C8FF453557D8}" srcOrd="3" destOrd="0" presId="urn:microsoft.com/office/officeart/2005/8/layout/process1"/>
    <dgm:cxn modelId="{3934E5DF-0061-4131-B746-79EE9D167937}" type="presParOf" srcId="{E45FD357-8910-4402-B9B3-C8FF453557D8}" destId="{FA2151BF-722C-47DD-BE5D-7C4002B3252F}" srcOrd="0" destOrd="0" presId="urn:microsoft.com/office/officeart/2005/8/layout/process1"/>
    <dgm:cxn modelId="{EBE98531-6CFF-4AB1-8E68-A10AE5619256}" type="presParOf" srcId="{49DB7F3B-8780-42D6-B28C-135EB75F68C9}" destId="{8DB43FB3-6D71-4A92-9561-2930389BA2B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084989-09A9-4067-89F8-E712FF9E3B6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2C3BD9E-F75A-4B3E-8DE5-4B1DB03A3A2F}" type="pres">
      <dgm:prSet presAssocID="{14084989-09A9-4067-89F8-E712FF9E3B6F}" presName="Name0" presStyleCnt="0">
        <dgm:presLayoutVars>
          <dgm:dir/>
          <dgm:resizeHandles val="exact"/>
        </dgm:presLayoutVars>
      </dgm:prSet>
      <dgm:spPr/>
    </dgm:pt>
  </dgm:ptLst>
  <dgm:cxnLst>
    <dgm:cxn modelId="{937B626D-1151-4486-940F-FF5D04C8DB97}" type="presOf" srcId="{14084989-09A9-4067-89F8-E712FF9E3B6F}" destId="{02C3BD9E-F75A-4B3E-8DE5-4B1DB03A3A2F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16AE92B-71FD-4176-A9D0-D3486819C7DD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A4BFBD-230D-45A2-851B-650AADBB5113}">
      <dgm:prSet phldrT="[Text]" custT="1"/>
      <dgm:spPr>
        <a:solidFill>
          <a:srgbClr val="FF0000"/>
        </a:solidFill>
      </dgm:spPr>
      <dgm:t>
        <a:bodyPr/>
        <a:lstStyle/>
        <a:p>
          <a:r>
            <a:rPr lang="en-HK" sz="1100" dirty="0"/>
            <a:t>Performance</a:t>
          </a:r>
        </a:p>
        <a:p>
          <a:r>
            <a:rPr lang="en-HK" sz="1600" dirty="0"/>
            <a:t>Y</a:t>
          </a:r>
          <a:endParaRPr lang="en-GB" sz="1100" dirty="0"/>
        </a:p>
      </dgm:t>
    </dgm:pt>
    <dgm:pt modelId="{27221955-A720-4F86-9984-4DA5D3212A73}" type="parTrans" cxnId="{D7755677-66FC-4CE2-A9B5-E13582ADA6BF}">
      <dgm:prSet/>
      <dgm:spPr/>
      <dgm:t>
        <a:bodyPr/>
        <a:lstStyle/>
        <a:p>
          <a:endParaRPr lang="en-GB"/>
        </a:p>
      </dgm:t>
    </dgm:pt>
    <dgm:pt modelId="{1D7FE25F-E111-4271-A34E-4AD353FCE288}" type="sibTrans" cxnId="{D7755677-66FC-4CE2-A9B5-E13582ADA6BF}">
      <dgm:prSet/>
      <dgm:spPr/>
      <dgm:t>
        <a:bodyPr/>
        <a:lstStyle/>
        <a:p>
          <a:endParaRPr lang="en-GB"/>
        </a:p>
      </dgm:t>
    </dgm:pt>
    <dgm:pt modelId="{54D8E217-E44D-4DB3-90F0-C40942593B97}">
      <dgm:prSet phldrT="[Text]" custT="1"/>
      <dgm:spPr/>
      <dgm:t>
        <a:bodyPr/>
        <a:lstStyle/>
        <a:p>
          <a:r>
            <a:rPr lang="en-HK" sz="1050" dirty="0"/>
            <a:t>Strategies</a:t>
          </a:r>
          <a:endParaRPr lang="en-GB" sz="1050" dirty="0"/>
        </a:p>
      </dgm:t>
    </dgm:pt>
    <dgm:pt modelId="{5F3690AF-839E-4B6F-A554-B571D03CA632}" type="parTrans" cxnId="{A061ADA9-C97A-4E68-97E5-A137466B7677}">
      <dgm:prSet/>
      <dgm:spPr/>
      <dgm:t>
        <a:bodyPr/>
        <a:lstStyle/>
        <a:p>
          <a:endParaRPr lang="en-GB"/>
        </a:p>
      </dgm:t>
    </dgm:pt>
    <dgm:pt modelId="{FC773861-A454-4353-942A-F09178D1EB80}" type="sibTrans" cxnId="{A061ADA9-C97A-4E68-97E5-A137466B7677}">
      <dgm:prSet/>
      <dgm:spPr/>
      <dgm:t>
        <a:bodyPr/>
        <a:lstStyle/>
        <a:p>
          <a:endParaRPr lang="en-GB"/>
        </a:p>
      </dgm:t>
    </dgm:pt>
    <dgm:pt modelId="{57A8D77E-A7F1-4F8B-8044-3FCE301C9D35}">
      <dgm:prSet phldrT="[Text]" custT="1"/>
      <dgm:spPr/>
      <dgm:t>
        <a:bodyPr/>
        <a:lstStyle/>
        <a:p>
          <a:r>
            <a:rPr lang="en-HK" sz="800" dirty="0"/>
            <a:t>Employees</a:t>
          </a:r>
          <a:endParaRPr lang="en-GB" sz="800" dirty="0"/>
        </a:p>
      </dgm:t>
    </dgm:pt>
    <dgm:pt modelId="{14B3248A-1A02-4799-AE2E-89F5EF0F7D69}" type="parTrans" cxnId="{FACFF5ED-8FC5-4DA5-B584-6CD31625AA52}">
      <dgm:prSet/>
      <dgm:spPr/>
      <dgm:t>
        <a:bodyPr/>
        <a:lstStyle/>
        <a:p>
          <a:endParaRPr lang="en-GB"/>
        </a:p>
      </dgm:t>
    </dgm:pt>
    <dgm:pt modelId="{46E35E4D-3AD3-4934-BA2B-E185AF244C47}" type="sibTrans" cxnId="{FACFF5ED-8FC5-4DA5-B584-6CD31625AA52}">
      <dgm:prSet/>
      <dgm:spPr/>
      <dgm:t>
        <a:bodyPr/>
        <a:lstStyle/>
        <a:p>
          <a:endParaRPr lang="en-GB"/>
        </a:p>
      </dgm:t>
    </dgm:pt>
    <dgm:pt modelId="{353A1273-271B-4B37-9ABA-BD0268DC48E5}">
      <dgm:prSet phldrT="[Text]" custT="1"/>
      <dgm:spPr/>
      <dgm:t>
        <a:bodyPr/>
        <a:lstStyle/>
        <a:p>
          <a:r>
            <a:rPr lang="en-HK" sz="1000" dirty="0"/>
            <a:t>Executives</a:t>
          </a:r>
          <a:endParaRPr lang="en-GB" sz="1000" dirty="0"/>
        </a:p>
      </dgm:t>
    </dgm:pt>
    <dgm:pt modelId="{8CC683F2-43FB-4215-9BBE-24CFF1B93955}" type="parTrans" cxnId="{1C1130A6-A979-46CB-B305-4D22D7663834}">
      <dgm:prSet/>
      <dgm:spPr/>
      <dgm:t>
        <a:bodyPr/>
        <a:lstStyle/>
        <a:p>
          <a:endParaRPr lang="en-GB"/>
        </a:p>
      </dgm:t>
    </dgm:pt>
    <dgm:pt modelId="{B887E0BC-B732-40B4-A365-A68B59C663B1}" type="sibTrans" cxnId="{1C1130A6-A979-46CB-B305-4D22D7663834}">
      <dgm:prSet/>
      <dgm:spPr/>
      <dgm:t>
        <a:bodyPr/>
        <a:lstStyle/>
        <a:p>
          <a:endParaRPr lang="en-GB"/>
        </a:p>
      </dgm:t>
    </dgm:pt>
    <dgm:pt modelId="{9CCA91FF-2976-4019-9265-75DAE88A78D5}">
      <dgm:prSet phldrT="[Text]"/>
      <dgm:spPr/>
      <dgm:t>
        <a:bodyPr/>
        <a:lstStyle/>
        <a:p>
          <a:r>
            <a:rPr lang="en-HK" dirty="0"/>
            <a:t>Customers</a:t>
          </a:r>
          <a:endParaRPr lang="en-GB" dirty="0"/>
        </a:p>
      </dgm:t>
    </dgm:pt>
    <dgm:pt modelId="{68CA80F5-E2C9-48E5-BEDD-5C93525EB368}" type="parTrans" cxnId="{90C55C56-FCB1-4176-AC45-A757E9119A99}">
      <dgm:prSet/>
      <dgm:spPr/>
      <dgm:t>
        <a:bodyPr/>
        <a:lstStyle/>
        <a:p>
          <a:endParaRPr lang="en-GB"/>
        </a:p>
      </dgm:t>
    </dgm:pt>
    <dgm:pt modelId="{9BC08AE6-A5F0-434E-8047-A69A44F13B41}" type="sibTrans" cxnId="{90C55C56-FCB1-4176-AC45-A757E9119A99}">
      <dgm:prSet/>
      <dgm:spPr/>
      <dgm:t>
        <a:bodyPr/>
        <a:lstStyle/>
        <a:p>
          <a:endParaRPr lang="en-GB"/>
        </a:p>
      </dgm:t>
    </dgm:pt>
    <dgm:pt modelId="{4C587E90-E586-455C-A30B-03D22F0EC93B}">
      <dgm:prSet custT="1"/>
      <dgm:spPr/>
      <dgm:t>
        <a:bodyPr/>
        <a:lstStyle/>
        <a:p>
          <a:r>
            <a:rPr lang="en-HK" sz="1050" dirty="0"/>
            <a:t>Factor 2</a:t>
          </a:r>
          <a:endParaRPr lang="en-GB" sz="1050" dirty="0"/>
        </a:p>
      </dgm:t>
    </dgm:pt>
    <dgm:pt modelId="{C6E5A9EB-1FDD-40CA-BB63-B9EBC67BB60D}" type="parTrans" cxnId="{54639A6F-2FEC-4845-9964-E094839E6213}">
      <dgm:prSet/>
      <dgm:spPr/>
      <dgm:t>
        <a:bodyPr/>
        <a:lstStyle/>
        <a:p>
          <a:endParaRPr lang="en-GB"/>
        </a:p>
      </dgm:t>
    </dgm:pt>
    <dgm:pt modelId="{FC00A31B-7D5E-4978-850A-ED8E4CBBF757}" type="sibTrans" cxnId="{54639A6F-2FEC-4845-9964-E094839E6213}">
      <dgm:prSet/>
      <dgm:spPr/>
      <dgm:t>
        <a:bodyPr/>
        <a:lstStyle/>
        <a:p>
          <a:endParaRPr lang="en-GB"/>
        </a:p>
      </dgm:t>
    </dgm:pt>
    <dgm:pt modelId="{606E698E-4E28-46F5-AAF3-8CD417697E66}">
      <dgm:prSet custT="1"/>
      <dgm:spPr/>
      <dgm:t>
        <a:bodyPr/>
        <a:lstStyle/>
        <a:p>
          <a:r>
            <a:rPr lang="en-HK" sz="1100" dirty="0"/>
            <a:t>Factor 1</a:t>
          </a:r>
          <a:endParaRPr lang="en-GB" sz="1100" dirty="0"/>
        </a:p>
      </dgm:t>
    </dgm:pt>
    <dgm:pt modelId="{12AB8F6A-18F1-46F2-8383-383AFF583AC9}" type="parTrans" cxnId="{35FD8D4A-47EF-4B55-9ECC-143D18FEEC9D}">
      <dgm:prSet/>
      <dgm:spPr/>
      <dgm:t>
        <a:bodyPr/>
        <a:lstStyle/>
        <a:p>
          <a:endParaRPr lang="en-GB"/>
        </a:p>
      </dgm:t>
    </dgm:pt>
    <dgm:pt modelId="{635C681F-4094-4A53-9AAD-391F4CBB51EB}" type="sibTrans" cxnId="{35FD8D4A-47EF-4B55-9ECC-143D18FEEC9D}">
      <dgm:prSet/>
      <dgm:spPr/>
      <dgm:t>
        <a:bodyPr/>
        <a:lstStyle/>
        <a:p>
          <a:endParaRPr lang="en-GB"/>
        </a:p>
      </dgm:t>
    </dgm:pt>
    <dgm:pt modelId="{FB331C9B-CBB5-47B6-A41A-E504C133081B}" type="pres">
      <dgm:prSet presAssocID="{316AE92B-71FD-4176-A9D0-D3486819C7DD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976343F-E9C8-49B5-B43A-28FED7CAA8DF}" type="pres">
      <dgm:prSet presAssocID="{69A4BFBD-230D-45A2-851B-650AADBB5113}" presName="centerShape" presStyleLbl="node0" presStyleIdx="0" presStyleCnt="1" custScaleX="144435"/>
      <dgm:spPr/>
    </dgm:pt>
    <dgm:pt modelId="{D13BF710-4174-4865-959D-AB240651425E}" type="pres">
      <dgm:prSet presAssocID="{5F3690AF-839E-4B6F-A554-B571D03CA632}" presName="Name9" presStyleLbl="parChTrans1D2" presStyleIdx="0" presStyleCnt="6"/>
      <dgm:spPr/>
    </dgm:pt>
    <dgm:pt modelId="{F9C56C0B-5126-45C9-BABB-22772B52A2CB}" type="pres">
      <dgm:prSet presAssocID="{5F3690AF-839E-4B6F-A554-B571D03CA632}" presName="connTx" presStyleLbl="parChTrans1D2" presStyleIdx="0" presStyleCnt="6"/>
      <dgm:spPr/>
    </dgm:pt>
    <dgm:pt modelId="{A84F2C9D-BCD4-474B-9DBB-27B82EF25473}" type="pres">
      <dgm:prSet presAssocID="{54D8E217-E44D-4DB3-90F0-C40942593B97}" presName="node" presStyleLbl="node1" presStyleIdx="0" presStyleCnt="6">
        <dgm:presLayoutVars>
          <dgm:bulletEnabled val="1"/>
        </dgm:presLayoutVars>
      </dgm:prSet>
      <dgm:spPr/>
    </dgm:pt>
    <dgm:pt modelId="{CF5EAA54-A141-4402-923E-94A710FDB603}" type="pres">
      <dgm:prSet presAssocID="{14B3248A-1A02-4799-AE2E-89F5EF0F7D69}" presName="Name9" presStyleLbl="parChTrans1D2" presStyleIdx="1" presStyleCnt="6"/>
      <dgm:spPr/>
    </dgm:pt>
    <dgm:pt modelId="{644BD89D-A1AE-466C-9E3F-97459E8342C8}" type="pres">
      <dgm:prSet presAssocID="{14B3248A-1A02-4799-AE2E-89F5EF0F7D69}" presName="connTx" presStyleLbl="parChTrans1D2" presStyleIdx="1" presStyleCnt="6"/>
      <dgm:spPr/>
    </dgm:pt>
    <dgm:pt modelId="{338B84AE-90B3-4082-BDDB-0181A1C690A7}" type="pres">
      <dgm:prSet presAssocID="{57A8D77E-A7F1-4F8B-8044-3FCE301C9D35}" presName="node" presStyleLbl="node1" presStyleIdx="1" presStyleCnt="6">
        <dgm:presLayoutVars>
          <dgm:bulletEnabled val="1"/>
        </dgm:presLayoutVars>
      </dgm:prSet>
      <dgm:spPr/>
    </dgm:pt>
    <dgm:pt modelId="{794CA176-A4F6-4585-AEC9-7C6FD1EB8024}" type="pres">
      <dgm:prSet presAssocID="{8CC683F2-43FB-4215-9BBE-24CFF1B93955}" presName="Name9" presStyleLbl="parChTrans1D2" presStyleIdx="2" presStyleCnt="6"/>
      <dgm:spPr/>
    </dgm:pt>
    <dgm:pt modelId="{D0709FF2-C7DD-4CDF-AEC5-7D90976C1B6F}" type="pres">
      <dgm:prSet presAssocID="{8CC683F2-43FB-4215-9BBE-24CFF1B93955}" presName="connTx" presStyleLbl="parChTrans1D2" presStyleIdx="2" presStyleCnt="6"/>
      <dgm:spPr/>
    </dgm:pt>
    <dgm:pt modelId="{892E0C7B-74D4-4719-A75F-99F09B81400E}" type="pres">
      <dgm:prSet presAssocID="{353A1273-271B-4B37-9ABA-BD0268DC48E5}" presName="node" presStyleLbl="node1" presStyleIdx="2" presStyleCnt="6">
        <dgm:presLayoutVars>
          <dgm:bulletEnabled val="1"/>
        </dgm:presLayoutVars>
      </dgm:prSet>
      <dgm:spPr/>
    </dgm:pt>
    <dgm:pt modelId="{B442B701-2B47-4550-95BC-F6E3A9CCEE96}" type="pres">
      <dgm:prSet presAssocID="{68CA80F5-E2C9-48E5-BEDD-5C93525EB368}" presName="Name9" presStyleLbl="parChTrans1D2" presStyleIdx="3" presStyleCnt="6"/>
      <dgm:spPr/>
    </dgm:pt>
    <dgm:pt modelId="{4A2C116F-4801-4D3B-9BC9-5193C09D518D}" type="pres">
      <dgm:prSet presAssocID="{68CA80F5-E2C9-48E5-BEDD-5C93525EB368}" presName="connTx" presStyleLbl="parChTrans1D2" presStyleIdx="3" presStyleCnt="6"/>
      <dgm:spPr/>
    </dgm:pt>
    <dgm:pt modelId="{CAC1B79A-B6BB-4234-ADB1-D2170F75BC4C}" type="pres">
      <dgm:prSet presAssocID="{9CCA91FF-2976-4019-9265-75DAE88A78D5}" presName="node" presStyleLbl="node1" presStyleIdx="3" presStyleCnt="6">
        <dgm:presLayoutVars>
          <dgm:bulletEnabled val="1"/>
        </dgm:presLayoutVars>
      </dgm:prSet>
      <dgm:spPr/>
    </dgm:pt>
    <dgm:pt modelId="{E07C77B5-042B-4524-9C61-F6C4BED50863}" type="pres">
      <dgm:prSet presAssocID="{C6E5A9EB-1FDD-40CA-BB63-B9EBC67BB60D}" presName="Name9" presStyleLbl="parChTrans1D2" presStyleIdx="4" presStyleCnt="6"/>
      <dgm:spPr/>
    </dgm:pt>
    <dgm:pt modelId="{56E0D3AD-98AC-46D4-964B-53DEC46AB245}" type="pres">
      <dgm:prSet presAssocID="{C6E5A9EB-1FDD-40CA-BB63-B9EBC67BB60D}" presName="connTx" presStyleLbl="parChTrans1D2" presStyleIdx="4" presStyleCnt="6"/>
      <dgm:spPr/>
    </dgm:pt>
    <dgm:pt modelId="{964DB814-053C-498F-9510-51EA9AC248CF}" type="pres">
      <dgm:prSet presAssocID="{4C587E90-E586-455C-A30B-03D22F0EC93B}" presName="node" presStyleLbl="node1" presStyleIdx="4" presStyleCnt="6">
        <dgm:presLayoutVars>
          <dgm:bulletEnabled val="1"/>
        </dgm:presLayoutVars>
      </dgm:prSet>
      <dgm:spPr/>
    </dgm:pt>
    <dgm:pt modelId="{EB9209D1-1251-40AB-94DA-742A7E2ED8FA}" type="pres">
      <dgm:prSet presAssocID="{12AB8F6A-18F1-46F2-8383-383AFF583AC9}" presName="Name9" presStyleLbl="parChTrans1D2" presStyleIdx="5" presStyleCnt="6"/>
      <dgm:spPr/>
    </dgm:pt>
    <dgm:pt modelId="{586C1C40-DC2F-4657-9280-3580C0545026}" type="pres">
      <dgm:prSet presAssocID="{12AB8F6A-18F1-46F2-8383-383AFF583AC9}" presName="connTx" presStyleLbl="parChTrans1D2" presStyleIdx="5" presStyleCnt="6"/>
      <dgm:spPr/>
    </dgm:pt>
    <dgm:pt modelId="{F7E68B12-0302-4209-9FD4-9A31FBA91365}" type="pres">
      <dgm:prSet presAssocID="{606E698E-4E28-46F5-AAF3-8CD417697E66}" presName="node" presStyleLbl="node1" presStyleIdx="5" presStyleCnt="6">
        <dgm:presLayoutVars>
          <dgm:bulletEnabled val="1"/>
        </dgm:presLayoutVars>
      </dgm:prSet>
      <dgm:spPr/>
    </dgm:pt>
  </dgm:ptLst>
  <dgm:cxnLst>
    <dgm:cxn modelId="{3E27E50D-18D0-4A2F-AB2C-45FF35A09BF1}" type="presOf" srcId="{9CCA91FF-2976-4019-9265-75DAE88A78D5}" destId="{CAC1B79A-B6BB-4234-ADB1-D2170F75BC4C}" srcOrd="0" destOrd="0" presId="urn:microsoft.com/office/officeart/2005/8/layout/radial1"/>
    <dgm:cxn modelId="{56AED711-5C42-4D0F-AA96-8890995F76A4}" type="presOf" srcId="{C6E5A9EB-1FDD-40CA-BB63-B9EBC67BB60D}" destId="{56E0D3AD-98AC-46D4-964B-53DEC46AB245}" srcOrd="1" destOrd="0" presId="urn:microsoft.com/office/officeart/2005/8/layout/radial1"/>
    <dgm:cxn modelId="{E2EF7830-A27F-4AC4-9525-BA5882B571FE}" type="presOf" srcId="{8CC683F2-43FB-4215-9BBE-24CFF1B93955}" destId="{D0709FF2-C7DD-4CDF-AEC5-7D90976C1B6F}" srcOrd="1" destOrd="0" presId="urn:microsoft.com/office/officeart/2005/8/layout/radial1"/>
    <dgm:cxn modelId="{551D8546-C1A4-4EFD-B9DB-B978C857E4FE}" type="presOf" srcId="{316AE92B-71FD-4176-A9D0-D3486819C7DD}" destId="{FB331C9B-CBB5-47B6-A41A-E504C133081B}" srcOrd="0" destOrd="0" presId="urn:microsoft.com/office/officeart/2005/8/layout/radial1"/>
    <dgm:cxn modelId="{2BA86247-8C44-4B29-B3DF-E38F369D0F8D}" type="presOf" srcId="{69A4BFBD-230D-45A2-851B-650AADBB5113}" destId="{0976343F-E9C8-49B5-B43A-28FED7CAA8DF}" srcOrd="0" destOrd="0" presId="urn:microsoft.com/office/officeart/2005/8/layout/radial1"/>
    <dgm:cxn modelId="{0D724068-15BF-4F48-8256-94056C987F93}" type="presOf" srcId="{606E698E-4E28-46F5-AAF3-8CD417697E66}" destId="{F7E68B12-0302-4209-9FD4-9A31FBA91365}" srcOrd="0" destOrd="0" presId="urn:microsoft.com/office/officeart/2005/8/layout/radial1"/>
    <dgm:cxn modelId="{A476856A-97F9-40D2-A947-853C83B9E9CD}" type="presOf" srcId="{68CA80F5-E2C9-48E5-BEDD-5C93525EB368}" destId="{4A2C116F-4801-4D3B-9BC9-5193C09D518D}" srcOrd="1" destOrd="0" presId="urn:microsoft.com/office/officeart/2005/8/layout/radial1"/>
    <dgm:cxn modelId="{35FD8D4A-47EF-4B55-9ECC-143D18FEEC9D}" srcId="{69A4BFBD-230D-45A2-851B-650AADBB5113}" destId="{606E698E-4E28-46F5-AAF3-8CD417697E66}" srcOrd="5" destOrd="0" parTransId="{12AB8F6A-18F1-46F2-8383-383AFF583AC9}" sibTransId="{635C681F-4094-4A53-9AAD-391F4CBB51EB}"/>
    <dgm:cxn modelId="{54639A6F-2FEC-4845-9964-E094839E6213}" srcId="{69A4BFBD-230D-45A2-851B-650AADBB5113}" destId="{4C587E90-E586-455C-A30B-03D22F0EC93B}" srcOrd="4" destOrd="0" parTransId="{C6E5A9EB-1FDD-40CA-BB63-B9EBC67BB60D}" sibTransId="{FC00A31B-7D5E-4978-850A-ED8E4CBBF757}"/>
    <dgm:cxn modelId="{92466F54-1E71-4BB5-9ED3-84E79893F0C2}" type="presOf" srcId="{4C587E90-E586-455C-A30B-03D22F0EC93B}" destId="{964DB814-053C-498F-9510-51EA9AC248CF}" srcOrd="0" destOrd="0" presId="urn:microsoft.com/office/officeart/2005/8/layout/radial1"/>
    <dgm:cxn modelId="{4BBBEC54-8A44-4AAE-98A1-4F3AE8E861C6}" type="presOf" srcId="{5F3690AF-839E-4B6F-A554-B571D03CA632}" destId="{D13BF710-4174-4865-959D-AB240651425E}" srcOrd="0" destOrd="0" presId="urn:microsoft.com/office/officeart/2005/8/layout/radial1"/>
    <dgm:cxn modelId="{90C55C56-FCB1-4176-AC45-A757E9119A99}" srcId="{69A4BFBD-230D-45A2-851B-650AADBB5113}" destId="{9CCA91FF-2976-4019-9265-75DAE88A78D5}" srcOrd="3" destOrd="0" parTransId="{68CA80F5-E2C9-48E5-BEDD-5C93525EB368}" sibTransId="{9BC08AE6-A5F0-434E-8047-A69A44F13B41}"/>
    <dgm:cxn modelId="{D7755677-66FC-4CE2-A9B5-E13582ADA6BF}" srcId="{316AE92B-71FD-4176-A9D0-D3486819C7DD}" destId="{69A4BFBD-230D-45A2-851B-650AADBB5113}" srcOrd="0" destOrd="0" parTransId="{27221955-A720-4F86-9984-4DA5D3212A73}" sibTransId="{1D7FE25F-E111-4271-A34E-4AD353FCE288}"/>
    <dgm:cxn modelId="{46041290-5D42-4C9C-8FA4-30FCB3228A5C}" type="presOf" srcId="{14B3248A-1A02-4799-AE2E-89F5EF0F7D69}" destId="{CF5EAA54-A141-4402-923E-94A710FDB603}" srcOrd="0" destOrd="0" presId="urn:microsoft.com/office/officeart/2005/8/layout/radial1"/>
    <dgm:cxn modelId="{1C1130A6-A979-46CB-B305-4D22D7663834}" srcId="{69A4BFBD-230D-45A2-851B-650AADBB5113}" destId="{353A1273-271B-4B37-9ABA-BD0268DC48E5}" srcOrd="2" destOrd="0" parTransId="{8CC683F2-43FB-4215-9BBE-24CFF1B93955}" sibTransId="{B887E0BC-B732-40B4-A365-A68B59C663B1}"/>
    <dgm:cxn modelId="{A061ADA9-C97A-4E68-97E5-A137466B7677}" srcId="{69A4BFBD-230D-45A2-851B-650AADBB5113}" destId="{54D8E217-E44D-4DB3-90F0-C40942593B97}" srcOrd="0" destOrd="0" parTransId="{5F3690AF-839E-4B6F-A554-B571D03CA632}" sibTransId="{FC773861-A454-4353-942A-F09178D1EB80}"/>
    <dgm:cxn modelId="{6CE8E1AA-AE66-4533-A03B-C0D1BD4B892A}" type="presOf" srcId="{5F3690AF-839E-4B6F-A554-B571D03CA632}" destId="{F9C56C0B-5126-45C9-BABB-22772B52A2CB}" srcOrd="1" destOrd="0" presId="urn:microsoft.com/office/officeart/2005/8/layout/radial1"/>
    <dgm:cxn modelId="{A7E85AB6-6280-492D-A640-72863595C724}" type="presOf" srcId="{14B3248A-1A02-4799-AE2E-89F5EF0F7D69}" destId="{644BD89D-A1AE-466C-9E3F-97459E8342C8}" srcOrd="1" destOrd="0" presId="urn:microsoft.com/office/officeart/2005/8/layout/radial1"/>
    <dgm:cxn modelId="{965CFFB9-37BC-4F86-AD17-FE6818B87018}" type="presOf" srcId="{57A8D77E-A7F1-4F8B-8044-3FCE301C9D35}" destId="{338B84AE-90B3-4082-BDDB-0181A1C690A7}" srcOrd="0" destOrd="0" presId="urn:microsoft.com/office/officeart/2005/8/layout/radial1"/>
    <dgm:cxn modelId="{20A1D1BA-A859-4C2E-8C46-998F43E5DD44}" type="presOf" srcId="{353A1273-271B-4B37-9ABA-BD0268DC48E5}" destId="{892E0C7B-74D4-4719-A75F-99F09B81400E}" srcOrd="0" destOrd="0" presId="urn:microsoft.com/office/officeart/2005/8/layout/radial1"/>
    <dgm:cxn modelId="{929056BE-97E5-486B-81A2-4C980303F047}" type="presOf" srcId="{8CC683F2-43FB-4215-9BBE-24CFF1B93955}" destId="{794CA176-A4F6-4585-AEC9-7C6FD1EB8024}" srcOrd="0" destOrd="0" presId="urn:microsoft.com/office/officeart/2005/8/layout/radial1"/>
    <dgm:cxn modelId="{431BB2C7-CBEB-4F90-9816-F455F0653F5C}" type="presOf" srcId="{12AB8F6A-18F1-46F2-8383-383AFF583AC9}" destId="{EB9209D1-1251-40AB-94DA-742A7E2ED8FA}" srcOrd="0" destOrd="0" presId="urn:microsoft.com/office/officeart/2005/8/layout/radial1"/>
    <dgm:cxn modelId="{82A81EE2-5326-4791-A587-F948C0FF6F25}" type="presOf" srcId="{C6E5A9EB-1FDD-40CA-BB63-B9EBC67BB60D}" destId="{E07C77B5-042B-4524-9C61-F6C4BED50863}" srcOrd="0" destOrd="0" presId="urn:microsoft.com/office/officeart/2005/8/layout/radial1"/>
    <dgm:cxn modelId="{F5AC26E7-7BF8-413D-AE3E-4F3E908EDB5A}" type="presOf" srcId="{12AB8F6A-18F1-46F2-8383-383AFF583AC9}" destId="{586C1C40-DC2F-4657-9280-3580C0545026}" srcOrd="1" destOrd="0" presId="urn:microsoft.com/office/officeart/2005/8/layout/radial1"/>
    <dgm:cxn modelId="{23282CEA-4E57-4220-9FB0-F6C1FCF620D2}" type="presOf" srcId="{54D8E217-E44D-4DB3-90F0-C40942593B97}" destId="{A84F2C9D-BCD4-474B-9DBB-27B82EF25473}" srcOrd="0" destOrd="0" presId="urn:microsoft.com/office/officeart/2005/8/layout/radial1"/>
    <dgm:cxn modelId="{FACFF5ED-8FC5-4DA5-B584-6CD31625AA52}" srcId="{69A4BFBD-230D-45A2-851B-650AADBB5113}" destId="{57A8D77E-A7F1-4F8B-8044-3FCE301C9D35}" srcOrd="1" destOrd="0" parTransId="{14B3248A-1A02-4799-AE2E-89F5EF0F7D69}" sibTransId="{46E35E4D-3AD3-4934-BA2B-E185AF244C47}"/>
    <dgm:cxn modelId="{AAB0CDFF-7D23-479A-B204-5DABBAECAC1B}" type="presOf" srcId="{68CA80F5-E2C9-48E5-BEDD-5C93525EB368}" destId="{B442B701-2B47-4550-95BC-F6E3A9CCEE96}" srcOrd="0" destOrd="0" presId="urn:microsoft.com/office/officeart/2005/8/layout/radial1"/>
    <dgm:cxn modelId="{0526B0F5-3BC0-442E-B5C6-835E92F858D8}" type="presParOf" srcId="{FB331C9B-CBB5-47B6-A41A-E504C133081B}" destId="{0976343F-E9C8-49B5-B43A-28FED7CAA8DF}" srcOrd="0" destOrd="0" presId="urn:microsoft.com/office/officeart/2005/8/layout/radial1"/>
    <dgm:cxn modelId="{3645BB8E-0609-47B4-89E1-2B8AF7AB46FC}" type="presParOf" srcId="{FB331C9B-CBB5-47B6-A41A-E504C133081B}" destId="{D13BF710-4174-4865-959D-AB240651425E}" srcOrd="1" destOrd="0" presId="urn:microsoft.com/office/officeart/2005/8/layout/radial1"/>
    <dgm:cxn modelId="{BAEF5ADC-A0F4-46D5-9856-2C98B060B8BA}" type="presParOf" srcId="{D13BF710-4174-4865-959D-AB240651425E}" destId="{F9C56C0B-5126-45C9-BABB-22772B52A2CB}" srcOrd="0" destOrd="0" presId="urn:microsoft.com/office/officeart/2005/8/layout/radial1"/>
    <dgm:cxn modelId="{BC8423CD-3E7B-4192-B0C6-AB6BFB9070A9}" type="presParOf" srcId="{FB331C9B-CBB5-47B6-A41A-E504C133081B}" destId="{A84F2C9D-BCD4-474B-9DBB-27B82EF25473}" srcOrd="2" destOrd="0" presId="urn:microsoft.com/office/officeart/2005/8/layout/radial1"/>
    <dgm:cxn modelId="{11F0328F-C8FB-4225-B7E6-16BE1469D82C}" type="presParOf" srcId="{FB331C9B-CBB5-47B6-A41A-E504C133081B}" destId="{CF5EAA54-A141-4402-923E-94A710FDB603}" srcOrd="3" destOrd="0" presId="urn:microsoft.com/office/officeart/2005/8/layout/radial1"/>
    <dgm:cxn modelId="{D750CAC6-9E78-49A8-A751-92BD9AC883E4}" type="presParOf" srcId="{CF5EAA54-A141-4402-923E-94A710FDB603}" destId="{644BD89D-A1AE-466C-9E3F-97459E8342C8}" srcOrd="0" destOrd="0" presId="urn:microsoft.com/office/officeart/2005/8/layout/radial1"/>
    <dgm:cxn modelId="{06569FA1-0DE6-4FFD-91F8-82DAC9879031}" type="presParOf" srcId="{FB331C9B-CBB5-47B6-A41A-E504C133081B}" destId="{338B84AE-90B3-4082-BDDB-0181A1C690A7}" srcOrd="4" destOrd="0" presId="urn:microsoft.com/office/officeart/2005/8/layout/radial1"/>
    <dgm:cxn modelId="{339B8E82-3BB3-4EE1-B085-96047F660029}" type="presParOf" srcId="{FB331C9B-CBB5-47B6-A41A-E504C133081B}" destId="{794CA176-A4F6-4585-AEC9-7C6FD1EB8024}" srcOrd="5" destOrd="0" presId="urn:microsoft.com/office/officeart/2005/8/layout/radial1"/>
    <dgm:cxn modelId="{3A00C91F-6F52-433E-98F4-55A5CB7BD466}" type="presParOf" srcId="{794CA176-A4F6-4585-AEC9-7C6FD1EB8024}" destId="{D0709FF2-C7DD-4CDF-AEC5-7D90976C1B6F}" srcOrd="0" destOrd="0" presId="urn:microsoft.com/office/officeart/2005/8/layout/radial1"/>
    <dgm:cxn modelId="{AA3249C6-6F9B-44AD-AFB8-DB0D8E13657A}" type="presParOf" srcId="{FB331C9B-CBB5-47B6-A41A-E504C133081B}" destId="{892E0C7B-74D4-4719-A75F-99F09B81400E}" srcOrd="6" destOrd="0" presId="urn:microsoft.com/office/officeart/2005/8/layout/radial1"/>
    <dgm:cxn modelId="{71684852-B538-4BEA-ADAB-77722AAEBF47}" type="presParOf" srcId="{FB331C9B-CBB5-47B6-A41A-E504C133081B}" destId="{B442B701-2B47-4550-95BC-F6E3A9CCEE96}" srcOrd="7" destOrd="0" presId="urn:microsoft.com/office/officeart/2005/8/layout/radial1"/>
    <dgm:cxn modelId="{268EC961-55C5-4F2B-9D1E-C3B34FE52ABB}" type="presParOf" srcId="{B442B701-2B47-4550-95BC-F6E3A9CCEE96}" destId="{4A2C116F-4801-4D3B-9BC9-5193C09D518D}" srcOrd="0" destOrd="0" presId="urn:microsoft.com/office/officeart/2005/8/layout/radial1"/>
    <dgm:cxn modelId="{FEF425C7-DBFC-4F99-9E40-354198589C8B}" type="presParOf" srcId="{FB331C9B-CBB5-47B6-A41A-E504C133081B}" destId="{CAC1B79A-B6BB-4234-ADB1-D2170F75BC4C}" srcOrd="8" destOrd="0" presId="urn:microsoft.com/office/officeart/2005/8/layout/radial1"/>
    <dgm:cxn modelId="{171DB2CE-65E5-47D8-92D4-A95B7D503E33}" type="presParOf" srcId="{FB331C9B-CBB5-47B6-A41A-E504C133081B}" destId="{E07C77B5-042B-4524-9C61-F6C4BED50863}" srcOrd="9" destOrd="0" presId="urn:microsoft.com/office/officeart/2005/8/layout/radial1"/>
    <dgm:cxn modelId="{8B35BF5A-E695-4CA4-9AA6-47065379921E}" type="presParOf" srcId="{E07C77B5-042B-4524-9C61-F6C4BED50863}" destId="{56E0D3AD-98AC-46D4-964B-53DEC46AB245}" srcOrd="0" destOrd="0" presId="urn:microsoft.com/office/officeart/2005/8/layout/radial1"/>
    <dgm:cxn modelId="{8C6764B8-5B68-467E-9A94-5917002E10FA}" type="presParOf" srcId="{FB331C9B-CBB5-47B6-A41A-E504C133081B}" destId="{964DB814-053C-498F-9510-51EA9AC248CF}" srcOrd="10" destOrd="0" presId="urn:microsoft.com/office/officeart/2005/8/layout/radial1"/>
    <dgm:cxn modelId="{FDCC7FEE-37C6-4256-A625-A03182D1B6DF}" type="presParOf" srcId="{FB331C9B-CBB5-47B6-A41A-E504C133081B}" destId="{EB9209D1-1251-40AB-94DA-742A7E2ED8FA}" srcOrd="11" destOrd="0" presId="urn:microsoft.com/office/officeart/2005/8/layout/radial1"/>
    <dgm:cxn modelId="{AB5FF5A7-0B1D-42CB-998B-E36C88CB762F}" type="presParOf" srcId="{EB9209D1-1251-40AB-94DA-742A7E2ED8FA}" destId="{586C1C40-DC2F-4657-9280-3580C0545026}" srcOrd="0" destOrd="0" presId="urn:microsoft.com/office/officeart/2005/8/layout/radial1"/>
    <dgm:cxn modelId="{C919EEB9-3589-47AB-A809-1B2D29E2BD34}" type="presParOf" srcId="{FB331C9B-CBB5-47B6-A41A-E504C133081B}" destId="{F7E68B12-0302-4209-9FD4-9A31FBA91365}" srcOrd="12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FDB32A-BBAB-4CE4-8940-9C9A23F122FF}">
      <dsp:nvSpPr>
        <dsp:cNvPr id="0" name=""/>
        <dsp:cNvSpPr/>
      </dsp:nvSpPr>
      <dsp:spPr>
        <a:xfrm>
          <a:off x="790721" y="0"/>
          <a:ext cx="882236" cy="881534"/>
        </a:xfrm>
        <a:prstGeom prst="trapezoid">
          <a:avLst>
            <a:gd name="adj" fmla="val 50040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Managers</a:t>
          </a:r>
          <a:endParaRPr lang="en-GB" sz="1200" b="1" kern="1200" dirty="0"/>
        </a:p>
      </dsp:txBody>
      <dsp:txXfrm>
        <a:off x="790721" y="0"/>
        <a:ext cx="882236" cy="881534"/>
      </dsp:txXfrm>
    </dsp:sp>
    <dsp:sp modelId="{EA09D1D8-6288-4A11-B265-65475CA17025}">
      <dsp:nvSpPr>
        <dsp:cNvPr id="0" name=""/>
        <dsp:cNvSpPr/>
      </dsp:nvSpPr>
      <dsp:spPr>
        <a:xfrm>
          <a:off x="364972" y="850055"/>
          <a:ext cx="1764472" cy="881534"/>
        </a:xfrm>
        <a:prstGeom prst="trapezoid">
          <a:avLst>
            <a:gd name="adj" fmla="val 5004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Supervisors</a:t>
          </a:r>
          <a:endParaRPr lang="en-GB" sz="1400" b="1" kern="1200" dirty="0"/>
        </a:p>
      </dsp:txBody>
      <dsp:txXfrm>
        <a:off x="673755" y="850055"/>
        <a:ext cx="1146907" cy="881534"/>
      </dsp:txXfrm>
    </dsp:sp>
    <dsp:sp modelId="{9B33D0D1-DC8C-4448-875F-59EECD4A8A9D}">
      <dsp:nvSpPr>
        <dsp:cNvPr id="0" name=""/>
        <dsp:cNvSpPr/>
      </dsp:nvSpPr>
      <dsp:spPr>
        <a:xfrm>
          <a:off x="0" y="1731210"/>
          <a:ext cx="2562279" cy="797171"/>
        </a:xfrm>
        <a:prstGeom prst="trapezoid">
          <a:avLst>
            <a:gd name="adj" fmla="val 500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Front-line employees</a:t>
          </a:r>
          <a:endParaRPr lang="en-GB" sz="1600" b="1" kern="1200" dirty="0"/>
        </a:p>
      </dsp:txBody>
      <dsp:txXfrm>
        <a:off x="448398" y="1731210"/>
        <a:ext cx="1665481" cy="7971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E34E94-576B-471A-8590-DDE19B19D4AB}">
      <dsp:nvSpPr>
        <dsp:cNvPr id="0" name=""/>
        <dsp:cNvSpPr/>
      </dsp:nvSpPr>
      <dsp:spPr>
        <a:xfrm rot="16200000">
          <a:off x="-100681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Environmental Scanning</a:t>
          </a:r>
        </a:p>
      </dsp:txBody>
      <dsp:txXfrm>
        <a:off x="-1006811" y="1494015"/>
        <a:ext cx="2280577" cy="200669"/>
      </dsp:txXfrm>
    </dsp:sp>
    <dsp:sp modelId="{9AC6802B-6FAF-48EC-B695-520CF8541815}">
      <dsp:nvSpPr>
        <dsp:cNvPr id="0" name=""/>
        <dsp:cNvSpPr/>
      </dsp:nvSpPr>
      <dsp:spPr>
        <a:xfrm>
          <a:off x="233811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External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Internal</a:t>
          </a:r>
        </a:p>
      </dsp:txBody>
      <dsp:txXfrm>
        <a:off x="233811" y="454061"/>
        <a:ext cx="999546" cy="2280577"/>
      </dsp:txXfrm>
    </dsp:sp>
    <dsp:sp modelId="{7B50DE95-3B58-4DB5-A215-30ED098B1D78}">
      <dsp:nvSpPr>
        <dsp:cNvPr id="0" name=""/>
        <dsp:cNvSpPr/>
      </dsp:nvSpPr>
      <dsp:spPr>
        <a:xfrm>
          <a:off x="33142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F3401-7FA3-4C5E-A7E6-44B9B9EC3E47}">
      <dsp:nvSpPr>
        <dsp:cNvPr id="0" name=""/>
        <dsp:cNvSpPr/>
      </dsp:nvSpPr>
      <dsp:spPr>
        <a:xfrm rot="16200000">
          <a:off x="453430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Formulation</a:t>
          </a:r>
        </a:p>
      </dsp:txBody>
      <dsp:txXfrm>
        <a:off x="453430" y="1494015"/>
        <a:ext cx="2280577" cy="200669"/>
      </dsp:txXfrm>
    </dsp:sp>
    <dsp:sp modelId="{3A057E32-BC5E-438A-A5B7-7E7E7585CF77}">
      <dsp:nvSpPr>
        <dsp:cNvPr id="0" name=""/>
        <dsp:cNvSpPr/>
      </dsp:nvSpPr>
      <dsp:spPr>
        <a:xfrm>
          <a:off x="1694053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Vision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Mission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Objectives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Strategies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Policies</a:t>
          </a:r>
        </a:p>
      </dsp:txBody>
      <dsp:txXfrm>
        <a:off x="1694053" y="454061"/>
        <a:ext cx="999546" cy="2280577"/>
      </dsp:txXfrm>
    </dsp:sp>
    <dsp:sp modelId="{F92BC6A9-A944-421C-A80D-3E2437E8BB71}">
      <dsp:nvSpPr>
        <dsp:cNvPr id="0" name=""/>
        <dsp:cNvSpPr/>
      </dsp:nvSpPr>
      <dsp:spPr>
        <a:xfrm>
          <a:off x="1493383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A99637-8999-4769-B224-182955068D8C}">
      <dsp:nvSpPr>
        <dsp:cNvPr id="0" name=""/>
        <dsp:cNvSpPr/>
      </dsp:nvSpPr>
      <dsp:spPr>
        <a:xfrm rot="16200000">
          <a:off x="191367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Implementation</a:t>
          </a:r>
        </a:p>
      </dsp:txBody>
      <dsp:txXfrm>
        <a:off x="1913671" y="1494015"/>
        <a:ext cx="2280577" cy="200669"/>
      </dsp:txXfrm>
    </dsp:sp>
    <dsp:sp modelId="{ADF9595C-34CC-4194-848B-2053C59B7014}">
      <dsp:nvSpPr>
        <dsp:cNvPr id="0" name=""/>
        <dsp:cNvSpPr/>
      </dsp:nvSpPr>
      <dsp:spPr>
        <a:xfrm>
          <a:off x="3154294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Programmes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Budgets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Procedures</a:t>
          </a:r>
        </a:p>
      </dsp:txBody>
      <dsp:txXfrm>
        <a:off x="3154294" y="454061"/>
        <a:ext cx="999546" cy="2280577"/>
      </dsp:txXfrm>
    </dsp:sp>
    <dsp:sp modelId="{24687AFC-0F65-4324-B4DF-CF9E9195FE68}">
      <dsp:nvSpPr>
        <dsp:cNvPr id="0" name=""/>
        <dsp:cNvSpPr/>
      </dsp:nvSpPr>
      <dsp:spPr>
        <a:xfrm>
          <a:off x="2953625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0FADB-912C-42DD-9E18-6A62BF03FB95}">
      <dsp:nvSpPr>
        <dsp:cNvPr id="0" name=""/>
        <dsp:cNvSpPr/>
      </dsp:nvSpPr>
      <dsp:spPr>
        <a:xfrm rot="16200000">
          <a:off x="3373913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Evaluation and Control</a:t>
          </a:r>
        </a:p>
      </dsp:txBody>
      <dsp:txXfrm>
        <a:off x="3373913" y="1494015"/>
        <a:ext cx="2280577" cy="200669"/>
      </dsp:txXfrm>
    </dsp:sp>
    <dsp:sp modelId="{A2A6CD2D-107C-42BE-8992-188B6087F0A1}">
      <dsp:nvSpPr>
        <dsp:cNvPr id="0" name=""/>
        <dsp:cNvSpPr/>
      </dsp:nvSpPr>
      <dsp:spPr>
        <a:xfrm>
          <a:off x="4614536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Performance</a:t>
          </a:r>
        </a:p>
      </dsp:txBody>
      <dsp:txXfrm>
        <a:off x="4614536" y="454061"/>
        <a:ext cx="999546" cy="2280577"/>
      </dsp:txXfrm>
    </dsp:sp>
    <dsp:sp modelId="{ED38F845-C263-4650-9ED3-2332F636C5CA}">
      <dsp:nvSpPr>
        <dsp:cNvPr id="0" name=""/>
        <dsp:cNvSpPr/>
      </dsp:nvSpPr>
      <dsp:spPr>
        <a:xfrm>
          <a:off x="4413867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C8478C-E3C6-4D04-BF79-0E726F414DE8}">
      <dsp:nvSpPr>
        <dsp:cNvPr id="0" name=""/>
        <dsp:cNvSpPr/>
      </dsp:nvSpPr>
      <dsp:spPr>
        <a:xfrm>
          <a:off x="8572" y="641871"/>
          <a:ext cx="2562225" cy="3059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Group Factors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Leadership: Styles and behaviour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Leadership: Power and influence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Teams: Characteristics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Teams: Cultural values </a:t>
          </a:r>
          <a:endParaRPr lang="en-GB" sz="1800" kern="1200" dirty="0"/>
        </a:p>
      </dsp:txBody>
      <dsp:txXfrm>
        <a:off x="83617" y="716916"/>
        <a:ext cx="2412135" cy="2909566"/>
      </dsp:txXfrm>
    </dsp:sp>
    <dsp:sp modelId="{DCA9B03C-2A8E-4138-A91A-11F5C803DDA6}">
      <dsp:nvSpPr>
        <dsp:cNvPr id="0" name=""/>
        <dsp:cNvSpPr/>
      </dsp:nvSpPr>
      <dsp:spPr>
        <a:xfrm>
          <a:off x="2759360" y="1801408"/>
          <a:ext cx="678511" cy="74058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759360" y="1949525"/>
        <a:ext cx="474958" cy="444349"/>
      </dsp:txXfrm>
    </dsp:sp>
    <dsp:sp modelId="{887CF695-FFD8-4E43-BE76-9517BB934A76}">
      <dsp:nvSpPr>
        <dsp:cNvPr id="0" name=""/>
        <dsp:cNvSpPr/>
      </dsp:nvSpPr>
      <dsp:spPr>
        <a:xfrm>
          <a:off x="3595687" y="641871"/>
          <a:ext cx="2562225" cy="3059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Individual Mechanisms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Job satisfaction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Stress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Motivation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Trust, justice and ethics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Learning and decision making</a:t>
          </a:r>
          <a:endParaRPr lang="en-GB" sz="1800" kern="1200" dirty="0"/>
        </a:p>
      </dsp:txBody>
      <dsp:txXfrm>
        <a:off x="3670732" y="716916"/>
        <a:ext cx="2412135" cy="2909566"/>
      </dsp:txXfrm>
    </dsp:sp>
    <dsp:sp modelId="{E45FD357-8910-4402-B9B3-C8FF453557D8}">
      <dsp:nvSpPr>
        <dsp:cNvPr id="0" name=""/>
        <dsp:cNvSpPr/>
      </dsp:nvSpPr>
      <dsp:spPr>
        <a:xfrm rot="21529745">
          <a:off x="6416220" y="1816920"/>
          <a:ext cx="547849" cy="6354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6416237" y="1945685"/>
        <a:ext cx="383494" cy="381259"/>
      </dsp:txXfrm>
    </dsp:sp>
    <dsp:sp modelId="{8DB43FB3-6D71-4A92-9561-2930389BA2BB}">
      <dsp:nvSpPr>
        <dsp:cNvPr id="0" name=""/>
        <dsp:cNvSpPr/>
      </dsp:nvSpPr>
      <dsp:spPr>
        <a:xfrm>
          <a:off x="7191375" y="1006353"/>
          <a:ext cx="2562225" cy="218370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b="1" u="sng" kern="1200" dirty="0"/>
            <a:t>Individual Outcomes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Job performance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800" kern="1200" dirty="0"/>
            <a:t>- Organizational commitment</a:t>
          </a:r>
          <a:endParaRPr lang="en-GB" sz="1800" kern="1200" dirty="0"/>
        </a:p>
      </dsp:txBody>
      <dsp:txXfrm>
        <a:off x="7255334" y="1070312"/>
        <a:ext cx="2434307" cy="20557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76343F-E9C8-49B5-B43A-28FED7CAA8DF}">
      <dsp:nvSpPr>
        <dsp:cNvPr id="0" name=""/>
        <dsp:cNvSpPr/>
      </dsp:nvSpPr>
      <dsp:spPr>
        <a:xfrm>
          <a:off x="1672251" y="1242307"/>
          <a:ext cx="1364022" cy="944384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100" kern="1200" dirty="0"/>
            <a:t>Performance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600" kern="1200" dirty="0"/>
            <a:t>Y</a:t>
          </a:r>
          <a:endParaRPr lang="en-GB" sz="1100" kern="1200" dirty="0"/>
        </a:p>
      </dsp:txBody>
      <dsp:txXfrm>
        <a:off x="1872007" y="1380609"/>
        <a:ext cx="964510" cy="667780"/>
      </dsp:txXfrm>
    </dsp:sp>
    <dsp:sp modelId="{D13BF710-4174-4865-959D-AB240651425E}">
      <dsp:nvSpPr>
        <dsp:cNvPr id="0" name=""/>
        <dsp:cNvSpPr/>
      </dsp:nvSpPr>
      <dsp:spPr>
        <a:xfrm rot="16200000">
          <a:off x="2211508" y="1081501"/>
          <a:ext cx="285508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285508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47124" y="1092415"/>
        <a:ext cx="14275" cy="14275"/>
      </dsp:txXfrm>
    </dsp:sp>
    <dsp:sp modelId="{A84F2C9D-BCD4-474B-9DBB-27B82EF25473}">
      <dsp:nvSpPr>
        <dsp:cNvPr id="0" name=""/>
        <dsp:cNvSpPr/>
      </dsp:nvSpPr>
      <dsp:spPr>
        <a:xfrm>
          <a:off x="1882070" y="12413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50" kern="1200" dirty="0"/>
            <a:t>Strategies</a:t>
          </a:r>
          <a:endParaRPr lang="en-GB" sz="1050" kern="1200" dirty="0"/>
        </a:p>
      </dsp:txBody>
      <dsp:txXfrm>
        <a:off x="2020372" y="150715"/>
        <a:ext cx="667780" cy="667780"/>
      </dsp:txXfrm>
    </dsp:sp>
    <dsp:sp modelId="{CF5EAA54-A141-4402-923E-94A710FDB603}">
      <dsp:nvSpPr>
        <dsp:cNvPr id="0" name=""/>
        <dsp:cNvSpPr/>
      </dsp:nvSpPr>
      <dsp:spPr>
        <a:xfrm rot="19800000">
          <a:off x="2867812" y="1355818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40429" y="1370047"/>
        <a:ext cx="7643" cy="7643"/>
      </dsp:txXfrm>
    </dsp:sp>
    <dsp:sp modelId="{338B84AE-90B3-4082-BDDB-0181A1C690A7}">
      <dsp:nvSpPr>
        <dsp:cNvPr id="0" name=""/>
        <dsp:cNvSpPr/>
      </dsp:nvSpPr>
      <dsp:spPr>
        <a:xfrm>
          <a:off x="2947189" y="627360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800" kern="1200" dirty="0"/>
            <a:t>Employees</a:t>
          </a:r>
          <a:endParaRPr lang="en-GB" sz="800" kern="1200" dirty="0"/>
        </a:p>
      </dsp:txBody>
      <dsp:txXfrm>
        <a:off x="3085491" y="765662"/>
        <a:ext cx="667780" cy="667780"/>
      </dsp:txXfrm>
    </dsp:sp>
    <dsp:sp modelId="{794CA176-A4F6-4585-AEC9-7C6FD1EB8024}">
      <dsp:nvSpPr>
        <dsp:cNvPr id="0" name=""/>
        <dsp:cNvSpPr/>
      </dsp:nvSpPr>
      <dsp:spPr>
        <a:xfrm rot="1800000">
          <a:off x="2867812" y="2037079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40429" y="2051308"/>
        <a:ext cx="7643" cy="7643"/>
      </dsp:txXfrm>
    </dsp:sp>
    <dsp:sp modelId="{892E0C7B-74D4-4719-A75F-99F09B81400E}">
      <dsp:nvSpPr>
        <dsp:cNvPr id="0" name=""/>
        <dsp:cNvSpPr/>
      </dsp:nvSpPr>
      <dsp:spPr>
        <a:xfrm>
          <a:off x="2947189" y="1857254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00" kern="1200" dirty="0"/>
            <a:t>Executives</a:t>
          </a:r>
          <a:endParaRPr lang="en-GB" sz="1000" kern="1200" dirty="0"/>
        </a:p>
      </dsp:txBody>
      <dsp:txXfrm>
        <a:off x="3085491" y="1995556"/>
        <a:ext cx="667780" cy="667780"/>
      </dsp:txXfrm>
    </dsp:sp>
    <dsp:sp modelId="{B442B701-2B47-4550-95BC-F6E3A9CCEE96}">
      <dsp:nvSpPr>
        <dsp:cNvPr id="0" name=""/>
        <dsp:cNvSpPr/>
      </dsp:nvSpPr>
      <dsp:spPr>
        <a:xfrm rot="5400000">
          <a:off x="2211508" y="2311395"/>
          <a:ext cx="285508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285508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347124" y="2322309"/>
        <a:ext cx="14275" cy="14275"/>
      </dsp:txXfrm>
    </dsp:sp>
    <dsp:sp modelId="{CAC1B79A-B6BB-4234-ADB1-D2170F75BC4C}">
      <dsp:nvSpPr>
        <dsp:cNvPr id="0" name=""/>
        <dsp:cNvSpPr/>
      </dsp:nvSpPr>
      <dsp:spPr>
        <a:xfrm>
          <a:off x="1882070" y="2472201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00" kern="1200" dirty="0"/>
            <a:t>Customers</a:t>
          </a:r>
          <a:endParaRPr lang="en-GB" sz="1000" kern="1200" dirty="0"/>
        </a:p>
      </dsp:txBody>
      <dsp:txXfrm>
        <a:off x="2020372" y="2610503"/>
        <a:ext cx="667780" cy="667780"/>
      </dsp:txXfrm>
    </dsp:sp>
    <dsp:sp modelId="{E07C77B5-042B-4524-9C61-F6C4BED50863}">
      <dsp:nvSpPr>
        <dsp:cNvPr id="0" name=""/>
        <dsp:cNvSpPr/>
      </dsp:nvSpPr>
      <dsp:spPr>
        <a:xfrm rot="9000000">
          <a:off x="1687833" y="2037079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60451" y="2051308"/>
        <a:ext cx="7643" cy="7643"/>
      </dsp:txXfrm>
    </dsp:sp>
    <dsp:sp modelId="{964DB814-053C-498F-9510-51EA9AC248CF}">
      <dsp:nvSpPr>
        <dsp:cNvPr id="0" name=""/>
        <dsp:cNvSpPr/>
      </dsp:nvSpPr>
      <dsp:spPr>
        <a:xfrm>
          <a:off x="816950" y="1857254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050" kern="1200" dirty="0"/>
            <a:t>Factor 2</a:t>
          </a:r>
          <a:endParaRPr lang="en-GB" sz="1050" kern="1200" dirty="0"/>
        </a:p>
      </dsp:txBody>
      <dsp:txXfrm>
        <a:off x="955252" y="1995556"/>
        <a:ext cx="667780" cy="667780"/>
      </dsp:txXfrm>
    </dsp:sp>
    <dsp:sp modelId="{EB9209D1-1251-40AB-94DA-742A7E2ED8FA}">
      <dsp:nvSpPr>
        <dsp:cNvPr id="0" name=""/>
        <dsp:cNvSpPr/>
      </dsp:nvSpPr>
      <dsp:spPr>
        <a:xfrm rot="12600000">
          <a:off x="1687833" y="1355818"/>
          <a:ext cx="152879" cy="36102"/>
        </a:xfrm>
        <a:custGeom>
          <a:avLst/>
          <a:gdLst/>
          <a:ahLst/>
          <a:cxnLst/>
          <a:rect l="0" t="0" r="0" b="0"/>
          <a:pathLst>
            <a:path>
              <a:moveTo>
                <a:pt x="0" y="18051"/>
              </a:moveTo>
              <a:lnTo>
                <a:pt x="152879" y="18051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1760451" y="1370047"/>
        <a:ext cx="7643" cy="7643"/>
      </dsp:txXfrm>
    </dsp:sp>
    <dsp:sp modelId="{F7E68B12-0302-4209-9FD4-9A31FBA91365}">
      <dsp:nvSpPr>
        <dsp:cNvPr id="0" name=""/>
        <dsp:cNvSpPr/>
      </dsp:nvSpPr>
      <dsp:spPr>
        <a:xfrm>
          <a:off x="816950" y="627360"/>
          <a:ext cx="944384" cy="9443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100" kern="1200" dirty="0"/>
            <a:t>Factor 1</a:t>
          </a:r>
          <a:endParaRPr lang="en-GB" sz="1100" kern="1200" dirty="0"/>
        </a:p>
      </dsp:txBody>
      <dsp:txXfrm>
        <a:off x="955252" y="765662"/>
        <a:ext cx="667780" cy="667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5/3/2021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5/3/2021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9538" y="739775"/>
            <a:ext cx="657860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88761"/>
            <a:ext cx="5438140" cy="444198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9538" y="739775"/>
            <a:ext cx="6578600" cy="37020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800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9538" y="739775"/>
            <a:ext cx="6578600" cy="37020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6828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3B406DD-75A2-41F3-86CE-E4672BA5372B}" type="slidenum">
              <a:rPr lang="en-US" smtClean="0"/>
              <a:pPr eaLnBrk="1" hangingPunct="1"/>
              <a:t>22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41400" y="254000"/>
            <a:ext cx="4665663" cy="2625725"/>
          </a:xfrm>
          <a:ln/>
        </p:spPr>
      </p:sp>
      <p:sp>
        <p:nvSpPr>
          <p:cNvPr id="36868" name="Notes Placeholder 4"/>
          <p:cNvSpPr>
            <a:spLocks noGrp="1"/>
          </p:cNvSpPr>
          <p:nvPr>
            <p:ph type="body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1948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35CCA71-BD41-430A-86DC-E651D77C1D39}" type="slidenum">
              <a:rPr lang="en-US" smtClean="0"/>
              <a:pPr eaLnBrk="1" hangingPunct="1"/>
              <a:t>23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1616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18171E7-71F8-4FB3-8EED-D8C3E0971B39}" type="slidenum">
              <a:rPr lang="en-US" smtClean="0"/>
              <a:pPr eaLnBrk="1" hangingPunct="1"/>
              <a:t>24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6724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351F7F1-9425-4E54-B359-BC387C11011E}" type="slidenum">
              <a:rPr lang="en-US" smtClean="0"/>
              <a:pPr eaLnBrk="1" hangingPunct="1"/>
              <a:t>25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7053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46D2391-BC89-4979-9E7B-5D0D862B7B3E}" type="slidenum">
              <a:rPr lang="en-US" smtClean="0"/>
              <a:pPr eaLnBrk="1" hangingPunct="1"/>
              <a:t>27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2796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E572FB5-1A01-4819-9DBF-75146E33AE35}" type="slidenum">
              <a:rPr lang="en-US" smtClean="0"/>
              <a:pPr eaLnBrk="1" hangingPunct="1"/>
              <a:t>28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8959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C37674D-4E08-47B5-A386-EA318B8F1F01}" type="slidenum">
              <a:rPr lang="en-US" smtClean="0"/>
              <a:pPr eaLnBrk="1" hangingPunct="1"/>
              <a:t>29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4164737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15D37BD-E15E-4CBC-968D-EC3BF1365D5A}" type="slidenum">
              <a:rPr lang="en-US" smtClean="0"/>
              <a:pPr eaLnBrk="1" hangingPunct="1"/>
              <a:t>30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498205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A325-C08C-4543-914A-CF8246502E75}" type="datetime1">
              <a:rPr lang="en-US" smtClean="0"/>
              <a:t>5/3/2021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54A8-4985-452A-8288-BA2BAAC5C558}" type="datetime1">
              <a:rPr lang="en-US" smtClean="0"/>
              <a:t>5/3/2021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C9541-DC14-4B7A-B821-EFEF08D41C1D}" type="datetime1">
              <a:rPr lang="en-US" smtClean="0"/>
              <a:t>5/3/2021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4D03B-7636-48B2-9701-3570BDD9F831}" type="datetime1">
              <a:rPr lang="en-US" smtClean="0"/>
              <a:t>5/3/2021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0A233-AA35-4798-B89C-309D7373F0FD}" type="datetime1">
              <a:rPr lang="en-US" smtClean="0"/>
              <a:t>5/3/2021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0FD1-9BDC-4CD0-8F06-FC80A2FB93AA}" type="datetime1">
              <a:rPr lang="en-US" smtClean="0"/>
              <a:t>5/3/2021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B837-DB77-4C73-8EDD-D1D1A4B103C8}" type="datetime1">
              <a:rPr lang="en-US" smtClean="0"/>
              <a:t>5/3/2021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665DD-5E77-4A82-8C67-DA95C1B438B2}" type="datetime1">
              <a:rPr lang="en-US" smtClean="0"/>
              <a:t>5/3/2021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C8A4-267D-478B-B66B-B4BEB8A77095}" type="datetime1">
              <a:rPr lang="en-US" smtClean="0"/>
              <a:t>5/3/2021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8D222-EE3C-455A-81C5-DC38E8BD7E00}" type="datetime1">
              <a:rPr lang="en-US" smtClean="0"/>
              <a:t>5/3/2021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41" y="274638"/>
            <a:ext cx="1096994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441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986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A344F-2135-48D5-8000-E501B9796A6C}" type="datetime1">
              <a:rPr lang="en-US" smtClean="0"/>
              <a:t>5/3/2021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Add a footer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22B5F6-E90B-485D-BFB1-84C52DFFA9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515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5A86E8A2-5BE0-40A6-B4EA-544416E05C3E}" type="datetime1">
              <a:rPr lang="en-US" smtClean="0"/>
              <a:t>5/3/2021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hyperlink" Target="http://www.valuebasedmanagement.net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01 Developing Research Ideas and Topics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Topics</a:t>
            </a:r>
            <a:endParaRPr lang="en-AU" altLang="zh-CN" dirty="0"/>
          </a:p>
        </p:txBody>
      </p:sp>
      <p:sp>
        <p:nvSpPr>
          <p:cNvPr id="3635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AU" altLang="zh-CN" dirty="0"/>
              <a:t> Business and management disciplines</a:t>
            </a:r>
          </a:p>
          <a:p>
            <a:r>
              <a:rPr lang="en-AU" altLang="zh-CN" dirty="0"/>
              <a:t>Theoretical frameworks and research areas</a:t>
            </a:r>
          </a:p>
          <a:p>
            <a:pPr lvl="1"/>
            <a:r>
              <a:rPr lang="en-AU" altLang="zh-CN" dirty="0"/>
              <a:t>Strategic management research</a:t>
            </a:r>
          </a:p>
          <a:p>
            <a:pPr lvl="1"/>
            <a:r>
              <a:rPr lang="en-AU" altLang="zh-CN" dirty="0"/>
              <a:t>Organisational behaviour</a:t>
            </a:r>
          </a:p>
          <a:p>
            <a:pPr lvl="1"/>
            <a:r>
              <a:rPr lang="en-AU" altLang="zh-CN" dirty="0"/>
              <a:t>Consumer behaviour</a:t>
            </a:r>
          </a:p>
          <a:p>
            <a:r>
              <a:rPr lang="en-AU" altLang="zh-CN" dirty="0"/>
              <a:t>Research process</a:t>
            </a:r>
          </a:p>
          <a:p>
            <a:endParaRPr lang="en-AU" altLang="zh-CN" dirty="0"/>
          </a:p>
          <a:p>
            <a:pPr marL="45720" indent="0">
              <a:buNone/>
            </a:pPr>
            <a:r>
              <a:rPr lang="en-HK" altLang="zh-CN" sz="1800" i="1" dirty="0"/>
              <a:t>Some slides have been used in previous presentations</a:t>
            </a:r>
            <a:endParaRPr lang="en-AU" altLang="zh-CN" sz="18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25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142D9-408D-470E-BB7B-3543D96FE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 dirty="0"/>
              <a:t>Business and management disciplines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AB519-C5D7-4A51-B4DD-30DACF05AF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A DBA dissertation should be a piece of work which builds upon and adds to a business or management discipline such as </a:t>
            </a:r>
            <a:r>
              <a:rPr lang="en-HK" b="1" dirty="0"/>
              <a:t>OB, CB, SM, MIS, HRM, IR, IB,</a:t>
            </a:r>
            <a:r>
              <a:rPr lang="en-HK" dirty="0"/>
              <a:t> etc.</a:t>
            </a:r>
          </a:p>
          <a:p>
            <a:r>
              <a:rPr lang="en-HK" dirty="0"/>
              <a:t>There should be explicit connections to an existing body of knowledge.</a:t>
            </a:r>
          </a:p>
          <a:p>
            <a:r>
              <a:rPr lang="en-HK" dirty="0"/>
              <a:t>The body of knowledge refers to the foundations and areas of knowledge that are essential to a particular discipline.</a:t>
            </a:r>
          </a:p>
          <a:p>
            <a:r>
              <a:rPr lang="en-HK" dirty="0"/>
              <a:t>It is everything that is known by researchers in the area, and could be expressed by means of </a:t>
            </a:r>
            <a:r>
              <a:rPr lang="en-HK" b="1" dirty="0"/>
              <a:t>published information</a:t>
            </a:r>
            <a:r>
              <a:rPr lang="en-HK" dirty="0"/>
              <a:t> in that area. </a:t>
            </a:r>
          </a:p>
          <a:p>
            <a:pPr lvl="1"/>
            <a:r>
              <a:rPr lang="en-HK" dirty="0"/>
              <a:t>Published information includes everything from website articles to peer-reviewed research journal articles. </a:t>
            </a:r>
          </a:p>
          <a:p>
            <a:pPr lvl="1"/>
            <a:r>
              <a:rPr lang="en-HK" dirty="0"/>
              <a:t>For example, if a student performs a literature search in the field of customer satisfaction, he or she might identify  1,370,000 published pieces of work ranging from books to journal articles.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C91E97-9873-4DF4-BC22-3E36ED5A2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08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46377-B900-47FC-846E-30FC7CBB2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Example</a:t>
            </a:r>
            <a:endParaRPr lang="en-GB" dirty="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132660E3-FE93-4B9D-9FE0-7FA8D97D24D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25860" y="3068960"/>
          <a:ext cx="9753600" cy="239776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4876800">
                  <a:extLst>
                    <a:ext uri="{9D8B030D-6E8A-4147-A177-3AD203B41FA5}">
                      <a16:colId xmlns:a16="http://schemas.microsoft.com/office/drawing/2014/main" val="665128629"/>
                    </a:ext>
                  </a:extLst>
                </a:gridCol>
                <a:gridCol w="4876800">
                  <a:extLst>
                    <a:ext uri="{9D8B030D-6E8A-4147-A177-3AD203B41FA5}">
                      <a16:colId xmlns:a16="http://schemas.microsoft.com/office/drawing/2014/main" val="54627499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1984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Discipline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Business - Marketing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3014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dirty="0"/>
                        <a:t>Subdiscipline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Consumer behaviour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807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HK" dirty="0"/>
                        <a:t>Concepts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Attitudes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648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Customer satisfaction; repurchase intention; repurchase behaviour; customer characteristics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7802539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AD9701-9CF5-4C6D-93D6-04CA1B5F4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6E7526-08FA-4B24-996E-245CB909B7EE}"/>
              </a:ext>
            </a:extLst>
          </p:cNvPr>
          <p:cNvSpPr txBox="1"/>
          <p:nvPr/>
        </p:nvSpPr>
        <p:spPr>
          <a:xfrm>
            <a:off x="1125860" y="1772816"/>
            <a:ext cx="9629327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dirty="0"/>
              <a:t>Mittal, V., &amp; Kamakura, W. A. (2001). Satisfaction, repurchase intent, and repurchase behaviour: Investigating the moderating effect of customer characteristics. </a:t>
            </a:r>
            <a:r>
              <a:rPr lang="en-HK" sz="2000" i="1" dirty="0"/>
              <a:t>Journal of marketing research</a:t>
            </a:r>
            <a:r>
              <a:rPr lang="en-HK" sz="2000" dirty="0"/>
              <a:t>, 38(1), 131-142.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75772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69F9F38-3EBC-41D6-942A-0C781E159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HK" dirty="0"/>
              <a:t>Knowledge base:</a:t>
            </a:r>
            <a:br>
              <a:rPr lang="en-HK" dirty="0"/>
            </a:br>
            <a:r>
              <a:rPr lang="en-HK" dirty="0"/>
              <a:t>Major Fields of research in Business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080D35-0831-41AE-9898-DDEE47880D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7612" y="1828799"/>
            <a:ext cx="4708734" cy="4343400"/>
          </a:xfrm>
        </p:spPr>
        <p:txBody>
          <a:bodyPr>
            <a:normAutofit fontScale="70000" lnSpcReduction="20000"/>
          </a:bodyPr>
          <a:lstStyle/>
          <a:p>
            <a:r>
              <a:rPr lang="en-HK" sz="3400" dirty="0"/>
              <a:t>Accounting</a:t>
            </a:r>
          </a:p>
          <a:p>
            <a:pPr lvl="1"/>
            <a:r>
              <a:rPr lang="en-HK" sz="2900" dirty="0"/>
              <a:t>Financial accounting</a:t>
            </a:r>
          </a:p>
          <a:p>
            <a:pPr lvl="1"/>
            <a:r>
              <a:rPr lang="en-HK" sz="2900" dirty="0"/>
              <a:t>Management accounting</a:t>
            </a:r>
          </a:p>
          <a:p>
            <a:r>
              <a:rPr lang="en-HK" sz="3400" dirty="0"/>
              <a:t>Economics</a:t>
            </a:r>
          </a:p>
          <a:p>
            <a:pPr lvl="1"/>
            <a:r>
              <a:rPr lang="en-HK" sz="2900" dirty="0"/>
              <a:t>Labour economics</a:t>
            </a:r>
          </a:p>
          <a:p>
            <a:pPr lvl="1"/>
            <a:r>
              <a:rPr lang="en-HK" sz="2900" dirty="0"/>
              <a:t>Environmental and resource economics</a:t>
            </a:r>
          </a:p>
          <a:p>
            <a:pPr lvl="1"/>
            <a:r>
              <a:rPr lang="en-HK" sz="2900" dirty="0"/>
              <a:t>Industry economics and industrial organisations (IO)</a:t>
            </a:r>
          </a:p>
          <a:p>
            <a:r>
              <a:rPr lang="en-HK" sz="3400" dirty="0"/>
              <a:t>Information Systems</a:t>
            </a:r>
          </a:p>
          <a:p>
            <a:pPr lvl="1"/>
            <a:r>
              <a:rPr lang="en-HK" sz="2900" dirty="0"/>
              <a:t>Information systems management (MIS)</a:t>
            </a:r>
          </a:p>
          <a:p>
            <a:pPr lvl="1"/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E6CCF8-7CED-4BFB-90E4-1965798B8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2479" y="1828799"/>
            <a:ext cx="4708734" cy="4619627"/>
          </a:xfrm>
        </p:spPr>
        <p:txBody>
          <a:bodyPr>
            <a:normAutofit fontScale="70000" lnSpcReduction="20000"/>
          </a:bodyPr>
          <a:lstStyle/>
          <a:p>
            <a:r>
              <a:rPr lang="en-HK" sz="3400" dirty="0"/>
              <a:t>Management</a:t>
            </a:r>
          </a:p>
          <a:p>
            <a:pPr lvl="1"/>
            <a:r>
              <a:rPr lang="en-HK" sz="2900" dirty="0"/>
              <a:t>Human resources management (HRM) </a:t>
            </a:r>
          </a:p>
          <a:p>
            <a:pPr lvl="1"/>
            <a:r>
              <a:rPr lang="en-HK" sz="2900" dirty="0"/>
              <a:t>Industrial relations (IR)</a:t>
            </a:r>
          </a:p>
          <a:p>
            <a:pPr lvl="1"/>
            <a:r>
              <a:rPr lang="en-HK" sz="2900" dirty="0"/>
              <a:t>International business (IB)</a:t>
            </a:r>
          </a:p>
          <a:p>
            <a:pPr lvl="1"/>
            <a:r>
              <a:rPr lang="en-HK" sz="2900" dirty="0"/>
              <a:t>Organisational behaviour (OB)</a:t>
            </a:r>
          </a:p>
          <a:p>
            <a:pPr lvl="1"/>
            <a:r>
              <a:rPr lang="en-HK" sz="2900" dirty="0"/>
              <a:t>Strategic management (SM)</a:t>
            </a:r>
          </a:p>
          <a:p>
            <a:r>
              <a:rPr lang="en-HK" sz="3400" dirty="0"/>
              <a:t>Marketing</a:t>
            </a:r>
          </a:p>
          <a:p>
            <a:pPr lvl="1"/>
            <a:r>
              <a:rPr lang="en-HK" sz="2900" dirty="0"/>
              <a:t>Consumer behaviour (CB)</a:t>
            </a:r>
          </a:p>
          <a:p>
            <a:pPr lvl="1"/>
            <a:r>
              <a:rPr lang="en-HK" sz="2900" dirty="0"/>
              <a:t>Product or service development</a:t>
            </a:r>
          </a:p>
          <a:p>
            <a:pPr lvl="1"/>
            <a:r>
              <a:rPr lang="en-HK" sz="2900" dirty="0"/>
              <a:t>Marketing management, Strategy and relationship marketing</a:t>
            </a:r>
          </a:p>
          <a:p>
            <a:pPr lvl="1"/>
            <a:r>
              <a:rPr lang="en-HK" sz="2900" dirty="0"/>
              <a:t>Marketing theory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A844C-81CB-4C10-AE97-12A779252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5</a:t>
            </a:fld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9C55AB8-1687-4F41-A670-5FBF556B4B48}"/>
              </a:ext>
            </a:extLst>
          </p:cNvPr>
          <p:cNvSpPr/>
          <p:nvPr/>
        </p:nvSpPr>
        <p:spPr>
          <a:xfrm>
            <a:off x="6742484" y="4138612"/>
            <a:ext cx="3600400" cy="48044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1302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D1D8B89-D35D-423D-AEED-1EBD45800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HK" dirty="0"/>
              <a:t>Knowledge base: </a:t>
            </a:r>
            <a:br>
              <a:rPr lang="en-HK" dirty="0"/>
            </a:br>
            <a:r>
              <a:rPr lang="en-HK" dirty="0"/>
              <a:t>Consumer behaviour</a:t>
            </a:r>
            <a:endParaRPr lang="en-GB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94254043-2C27-486D-90F3-9048D8B4375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17611" y="1600199"/>
          <a:ext cx="9753600" cy="487510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3251200">
                  <a:extLst>
                    <a:ext uri="{9D8B030D-6E8A-4147-A177-3AD203B41FA5}">
                      <a16:colId xmlns:a16="http://schemas.microsoft.com/office/drawing/2014/main" val="958120497"/>
                    </a:ext>
                  </a:extLst>
                </a:gridCol>
                <a:gridCol w="3251200">
                  <a:extLst>
                    <a:ext uri="{9D8B030D-6E8A-4147-A177-3AD203B41FA5}">
                      <a16:colId xmlns:a16="http://schemas.microsoft.com/office/drawing/2014/main" val="1756702668"/>
                    </a:ext>
                  </a:extLst>
                </a:gridCol>
                <a:gridCol w="3251200">
                  <a:extLst>
                    <a:ext uri="{9D8B030D-6E8A-4147-A177-3AD203B41FA5}">
                      <a16:colId xmlns:a16="http://schemas.microsoft.com/office/drawing/2014/main" val="4183184661"/>
                    </a:ext>
                  </a:extLst>
                </a:gridCol>
              </a:tblGrid>
              <a:tr h="28230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Internal factors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Purchase Process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</a:rPr>
                        <a:t>Externa Factors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4533444"/>
                  </a:ext>
                </a:extLst>
              </a:tr>
              <a:tr h="5803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b="0" dirty="0">
                          <a:effectLst/>
                        </a:rPr>
                        <a:t>Attitudes</a:t>
                      </a:r>
                      <a:endParaRPr lang="en-GB" sz="1800" b="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Brand awareness/loyalty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Communications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0810671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Attribution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Choice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Consumer socialization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0537464"/>
                  </a:ext>
                </a:extLst>
              </a:tr>
              <a:tr h="5801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Belief-expectancy models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Evaluation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Culture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988683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Cognitive dissonance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Post-purchase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Demographics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2172626"/>
                  </a:ext>
                </a:extLst>
              </a:tr>
              <a:tr h="5803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Information processing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Purchase decision Process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Family decision process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9851915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Involvement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Search for information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Group influences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0536973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Learning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Innovators/innovations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7880334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Life style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Opinion leaders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5466092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Motivation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Persuasion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8638174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Perception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Segmentation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6597530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Personality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Situation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1169246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Physiological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Social stratification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2504945"/>
                  </a:ext>
                </a:extLst>
              </a:tr>
              <a:tr h="2825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Values/beliefs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5087075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EA7E7D-0F3E-457C-A79C-70CED5AF5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6</a:t>
            </a:fld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506F7F3C-C195-48A1-8530-FBAA3FBFD3F8}"/>
              </a:ext>
            </a:extLst>
          </p:cNvPr>
          <p:cNvSpPr/>
          <p:nvPr/>
        </p:nvSpPr>
        <p:spPr>
          <a:xfrm>
            <a:off x="981844" y="1834742"/>
            <a:ext cx="1800200" cy="432048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1295CC3-981A-485F-B69E-B0FEAEF59B02}"/>
              </a:ext>
            </a:extLst>
          </p:cNvPr>
          <p:cNvSpPr/>
          <p:nvPr/>
        </p:nvSpPr>
        <p:spPr>
          <a:xfrm>
            <a:off x="7534572" y="3284984"/>
            <a:ext cx="2088232" cy="432048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797109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>
            <a:extLst>
              <a:ext uri="{FF2B5EF4-FFF2-40B4-BE49-F238E27FC236}">
                <a16:creationId xmlns:a16="http://schemas.microsoft.com/office/drawing/2014/main" id="{AB75C666-9914-458F-912E-E4D331383D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Theoretical framework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B6DAB90-F05D-4DD6-9EE5-591E7CCA2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altLang="en-US" dirty="0"/>
              <a:t>A theoretical framework is similar to the frame of the house. Just as the foundation supports a house, a theoretical framework provides a rationale for predictions about the relationships among variables of a research study</a:t>
            </a:r>
          </a:p>
          <a:p>
            <a:r>
              <a:rPr lang="en-US" altLang="en-US" dirty="0"/>
              <a:t>A theory is a set of interrelated constructs, definitions, and propositions that present a systematic view of phenomena by specifying relations among variables, with the purpose of explaining and predicting the phenomena.</a:t>
            </a:r>
          </a:p>
          <a:p>
            <a:pPr lvl="1"/>
            <a:r>
              <a:rPr lang="en-US" altLang="en-US" dirty="0"/>
              <a:t>Constructs are concepts adapted for a research purpose</a:t>
            </a:r>
            <a:endParaRPr lang="ar-SA" altLang="en-US" dirty="0"/>
          </a:p>
          <a:p>
            <a:pPr lvl="1"/>
            <a:r>
              <a:rPr lang="en-US" altLang="en-US" dirty="0"/>
              <a:t>Through research, researchers can develop, modify, or evaluate theories.</a:t>
            </a:r>
          </a:p>
          <a:p>
            <a:r>
              <a:rPr lang="en-HK" altLang="en-US" dirty="0"/>
              <a:t>In a broad sense, any idea about how things relate to each other can be considered as a theory.</a:t>
            </a:r>
            <a:endParaRPr lang="en-US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FD4EF-25BC-40F5-854D-F78B768CC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410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02F87BE8-8820-4334-97A9-7ACE2BC27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Theoretical Framework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CA72551E-4F46-4785-B749-E754F5DE4F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Theoretical framework provides a context for examining a problem i.e. theoretical rationale for: </a:t>
            </a:r>
          </a:p>
          <a:p>
            <a:r>
              <a:rPr lang="en-GB" altLang="en-US" dirty="0"/>
              <a:t>Developing hypotheses</a:t>
            </a:r>
          </a:p>
          <a:p>
            <a:pPr lvl="1"/>
            <a:r>
              <a:rPr lang="en-GB" altLang="en-US" dirty="0"/>
              <a:t>Serves as a guide to systematically identify logical, precisely defined relationships among variables</a:t>
            </a:r>
          </a:p>
          <a:p>
            <a:r>
              <a:rPr lang="en-GB" altLang="en-US" dirty="0"/>
              <a:t>Building a frame of reference/base for </a:t>
            </a:r>
          </a:p>
          <a:p>
            <a:pPr lvl="1"/>
            <a:r>
              <a:rPr lang="en-GB" altLang="en-US" dirty="0"/>
              <a:t>Observation</a:t>
            </a:r>
          </a:p>
          <a:p>
            <a:pPr lvl="1"/>
            <a:r>
              <a:rPr lang="en-GB" altLang="en-US" dirty="0"/>
              <a:t>Definitions of concepts</a:t>
            </a:r>
          </a:p>
          <a:p>
            <a:pPr lvl="1"/>
            <a:r>
              <a:rPr lang="en-GB" altLang="en-US" dirty="0"/>
              <a:t>Research design</a:t>
            </a:r>
          </a:p>
          <a:p>
            <a:pPr lvl="1"/>
            <a:r>
              <a:rPr lang="en-GB" altLang="en-US" dirty="0"/>
              <a:t>Interpretation</a:t>
            </a:r>
          </a:p>
          <a:p>
            <a:pPr lvl="1"/>
            <a:r>
              <a:rPr lang="en-GB" altLang="en-US" dirty="0"/>
              <a:t>Generalisation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27738A-A09C-4D7F-BD49-369DE4358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97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30FFD56-C8B0-496F-BAC1-48547B2FE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Types of Theories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E048B03B-D0F0-40F1-A054-88F2486D4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/>
              <a:t>Theories may describe a particular phenomenon, explain relationships between or among phenomena, or predict how one phenomenon affects another</a:t>
            </a:r>
          </a:p>
          <a:p>
            <a:r>
              <a:rPr lang="en-US" altLang="en-US"/>
              <a:t>Descriptive theories “describe or classify specific dimensions or characteristics of individuals, groups, situations, or events by summarizing the commonalities found in discrete observations</a:t>
            </a:r>
          </a:p>
          <a:p>
            <a:pPr lvl="1"/>
            <a:r>
              <a:rPr lang="en-US" altLang="en-US"/>
              <a:t>To test descriptive theories, researchers conduct descriptive research studies</a:t>
            </a:r>
          </a:p>
          <a:p>
            <a:r>
              <a:rPr lang="en-US" altLang="en-US"/>
              <a:t>Explanatory theories “specify relations among the dimensions or characteristics of individuals, groups, situations, or events</a:t>
            </a:r>
          </a:p>
          <a:p>
            <a:pPr lvl="1"/>
            <a:r>
              <a:rPr lang="en-US" altLang="en-US"/>
              <a:t>Explanatory theories are tested by means of correlational or causal research</a:t>
            </a:r>
            <a:endParaRPr lang="en-US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92671-F84B-4455-9C4F-0DCA57DCC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3">
            <a:extLst>
              <a:ext uri="{FF2B5EF4-FFF2-40B4-BE49-F238E27FC236}">
                <a16:creationId xmlns:a16="http://schemas.microsoft.com/office/drawing/2014/main" id="{22707829-335A-4DC7-8545-423ADC96B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828" y="37872"/>
            <a:ext cx="9753600" cy="1325562"/>
          </a:xfrm>
        </p:spPr>
        <p:txBody>
          <a:bodyPr/>
          <a:lstStyle/>
          <a:p>
            <a:r>
              <a:rPr lang="en-US" dirty="0"/>
              <a:t>Major Research Areas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8CC6ED0-BC2E-4463-BCAD-08D4D3EB40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424412" y="3151748"/>
          <a:ext cx="2562279" cy="2560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F2AD66E-6BBD-463F-9A1D-836FC20BFDD5}"/>
              </a:ext>
            </a:extLst>
          </p:cNvPr>
          <p:cNvSpPr txBox="1"/>
          <p:nvPr/>
        </p:nvSpPr>
        <p:spPr>
          <a:xfrm>
            <a:off x="5333470" y="2521767"/>
            <a:ext cx="1802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Business strategy and performance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D822539-C6D1-4965-9CAE-4D81BBB723FD}"/>
              </a:ext>
            </a:extLst>
          </p:cNvPr>
          <p:cNvCxnSpPr>
            <a:cxnSpLocks/>
          </p:cNvCxnSpPr>
          <p:nvPr/>
        </p:nvCxnSpPr>
        <p:spPr>
          <a:xfrm>
            <a:off x="5398042" y="3494546"/>
            <a:ext cx="2518178" cy="0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D184C24-5F1C-4DC3-85DD-BD1B36A1609A}"/>
              </a:ext>
            </a:extLst>
          </p:cNvPr>
          <p:cNvSpPr txBox="1"/>
          <p:nvPr/>
        </p:nvSpPr>
        <p:spPr>
          <a:xfrm>
            <a:off x="5295439" y="3958276"/>
            <a:ext cx="24468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Purchase decisions; motivation; attitudes; perceptions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DF72C42-2D9C-4CD3-BA18-A57FED0C7606}"/>
              </a:ext>
            </a:extLst>
          </p:cNvPr>
          <p:cNvCxnSpPr>
            <a:cxnSpLocks/>
            <a:stCxn id="10" idx="1"/>
          </p:cNvCxnSpPr>
          <p:nvPr/>
        </p:nvCxnSpPr>
        <p:spPr>
          <a:xfrm flipH="1">
            <a:off x="5398042" y="5485718"/>
            <a:ext cx="2535542" cy="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29D03A9B-5CCF-421A-9C45-4ED04D40FBD2}"/>
              </a:ext>
            </a:extLst>
          </p:cNvPr>
          <p:cNvSpPr txBox="1"/>
          <p:nvPr/>
        </p:nvSpPr>
        <p:spPr>
          <a:xfrm>
            <a:off x="265113" y="3241626"/>
            <a:ext cx="1905000" cy="92333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Organisational behaviour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②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818227-BDF9-44ED-8750-ACC80A2A8C9C}"/>
              </a:ext>
            </a:extLst>
          </p:cNvPr>
          <p:cNvSpPr txBox="1"/>
          <p:nvPr/>
        </p:nvSpPr>
        <p:spPr>
          <a:xfrm>
            <a:off x="5545364" y="5760915"/>
            <a:ext cx="1917199" cy="9233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Consumer behaviour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③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2290A9-45C3-41D0-85F0-4A74876E9DBA}"/>
              </a:ext>
            </a:extLst>
          </p:cNvPr>
          <p:cNvSpPr txBox="1"/>
          <p:nvPr/>
        </p:nvSpPr>
        <p:spPr>
          <a:xfrm>
            <a:off x="5384225" y="1392971"/>
            <a:ext cx="1837540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Strategic management research 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①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93468E-BE0D-42CB-A5A2-1D0C38F55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B1DAE3-E46F-49FA-BE5B-59F46B5884E3}"/>
              </a:ext>
            </a:extLst>
          </p:cNvPr>
          <p:cNvSpPr txBox="1"/>
          <p:nvPr/>
        </p:nvSpPr>
        <p:spPr>
          <a:xfrm>
            <a:off x="189756" y="4373161"/>
            <a:ext cx="2072662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dirty="0"/>
              <a:t>Employee  characteristics such as beliefs, values, personality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7345B5-82B0-4617-8BAF-A371FA6401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3584" y="4664049"/>
            <a:ext cx="2816669" cy="1643338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7250548-DC7C-42E7-866C-59FE289E35D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220" y="2570807"/>
            <a:ext cx="2765919" cy="1716385"/>
          </a:xfrm>
          <a:prstGeom prst="rect">
            <a:avLst/>
          </a:prstGeom>
          <a:ln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2248682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Strategic Management Research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91855" y="1721573"/>
            <a:ext cx="4942517" cy="4343400"/>
          </a:xfrm>
        </p:spPr>
        <p:txBody>
          <a:bodyPr>
            <a:normAutofit/>
          </a:bodyPr>
          <a:lstStyle/>
          <a:p>
            <a:r>
              <a:rPr lang="en-US" altLang="zh-CN" sz="2000" dirty="0"/>
              <a:t>Basic strategic management model</a:t>
            </a:r>
          </a:p>
          <a:p>
            <a:r>
              <a:rPr lang="en-US" altLang="zh-CN" sz="2000" dirty="0"/>
              <a:t>Five forces framework (Porter)</a:t>
            </a:r>
          </a:p>
          <a:p>
            <a:pPr lvl="1"/>
            <a:r>
              <a:rPr lang="en-GB" altLang="zh-CN" sz="1800" dirty="0"/>
              <a:t>competition, new entrants, power of </a:t>
            </a:r>
          </a:p>
          <a:p>
            <a:pPr lvl="1"/>
            <a:r>
              <a:rPr lang="en-GB" altLang="zh-CN" sz="1800" dirty="0"/>
              <a:t>suppliers, power of customers and</a:t>
            </a:r>
          </a:p>
          <a:p>
            <a:pPr lvl="1"/>
            <a:r>
              <a:rPr lang="en-GB" altLang="zh-CN" sz="1800" dirty="0"/>
              <a:t>substitute products</a:t>
            </a:r>
          </a:p>
          <a:p>
            <a:r>
              <a:rPr lang="en-US" altLang="zh-CN" sz="2000" dirty="0"/>
              <a:t>SWOT (Andrew, 1967) </a:t>
            </a:r>
          </a:p>
          <a:p>
            <a:r>
              <a:rPr lang="en-US" altLang="zh-CN" sz="2000" dirty="0"/>
              <a:t>Environmental scanning: PESTLE</a:t>
            </a:r>
          </a:p>
          <a:p>
            <a:r>
              <a:rPr lang="en-US" sz="2000" dirty="0"/>
              <a:t>7-S Model (McKinsey)</a:t>
            </a:r>
          </a:p>
          <a:p>
            <a:pPr lvl="1"/>
            <a:r>
              <a:rPr lang="en-US" sz="1800" dirty="0"/>
              <a:t>strategy, structure, systems, skills, </a:t>
            </a:r>
          </a:p>
          <a:p>
            <a:pPr lvl="1"/>
            <a:r>
              <a:rPr lang="en-US" sz="1800" dirty="0"/>
              <a:t>staff, style and shared values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735224" y="6048317"/>
            <a:ext cx="6629400" cy="36933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hlinkClick r:id="rId2"/>
              </a:rPr>
              <a:t>http://www.valuebasedmanagement.net/index.html</a:t>
            </a:r>
            <a:endParaRPr lang="en-GB" dirty="0"/>
          </a:p>
        </p:txBody>
      </p:sp>
      <p:pic>
        <p:nvPicPr>
          <p:cNvPr id="22530" name="Picture 2" descr="http://www.strategicmanagementinsight.com/tools/img/mckinsey-7s-model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7025" y="4369598"/>
            <a:ext cx="3276600" cy="2523449"/>
          </a:xfrm>
          <a:prstGeom prst="rect">
            <a:avLst/>
          </a:prstGeom>
          <a:noFill/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51F46F0-7964-44A3-B477-8137F8276629}"/>
              </a:ext>
            </a:extLst>
          </p:cNvPr>
          <p:cNvGraphicFramePr/>
          <p:nvPr/>
        </p:nvGraphicFramePr>
        <p:xfrm>
          <a:off x="5806379" y="1372234"/>
          <a:ext cx="5647225" cy="2923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73289256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Organisational Behaviour</a:t>
            </a:r>
            <a:endParaRPr lang="en-GB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Organizational behaviour is a field of study that investigates the impact that individuals, groups, and structure have on behaviour within organizations.</a:t>
            </a:r>
          </a:p>
          <a:p>
            <a:r>
              <a:rPr lang="en-GB"/>
              <a:t>It focuses on improving productivity, reducing absenteeism and turnover, and increasing employee job satisfaction and organizational commitment.</a:t>
            </a:r>
          </a:p>
          <a:p>
            <a:r>
              <a:rPr lang="en-GB"/>
              <a:t>Organizational studies: Looking at relationships, attempting to attribute causes and effects and drawing conclusions based on scientific evidence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66191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763DA1B-5431-43AD-ADEB-090F14E2358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4375" y="1463072"/>
          <a:ext cx="9753600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E69EBD-2103-40DB-BCC8-674F2974E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13</a:t>
            </a:fld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54D19-5A74-413F-859F-830363E148CA}"/>
              </a:ext>
            </a:extLst>
          </p:cNvPr>
          <p:cNvGrpSpPr/>
          <p:nvPr/>
        </p:nvGrpSpPr>
        <p:grpSpPr>
          <a:xfrm>
            <a:off x="1211223" y="5254232"/>
            <a:ext cx="2500536" cy="1280165"/>
            <a:chOff x="8572" y="862563"/>
            <a:chExt cx="2562225" cy="2618273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02A2C655-AE0F-4E38-9C15-4AD6E0E6A04F}"/>
                </a:ext>
              </a:extLst>
            </p:cNvPr>
            <p:cNvSpPr/>
            <p:nvPr/>
          </p:nvSpPr>
          <p:spPr>
            <a:xfrm>
              <a:off x="8572" y="862563"/>
              <a:ext cx="2562225" cy="261827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Rectangle: Rounded Corners 4">
              <a:extLst>
                <a:ext uri="{FF2B5EF4-FFF2-40B4-BE49-F238E27FC236}">
                  <a16:creationId xmlns:a16="http://schemas.microsoft.com/office/drawing/2014/main" id="{38E4BFBB-6564-4D0B-BC7D-14A112E5E411}"/>
                </a:ext>
              </a:extLst>
            </p:cNvPr>
            <p:cNvSpPr txBox="1"/>
            <p:nvPr/>
          </p:nvSpPr>
          <p:spPr>
            <a:xfrm>
              <a:off x="83617" y="937608"/>
              <a:ext cx="2412135" cy="24681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b="1" u="sng" kern="1200" dirty="0"/>
                <a:t>Individual Factors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kern="1200" dirty="0"/>
                <a:t>- Personality and culture values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dirty="0"/>
                <a:t>- Ability</a:t>
              </a:r>
              <a:endParaRPr lang="en-GB" sz="1800" kern="1200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97BF26-AC43-42A3-A989-A5A384C8B4EC}"/>
              </a:ext>
            </a:extLst>
          </p:cNvPr>
          <p:cNvGrpSpPr/>
          <p:nvPr/>
        </p:nvGrpSpPr>
        <p:grpSpPr>
          <a:xfrm>
            <a:off x="1163249" y="360295"/>
            <a:ext cx="2500536" cy="1655017"/>
            <a:chOff x="8572" y="862563"/>
            <a:chExt cx="2562225" cy="2618273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C01F2519-B933-4F25-B612-41030268FF50}"/>
                </a:ext>
              </a:extLst>
            </p:cNvPr>
            <p:cNvSpPr/>
            <p:nvPr/>
          </p:nvSpPr>
          <p:spPr>
            <a:xfrm>
              <a:off x="8572" y="862563"/>
              <a:ext cx="2562225" cy="2618273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Rectangle: Rounded Corners 4">
              <a:extLst>
                <a:ext uri="{FF2B5EF4-FFF2-40B4-BE49-F238E27FC236}">
                  <a16:creationId xmlns:a16="http://schemas.microsoft.com/office/drawing/2014/main" id="{8BD762DC-B278-4EDD-BD22-682922B129C6}"/>
                </a:ext>
              </a:extLst>
            </p:cNvPr>
            <p:cNvSpPr txBox="1"/>
            <p:nvPr/>
          </p:nvSpPr>
          <p:spPr>
            <a:xfrm>
              <a:off x="83617" y="937608"/>
              <a:ext cx="2412135" cy="246818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HK" sz="1800" b="1" u="sng" kern="1200" dirty="0"/>
                <a:t>Organizational Factors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- Structure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- Culture</a:t>
              </a:r>
            </a:p>
          </p:txBody>
        </p:sp>
      </p:grpSp>
      <p:sp>
        <p:nvSpPr>
          <p:cNvPr id="19" name="Right Brace 18">
            <a:extLst>
              <a:ext uri="{FF2B5EF4-FFF2-40B4-BE49-F238E27FC236}">
                <a16:creationId xmlns:a16="http://schemas.microsoft.com/office/drawing/2014/main" id="{23FA9CCF-DE20-48D1-BCD1-4CE9DBCF5ED7}"/>
              </a:ext>
            </a:extLst>
          </p:cNvPr>
          <p:cNvSpPr/>
          <p:nvPr/>
        </p:nvSpPr>
        <p:spPr>
          <a:xfrm>
            <a:off x="3711759" y="1052736"/>
            <a:ext cx="366429" cy="5112568"/>
          </a:xfrm>
          <a:prstGeom prst="rightBrace">
            <a:avLst/>
          </a:prstGeom>
          <a:ln w="5080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2B3010A-6CAF-4D69-8E54-70B47962B900}"/>
              </a:ext>
            </a:extLst>
          </p:cNvPr>
          <p:cNvSpPr txBox="1"/>
          <p:nvPr/>
        </p:nvSpPr>
        <p:spPr>
          <a:xfrm>
            <a:off x="4438228" y="679508"/>
            <a:ext cx="7056784" cy="86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800" dirty="0"/>
              <a:t>Integrative Model of Organizational Behaviour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21014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89E67-38BC-4A52-BACD-0B665CC95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Major topics in organizational behaviour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CD15E-B8B7-4ED1-B723-566EFCEFF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dirty="0"/>
              <a:t>Individual characteristics such as </a:t>
            </a:r>
            <a:r>
              <a:rPr lang="en-HK" b="1" dirty="0"/>
              <a:t>beliefs, values, personality, and demographic attributes, and individual processes such as learning, perception, motivation, emotions, and decision making;</a:t>
            </a:r>
          </a:p>
          <a:p>
            <a:r>
              <a:rPr lang="en-HK" dirty="0"/>
              <a:t>Interpersonal processes such as </a:t>
            </a:r>
            <a:r>
              <a:rPr lang="en-HK" b="1" dirty="0"/>
              <a:t>trust, justice, power/politics, social exchange, and networks;</a:t>
            </a:r>
          </a:p>
          <a:p>
            <a:r>
              <a:rPr lang="en-HK" dirty="0"/>
              <a:t>Group/team characteristics such as </a:t>
            </a:r>
            <a:r>
              <a:rPr lang="en-HK" b="1" dirty="0"/>
              <a:t>size, diversity, and cohesion, and group/team processes such as development, leadership, decision making, and cooperation and conflict;</a:t>
            </a:r>
          </a:p>
          <a:p>
            <a:r>
              <a:rPr lang="en-HK" dirty="0"/>
              <a:t>Organizational processes and practices such as </a:t>
            </a:r>
            <a:r>
              <a:rPr lang="en-HK" b="1" dirty="0"/>
              <a:t>leadership, goal setting, work design, feedback, rewards, communication, socialization and change;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B7130D-7054-40D4-AC45-7C3503447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189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89E67-38BC-4A52-BACD-0B665CC95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Major topics in organizational behaviour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CD15E-B8B7-4ED1-B723-566EFCEFF9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Human resources management and practices in the various functions and activities such as for </a:t>
            </a:r>
            <a:r>
              <a:rPr lang="en-HK" b="1" dirty="0"/>
              <a:t>acquisition, allocation, development, utilization, maintenance, and evaluation of humans as resources in work organizations;</a:t>
            </a:r>
            <a:endParaRPr lang="en-HK" dirty="0"/>
          </a:p>
          <a:p>
            <a:r>
              <a:rPr lang="en-HK" dirty="0"/>
              <a:t>Contextual influences on individuals and groups such as </a:t>
            </a:r>
            <a:r>
              <a:rPr lang="en-HK" b="1" dirty="0"/>
              <a:t>organizational and national culture, and organizational identity and climate;</a:t>
            </a:r>
          </a:p>
          <a:p>
            <a:r>
              <a:rPr lang="en-HK" dirty="0"/>
              <a:t>The influence of all of the above on individual, interpersonal, group, and organizational outcomes such as </a:t>
            </a:r>
            <a:r>
              <a:rPr lang="en-HK" b="1" dirty="0"/>
              <a:t>performance, creativity, attachment, citizenship behaviours, stress, absenteeism, turnover, deviance, and ethical behaviour</a:t>
            </a:r>
            <a:r>
              <a:rPr lang="en-HK" dirty="0"/>
              <a:t>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B7130D-7054-40D4-AC45-7C3503447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199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Research Challenges and Opportunity for Organizational Behaviour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217614" y="1828800"/>
            <a:ext cx="4709160" cy="4343400"/>
          </a:xfrm>
        </p:spPr>
        <p:txBody>
          <a:bodyPr>
            <a:normAutofit/>
          </a:bodyPr>
          <a:lstStyle/>
          <a:p>
            <a:r>
              <a:rPr lang="en-HK" sz="2400" dirty="0"/>
              <a:t>Responding to globalization</a:t>
            </a:r>
          </a:p>
          <a:p>
            <a:r>
              <a:rPr lang="en-HK" sz="2400" dirty="0"/>
              <a:t>Managing workforce Diversity</a:t>
            </a:r>
          </a:p>
          <a:p>
            <a:r>
              <a:rPr lang="en-HK" sz="2400" dirty="0"/>
              <a:t>Improving quality and productivity</a:t>
            </a:r>
          </a:p>
          <a:p>
            <a:r>
              <a:rPr lang="en-HK" sz="2400" dirty="0"/>
              <a:t>Responding to the labour shortage</a:t>
            </a:r>
          </a:p>
          <a:p>
            <a:r>
              <a:rPr lang="en-HK" sz="2400" dirty="0"/>
              <a:t>Improving customer service</a:t>
            </a:r>
          </a:p>
          <a:p>
            <a:r>
              <a:rPr lang="en-HK" sz="2400" dirty="0"/>
              <a:t>Improving people skills</a:t>
            </a:r>
          </a:p>
          <a:p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6262052" y="1828800"/>
            <a:ext cx="4709160" cy="4255367"/>
          </a:xfrm>
        </p:spPr>
        <p:txBody>
          <a:bodyPr>
            <a:normAutofit/>
          </a:bodyPr>
          <a:lstStyle/>
          <a:p>
            <a:r>
              <a:rPr lang="en-HK" sz="2400" dirty="0"/>
              <a:t>Empowering people</a:t>
            </a:r>
          </a:p>
          <a:p>
            <a:r>
              <a:rPr lang="en-HK" sz="2400" dirty="0"/>
              <a:t>Coping with “temporariness”</a:t>
            </a:r>
          </a:p>
          <a:p>
            <a:r>
              <a:rPr lang="en-HK" sz="2400" dirty="0"/>
              <a:t>Stimulation innovation and change</a:t>
            </a:r>
          </a:p>
          <a:p>
            <a:r>
              <a:rPr lang="en-HK" sz="2400" dirty="0"/>
              <a:t>Helping employees balance work/life conflicts</a:t>
            </a:r>
          </a:p>
          <a:p>
            <a:r>
              <a:rPr lang="en-HK" sz="2400" dirty="0"/>
              <a:t>Improving ethical behaviour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1F96476-588C-4B90-92DC-DBB9D79DC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25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ChangeArrowheads="1"/>
          </p:cNvSpPr>
          <p:nvPr/>
        </p:nvSpPr>
        <p:spPr bwMode="auto">
          <a:xfrm>
            <a:off x="1522412" y="0"/>
            <a:ext cx="9144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7" name="Rectangle 3"/>
          <p:cNvSpPr>
            <a:spLocks noChangeArrowheads="1"/>
          </p:cNvSpPr>
          <p:nvPr/>
        </p:nvSpPr>
        <p:spPr bwMode="auto">
          <a:xfrm>
            <a:off x="3533776" y="409575"/>
            <a:ext cx="6053137" cy="1676400"/>
          </a:xfrm>
          <a:prstGeom prst="rect">
            <a:avLst/>
          </a:prstGeom>
          <a:gradFill rotWithShape="0">
            <a:gsLst>
              <a:gs pos="0">
                <a:srgbClr val="FFCC99">
                  <a:gamma/>
                  <a:tint val="20000"/>
                  <a:invGamma/>
                </a:srgbClr>
              </a:gs>
              <a:gs pos="100000">
                <a:srgbClr val="FFCC99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8" name="Rectangle 4"/>
          <p:cNvSpPr>
            <a:spLocks noChangeArrowheads="1"/>
          </p:cNvSpPr>
          <p:nvPr/>
        </p:nvSpPr>
        <p:spPr bwMode="auto">
          <a:xfrm>
            <a:off x="3533775" y="2376488"/>
            <a:ext cx="6062662" cy="2398712"/>
          </a:xfrm>
          <a:prstGeom prst="rect">
            <a:avLst/>
          </a:prstGeom>
          <a:solidFill>
            <a:srgbClr val="99FFCC"/>
          </a:soli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49" name="Rectangle 5"/>
          <p:cNvSpPr>
            <a:spLocks noChangeArrowheads="1"/>
          </p:cNvSpPr>
          <p:nvPr/>
        </p:nvSpPr>
        <p:spPr bwMode="auto">
          <a:xfrm>
            <a:off x="3533775" y="4992689"/>
            <a:ext cx="2768600" cy="1506537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prstDash val="dash"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50" name="Rectangle 6"/>
          <p:cNvSpPr>
            <a:spLocks noChangeArrowheads="1"/>
          </p:cNvSpPr>
          <p:nvPr/>
        </p:nvSpPr>
        <p:spPr bwMode="auto">
          <a:xfrm>
            <a:off x="3643312" y="523876"/>
            <a:ext cx="2794000" cy="1450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Firm’s Marketing Efforts</a:t>
            </a:r>
          </a:p>
          <a:p>
            <a:pPr eaLnBrk="0" hangingPunct="0"/>
            <a:r>
              <a:rPr lang="en-US" sz="1500" b="1"/>
              <a:t>1. Product</a:t>
            </a:r>
          </a:p>
          <a:p>
            <a:pPr eaLnBrk="0" hangingPunct="0"/>
            <a:r>
              <a:rPr lang="en-US" sz="1500" b="1"/>
              <a:t>2. Promotion</a:t>
            </a:r>
          </a:p>
          <a:p>
            <a:pPr eaLnBrk="0" hangingPunct="0"/>
            <a:r>
              <a:rPr lang="en-US" sz="1500" b="1"/>
              <a:t>3. Price</a:t>
            </a:r>
          </a:p>
          <a:p>
            <a:pPr eaLnBrk="0" hangingPunct="0"/>
            <a:r>
              <a:rPr lang="en-US" sz="1500" b="1"/>
              <a:t>4. Channels of distribution</a:t>
            </a:r>
          </a:p>
        </p:txBody>
      </p:sp>
      <p:sp>
        <p:nvSpPr>
          <p:cNvPr id="159751" name="Rectangle 7"/>
          <p:cNvSpPr>
            <a:spLocks noChangeArrowheads="1"/>
          </p:cNvSpPr>
          <p:nvPr/>
        </p:nvSpPr>
        <p:spPr bwMode="auto">
          <a:xfrm>
            <a:off x="6691312" y="523876"/>
            <a:ext cx="2794000" cy="145097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Sociocultural Environment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1. Family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2. Informal sources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3. Other noncommercial sources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4. Social class</a:t>
            </a:r>
          </a:p>
          <a:p>
            <a:pPr marL="234950" indent="-234950" eaLnBrk="0" hangingPunct="0">
              <a:lnSpc>
                <a:spcPct val="90000"/>
              </a:lnSpc>
            </a:pPr>
            <a:r>
              <a:rPr lang="en-US" sz="1500" b="1"/>
              <a:t>5. Subculture and culture</a:t>
            </a:r>
          </a:p>
        </p:txBody>
      </p:sp>
      <p:sp>
        <p:nvSpPr>
          <p:cNvPr id="159752" name="Text Box 8"/>
          <p:cNvSpPr txBox="1">
            <a:spLocks noChangeArrowheads="1"/>
          </p:cNvSpPr>
          <p:nvPr/>
        </p:nvSpPr>
        <p:spPr bwMode="auto">
          <a:xfrm>
            <a:off x="2114551" y="5584826"/>
            <a:ext cx="819455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>
                <a:solidFill>
                  <a:srgbClr val="CC00CC"/>
                </a:solidFill>
              </a:rPr>
              <a:t>Output</a:t>
            </a:r>
          </a:p>
        </p:txBody>
      </p:sp>
      <p:sp>
        <p:nvSpPr>
          <p:cNvPr id="159753" name="Text Box 9"/>
          <p:cNvSpPr txBox="1">
            <a:spLocks noChangeArrowheads="1"/>
          </p:cNvSpPr>
          <p:nvPr/>
        </p:nvSpPr>
        <p:spPr bwMode="auto">
          <a:xfrm>
            <a:off x="2114551" y="3414714"/>
            <a:ext cx="893193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>
                <a:solidFill>
                  <a:srgbClr val="008000"/>
                </a:solidFill>
              </a:rPr>
              <a:t>Process</a:t>
            </a:r>
          </a:p>
        </p:txBody>
      </p:sp>
      <p:sp>
        <p:nvSpPr>
          <p:cNvPr id="159754" name="Text Box 10"/>
          <p:cNvSpPr txBox="1">
            <a:spLocks noChangeArrowheads="1"/>
          </p:cNvSpPr>
          <p:nvPr/>
        </p:nvSpPr>
        <p:spPr bwMode="auto">
          <a:xfrm>
            <a:off x="2114550" y="1087439"/>
            <a:ext cx="654346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500" b="1" dirty="0">
                <a:solidFill>
                  <a:srgbClr val="FF6600"/>
                </a:solidFill>
              </a:rPr>
              <a:t>Input</a:t>
            </a:r>
          </a:p>
        </p:txBody>
      </p:sp>
      <p:sp>
        <p:nvSpPr>
          <p:cNvPr id="159755" name="Text Box 11"/>
          <p:cNvSpPr txBox="1">
            <a:spLocks noChangeArrowheads="1"/>
          </p:cNvSpPr>
          <p:nvPr/>
        </p:nvSpPr>
        <p:spPr bwMode="auto">
          <a:xfrm rot="-5400000">
            <a:off x="2439195" y="983476"/>
            <a:ext cx="17018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500" b="1" dirty="0">
                <a:solidFill>
                  <a:srgbClr val="FF6600"/>
                </a:solidFill>
              </a:rPr>
              <a:t>External Influence</a:t>
            </a:r>
          </a:p>
        </p:txBody>
      </p:sp>
      <p:sp>
        <p:nvSpPr>
          <p:cNvPr id="159756" name="Text Box 12"/>
          <p:cNvSpPr txBox="1">
            <a:spLocks noChangeArrowheads="1"/>
          </p:cNvSpPr>
          <p:nvPr/>
        </p:nvSpPr>
        <p:spPr bwMode="auto">
          <a:xfrm rot="-5418734">
            <a:off x="2043900" y="3300804"/>
            <a:ext cx="2462213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0" hangingPunct="0"/>
            <a:r>
              <a:rPr lang="en-US" sz="1500" b="1" dirty="0">
                <a:solidFill>
                  <a:srgbClr val="008000"/>
                </a:solidFill>
              </a:rPr>
              <a:t>Consumer Decision Making</a:t>
            </a:r>
          </a:p>
        </p:txBody>
      </p:sp>
      <p:sp>
        <p:nvSpPr>
          <p:cNvPr id="159757" name="Text Box 13"/>
          <p:cNvSpPr txBox="1">
            <a:spLocks noChangeArrowheads="1"/>
          </p:cNvSpPr>
          <p:nvPr/>
        </p:nvSpPr>
        <p:spPr bwMode="auto">
          <a:xfrm rot="-5399646">
            <a:off x="2473326" y="5462589"/>
            <a:ext cx="152082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US" sz="1500" b="1">
                <a:solidFill>
                  <a:srgbClr val="CC00CC"/>
                </a:solidFill>
              </a:rPr>
              <a:t>Post-Decision </a:t>
            </a:r>
          </a:p>
          <a:p>
            <a:pPr algn="ctr" eaLnBrk="0" hangingPunct="0"/>
            <a:r>
              <a:rPr lang="en-US" sz="1500" b="1">
                <a:solidFill>
                  <a:srgbClr val="CC00CC"/>
                </a:solidFill>
              </a:rPr>
              <a:t>Behavior</a:t>
            </a:r>
          </a:p>
        </p:txBody>
      </p:sp>
      <p:sp>
        <p:nvSpPr>
          <p:cNvPr id="159758" name="Rectangle 14"/>
          <p:cNvSpPr>
            <a:spLocks noChangeArrowheads="1"/>
          </p:cNvSpPr>
          <p:nvPr/>
        </p:nvSpPr>
        <p:spPr bwMode="auto">
          <a:xfrm>
            <a:off x="3613150" y="6010275"/>
            <a:ext cx="2590800" cy="40798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Postpurchase Evaluation</a:t>
            </a:r>
          </a:p>
        </p:txBody>
      </p:sp>
      <p:sp>
        <p:nvSpPr>
          <p:cNvPr id="159759" name="Rectangle 15"/>
          <p:cNvSpPr>
            <a:spLocks noChangeArrowheads="1"/>
          </p:cNvSpPr>
          <p:nvPr/>
        </p:nvSpPr>
        <p:spPr bwMode="auto">
          <a:xfrm>
            <a:off x="3614737" y="5084763"/>
            <a:ext cx="2590800" cy="773112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/>
              <a:t>Purchase</a:t>
            </a:r>
          </a:p>
          <a:p>
            <a:pPr eaLnBrk="0" hangingPunct="0"/>
            <a:r>
              <a:rPr lang="en-US" sz="1500" b="1"/>
              <a:t>1. Trial</a:t>
            </a:r>
          </a:p>
          <a:p>
            <a:pPr eaLnBrk="0" hangingPunct="0"/>
            <a:r>
              <a:rPr lang="en-US" sz="1500" b="1"/>
              <a:t>2. Repeat purchase</a:t>
            </a:r>
          </a:p>
        </p:txBody>
      </p:sp>
      <p:cxnSp>
        <p:nvCxnSpPr>
          <p:cNvPr id="159760" name="AutoShape 16"/>
          <p:cNvCxnSpPr>
            <a:cxnSpLocks noChangeShapeType="1"/>
            <a:stCxn id="159759" idx="2"/>
            <a:endCxn id="159758" idx="0"/>
          </p:cNvCxnSpPr>
          <p:nvPr/>
        </p:nvCxnSpPr>
        <p:spPr bwMode="auto">
          <a:xfrm flipH="1">
            <a:off x="4908551" y="5857875"/>
            <a:ext cx="1587" cy="152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cxnSp>
        <p:nvCxnSpPr>
          <p:cNvPr id="159761" name="AutoShape 17"/>
          <p:cNvCxnSpPr>
            <a:cxnSpLocks noChangeShapeType="1"/>
            <a:stCxn id="159758" idx="3"/>
            <a:endCxn id="159764" idx="2"/>
          </p:cNvCxnSpPr>
          <p:nvPr/>
        </p:nvCxnSpPr>
        <p:spPr bwMode="auto">
          <a:xfrm flipV="1">
            <a:off x="6203950" y="4602163"/>
            <a:ext cx="1898650" cy="16129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sp>
        <p:nvSpPr>
          <p:cNvPr id="159762" name="Rectangle 18"/>
          <p:cNvSpPr>
            <a:spLocks noChangeArrowheads="1"/>
          </p:cNvSpPr>
          <p:nvPr/>
        </p:nvSpPr>
        <p:spPr bwMode="auto">
          <a:xfrm>
            <a:off x="3654426" y="2476500"/>
            <a:ext cx="1508125" cy="219075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en-US" sz="1500" b="1"/>
              <a:t>Need Recognition</a:t>
            </a:r>
          </a:p>
          <a:p>
            <a:pPr algn="ctr" eaLnBrk="0" hangingPunct="0"/>
            <a:endParaRPr lang="en-US" sz="1500" b="1"/>
          </a:p>
          <a:p>
            <a:pPr algn="ctr" eaLnBrk="0" hangingPunct="0"/>
            <a:r>
              <a:rPr lang="en-US" sz="1500" b="1"/>
              <a:t>Prepurchase Search</a:t>
            </a:r>
          </a:p>
          <a:p>
            <a:pPr algn="ctr" eaLnBrk="0" hangingPunct="0"/>
            <a:endParaRPr lang="en-US" sz="1500" b="1"/>
          </a:p>
          <a:p>
            <a:pPr algn="ctr" eaLnBrk="0" hangingPunct="0"/>
            <a:r>
              <a:rPr lang="en-US" sz="1500" b="1"/>
              <a:t>Evaluation of Alternatives</a:t>
            </a:r>
          </a:p>
        </p:txBody>
      </p:sp>
      <p:sp>
        <p:nvSpPr>
          <p:cNvPr id="159763" name="Rectangle 19"/>
          <p:cNvSpPr>
            <a:spLocks noChangeArrowheads="1"/>
          </p:cNvSpPr>
          <p:nvPr/>
        </p:nvSpPr>
        <p:spPr bwMode="auto">
          <a:xfrm>
            <a:off x="6807200" y="2476500"/>
            <a:ext cx="2590800" cy="14478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eaLnBrk="0" hangingPunct="0"/>
            <a:r>
              <a:rPr lang="en-US" sz="1500" b="1" dirty="0"/>
              <a:t>Psychological Field</a:t>
            </a:r>
          </a:p>
          <a:p>
            <a:pPr eaLnBrk="0" hangingPunct="0"/>
            <a:r>
              <a:rPr lang="en-US" sz="1500" b="1" dirty="0"/>
              <a:t>1. Motivation</a:t>
            </a:r>
          </a:p>
          <a:p>
            <a:pPr eaLnBrk="0" hangingPunct="0"/>
            <a:r>
              <a:rPr lang="en-US" sz="1500" b="1" dirty="0"/>
              <a:t>2. Perception</a:t>
            </a:r>
          </a:p>
          <a:p>
            <a:pPr eaLnBrk="0" hangingPunct="0"/>
            <a:r>
              <a:rPr lang="en-US" sz="1500" b="1" dirty="0"/>
              <a:t>3. Learning</a:t>
            </a:r>
          </a:p>
          <a:p>
            <a:pPr eaLnBrk="0" hangingPunct="0"/>
            <a:r>
              <a:rPr lang="en-US" sz="1500" b="1" dirty="0"/>
              <a:t>4. Personality</a:t>
            </a:r>
          </a:p>
          <a:p>
            <a:pPr eaLnBrk="0" hangingPunct="0"/>
            <a:r>
              <a:rPr lang="en-US" sz="1500" b="1" dirty="0"/>
              <a:t>5. Attitudes</a:t>
            </a:r>
          </a:p>
        </p:txBody>
      </p:sp>
      <p:sp>
        <p:nvSpPr>
          <p:cNvPr id="159764" name="Rectangle 20"/>
          <p:cNvSpPr>
            <a:spLocks noChangeArrowheads="1"/>
          </p:cNvSpPr>
          <p:nvPr/>
        </p:nvSpPr>
        <p:spPr bwMode="auto">
          <a:xfrm>
            <a:off x="7367588" y="4159251"/>
            <a:ext cx="1470025" cy="44291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en-US" sz="1500" b="1"/>
              <a:t>Experience</a:t>
            </a:r>
          </a:p>
        </p:txBody>
      </p:sp>
      <p:cxnSp>
        <p:nvCxnSpPr>
          <p:cNvPr id="159765" name="AutoShape 21"/>
          <p:cNvCxnSpPr>
            <a:cxnSpLocks noChangeShapeType="1"/>
            <a:stCxn id="159764" idx="0"/>
            <a:endCxn id="159763" idx="2"/>
          </p:cNvCxnSpPr>
          <p:nvPr/>
        </p:nvCxnSpPr>
        <p:spPr bwMode="auto">
          <a:xfrm flipV="1">
            <a:off x="8102600" y="3924300"/>
            <a:ext cx="0" cy="234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</p:cxnSp>
      <p:sp>
        <p:nvSpPr>
          <p:cNvPr id="159766" name="Line 22"/>
          <p:cNvSpPr>
            <a:spLocks noChangeShapeType="1"/>
          </p:cNvSpPr>
          <p:nvPr/>
        </p:nvSpPr>
        <p:spPr bwMode="auto">
          <a:xfrm>
            <a:off x="5164137" y="4357688"/>
            <a:ext cx="22050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67" name="Line 23"/>
          <p:cNvSpPr>
            <a:spLocks noChangeShapeType="1"/>
          </p:cNvSpPr>
          <p:nvPr/>
        </p:nvSpPr>
        <p:spPr bwMode="auto">
          <a:xfrm flipH="1" flipV="1">
            <a:off x="5164138" y="3130550"/>
            <a:ext cx="163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59768" name="Text Box 24"/>
          <p:cNvSpPr txBox="1">
            <a:spLocks noChangeArrowheads="1"/>
          </p:cNvSpPr>
          <p:nvPr/>
        </p:nvSpPr>
        <p:spPr bwMode="auto">
          <a:xfrm>
            <a:off x="8367712" y="4940300"/>
            <a:ext cx="2298700" cy="92333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/>
            <a:r>
              <a:rPr lang="en-US" b="1"/>
              <a:t>A Simple Model of Consumer Decision Making</a:t>
            </a:r>
          </a:p>
        </p:txBody>
      </p:sp>
      <p:cxnSp>
        <p:nvCxnSpPr>
          <p:cNvPr id="159769" name="AutoShape 25"/>
          <p:cNvCxnSpPr>
            <a:cxnSpLocks noChangeShapeType="1"/>
            <a:stCxn id="159748" idx="0"/>
            <a:endCxn id="159747" idx="2"/>
          </p:cNvCxnSpPr>
          <p:nvPr/>
        </p:nvCxnSpPr>
        <p:spPr bwMode="auto">
          <a:xfrm flipH="1" flipV="1">
            <a:off x="6561138" y="2085976"/>
            <a:ext cx="4763" cy="2905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929FD88-3AA8-41EF-B647-CC921DC0364B}"/>
              </a:ext>
            </a:extLst>
          </p:cNvPr>
          <p:cNvSpPr txBox="1"/>
          <p:nvPr/>
        </p:nvSpPr>
        <p:spPr>
          <a:xfrm>
            <a:off x="9663132" y="409575"/>
            <a:ext cx="2467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A Simple Model of Consumer Decision Making</a:t>
            </a:r>
            <a:endParaRPr lang="en-GB" sz="2000" b="1" dirty="0"/>
          </a:p>
        </p:txBody>
      </p:sp>
    </p:spTree>
  </p:cSld>
  <p:clrMapOvr>
    <a:masterClrMapping/>
  </p:clrMapOvr>
  <p:transition>
    <p:cover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706090"/>
          </a:xfrm>
        </p:spPr>
        <p:txBody>
          <a:bodyPr/>
          <a:lstStyle/>
          <a:p>
            <a:r>
              <a:rPr lang="en-US" dirty="0"/>
              <a:t>Formulating a Research Problem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1217611" y="2159898"/>
            <a:ext cx="4709160" cy="838201"/>
          </a:xfrm>
        </p:spPr>
        <p:txBody>
          <a:bodyPr/>
          <a:lstStyle/>
          <a:p>
            <a:r>
              <a:rPr lang="en-US" dirty="0"/>
              <a:t>Business problems/questions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217611" y="3120971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Should a new product be introduced?</a:t>
            </a:r>
          </a:p>
          <a:p>
            <a:endParaRPr lang="en-HK" dirty="0"/>
          </a:p>
          <a:p>
            <a:r>
              <a:rPr lang="en-HK" dirty="0"/>
              <a:t>Should the price of the brand be increased?</a:t>
            </a:r>
          </a:p>
          <a:p>
            <a:r>
              <a:rPr lang="en-HK" dirty="0"/>
              <a:t>Should the advertising campaign be changed?</a:t>
            </a:r>
          </a:p>
          <a:p>
            <a:r>
              <a:rPr lang="en-HK" dirty="0"/>
              <a:t>How to retain profitable customers?</a:t>
            </a:r>
          </a:p>
          <a:p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6276566" y="2135803"/>
            <a:ext cx="4709160" cy="838201"/>
          </a:xfrm>
        </p:spPr>
        <p:txBody>
          <a:bodyPr/>
          <a:lstStyle/>
          <a:p>
            <a:r>
              <a:rPr lang="en-US" dirty="0"/>
              <a:t>Specific research problems/questions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6267624" y="3154363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To determine consumer preferences and purchase intentions for a new product</a:t>
            </a:r>
          </a:p>
          <a:p>
            <a:r>
              <a:rPr lang="en-HK" dirty="0"/>
              <a:t>To determine the perceived value of a brand </a:t>
            </a:r>
          </a:p>
          <a:p>
            <a:r>
              <a:rPr lang="en-HK" dirty="0"/>
              <a:t>To determine the effectiveness of the current advertising campaign</a:t>
            </a:r>
          </a:p>
          <a:p>
            <a:r>
              <a:rPr lang="en-HK" dirty="0"/>
              <a:t>To examine the relationship between service quality and customer loyalty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8C0E70-06DD-4B46-9B3A-0861134B69C7}"/>
              </a:ext>
            </a:extLst>
          </p:cNvPr>
          <p:cNvSpPr txBox="1"/>
          <p:nvPr/>
        </p:nvSpPr>
        <p:spPr>
          <a:xfrm>
            <a:off x="1203099" y="1122720"/>
            <a:ext cx="93610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HK" sz="2000" dirty="0"/>
              <a:t>Research ideas and problems can arise from a range of sources: business problems, personal or professional experience and media, theories or previous studies</a:t>
            </a:r>
          </a:p>
          <a:p>
            <a:endParaRPr lang="en-HK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80E923-2307-473F-8EE1-7C9B168A4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295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25CF6C9-E3E7-4DB2-8B23-CDABEB19F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820" y="274638"/>
            <a:ext cx="10205394" cy="490066"/>
          </a:xfrm>
        </p:spPr>
        <p:txBody>
          <a:bodyPr>
            <a:normAutofit fontScale="90000"/>
          </a:bodyPr>
          <a:lstStyle/>
          <a:p>
            <a:r>
              <a:rPr lang="en-HK" dirty="0"/>
              <a:t>examples</a:t>
            </a:r>
            <a:endParaRPr lang="en-GB" dirty="0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C5702A98-1935-4C90-8157-F0FD934E747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5820" y="1052737"/>
          <a:ext cx="10945216" cy="5534879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2441586">
                  <a:extLst>
                    <a:ext uri="{9D8B030D-6E8A-4147-A177-3AD203B41FA5}">
                      <a16:colId xmlns:a16="http://schemas.microsoft.com/office/drawing/2014/main" val="2404985091"/>
                    </a:ext>
                  </a:extLst>
                </a:gridCol>
                <a:gridCol w="4370195">
                  <a:extLst>
                    <a:ext uri="{9D8B030D-6E8A-4147-A177-3AD203B41FA5}">
                      <a16:colId xmlns:a16="http://schemas.microsoft.com/office/drawing/2014/main" val="2366612400"/>
                    </a:ext>
                  </a:extLst>
                </a:gridCol>
                <a:gridCol w="1613155">
                  <a:extLst>
                    <a:ext uri="{9D8B030D-6E8A-4147-A177-3AD203B41FA5}">
                      <a16:colId xmlns:a16="http://schemas.microsoft.com/office/drawing/2014/main" val="3434268712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3653887798"/>
                    </a:ext>
                  </a:extLst>
                </a:gridCol>
              </a:tblGrid>
              <a:tr h="28540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Business problems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Research Objectives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Informants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Relationships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149086709"/>
                  </a:ext>
                </a:extLst>
              </a:tr>
              <a:tr h="10558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improve employee performance?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>
                          <a:effectLst/>
                        </a:rPr>
                        <a:t>To examine the relationship between job satisfaction and performance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Employees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Employee attitude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self-reported performance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1932837309"/>
                  </a:ext>
                </a:extLst>
              </a:tr>
              <a:tr h="10558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retain customers?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>
                          <a:effectLst/>
                        </a:rPr>
                        <a:t>To examine the relationship between service quality and customer loyalty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>
                          <a:effectLst/>
                        </a:rPr>
                        <a:t>Consumers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Perceived quality attitude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self-reported loyalty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505131695"/>
                  </a:ext>
                </a:extLst>
              </a:tr>
              <a:tr h="27874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How to implement changes in an organization?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What is the best way to do certain things?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Which strategy is better and under what conditions?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- To identify the stakeholders and understand their roles in the changes;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- To examine the factors (leadership style, commitment, etc.) that affect the success of the changes;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- To identify the strategies (bottom-up, top-down, etc.) that motivate stakeholders to support the changes.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Multiple stakeholders:</a:t>
                      </a:r>
                      <a:endParaRPr lang="en-GB" sz="18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employees, executives, customers, public, government, competitors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HK" sz="1800" dirty="0">
                          <a:effectLst/>
                        </a:rPr>
                        <a:t>Stakeholders’ attitudes, organizational factors and strategies </a:t>
                      </a:r>
                      <a:r>
                        <a:rPr lang="en-HK" sz="1800" dirty="0">
                          <a:effectLst/>
                          <a:sym typeface="Wingdings" panose="05000000000000000000" pitchFamily="2" charset="2"/>
                        </a:rPr>
                        <a:t></a:t>
                      </a:r>
                      <a:r>
                        <a:rPr lang="en-HK" sz="1800" dirty="0">
                          <a:effectLst/>
                        </a:rPr>
                        <a:t> success of changes (organizational performance)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PMingLiU" panose="02020500000000000000" pitchFamily="18" charset="-120"/>
                        <a:cs typeface="Arial" panose="020B0604020202020204" pitchFamily="34" charset="0"/>
                      </a:endParaRPr>
                    </a:p>
                  </a:txBody>
                  <a:tcPr marL="60333" marR="60333" marT="0" marB="0"/>
                </a:tc>
                <a:extLst>
                  <a:ext uri="{0D108BD9-81ED-4DB2-BD59-A6C34878D82A}">
                    <a16:rowId xmlns:a16="http://schemas.microsoft.com/office/drawing/2014/main" val="4171314627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92A482-F9FE-489E-BF2D-12849DCDF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06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AD3838F-9988-4E61-A0CA-9298888AA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Quantitative and qualitative Research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B721849-BAD1-4B6D-B48B-B0AAF1C953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Explaining or predicting variables using </a:t>
            </a:r>
            <a:r>
              <a:rPr lang="en-HK" b="1" dirty="0"/>
              <a:t>questionnaire surveys</a:t>
            </a:r>
            <a:endParaRPr lang="en-GB" b="1" dirty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1DE4BE9E-88BA-428E-8AF8-973EC62CB40E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1217612" y="2635634"/>
          <a:ext cx="4708525" cy="2774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8296184-763D-467C-9604-9D9FA37FA1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Understanding or exploring a complex phenomenon using </a:t>
            </a:r>
            <a:r>
              <a:rPr lang="en-HK" b="1" dirty="0"/>
              <a:t>in-depth interviews</a:t>
            </a:r>
            <a:endParaRPr lang="en-GB" b="1" dirty="0"/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4FB69488-04C9-4E8C-83CF-2908D9D0E8B6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3232831826"/>
              </p:ext>
            </p:extLst>
          </p:nvPr>
        </p:nvGraphicFramePr>
        <p:xfrm>
          <a:off x="5730040" y="2787501"/>
          <a:ext cx="4708525" cy="3429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A72CE-0417-4B2B-9454-F3CBF684E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20</a:t>
            </a:fld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04A3A8E-EA8C-4BA2-BBA0-724241756B86}"/>
              </a:ext>
            </a:extLst>
          </p:cNvPr>
          <p:cNvSpPr/>
          <p:nvPr/>
        </p:nvSpPr>
        <p:spPr>
          <a:xfrm>
            <a:off x="1519064" y="2743200"/>
            <a:ext cx="1080120" cy="75016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6CA9E7E-1406-4785-8D1B-358B98D2DAD5}"/>
              </a:ext>
            </a:extLst>
          </p:cNvPr>
          <p:cNvSpPr/>
          <p:nvPr/>
        </p:nvSpPr>
        <p:spPr>
          <a:xfrm>
            <a:off x="3555851" y="2731874"/>
            <a:ext cx="1080120" cy="750167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2C82D16-4F86-4568-AE69-546908A35ABE}"/>
              </a:ext>
            </a:extLst>
          </p:cNvPr>
          <p:cNvCxnSpPr>
            <a:stCxn id="14" idx="6"/>
          </p:cNvCxnSpPr>
          <p:nvPr/>
        </p:nvCxnSpPr>
        <p:spPr>
          <a:xfrm flipV="1">
            <a:off x="2599184" y="3118283"/>
            <a:ext cx="933847" cy="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89345AF9-CD7C-41D7-A7B5-EC0BADD97EA9}"/>
              </a:ext>
            </a:extLst>
          </p:cNvPr>
          <p:cNvSpPr txBox="1"/>
          <p:nvPr/>
        </p:nvSpPr>
        <p:spPr>
          <a:xfrm>
            <a:off x="1938598" y="2941716"/>
            <a:ext cx="64807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x</a:t>
            </a:r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3C7C669-E376-4163-ADFD-76094A96DDB5}"/>
              </a:ext>
            </a:extLst>
          </p:cNvPr>
          <p:cNvSpPr txBox="1"/>
          <p:nvPr/>
        </p:nvSpPr>
        <p:spPr>
          <a:xfrm>
            <a:off x="3914183" y="2905917"/>
            <a:ext cx="648072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400" dirty="0"/>
              <a:t>Y</a:t>
            </a:r>
            <a:endParaRPr lang="en-GB" sz="2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52E0191-1DFB-4EDB-BA5A-8DE49B501817}"/>
              </a:ext>
            </a:extLst>
          </p:cNvPr>
          <p:cNvSpPr txBox="1"/>
          <p:nvPr/>
        </p:nvSpPr>
        <p:spPr>
          <a:xfrm>
            <a:off x="1216975" y="3911974"/>
            <a:ext cx="415473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Objective: 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Examine how the independent variable (x) influences a dependent variable (y)</a:t>
            </a:r>
          </a:p>
          <a:p>
            <a:pPr>
              <a:lnSpc>
                <a:spcPct val="90000"/>
              </a:lnSpc>
            </a:pPr>
            <a:endParaRPr lang="en-HK" sz="2000" dirty="0"/>
          </a:p>
          <a:p>
            <a:pPr>
              <a:lnSpc>
                <a:spcPct val="90000"/>
              </a:lnSpc>
            </a:pPr>
            <a:r>
              <a:rPr lang="en-HK" sz="2000" b="1" dirty="0"/>
              <a:t>Unit of analysis: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Individual or dyad (pair)</a:t>
            </a:r>
            <a:endParaRPr lang="en-GB" sz="2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A1F0E8-B7B8-40D8-8CC7-93E15B1C763F}"/>
              </a:ext>
            </a:extLst>
          </p:cNvPr>
          <p:cNvSpPr txBox="1"/>
          <p:nvPr/>
        </p:nvSpPr>
        <p:spPr>
          <a:xfrm>
            <a:off x="9589642" y="2731874"/>
            <a:ext cx="23770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2000" b="1" dirty="0"/>
              <a:t>Objective</a:t>
            </a:r>
            <a:r>
              <a:rPr lang="en-HK" sz="2000" dirty="0"/>
              <a:t>: 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In-depth understanding of Y; external forces shape and are shaped by Y (bidirectional relationships)</a:t>
            </a:r>
          </a:p>
          <a:p>
            <a:pPr>
              <a:lnSpc>
                <a:spcPct val="90000"/>
              </a:lnSpc>
            </a:pPr>
            <a:endParaRPr lang="en-HK" sz="2000" dirty="0"/>
          </a:p>
          <a:p>
            <a:pPr>
              <a:lnSpc>
                <a:spcPct val="90000"/>
              </a:lnSpc>
            </a:pPr>
            <a:r>
              <a:rPr lang="en-HK" sz="2000" b="1" dirty="0"/>
              <a:t>Unit of analysis:</a:t>
            </a:r>
          </a:p>
          <a:p>
            <a:pPr>
              <a:lnSpc>
                <a:spcPct val="90000"/>
              </a:lnSpc>
            </a:pPr>
            <a:r>
              <a:rPr lang="en-HK" sz="2000" dirty="0"/>
              <a:t>Employee/organization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6870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596D0-880D-484A-8A7E-5B645A742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Quantitative and qualitative Research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F09AA1-1D33-4A32-B723-8A1FC35E6E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HK" dirty="0"/>
              <a:t>Quantitative research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E52E6-8E41-45D1-A6E8-88F2ADD76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7614" y="2743201"/>
            <a:ext cx="4709160" cy="2485999"/>
          </a:xfrm>
        </p:spPr>
        <p:txBody>
          <a:bodyPr/>
          <a:lstStyle/>
          <a:p>
            <a:r>
              <a:rPr lang="en-HK" dirty="0"/>
              <a:t>Single questionnaire</a:t>
            </a:r>
          </a:p>
          <a:p>
            <a:r>
              <a:rPr lang="en-HK" dirty="0"/>
              <a:t>From one perspective</a:t>
            </a:r>
          </a:p>
          <a:p>
            <a:r>
              <a:rPr lang="en-HK" dirty="0"/>
              <a:t>A large number of participants</a:t>
            </a:r>
          </a:p>
          <a:p>
            <a:r>
              <a:rPr lang="en-HK" dirty="0"/>
              <a:t>Statistical analysis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98DE9C-E3EA-4F29-AE4E-D0B648D325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HK" dirty="0"/>
              <a:t>Qualitative research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1EDD7E-04CC-44C0-BB96-C2CA4E06E37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HK" dirty="0"/>
              <a:t>Triangulation</a:t>
            </a:r>
          </a:p>
          <a:p>
            <a:r>
              <a:rPr lang="en-HK" dirty="0"/>
              <a:t>Multiple perspectives (multiple informants)</a:t>
            </a:r>
          </a:p>
          <a:p>
            <a:r>
              <a:rPr lang="en-HK" dirty="0"/>
              <a:t>A small number of participants/organizations</a:t>
            </a:r>
          </a:p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BC59C8-2217-48E9-A2CF-BEE6EEC08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21</a:t>
            </a:fld>
            <a:endParaRPr lang="en-GB"/>
          </a:p>
        </p:txBody>
      </p:sp>
      <p:graphicFrame>
        <p:nvGraphicFramePr>
          <p:cNvPr id="8" name="Table 6">
            <a:extLst>
              <a:ext uri="{FF2B5EF4-FFF2-40B4-BE49-F238E27FC236}">
                <a16:creationId xmlns:a16="http://schemas.microsoft.com/office/drawing/2014/main" id="{DC056818-6CB0-474E-B021-0C141C2DE2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406621"/>
              </p:ext>
            </p:extLst>
          </p:nvPr>
        </p:nvGraphicFramePr>
        <p:xfrm>
          <a:off x="286021" y="4725144"/>
          <a:ext cx="5808393" cy="20250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56184">
                  <a:extLst>
                    <a:ext uri="{9D8B030D-6E8A-4147-A177-3AD203B41FA5}">
                      <a16:colId xmlns:a16="http://schemas.microsoft.com/office/drawing/2014/main" val="3040950792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1398089886"/>
                    </a:ext>
                  </a:extLst>
                </a:gridCol>
                <a:gridCol w="2207993">
                  <a:extLst>
                    <a:ext uri="{9D8B030D-6E8A-4147-A177-3AD203B41FA5}">
                      <a16:colId xmlns:a16="http://schemas.microsoft.com/office/drawing/2014/main" val="456441682"/>
                    </a:ext>
                  </a:extLst>
                </a:gridCol>
              </a:tblGrid>
              <a:tr h="470557">
                <a:tc>
                  <a:txBody>
                    <a:bodyPr/>
                    <a:lstStyle/>
                    <a:p>
                      <a:r>
                        <a:rPr lang="en-HK" dirty="0"/>
                        <a:t>Approach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Unit of analysis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Measures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7354447"/>
                  </a:ext>
                </a:extLst>
              </a:tr>
              <a:tr h="376385">
                <a:tc>
                  <a:txBody>
                    <a:bodyPr/>
                    <a:lstStyle/>
                    <a:p>
                      <a:r>
                        <a:rPr lang="en-HK" dirty="0"/>
                        <a:t>Individual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Employee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Employee self-reported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5795354"/>
                  </a:ext>
                </a:extLst>
              </a:tr>
              <a:tr h="376385">
                <a:tc>
                  <a:txBody>
                    <a:bodyPr/>
                    <a:lstStyle/>
                    <a:p>
                      <a:r>
                        <a:rPr lang="en-HK" dirty="0"/>
                        <a:t>Dyadic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Leader-follower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HK" dirty="0"/>
                        <a:t>Employee self-reported and supervisor-rated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16980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9333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Research process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935AE4-F35B-4095-ADB1-33DABB5F1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02920" indent="-457200">
              <a:buFont typeface="+mj-lt"/>
              <a:buAutoNum type="arabicPeriod"/>
            </a:pPr>
            <a:r>
              <a:rPr lang="en-HK" dirty="0"/>
              <a:t>Begin with a broad question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Narrow it down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Operationalize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Observe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Analyse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Reach conclusions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Generalize back to the population</a:t>
            </a: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075326-138F-49D0-AC34-934381606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9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US" dirty="0"/>
              <a:t>Begin with a Broad Question</a:t>
            </a:r>
          </a:p>
        </p:txBody>
      </p:sp>
      <p:sp>
        <p:nvSpPr>
          <p:cNvPr id="17417" name="Rectangle 9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Most social research originates from some general problem or question</a:t>
            </a:r>
          </a:p>
          <a:p>
            <a:r>
              <a:rPr lang="en-US"/>
              <a:t>Curious/troubled about some aspect of society</a:t>
            </a:r>
          </a:p>
          <a:p>
            <a:r>
              <a:rPr lang="en-HK"/>
              <a:t>Example:  Why would any rational guest want to develop a "relationship" with a hotel?</a:t>
            </a:r>
          </a:p>
          <a:p>
            <a:r>
              <a:rPr lang="en-HK"/>
              <a:t>General question that can’t be adequately addressed by one study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C86995-1610-46C4-A2C7-72F50EB2C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12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7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Next, we come up with a more specific research question</a:t>
            </a:r>
          </a:p>
          <a:p>
            <a:pPr lvl="1"/>
            <a:r>
              <a:rPr lang="en-US" dirty="0"/>
              <a:t>one we can realistically address</a:t>
            </a:r>
          </a:p>
          <a:p>
            <a:r>
              <a:rPr lang="en-US" dirty="0"/>
              <a:t>Here, a review of the literature can serve as a guide</a:t>
            </a:r>
          </a:p>
          <a:p>
            <a:pPr lvl="1"/>
            <a:r>
              <a:rPr lang="en-US" dirty="0"/>
              <a:t>Tells you what other researchers have found</a:t>
            </a:r>
          </a:p>
          <a:p>
            <a:pPr lvl="1"/>
            <a:r>
              <a:rPr lang="en-HK" dirty="0"/>
              <a:t>Builds a foundation for </a:t>
            </a:r>
            <a:r>
              <a:rPr lang="en-US" dirty="0"/>
              <a:t>your research study</a:t>
            </a:r>
          </a:p>
          <a:p>
            <a:r>
              <a:rPr lang="en-HK" dirty="0"/>
              <a:t>Example: What are the non-financial benefits, from the consumer’s perspective, of maintaining a relationship with a hotel?</a:t>
            </a:r>
          </a:p>
          <a:p>
            <a:pPr lvl="1"/>
            <a:r>
              <a:rPr lang="en-HK" dirty="0"/>
              <a:t>Relational benefits include confidence benefits, social benefits, special treatment benefits (</a:t>
            </a:r>
            <a:r>
              <a:rPr lang="en-HK" dirty="0" err="1"/>
              <a:t>Gwinner</a:t>
            </a:r>
            <a:r>
              <a:rPr lang="en-HK" dirty="0"/>
              <a:t>, </a:t>
            </a:r>
            <a:r>
              <a:rPr lang="en-HK" dirty="0" err="1"/>
              <a:t>Gremler</a:t>
            </a:r>
            <a:r>
              <a:rPr lang="en-HK" dirty="0"/>
              <a:t> &amp; Bitner,1998)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E6C1D4C-6AB2-4637-A1D6-7676B618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1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It can be stated as a descriptive theory – </a:t>
            </a:r>
          </a:p>
          <a:p>
            <a:pPr lvl="1"/>
            <a:r>
              <a:rPr lang="en-US" dirty="0"/>
              <a:t>A description of the situation</a:t>
            </a:r>
          </a:p>
          <a:p>
            <a:r>
              <a:rPr lang="en-US" dirty="0"/>
              <a:t>Example: </a:t>
            </a:r>
            <a:r>
              <a:rPr lang="en-HK" dirty="0"/>
              <a:t>Which relational benefits are most important to the consumer?</a:t>
            </a:r>
          </a:p>
          <a:p>
            <a:r>
              <a:rPr lang="en-US" dirty="0"/>
              <a:t>It can also be stated as a causal theory – </a:t>
            </a:r>
          </a:p>
          <a:p>
            <a:pPr lvl="1"/>
            <a:r>
              <a:rPr lang="en-US" dirty="0"/>
              <a:t>an explanation of the relationships between phenomena</a:t>
            </a:r>
          </a:p>
          <a:p>
            <a:r>
              <a:rPr lang="en-US" dirty="0"/>
              <a:t>Example: Economic benefits are more important to leisure </a:t>
            </a:r>
            <a:r>
              <a:rPr lang="en-US" dirty="0" err="1"/>
              <a:t>travellers</a:t>
            </a:r>
            <a:r>
              <a:rPr lang="en-US" dirty="0"/>
              <a:t> than business </a:t>
            </a:r>
            <a:r>
              <a:rPr lang="en-US" dirty="0" err="1"/>
              <a:t>travellers</a:t>
            </a:r>
            <a:endParaRPr lang="en-US" dirty="0"/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3C13494-8A35-4471-8349-AE735FAC5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64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068F8-35A1-41C1-A07E-83932A06E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2. Narrow it down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DC41F-1582-4E5F-A51E-8EEE15282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Exploratory research question: </a:t>
            </a:r>
            <a:r>
              <a:rPr lang="en-HK" u="sng" dirty="0"/>
              <a:t>What are the main factors</a:t>
            </a:r>
            <a:r>
              <a:rPr lang="en-HK" dirty="0"/>
              <a:t> that contribute to job satisfaction or dissatisfaction?</a:t>
            </a:r>
          </a:p>
          <a:p>
            <a:r>
              <a:rPr lang="en-HK" dirty="0"/>
              <a:t>Descriptive research question: </a:t>
            </a:r>
            <a:r>
              <a:rPr lang="en-HK" u="sng" dirty="0"/>
              <a:t>What is the current level of</a:t>
            </a:r>
            <a:r>
              <a:rPr lang="en-HK" dirty="0"/>
              <a:t> job satisfaction in this company?</a:t>
            </a:r>
          </a:p>
          <a:p>
            <a:r>
              <a:rPr lang="en-HK" dirty="0"/>
              <a:t>Relational research question: </a:t>
            </a:r>
            <a:r>
              <a:rPr lang="en-HK" u="sng" dirty="0"/>
              <a:t>What is the relationship between</a:t>
            </a:r>
            <a:r>
              <a:rPr lang="en-HK" dirty="0"/>
              <a:t> job satisfaction and organizational commitment?</a:t>
            </a:r>
          </a:p>
          <a:p>
            <a:r>
              <a:rPr lang="en-HK" dirty="0"/>
              <a:t>Causal research question: </a:t>
            </a:r>
            <a:r>
              <a:rPr lang="en-HK" u="sng" dirty="0"/>
              <a:t>How does salary influence</a:t>
            </a:r>
            <a:r>
              <a:rPr lang="en-HK" dirty="0"/>
              <a:t> employees’ job satisfaction?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7DC92-0579-4132-A10A-EDDC4B623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16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Which </a:t>
            </a:r>
            <a:r>
              <a:rPr lang="en-HK" u="sng" dirty="0"/>
              <a:t>relational benefits </a:t>
            </a:r>
            <a:r>
              <a:rPr lang="en-HK" dirty="0"/>
              <a:t>are most important to the consumer?</a:t>
            </a:r>
          </a:p>
          <a:p>
            <a:r>
              <a:rPr lang="en-HK" u="sng" dirty="0"/>
              <a:t>Economic benefits </a:t>
            </a:r>
            <a:r>
              <a:rPr lang="en-HK" dirty="0"/>
              <a:t>are more important to </a:t>
            </a:r>
            <a:r>
              <a:rPr lang="en-HK" u="sng" dirty="0"/>
              <a:t>leisure travellers </a:t>
            </a:r>
            <a:r>
              <a:rPr lang="en-HK" dirty="0"/>
              <a:t>than </a:t>
            </a:r>
            <a:r>
              <a:rPr lang="en-HK" u="sng" dirty="0"/>
              <a:t>business travellers </a:t>
            </a:r>
          </a:p>
          <a:p>
            <a:pPr lvl="1"/>
            <a:r>
              <a:rPr lang="en-US" dirty="0"/>
              <a:t>The underlined terms are concepts – abstract ideas</a:t>
            </a:r>
          </a:p>
          <a:p>
            <a:pPr lvl="1"/>
            <a:r>
              <a:rPr lang="en-US" dirty="0"/>
              <a:t>concepts are ambiguous</a:t>
            </a:r>
          </a:p>
          <a:p>
            <a:r>
              <a:rPr lang="en-US" dirty="0"/>
              <a:t>Operationalize</a:t>
            </a:r>
          </a:p>
          <a:p>
            <a:pPr lvl="1"/>
            <a:r>
              <a:rPr lang="en-US" dirty="0"/>
              <a:t>Define a concept in a way that it can be measured or t</a:t>
            </a:r>
            <a:r>
              <a:rPr lang="en-US" dirty="0">
                <a:sym typeface="Wingdings" pitchFamily="2" charset="2"/>
              </a:rPr>
              <a:t>urn it into variables…</a:t>
            </a:r>
          </a:p>
          <a:p>
            <a:pPr lvl="2"/>
            <a:r>
              <a:rPr lang="en-US" dirty="0">
                <a:sym typeface="Wingdings" pitchFamily="2" charset="2"/>
              </a:rPr>
              <a:t>something measurable</a:t>
            </a:r>
          </a:p>
          <a:p>
            <a:pPr lvl="2"/>
            <a:r>
              <a:rPr lang="en-US" dirty="0">
                <a:sym typeface="Wingdings" pitchFamily="2" charset="2"/>
              </a:rPr>
              <a:t>any trait that can change values from case to case</a:t>
            </a:r>
          </a:p>
          <a:p>
            <a:r>
              <a:rPr lang="en-HK" dirty="0">
                <a:sym typeface="Wingdings" pitchFamily="2" charset="2"/>
              </a:rPr>
              <a:t>Example: Relational benefits were measured with three dimensions, rated on a 5-point scale. The three measures (confidence benefits, social benefits and special treatment benefits) were adopted from </a:t>
            </a:r>
            <a:r>
              <a:rPr lang="en-HK" dirty="0" err="1">
                <a:sym typeface="Wingdings" pitchFamily="2" charset="2"/>
              </a:rPr>
              <a:t>Gwinner</a:t>
            </a:r>
            <a:r>
              <a:rPr lang="en-HK" dirty="0">
                <a:sym typeface="Wingdings" pitchFamily="2" charset="2"/>
              </a:rPr>
              <a:t>, </a:t>
            </a:r>
            <a:r>
              <a:rPr lang="en-HK" dirty="0" err="1">
                <a:sym typeface="Wingdings" pitchFamily="2" charset="2"/>
              </a:rPr>
              <a:t>Gremler</a:t>
            </a:r>
            <a:r>
              <a:rPr lang="en-HK" dirty="0">
                <a:sym typeface="Wingdings" pitchFamily="2" charset="2"/>
              </a:rPr>
              <a:t> &amp; Bitner (1998).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6131BE3-0CA3-45FF-9C92-5E5138776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ym typeface="Wingdings" pitchFamily="2" charset="2"/>
              </a:rPr>
              <a:t>Hypothesis:</a:t>
            </a:r>
          </a:p>
          <a:p>
            <a:pPr lvl="1"/>
            <a:r>
              <a:rPr lang="en-US" dirty="0">
                <a:sym typeface="Wingdings" pitchFamily="2" charset="2"/>
              </a:rPr>
              <a:t>Derived from theory</a:t>
            </a:r>
          </a:p>
          <a:p>
            <a:pPr lvl="1"/>
            <a:r>
              <a:rPr lang="en-US" dirty="0">
                <a:sym typeface="Wingdings" pitchFamily="2" charset="2"/>
              </a:rPr>
              <a:t>Statement about a relationship between variables</a:t>
            </a:r>
          </a:p>
          <a:p>
            <a:pPr lvl="2"/>
            <a:r>
              <a:rPr lang="en-US" dirty="0">
                <a:sym typeface="Wingdings" pitchFamily="2" charset="2"/>
              </a:rPr>
              <a:t>it is more specific/exact than a theory</a:t>
            </a:r>
          </a:p>
          <a:p>
            <a:pPr lvl="2"/>
            <a:r>
              <a:rPr lang="en-US" dirty="0">
                <a:sym typeface="Wingdings" pitchFamily="2" charset="2"/>
              </a:rPr>
              <a:t>it is testable</a:t>
            </a:r>
          </a:p>
          <a:p>
            <a:r>
              <a:rPr lang="en-US" dirty="0">
                <a:sym typeface="Wingdings" pitchFamily="2" charset="2"/>
              </a:rPr>
              <a:t>Example: </a:t>
            </a:r>
            <a:r>
              <a:rPr lang="en-HK" dirty="0">
                <a:sym typeface="Wingdings" pitchFamily="2" charset="2"/>
              </a:rPr>
              <a:t>Leisure travellers attach greater importance to economic benefits than business travellers.</a:t>
            </a:r>
            <a:endParaRPr lang="en-US" dirty="0">
              <a:sym typeface="Wingdings" pitchFamily="2" charset="2"/>
            </a:endParaRPr>
          </a:p>
          <a:p>
            <a:r>
              <a:rPr lang="en-US" dirty="0">
                <a:sym typeface="Wingdings" pitchFamily="2" charset="2"/>
              </a:rPr>
              <a:t>Independent variable (x)</a:t>
            </a:r>
          </a:p>
          <a:p>
            <a:pPr lvl="1"/>
            <a:r>
              <a:rPr lang="en-US" dirty="0">
                <a:sym typeface="Wingdings" pitchFamily="2" charset="2"/>
              </a:rPr>
              <a:t>Travel purpose (i.e., leisure/business </a:t>
            </a:r>
            <a:r>
              <a:rPr lang="en-US" dirty="0" err="1">
                <a:sym typeface="Wingdings" pitchFamily="2" charset="2"/>
              </a:rPr>
              <a:t>traveller</a:t>
            </a:r>
            <a:r>
              <a:rPr lang="en-US" dirty="0">
                <a:sym typeface="Wingdings" pitchFamily="2" charset="2"/>
              </a:rPr>
              <a:t>)</a:t>
            </a:r>
          </a:p>
          <a:p>
            <a:r>
              <a:rPr lang="en-US" dirty="0">
                <a:sym typeface="Wingdings" pitchFamily="2" charset="2"/>
              </a:rPr>
              <a:t>Dependent variable (y)</a:t>
            </a:r>
          </a:p>
          <a:p>
            <a:pPr lvl="1"/>
            <a:r>
              <a:rPr lang="en-US" dirty="0">
                <a:sym typeface="Wingdings" pitchFamily="2" charset="2"/>
              </a:rPr>
              <a:t>Importance of economic benefits</a:t>
            </a:r>
          </a:p>
          <a:p>
            <a:r>
              <a:rPr lang="en-US" dirty="0">
                <a:sym typeface="Wingdings" pitchFamily="2" charset="2"/>
              </a:rPr>
              <a:t>x  y</a:t>
            </a:r>
          </a:p>
          <a:p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8927520-FDD2-4D72-80AB-AE1F9F9AE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9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en-US" dirty="0"/>
              <a:t>Observe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ym typeface="Wingdings" pitchFamily="2" charset="2"/>
              </a:rPr>
              <a:t>Observations allow for hypothesis testing</a:t>
            </a:r>
          </a:p>
          <a:p>
            <a:pPr lvl="1"/>
            <a:r>
              <a:rPr lang="en-US" dirty="0">
                <a:sym typeface="Wingdings" pitchFamily="2" charset="2"/>
              </a:rPr>
              <a:t>Science is a systematic method for explaining empirical phenomena</a:t>
            </a:r>
          </a:p>
          <a:p>
            <a:pPr lvl="1"/>
            <a:r>
              <a:rPr lang="en-US" dirty="0">
                <a:sym typeface="Wingdings" pitchFamily="2" charset="2"/>
              </a:rPr>
              <a:t>Empirical means measurable &amp; observable</a:t>
            </a:r>
          </a:p>
          <a:p>
            <a:r>
              <a:rPr lang="en-US" dirty="0">
                <a:sym typeface="Wingdings" pitchFamily="2" charset="2"/>
              </a:rPr>
              <a:t>Research methods are the tools used at this stage</a:t>
            </a:r>
          </a:p>
          <a:p>
            <a:pPr lvl="1"/>
            <a:r>
              <a:rPr lang="en-US" dirty="0">
                <a:sym typeface="Wingdings" pitchFamily="2" charset="2"/>
              </a:rPr>
              <a:t>How are data to be sampled and gathered?</a:t>
            </a:r>
          </a:p>
          <a:p>
            <a:pPr lvl="2"/>
            <a:r>
              <a:rPr lang="en-US" dirty="0">
                <a:sym typeface="Wingdings" pitchFamily="2" charset="2"/>
              </a:rPr>
              <a:t>Lab experiment</a:t>
            </a:r>
          </a:p>
          <a:p>
            <a:pPr lvl="2"/>
            <a:r>
              <a:rPr lang="en-US" dirty="0">
                <a:sym typeface="Wingdings" pitchFamily="2" charset="2"/>
              </a:rPr>
              <a:t>In-depth interview</a:t>
            </a:r>
          </a:p>
          <a:p>
            <a:pPr lvl="2"/>
            <a:r>
              <a:rPr lang="en-US" dirty="0">
                <a:sym typeface="Wingdings" pitchFamily="2" charset="2"/>
              </a:rPr>
              <a:t>Survey</a:t>
            </a:r>
          </a:p>
          <a:p>
            <a:pPr lvl="2"/>
            <a:r>
              <a:rPr lang="en-US" dirty="0">
                <a:sym typeface="Wingdings" pitchFamily="2" charset="2"/>
              </a:rPr>
              <a:t>Analysis of existing data</a:t>
            </a:r>
          </a:p>
          <a:p>
            <a:r>
              <a:rPr lang="en-US" dirty="0">
                <a:sym typeface="Wingdings" pitchFamily="2" charset="2"/>
              </a:rPr>
              <a:t>Observations produce data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CA6CB63-0F28-414B-B83F-81C69DACA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00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 Analyse Data</a:t>
            </a:r>
            <a:br>
              <a:rPr lang="en-GB" dirty="0"/>
            </a:br>
            <a:r>
              <a:rPr lang="en-GB" dirty="0"/>
              <a:t>6.  Reach Conclusions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ym typeface="Wingdings" pitchFamily="2" charset="2"/>
              </a:rPr>
              <a:t>Statistical procedures give the ability to tell</a:t>
            </a:r>
          </a:p>
          <a:p>
            <a:pPr lvl="1"/>
            <a:r>
              <a:rPr lang="en-US" dirty="0">
                <a:sym typeface="Wingdings" pitchFamily="2" charset="2"/>
              </a:rPr>
              <a:t>whether the data support our hypotheses and by extension, whether our theory is supported</a:t>
            </a:r>
          </a:p>
          <a:p>
            <a:r>
              <a:rPr lang="en-US" dirty="0">
                <a:sym typeface="Wingdings" pitchFamily="2" charset="2"/>
              </a:rPr>
              <a:t>Two classes of statistical techniques:</a:t>
            </a:r>
          </a:p>
          <a:p>
            <a:pPr lvl="1"/>
            <a:r>
              <a:rPr lang="en-US" dirty="0">
                <a:sym typeface="Wingdings" pitchFamily="2" charset="2"/>
              </a:rPr>
              <a:t>Descriptive – used to summarize/organize/describe data.</a:t>
            </a:r>
          </a:p>
          <a:p>
            <a:pPr lvl="1"/>
            <a:r>
              <a:rPr lang="en-US" dirty="0">
                <a:sym typeface="Wingdings" pitchFamily="2" charset="2"/>
              </a:rPr>
              <a:t>Example: What is the average number of hours per week people spend on Facebook?</a:t>
            </a:r>
          </a:p>
          <a:p>
            <a:pPr lvl="1"/>
            <a:r>
              <a:rPr lang="en-US" dirty="0">
                <a:sym typeface="Wingdings" pitchFamily="2" charset="2"/>
              </a:rPr>
              <a:t>Inferential – used to generalize findings from a sample to a population</a:t>
            </a:r>
          </a:p>
          <a:p>
            <a:pPr lvl="1"/>
            <a:r>
              <a:rPr lang="en-US" dirty="0">
                <a:sym typeface="Wingdings" pitchFamily="2" charset="2"/>
              </a:rPr>
              <a:t>Example: polling just a few hundred customers to predict how </a:t>
            </a:r>
            <a:r>
              <a:rPr lang="en-HK" dirty="0">
                <a:sym typeface="Wingdings" pitchFamily="2" charset="2"/>
              </a:rPr>
              <a:t>customers respond to different communication strategies</a:t>
            </a:r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19FAAF5-C34F-4312-BB31-6DB190A8E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34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850106"/>
          </a:xfrm>
        </p:spPr>
        <p:txBody>
          <a:bodyPr/>
          <a:lstStyle/>
          <a:p>
            <a:r>
              <a:rPr lang="en-US" dirty="0"/>
              <a:t>Outline of a Research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7614" y="1340767"/>
            <a:ext cx="9753600" cy="510765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Title of your proposed research</a:t>
            </a:r>
          </a:p>
          <a:p>
            <a:r>
              <a:rPr lang="en-US" dirty="0"/>
              <a:t>Introduction, background or rationale for the research</a:t>
            </a:r>
          </a:p>
          <a:p>
            <a:pPr lvl="1"/>
            <a:r>
              <a:rPr lang="en-HK" sz="1800" dirty="0"/>
              <a:t>Provide an overview of your research project, explaining why it is of academic and/or practical importance; state your </a:t>
            </a:r>
            <a:r>
              <a:rPr lang="en-US" sz="1800" dirty="0"/>
              <a:t>research questions and objectives</a:t>
            </a:r>
          </a:p>
          <a:p>
            <a:r>
              <a:rPr lang="en-HK" dirty="0"/>
              <a:t>Literature review</a:t>
            </a:r>
          </a:p>
          <a:p>
            <a:pPr lvl="1"/>
            <a:r>
              <a:rPr lang="en-HK" sz="1800" dirty="0"/>
              <a:t>Discuss the importance of previous related research and how your own research questions might make a useful contribution to the area.</a:t>
            </a:r>
          </a:p>
          <a:p>
            <a:r>
              <a:rPr lang="en-HK" dirty="0"/>
              <a:t>Methodology</a:t>
            </a:r>
          </a:p>
          <a:p>
            <a:pPr lvl="1"/>
            <a:r>
              <a:rPr lang="en-HK" sz="1800" dirty="0"/>
              <a:t>Research methods: state the main research techniques and data collection procedures you propose to answer the research questions you have posed. Justify why these are appropriate.</a:t>
            </a:r>
          </a:p>
          <a:p>
            <a:pPr lvl="1"/>
            <a:r>
              <a:rPr lang="en-HK" sz="1800" dirty="0"/>
              <a:t>Data collection: explain how you will collect data for your study. Justify why your strategy is a good one and explain how you can successfully collect the data you need in the timeframe.</a:t>
            </a:r>
          </a:p>
          <a:p>
            <a:r>
              <a:rPr lang="en-HK" dirty="0"/>
              <a:t>Timeline</a:t>
            </a:r>
          </a:p>
          <a:p>
            <a:pPr lvl="1"/>
            <a:r>
              <a:rPr lang="en-HK" sz="1800" dirty="0"/>
              <a:t>Outline your proposed timetable of activities.</a:t>
            </a:r>
          </a:p>
          <a:p>
            <a:r>
              <a:rPr lang="en-US" dirty="0"/>
              <a:t>References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3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317F8-2CDB-4C9E-B3E9-A3F484F0F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Presentation outline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9AFAE-B8F2-48E6-8E25-F4ABBF669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Title and student name</a:t>
            </a:r>
          </a:p>
          <a:p>
            <a:r>
              <a:rPr lang="en-HK" dirty="0"/>
              <a:t>Introduction/summary</a:t>
            </a:r>
          </a:p>
          <a:p>
            <a:r>
              <a:rPr lang="en-HK" dirty="0"/>
              <a:t>Why topic is important and the academic and practical contribution your research might make</a:t>
            </a:r>
          </a:p>
          <a:p>
            <a:r>
              <a:rPr lang="en-HK" dirty="0"/>
              <a:t>Core academic theory that underpins your research topic</a:t>
            </a:r>
          </a:p>
          <a:p>
            <a:r>
              <a:rPr lang="en-HK" dirty="0"/>
              <a:t>Idea about methodology</a:t>
            </a:r>
          </a:p>
          <a:p>
            <a:r>
              <a:rPr lang="en-HK" dirty="0"/>
              <a:t>Access that you have to necessary data/information 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570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pptE21E.tmp</Template>
  <TotalTime>591</TotalTime>
  <Words>2506</Words>
  <Application>Microsoft Office PowerPoint</Application>
  <PresentationFormat>Custom</PresentationFormat>
  <Paragraphs>445</Paragraphs>
  <Slides>32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Century Gothic</vt:lpstr>
      <vt:lpstr>Wingdings</vt:lpstr>
      <vt:lpstr>Continental Asia 16x9</vt:lpstr>
      <vt:lpstr>SBPD8001  Preparing for doctoral research</vt:lpstr>
      <vt:lpstr>Topics</vt:lpstr>
      <vt:lpstr>Business and management disciplines</vt:lpstr>
      <vt:lpstr>Example</vt:lpstr>
      <vt:lpstr>Knowledge base: Major Fields of research in Business</vt:lpstr>
      <vt:lpstr>Knowledge base:  Consumer behaviour</vt:lpstr>
      <vt:lpstr>Theoretical framework</vt:lpstr>
      <vt:lpstr>Theoretical Framework</vt:lpstr>
      <vt:lpstr>Types of Theories</vt:lpstr>
      <vt:lpstr>Major Research Areas</vt:lpstr>
      <vt:lpstr>Strategic Management Research</vt:lpstr>
      <vt:lpstr>Organisational Behaviour</vt:lpstr>
      <vt:lpstr>PowerPoint Presentation</vt:lpstr>
      <vt:lpstr>Major topics in organizational behaviour</vt:lpstr>
      <vt:lpstr>Major topics in organizational behaviour</vt:lpstr>
      <vt:lpstr>Research Challenges and Opportunity for Organizational Behaviour</vt:lpstr>
      <vt:lpstr>PowerPoint Presentation</vt:lpstr>
      <vt:lpstr>Formulating a Research Problem</vt:lpstr>
      <vt:lpstr>examples</vt:lpstr>
      <vt:lpstr>Quantitative and qualitative Research</vt:lpstr>
      <vt:lpstr>Quantitative and qualitative Research</vt:lpstr>
      <vt:lpstr>Research process</vt:lpstr>
      <vt:lpstr>Begin with a Broad Question</vt:lpstr>
      <vt:lpstr>Narrow it Down</vt:lpstr>
      <vt:lpstr>Narrow it Down</vt:lpstr>
      <vt:lpstr>2. Narrow it down</vt:lpstr>
      <vt:lpstr>Operationalize</vt:lpstr>
      <vt:lpstr>Operationalize</vt:lpstr>
      <vt:lpstr>Observe</vt:lpstr>
      <vt:lpstr>5.  Analyse Data 6.  Reach Conclusions</vt:lpstr>
      <vt:lpstr>Outline of a Research Proposal</vt:lpstr>
      <vt:lpstr>Presentation outline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65</cp:revision>
  <cp:lastPrinted>2020-04-20T03:08:25Z</cp:lastPrinted>
  <dcterms:created xsi:type="dcterms:W3CDTF">2018-01-28T08:08:54Z</dcterms:created>
  <dcterms:modified xsi:type="dcterms:W3CDTF">2021-05-03T06:22:41Z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