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1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notesMasterIdLst>
    <p:notesMasterId r:id="rId25"/>
  </p:notesMasterIdLst>
  <p:handoutMasterIdLst>
    <p:handoutMasterId r:id="rId26"/>
  </p:handout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96" r:id="rId9"/>
    <p:sldId id="299" r:id="rId10"/>
    <p:sldId id="313" r:id="rId11"/>
    <p:sldId id="314" r:id="rId12"/>
    <p:sldId id="315" r:id="rId13"/>
    <p:sldId id="316" r:id="rId14"/>
    <p:sldId id="300" r:id="rId15"/>
    <p:sldId id="301" r:id="rId16"/>
    <p:sldId id="302" r:id="rId17"/>
    <p:sldId id="317" r:id="rId18"/>
    <p:sldId id="305" r:id="rId19"/>
    <p:sldId id="306" r:id="rId20"/>
    <p:sldId id="307" r:id="rId21"/>
    <p:sldId id="318" r:id="rId22"/>
    <p:sldId id="319" r:id="rId23"/>
    <p:sldId id="279" r:id="rId2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4660"/>
  </p:normalViewPr>
  <p:slideViewPr>
    <p:cSldViewPr>
      <p:cViewPr>
        <p:scale>
          <a:sx n="80" d="100"/>
          <a:sy n="80" d="100"/>
        </p:scale>
        <p:origin x="884" y="-1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7.jpe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F8C595E6-3160-4EE5-B489-B7A65A0739F6}" type="datetimeFigureOut">
              <a:rPr lang="en-US"/>
              <a:pPr>
                <a:defRPr/>
              </a:pPr>
              <a:t>3/4/2019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721A5D9-0ACE-493B-A925-9C4BB69077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069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fld id="{0E712DA4-7ECD-4840-A952-C9877279E1B3}" type="datetimeFigureOut">
              <a:rPr lang="en-US"/>
              <a:pPr>
                <a:defRPr/>
              </a:pPr>
              <a:t>3/4/2019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C7FF8B4-8828-4189-AF62-287679DEB64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85800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0D31FD-E394-4D5D-B82A-E44D63A4454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10127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3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BF19-4369-4B5A-8002-E6C3B6A4FF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12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5A1B2-C94A-4893-B0AA-49CA502E97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531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58E55-1B80-4F2E-8ACE-4C8AF86BD7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903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4488B3-A065-4EB8-8730-6C38CAC1AF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7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B0EE9-9A8A-46BB-A30C-7ECCA9D754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25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874B6-4ADB-4D66-B18B-AE0DC7E5AF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41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EE7B3-C35D-4AB5-BAA2-716CBCE12A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8444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048680-A750-4EA0-84D2-F66F06D0A5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02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5EEA8-7277-4DC9-BA3E-79D9D3B2D7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93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9AE18-36CE-4336-A6F3-6002D10E3F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77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AD99F-B03E-4D0A-9D6B-E7091D0F9C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952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600">
                <a:solidFill>
                  <a:srgbClr val="E3E1D7"/>
                </a:solidFill>
              </a:defRPr>
            </a:lvl1pPr>
          </a:lstStyle>
          <a:p>
            <a:pPr>
              <a:defRPr/>
            </a:pPr>
            <a:fld id="{8EDA6B44-3E7F-4908-B09E-EE4590B578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56" r:id="rId7"/>
    <p:sldLayoutId id="2147483965" r:id="rId8"/>
    <p:sldLayoutId id="2147483966" r:id="rId9"/>
    <p:sldLayoutId id="2147483957" r:id="rId10"/>
    <p:sldLayoutId id="2147483958" r:id="rId11"/>
  </p:sldLayoutIdLst>
  <p:txStyles>
    <p:titleStyle>
      <a:lvl1pPr marL="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vide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video" Target="NULL" TargetMode="External"/><Relationship Id="rId1" Type="http://schemas.openxmlformats.org/officeDocument/2006/relationships/tags" Target="../tags/tag4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7.xml"/><Relationship Id="rId2" Type="http://schemas.openxmlformats.org/officeDocument/2006/relationships/video" Target="NULL" TargetMode="External"/><Relationship Id="rId1" Type="http://schemas.openxmlformats.org/officeDocument/2006/relationships/tags" Target="../tags/tag6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video" Target="NULL" TargetMode="External"/><Relationship Id="rId1" Type="http://schemas.openxmlformats.org/officeDocument/2006/relationships/tags" Target="../tags/tag8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7.xml"/><Relationship Id="rId4" Type="http://schemas.microsoft.com/office/2007/relationships/media" Target="../media/media3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video" Target="NULL" TargetMode="External"/><Relationship Id="rId1" Type="http://schemas.openxmlformats.org/officeDocument/2006/relationships/tags" Target="../tags/tag12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7" Type="http://schemas.openxmlformats.org/officeDocument/2006/relationships/image" Target="../media/image3.png"/><Relationship Id="rId2" Type="http://schemas.openxmlformats.org/officeDocument/2006/relationships/video" Target="NULL" TargetMode="External"/><Relationship Id="rId1" Type="http://schemas.openxmlformats.org/officeDocument/2006/relationships/tags" Target="../tags/tag14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7.xml"/><Relationship Id="rId2" Type="http://schemas.openxmlformats.org/officeDocument/2006/relationships/video" Target="NULL" TargetMode="External"/><Relationship Id="rId1" Type="http://schemas.openxmlformats.org/officeDocument/2006/relationships/tags" Target="../tags/tag16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19.xml"/><Relationship Id="rId2" Type="http://schemas.openxmlformats.org/officeDocument/2006/relationships/video" Target="NULL" TargetMode="External"/><Relationship Id="rId1" Type="http://schemas.openxmlformats.org/officeDocument/2006/relationships/tags" Target="../tags/tag18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video" Target="NULL" TargetMode="External"/><Relationship Id="rId1" Type="http://schemas.openxmlformats.org/officeDocument/2006/relationships/tags" Target="../tags/tag20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22.xml"/><Relationship Id="rId1" Type="http://schemas.openxmlformats.org/officeDocument/2006/relationships/video" Target="NULL" TargetMode="Externa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2" Type="http://schemas.openxmlformats.org/officeDocument/2006/relationships/video" Target="NULL" TargetMode="External"/><Relationship Id="rId1" Type="http://schemas.openxmlformats.org/officeDocument/2006/relationships/tags" Target="../tags/tag23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tags" Target="../tags/tag26.xml"/><Relationship Id="rId2" Type="http://schemas.openxmlformats.org/officeDocument/2006/relationships/video" Target="NULL" TargetMode="External"/><Relationship Id="rId1" Type="http://schemas.openxmlformats.org/officeDocument/2006/relationships/tags" Target="../tags/tag25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tags" Target="../tags/tag28.xml"/><Relationship Id="rId2" Type="http://schemas.openxmlformats.org/officeDocument/2006/relationships/video" Target="NULL" TargetMode="External"/><Relationship Id="rId1" Type="http://schemas.openxmlformats.org/officeDocument/2006/relationships/tags" Target="../tags/tag27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4.mp4"/><Relationship Id="rId2" Type="http://schemas.openxmlformats.org/officeDocument/2006/relationships/tags" Target="../tags/tag29.xml"/><Relationship Id="rId1" Type="http://schemas.openxmlformats.org/officeDocument/2006/relationships/video" Target="NULL" TargetMode="Externa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5.mp4"/><Relationship Id="rId7" Type="http://schemas.openxmlformats.org/officeDocument/2006/relationships/image" Target="../media/image3.png"/><Relationship Id="rId2" Type="http://schemas.openxmlformats.org/officeDocument/2006/relationships/tags" Target="../tags/tag30.xml"/><Relationship Id="rId1" Type="http://schemas.openxmlformats.org/officeDocument/2006/relationships/video" Target="NULL" TargetMode="External"/><Relationship Id="rId6" Type="http://schemas.openxmlformats.org/officeDocument/2006/relationships/hyperlink" Target="http://blog.minitab.com/blog/statistics-and-quality-data-analysis/what-are-degrees-of-freedom-in-statistics" TargetMode="Externa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3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tags" Target="../tags/tag33.xml"/><Relationship Id="rId2" Type="http://schemas.openxmlformats.org/officeDocument/2006/relationships/video" Target="NULL" TargetMode="External"/><Relationship Id="rId1" Type="http://schemas.openxmlformats.org/officeDocument/2006/relationships/tags" Target="../tags/tag32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tags" Target="../tags/tag35.xml"/><Relationship Id="rId2" Type="http://schemas.openxmlformats.org/officeDocument/2006/relationships/video" Target="NULL" TargetMode="External"/><Relationship Id="rId1" Type="http://schemas.openxmlformats.org/officeDocument/2006/relationships/tags" Target="../tags/tag34.xml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microsoft.com/office/2007/relationships/media" Target="../media/media6.mp4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7.mp4"/><Relationship Id="rId2" Type="http://schemas.openxmlformats.org/officeDocument/2006/relationships/tags" Target="../tags/tag36.xml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media" Target="../media/media8.mp4"/><Relationship Id="rId2" Type="http://schemas.openxmlformats.org/officeDocument/2006/relationships/tags" Target="../tags/tag37.xml"/><Relationship Id="rId1" Type="http://schemas.openxmlformats.org/officeDocument/2006/relationships/video" Target="NULL" TargetMode="Externa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jpeg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Research Methods</a:t>
            </a:r>
            <a:endParaRPr lang="en-GB" sz="54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2819400"/>
            <a:ext cx="6559550" cy="175260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  <a:p>
            <a:pPr eaLnBrk="1" hangingPunct="1">
              <a:spcBef>
                <a:spcPct val="0"/>
              </a:spcBef>
            </a:pPr>
            <a:r>
              <a:rPr lang="en-GB" altLang="en-US" smtClean="0"/>
              <a:t>Introduction to t tests</a:t>
            </a:r>
          </a:p>
        </p:txBody>
      </p:sp>
      <p:pic>
        <p:nvPicPr>
          <p:cNvPr id="6" name="tmpF2DD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99017.859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83"/>
    </mc:Choice>
    <mc:Fallback xmlns="">
      <p:transition spd="slow" advTm="17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Statistical testing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Statistical testing attempts to answer a questions posed hypothesis.</a:t>
            </a:r>
          </a:p>
          <a:p>
            <a:pPr eaLnBrk="1" hangingPunct="1"/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What is the likelihood that our results occurred due to chance alone</a:t>
            </a:r>
          </a:p>
          <a:p>
            <a:pPr lvl="1" eaLnBrk="1" hangingPunct="1"/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If this is very low, then a result is said to be ‘</a:t>
            </a:r>
            <a:r>
              <a:rPr lang="en-GB" altLang="en-US" b="1" dirty="0" smtClean="0"/>
              <a:t>statistically significant</a:t>
            </a:r>
            <a:r>
              <a:rPr lang="en-GB" altLang="en-US" dirty="0" smtClean="0"/>
              <a:t>’</a:t>
            </a:r>
          </a:p>
          <a:p>
            <a:pPr lvl="2" eaLnBrk="1" hangingPunct="1"/>
            <a:r>
              <a:rPr lang="en-GB" altLang="en-US" dirty="0" smtClean="0"/>
              <a:t>It is more likely to have occurred due to the manipulation of the independent variable.</a:t>
            </a:r>
          </a:p>
        </p:txBody>
      </p:sp>
      <p:pic>
        <p:nvPicPr>
          <p:cNvPr id="4" name="tmpF2DD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7584" end="36201.859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16"/>
    </mc:Choice>
    <mc:Fallback xmlns="">
      <p:transition spd="slow" advTm="62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2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A difference is significant if: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There is a 5% or less probability that the results have occurred due to chance</a:t>
            </a:r>
          </a:p>
          <a:p>
            <a:pPr lvl="1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mtClean="0"/>
              <a:t>				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The 5% (.05) criteria are known as ‘significance levels’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Usually the .05 significance level is employed.</a:t>
            </a:r>
          </a:p>
        </p:txBody>
      </p:sp>
      <p:pic>
        <p:nvPicPr>
          <p:cNvPr id="3" name="tmp3ED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00400.632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0"/>
    </mc:Choice>
    <mc:Fallback xmlns="">
      <p:transition spd="slow" advTm="51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512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GB" altLang="en-US" sz="4000" dirty="0" smtClean="0"/>
              <a:t>Generate the research hypothesis</a:t>
            </a:r>
          </a:p>
          <a:p>
            <a:pPr marL="990600" lvl="1" indent="-533400" eaLnBrk="1" hangingPunct="1"/>
            <a:r>
              <a:rPr lang="en-GB" altLang="en-US" sz="3200" dirty="0" smtClean="0"/>
              <a:t>Two types</a:t>
            </a:r>
          </a:p>
          <a:p>
            <a:pPr marL="1371600" lvl="2" indent="-457200" eaLnBrk="1" hangingPunct="1">
              <a:buFontTx/>
              <a:buChar char="•"/>
            </a:pPr>
            <a:r>
              <a:rPr lang="en-GB" altLang="en-US" sz="2800" dirty="0" smtClean="0"/>
              <a:t>One-tailed (directional), predicting the direction of the difference</a:t>
            </a:r>
          </a:p>
          <a:p>
            <a:pPr marL="1371600" lvl="2" indent="-457200" eaLnBrk="1" hangingPunct="1">
              <a:buFontTx/>
              <a:buChar char="•"/>
            </a:pPr>
            <a:endParaRPr lang="en-GB" altLang="en-US" sz="2800" dirty="0" smtClean="0"/>
          </a:p>
          <a:p>
            <a:pPr marL="1371600" lvl="2" indent="-457200" eaLnBrk="1" hangingPunct="1">
              <a:buFontTx/>
              <a:buChar char="•"/>
            </a:pPr>
            <a:r>
              <a:rPr lang="en-GB" altLang="en-US" sz="2800" dirty="0" smtClean="0"/>
              <a:t>Two-tailed (bidirectional), simply predicting a significant difference</a:t>
            </a:r>
          </a:p>
          <a:p>
            <a:pPr marL="1371600" lvl="2" indent="-457200" eaLnBrk="1" hangingPunct="1">
              <a:buFontTx/>
              <a:buChar char="•"/>
            </a:pPr>
            <a:endParaRPr lang="en-GB" altLang="en-US" sz="2800" dirty="0" smtClean="0"/>
          </a:p>
        </p:txBody>
      </p:sp>
      <p:pic>
        <p:nvPicPr>
          <p:cNvPr id="2" name="tmp3ED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51271" end="44178.632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22"/>
    </mc:Choice>
    <mc:Fallback xmlns="">
      <p:transition spd="slow" advTm="56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562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2. Set up a ‘null’ hypothesis</a:t>
            </a:r>
          </a:p>
          <a:p>
            <a:pPr marL="990600" lvl="1" indent="-533400" eaLnBrk="1" hangingPunct="1"/>
            <a:r>
              <a:rPr lang="en-GB" altLang="en-US" smtClean="0"/>
              <a:t>Opposite of the research hypothesis</a:t>
            </a:r>
          </a:p>
          <a:p>
            <a:pPr marL="990600" lvl="1" indent="-533400" eaLnBrk="1" hangingPunct="1"/>
            <a:endParaRPr lang="en-GB" altLang="en-US" smtClean="0"/>
          </a:p>
          <a:p>
            <a:pPr marL="990600" lvl="1" indent="-533400" eaLnBrk="1" hangingPunct="1"/>
            <a:r>
              <a:rPr lang="en-GB" altLang="en-US" smtClean="0"/>
              <a:t>Any observed differences are due to chance or ‘non-significant’</a:t>
            </a:r>
          </a:p>
          <a:p>
            <a:pPr marL="990600" lvl="1" indent="-533400" eaLnBrk="1" hangingPunct="1"/>
            <a:endParaRPr lang="en-GB" altLang="en-US" smtClean="0"/>
          </a:p>
          <a:p>
            <a:pPr marL="990600" lvl="1" indent="-533400" eaLnBrk="1" hangingPunct="1"/>
            <a:r>
              <a:rPr lang="en-GB" altLang="en-US" smtClean="0"/>
              <a:t>Reflects cautious nature of scientific approach</a:t>
            </a:r>
          </a:p>
          <a:p>
            <a:pPr marL="990600" lvl="1" indent="-533400" eaLnBrk="1" hangingPunct="1"/>
            <a:endParaRPr lang="en-GB" altLang="en-US" smtClean="0"/>
          </a:p>
          <a:p>
            <a:pPr marL="990600" lvl="1" indent="-533400" eaLnBrk="1" hangingPunct="1"/>
            <a:r>
              <a:rPr lang="en-GB" altLang="en-US" smtClean="0"/>
              <a:t>Statistical tests are attempting to reject this null hypothesis.</a:t>
            </a:r>
          </a:p>
          <a:p>
            <a:pPr marL="990600" lvl="1" indent="-533400" eaLnBrk="1" hangingPunct="1"/>
            <a:endParaRPr lang="en-GB" altLang="en-US" smtClean="0"/>
          </a:p>
        </p:txBody>
      </p:sp>
      <p:pic>
        <p:nvPicPr>
          <p:cNvPr id="2" name="tmp3ED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7493" end="18814.632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64"/>
    </mc:Choice>
    <mc:Fallback xmlns="">
      <p:transition spd="slow" advTm="25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253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0" y="115888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2263" y="1700213"/>
            <a:ext cx="8821737" cy="4525962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 smtClean="0"/>
              <a:t>3. Carry out appropriate statistical test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Reduces data to a single numerical value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The ‘test statistic’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endParaRPr lang="en-GB" altLang="en-US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dirty="0" smtClean="0"/>
              <a:t>4. Select your significance level check significance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‘Old fashioned’ way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dirty="0" smtClean="0"/>
              <a:t>compare test statistic with a ‘critical value’ in the relevant statistical tables.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‘modern’ way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dirty="0" smtClean="0"/>
              <a:t>Use SPSS to work out the probability of obtaining your test statistic by chance alone. If less than your chosen significance level, then your result is statistically significant.</a:t>
            </a:r>
          </a:p>
        </p:txBody>
      </p:sp>
      <p:pic>
        <p:nvPicPr>
          <p:cNvPr id="3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399057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09"/>
    </mc:Choice>
    <mc:Fallback xmlns="">
      <p:transition spd="slow" advTm="57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579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97392" y="253535"/>
            <a:ext cx="7989408" cy="1141259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Steps in significance testing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97392" y="1646238"/>
            <a:ext cx="7989408" cy="4519066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mtClean="0"/>
              <a:t>5. Draw conclusions</a:t>
            </a:r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smtClean="0"/>
              <a:t>If difference is significant: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smtClean="0"/>
              <a:t>Reject null hypothesis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smtClean="0"/>
              <a:t>Accept the research hypothesis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en-GB" altLang="en-US" smtClean="0"/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smtClean="0"/>
              <a:t>If difference is non-significant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smtClean="0"/>
              <a:t>Retain null hypothesis for further testing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en-GB" altLang="en-US" smtClean="0"/>
          </a:p>
          <a:p>
            <a:pPr marL="640080" lvl="1" eaLnBrk="1" fontAlgn="auto" hangingPunct="1">
              <a:spcAft>
                <a:spcPts val="0"/>
              </a:spcAft>
              <a:defRPr/>
            </a:pPr>
            <a:r>
              <a:rPr lang="en-GB" altLang="en-US" smtClean="0"/>
              <a:t>Research hypothesis always accepted ‘by default’ only</a:t>
            </a:r>
          </a:p>
          <a:p>
            <a:pPr marL="822960" lvl="2" indent="-192024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r>
              <a:rPr lang="en-GB" altLang="en-US" smtClean="0"/>
              <a:t>It is never ‘proved’</a:t>
            </a:r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57910" end="346357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20472" y="101600"/>
            <a:ext cx="221928" cy="318492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00"/>
    </mc:Choice>
    <mc:Fallback xmlns="">
      <p:transition spd="slow" advTm="52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52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8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3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>Stats testing for a difference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Number of comparisons</a:t>
            </a:r>
          </a:p>
          <a:p>
            <a:pPr lvl="1"/>
            <a:r>
              <a:rPr lang="en-GB" altLang="en-US" smtClean="0"/>
              <a:t>If two groups/occasions</a:t>
            </a:r>
          </a:p>
          <a:p>
            <a:pPr lvl="2"/>
            <a:r>
              <a:rPr lang="en-GB" altLang="en-US" smtClean="0"/>
              <a:t>t-test (related designs - comparing children at beginning and end of therapeutic intervention)</a:t>
            </a:r>
          </a:p>
          <a:p>
            <a:pPr lvl="2"/>
            <a:endParaRPr lang="en-GB" altLang="en-US" smtClean="0"/>
          </a:p>
          <a:p>
            <a:pPr lvl="2"/>
            <a:r>
              <a:rPr lang="en-GB" altLang="en-US" smtClean="0"/>
              <a:t>t-test (unrelated designs - comparing two different interventions)</a:t>
            </a:r>
          </a:p>
          <a:p>
            <a:pPr lvl="2"/>
            <a:endParaRPr lang="en-GB" altLang="en-US" smtClean="0"/>
          </a:p>
          <a:p>
            <a:pPr lvl="1">
              <a:buFontTx/>
              <a:buNone/>
            </a:pPr>
            <a:endParaRPr lang="en-GB" altLang="en-US" smtClean="0"/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10610" end="295476.959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81"/>
    </mc:Choice>
    <mc:Fallback xmlns="">
      <p:transition spd="slow" advTm="50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508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The t-test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mtClean="0"/>
              <a:t>Use</a:t>
            </a:r>
          </a:p>
          <a:p>
            <a:pPr lvl="1">
              <a:lnSpc>
                <a:spcPct val="80000"/>
              </a:lnSpc>
            </a:pPr>
            <a:r>
              <a:rPr lang="en-GB" altLang="en-US" smtClean="0"/>
              <a:t>When making two comparisons</a:t>
            </a:r>
          </a:p>
          <a:p>
            <a:pPr lvl="1">
              <a:lnSpc>
                <a:spcPct val="80000"/>
              </a:lnSpc>
            </a:pPr>
            <a:r>
              <a:rPr lang="en-GB" altLang="en-US" smtClean="0"/>
              <a:t>Just be clear whether a ‘related’ or ‘unrelated’ comparison is involved</a:t>
            </a:r>
          </a:p>
          <a:p>
            <a:pPr lvl="1">
              <a:lnSpc>
                <a:spcPct val="80000"/>
              </a:lnSpc>
            </a:pPr>
            <a:endParaRPr lang="en-GB" altLang="en-US" smtClean="0"/>
          </a:p>
          <a:p>
            <a:pPr>
              <a:lnSpc>
                <a:spcPct val="80000"/>
              </a:lnSpc>
            </a:pPr>
            <a:r>
              <a:rPr lang="en-GB" altLang="en-US" smtClean="0"/>
              <a:t>The test rationale</a:t>
            </a:r>
          </a:p>
          <a:p>
            <a:pPr lvl="1">
              <a:lnSpc>
                <a:spcPct val="80000"/>
              </a:lnSpc>
            </a:pPr>
            <a:r>
              <a:rPr lang="en-GB" altLang="en-US" smtClean="0"/>
              <a:t>Related t-test</a:t>
            </a:r>
          </a:p>
          <a:p>
            <a:pPr lvl="2">
              <a:lnSpc>
                <a:spcPct val="80000"/>
              </a:lnSpc>
            </a:pPr>
            <a:r>
              <a:rPr lang="en-GB" altLang="en-US" smtClean="0"/>
              <a:t>Calculates the difference between each participants pair of scores</a:t>
            </a:r>
          </a:p>
          <a:p>
            <a:pPr lvl="2">
              <a:lnSpc>
                <a:spcPct val="80000"/>
              </a:lnSpc>
            </a:pPr>
            <a:r>
              <a:rPr lang="en-GB" altLang="en-US" smtClean="0"/>
              <a:t>Works out the mean of these differences</a:t>
            </a:r>
          </a:p>
          <a:p>
            <a:pPr lvl="2">
              <a:lnSpc>
                <a:spcPct val="80000"/>
              </a:lnSpc>
            </a:pPr>
            <a:r>
              <a:rPr lang="en-GB" altLang="en-US" smtClean="0"/>
              <a:t>If the null hypothesis is correct, the difference between the scores should be close to zero</a:t>
            </a:r>
          </a:p>
          <a:p>
            <a:pPr lvl="2">
              <a:lnSpc>
                <a:spcPct val="80000"/>
              </a:lnSpc>
            </a:pPr>
            <a:r>
              <a:rPr lang="en-GB" altLang="en-US" smtClean="0"/>
              <a:t>The t-test compares the observed mean difference with a hypothetical mean difference of zero to and works out if this difference is statistically significant</a:t>
            </a:r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61491" end="248476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0"/>
    </mc:Choice>
    <mc:Fallback xmlns="">
      <p:transition spd="slow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Experiment: The effect of therapy intervention on problem behaviours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Group of children referred for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smtClean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Parents completed a problem behaviour checklist at start and end of therapeutic intervention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smtClean="0"/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Incidence of problem behaviours at both time points compared.</a:t>
            </a:r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08491" end="20562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519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47"/>
    </mc:Choice>
    <mc:Fallback xmlns=""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28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Hypothesis: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Decrease in problem behaviours after therapy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Independent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Exposure to play therapy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200" smtClean="0"/>
              <a:t>Two conditions – before and after</a:t>
            </a:r>
          </a:p>
          <a:p>
            <a:pPr lvl="2" eaLnBrk="1" hangingPunct="1">
              <a:lnSpc>
                <a:spcPct val="80000"/>
              </a:lnSpc>
            </a:pPr>
            <a:endParaRPr lang="en-GB" altLang="en-US" sz="22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Dependent variable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Problem behaviours as reported by parents</a:t>
            </a:r>
          </a:p>
          <a:p>
            <a:pPr lvl="2" eaLnBrk="1" hangingPunct="1"/>
            <a:r>
              <a:rPr lang="en-GB" altLang="en-US" smtClean="0"/>
              <a:t>Measured using checklist</a:t>
            </a:r>
          </a:p>
          <a:p>
            <a:pPr lvl="2" eaLnBrk="1" hangingPunct="1"/>
            <a:r>
              <a:rPr lang="en-GB" altLang="en-US" smtClean="0"/>
              <a:t>Higher scores = more problem behaviours</a:t>
            </a:r>
          </a:p>
        </p:txBody>
      </p:sp>
      <p:pic>
        <p:nvPicPr>
          <p:cNvPr id="4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51338" end="169740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550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88"/>
    </mc:Choice>
    <mc:Fallback xmlns="">
      <p:transition spd="slow" advTm="35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358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Example: Data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536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endParaRPr lang="en-GB" altLang="en-US" smtClean="0"/>
          </a:p>
          <a:p>
            <a:pPr eaLnBrk="1" hangingPunct="1">
              <a:buFont typeface="Wingdings 3" panose="05040102010807070707" pitchFamily="18" charset="2"/>
              <a:buNone/>
            </a:pPr>
            <a:endParaRPr lang="en-GB" altLang="en-US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7088" y="1628775"/>
          <a:ext cx="7416801" cy="4608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Child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Before</a:t>
                      </a:r>
                      <a:r>
                        <a:rPr lang="en-GB" sz="1800" baseline="0" dirty="0" smtClean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After therapy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8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9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5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6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6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11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4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8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10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3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9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1895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10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287227" end="157539.959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5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01"/>
    </mc:Choice>
    <mc:Fallback xmlns="">
      <p:transition spd="slow" advTm="12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Example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8276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 smtClean="0"/>
              <a:t>Has this hypothesis been supported?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Mean score before therapy: 12.4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Mean score after therapy: 8.3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  <a:p>
            <a:pPr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en-GB" altLang="en-US" dirty="0" smtClean="0"/>
              <a:t>Questions: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Is this decline due to the effects of therapy?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If another sample was drawn from the population, and the same experiment carried out, would the same difference be observed…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…or did our results occur simply by chance alone?</a:t>
            </a:r>
          </a:p>
          <a:p>
            <a:pPr marL="640080"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99428" end="7809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430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40"/>
    </mc:Choice>
    <mc:Fallback xmlns="">
      <p:transition spd="slow" advTm="79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794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The t-test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Test rationale (cont’d)</a:t>
            </a:r>
          </a:p>
          <a:p>
            <a:pPr lvl="1"/>
            <a:r>
              <a:rPr lang="en-GB" altLang="en-US" smtClean="0"/>
              <a:t>Unrelated t-test</a:t>
            </a:r>
          </a:p>
          <a:p>
            <a:pPr lvl="2"/>
            <a:r>
              <a:rPr lang="en-GB" altLang="en-US" smtClean="0"/>
              <a:t>Works out the mean score for each group of participants</a:t>
            </a:r>
          </a:p>
          <a:p>
            <a:pPr lvl="2"/>
            <a:r>
              <a:rPr lang="en-GB" altLang="en-US" smtClean="0"/>
              <a:t>If null hypothesis is correct, the difference between these means should be zero</a:t>
            </a:r>
          </a:p>
          <a:p>
            <a:pPr lvl="2"/>
            <a:r>
              <a:rPr lang="en-GB" altLang="en-US" smtClean="0"/>
              <a:t>T-test compares the observed difference between the means against a hypothetical difference of zero to see if the observed result is statistically significant</a:t>
            </a:r>
          </a:p>
          <a:p>
            <a:pPr lvl="2"/>
            <a:endParaRPr lang="en-GB" altLang="en-US" smtClean="0"/>
          </a:p>
        </p:txBody>
      </p:sp>
      <p:pic>
        <p:nvPicPr>
          <p:cNvPr id="2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78868" end="39559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0"/>
    </mc:Choice>
    <mc:Fallback xmlns="">
      <p:transition spd="slow" advTm="38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385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-test example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800" dirty="0" smtClean="0"/>
              <a:t>The effect of therapy intervention on problem behaviours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2800" dirty="0" smtClean="0"/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Group of children referred for therapy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Parents completed a problem behaviour checklist at start and end of therapeutic intervention</a:t>
            </a:r>
          </a:p>
          <a:p>
            <a:pPr marL="640080" lvl="1"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400" dirty="0" smtClean="0"/>
              <a:t>Incidence of problem behaviours at both time points compared.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 smtClean="0"/>
              <a:t>Related design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 smtClean="0"/>
              <a:t>One group of children assessed on two occasions</a:t>
            </a:r>
          </a:p>
          <a:p>
            <a:pPr lvl="2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sz="2200" dirty="0" smtClean="0"/>
              <a:t>Hence data are suitable for use of related t-test.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 smtClean="0"/>
              <a:t>We will use this to investigate if the level of problem behaviours is significantly lower at end of therapy</a:t>
            </a:r>
          </a:p>
          <a:p>
            <a:pPr marL="1280160" lvl="3" fontAlgn="auto">
              <a:lnSpc>
                <a:spcPct val="80000"/>
              </a:lnSpc>
              <a:spcAft>
                <a:spcPts val="0"/>
              </a:spcAft>
              <a:buClr>
                <a:schemeClr val="accent4"/>
              </a:buClr>
              <a:defRPr/>
            </a:pPr>
            <a:endParaRPr lang="en-GB" altLang="en-US" dirty="0" smtClean="0"/>
          </a:p>
          <a:p>
            <a:pPr fontAlgn="auto">
              <a:spcAft>
                <a:spcPts val="0"/>
              </a:spcAft>
              <a:defRPr/>
            </a:pPr>
            <a:endParaRPr lang="en-GB" altLang="en-US" dirty="0" smtClean="0"/>
          </a:p>
        </p:txBody>
      </p:sp>
      <p:pic>
        <p:nvPicPr>
          <p:cNvPr id="4" name="tmpFB7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417408" end="81.959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78"/>
    </mc:Choice>
    <mc:Fallback xmlns="">
      <p:transition spd="slow" advTm="39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394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8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Example: Data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67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anose="05040102010807070707" pitchFamily="18" charset="2"/>
              <a:buNone/>
            </a:pPr>
            <a:endParaRPr lang="en-GB" altLang="en-US" smtClean="0"/>
          </a:p>
          <a:p>
            <a:pPr>
              <a:buFont typeface="Wingdings 3" panose="05040102010807070707" pitchFamily="18" charset="2"/>
              <a:buNone/>
            </a:pPr>
            <a:endParaRPr lang="en-GB" altLang="en-US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432216"/>
              </p:ext>
            </p:extLst>
          </p:nvPr>
        </p:nvGraphicFramePr>
        <p:xfrm>
          <a:off x="1043608" y="1535908"/>
          <a:ext cx="6781800" cy="44227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0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0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7983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Child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Before</a:t>
                      </a:r>
                      <a:r>
                        <a:rPr lang="en-GB" sz="1800" baseline="0" dirty="0" smtClean="0"/>
                        <a:t> therapy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After therapy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8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9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5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14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6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6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11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4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8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10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3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9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12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04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10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13</a:t>
                      </a:r>
                      <a:endParaRPr lang="en-GB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7</a:t>
                      </a:r>
                      <a:endParaRPr lang="en-GB" sz="1800" dirty="0"/>
                    </a:p>
                  </a:txBody>
                  <a:tcPr marT="45727" marB="45727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8726" name="Rectangle 1"/>
          <p:cNvSpPr>
            <a:spLocks noChangeArrowheads="1"/>
          </p:cNvSpPr>
          <p:nvPr/>
        </p:nvSpPr>
        <p:spPr bwMode="auto">
          <a:xfrm>
            <a:off x="443844" y="6069011"/>
            <a:ext cx="82272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dirty="0"/>
              <a:t>Using the ‘Related t-test’ SPSS </a:t>
            </a:r>
            <a:r>
              <a:rPr lang="en-GB" altLang="en-US" sz="2400" dirty="0" smtClean="0"/>
              <a:t>guide and listen to the next few slide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7E867CC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2520.396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036496" cy="6172200"/>
          </a:xfrm>
        </p:spPr>
      </p:pic>
    </p:spTree>
    <p:extLst>
      <p:ext uri="{BB962C8B-B14F-4D97-AF65-F5344CB8AC3E}">
        <p14:creationId xmlns:p14="http://schemas.microsoft.com/office/powerpoint/2010/main" val="3355597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184"/>
    </mc:Choice>
    <mc:Fallback xmlns="">
      <p:transition spd="slow" advTm="16318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Related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-test results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4401" y="1507331"/>
            <a:ext cx="8229600" cy="288032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smtClean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Before therapy: 12.4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After therapy: 8.3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 smtClean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T=3.694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err="1" smtClean="0"/>
              <a:t>Df</a:t>
            </a:r>
            <a:r>
              <a:rPr lang="en-GB" altLang="en-US" dirty="0" smtClean="0"/>
              <a:t> =9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Sig (two-tailed)= .005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 smtClean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 smtClean="0"/>
              <a:t>.005/2 = .0025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 smtClean="0"/>
          </a:p>
        </p:txBody>
      </p:sp>
      <p:sp>
        <p:nvSpPr>
          <p:cNvPr id="2" name="Rectangle 1"/>
          <p:cNvSpPr/>
          <p:nvPr/>
        </p:nvSpPr>
        <p:spPr>
          <a:xfrm>
            <a:off x="5608050" y="2343671"/>
            <a:ext cx="30787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hlinkClick r:id="rId6"/>
              </a:rPr>
              <a:t>http</a:t>
            </a:r>
            <a:r>
              <a:rPr lang="en-GB" sz="1600" dirty="0">
                <a:hlinkClick r:id="rId6"/>
              </a:rPr>
              <a:t>://</a:t>
            </a:r>
            <a:r>
              <a:rPr lang="en-GB" sz="1600" dirty="0" smtClean="0">
                <a:hlinkClick r:id="rId6"/>
              </a:rPr>
              <a:t>blog.minitab.com/blog/statistics-and-quality-data-analysis/what-are-degrees-of-freedom-in-statistics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sp>
        <p:nvSpPr>
          <p:cNvPr id="5" name="Rectangle 4"/>
          <p:cNvSpPr/>
          <p:nvPr/>
        </p:nvSpPr>
        <p:spPr>
          <a:xfrm>
            <a:off x="5965370" y="1795866"/>
            <a:ext cx="23641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/>
              <a:t>Degrees of freedom</a:t>
            </a:r>
            <a:endParaRPr lang="en-GB" sz="2000" b="1" dirty="0"/>
          </a:p>
        </p:txBody>
      </p:sp>
      <p:sp>
        <p:nvSpPr>
          <p:cNvPr id="6" name="Rectangle 5"/>
          <p:cNvSpPr/>
          <p:nvPr/>
        </p:nvSpPr>
        <p:spPr>
          <a:xfrm>
            <a:off x="264401" y="4387651"/>
            <a:ext cx="82296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Indicate the t </a:t>
            </a:r>
            <a:r>
              <a:rPr lang="en-GB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value,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degrees of freedom and whether or not </a:t>
            </a:r>
            <a:r>
              <a:rPr lang="en-GB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sig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. Value was less than the significance level employed (in this case .05). To report the above example: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A related t-test indicated that the difference in problem behaviours between the start and end of therapy was statistically significant (</a:t>
            </a:r>
            <a:r>
              <a:rPr lang="en-GB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t(9)=3.69, p&lt;.05, 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one-tailed</a:t>
            </a:r>
            <a:r>
              <a:rPr lang="en-GB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). The mean scores indicate that the therapy intervention significantly reduced </a:t>
            </a:r>
            <a:r>
              <a:rPr lang="en-GB" i="1" dirty="0">
                <a:latin typeface="Calibri" panose="020F0502020204030204" pitchFamily="34" charset="0"/>
                <a:ea typeface="Times New Roman" panose="02020603050405020304" pitchFamily="18" charset="0"/>
              </a:rPr>
              <a:t>problem </a:t>
            </a:r>
            <a:r>
              <a:rPr lang="en-GB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behaviour.</a:t>
            </a:r>
            <a:endParaRPr lang="en-GB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tmp41B9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72.773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p:pic>
        <p:nvPicPr>
          <p:cNvPr id="9" name="Picture 8"/>
          <p:cNvPicPr>
            <a:picLocks/>
          </p:cNvPicPr>
          <p:nvPr>
            <p:custDataLst>
              <p:tags r:id="rId4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412" y="2181959"/>
            <a:ext cx="1770665" cy="9759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44"/>
    </mc:Choice>
    <mc:Fallback xmlns="">
      <p:transition spd="slow" advTm="88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4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tx1"/>
                </a:solidFill>
              </a:rPr>
              <a:t>Unrelated </a:t>
            </a:r>
            <a:r>
              <a:rPr lang="en-GB" dirty="0" err="1" smtClean="0">
                <a:solidFill>
                  <a:schemeClr val="tx1"/>
                </a:solidFill>
              </a:rPr>
              <a:t>t</a:t>
            </a:r>
            <a:r>
              <a:rPr lang="en-GB" dirty="0" smtClean="0">
                <a:solidFill>
                  <a:schemeClr val="tx1"/>
                </a:solidFill>
              </a:rPr>
              <a:t>-test example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229100"/>
          </a:xfrm>
        </p:spPr>
        <p:txBody>
          <a:bodyPr/>
          <a:lstStyle/>
          <a:p>
            <a:r>
              <a:rPr lang="en-GB" altLang="en-US" dirty="0" smtClean="0"/>
              <a:t>Improvements in emotional well-being following counselling or play therapy</a:t>
            </a:r>
          </a:p>
          <a:p>
            <a:pPr lvl="1">
              <a:lnSpc>
                <a:spcPct val="90000"/>
              </a:lnSpc>
            </a:pPr>
            <a:endParaRPr lang="en-GB" altLang="en-US" dirty="0" smtClean="0"/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Two groups of children: </a:t>
            </a:r>
          </a:p>
          <a:p>
            <a:pPr lvl="2">
              <a:lnSpc>
                <a:spcPct val="90000"/>
              </a:lnSpc>
            </a:pPr>
            <a:r>
              <a:rPr lang="en-GB" altLang="en-US" dirty="0" smtClean="0"/>
              <a:t>Group A exposed to a play therapy intervention</a:t>
            </a:r>
          </a:p>
          <a:p>
            <a:pPr lvl="2">
              <a:lnSpc>
                <a:spcPct val="90000"/>
              </a:lnSpc>
            </a:pPr>
            <a:r>
              <a:rPr lang="en-GB" altLang="en-US" dirty="0" smtClean="0"/>
              <a:t>Group B exposed to a counselling intervention</a:t>
            </a:r>
          </a:p>
          <a:p>
            <a:pPr lvl="1">
              <a:lnSpc>
                <a:spcPct val="90000"/>
              </a:lnSpc>
            </a:pPr>
            <a:endParaRPr lang="en-GB" altLang="en-US" dirty="0" smtClean="0"/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Children completed emotional wellbeing questionnaire one month after final intervention</a:t>
            </a:r>
          </a:p>
          <a:p>
            <a:pPr lvl="1">
              <a:lnSpc>
                <a:spcPct val="90000"/>
              </a:lnSpc>
            </a:pPr>
            <a:endParaRPr lang="en-GB" altLang="en-US" dirty="0" smtClean="0"/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Prediction: children in the play therapy group would have higher wellbeing scores</a:t>
            </a:r>
          </a:p>
        </p:txBody>
      </p:sp>
      <p:pic>
        <p:nvPicPr>
          <p:cNvPr id="4" name="tmpFA0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21109.027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88"/>
    </mc:Choice>
    <mc:Fallback xmlns="">
      <p:transition spd="slow" advTm="33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333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Unrelated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-test example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0570" y="1988840"/>
            <a:ext cx="8229600" cy="4373563"/>
          </a:xfrm>
        </p:spPr>
        <p:txBody>
          <a:bodyPr/>
          <a:lstStyle/>
          <a:p>
            <a:r>
              <a:rPr lang="en-GB" altLang="en-US" dirty="0" smtClean="0"/>
              <a:t>This is an example of an unrelated design</a:t>
            </a:r>
          </a:p>
          <a:p>
            <a:pPr lvl="1"/>
            <a:r>
              <a:rPr lang="en-GB" altLang="en-US" dirty="0" smtClean="0"/>
              <a:t>Children allocated to one group only</a:t>
            </a:r>
          </a:p>
          <a:p>
            <a:pPr lvl="2"/>
            <a:r>
              <a:rPr lang="en-GB" altLang="en-US" dirty="0" smtClean="0"/>
              <a:t>Play therapy or counselling</a:t>
            </a:r>
          </a:p>
          <a:p>
            <a:pPr lvl="1"/>
            <a:r>
              <a:rPr lang="en-GB" altLang="en-US" dirty="0" smtClean="0"/>
              <a:t>Unrelated design, two groups</a:t>
            </a:r>
          </a:p>
          <a:p>
            <a:pPr lvl="2"/>
            <a:r>
              <a:rPr lang="en-GB" altLang="en-US" dirty="0" smtClean="0"/>
              <a:t>Hence we can use the unrelated t-test here</a:t>
            </a:r>
          </a:p>
          <a:p>
            <a:pPr lvl="2"/>
            <a:endParaRPr lang="en-GB" altLang="en-US" dirty="0" smtClean="0"/>
          </a:p>
          <a:p>
            <a:r>
              <a:rPr lang="en-GB" altLang="en-US" dirty="0" smtClean="0"/>
              <a:t>Using the ‘Unrelated t-test’ SPSS guide</a:t>
            </a:r>
          </a:p>
          <a:p>
            <a:pPr lvl="1"/>
            <a:r>
              <a:rPr lang="en-GB" altLang="en-US" dirty="0" smtClean="0"/>
              <a:t>Set up these data on SPSS</a:t>
            </a:r>
          </a:p>
          <a:p>
            <a:pPr lvl="1"/>
            <a:r>
              <a:rPr lang="en-GB" altLang="en-US" dirty="0" smtClean="0"/>
              <a:t>Do an unrelated t-test </a:t>
            </a:r>
          </a:p>
          <a:p>
            <a:pPr lvl="2"/>
            <a:endParaRPr lang="en-GB" altLang="en-US" dirty="0" smtClean="0"/>
          </a:p>
        </p:txBody>
      </p:sp>
      <p:pic>
        <p:nvPicPr>
          <p:cNvPr id="4" name="tmpFA0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3389" end="2069.027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40"/>
    </mc:Choice>
    <mc:Fallback xmlns="">
      <p:transition spd="slow" advTm="19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9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1DCB068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19799.126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165304"/>
          </a:xfrm>
        </p:spPr>
      </p:pic>
    </p:spTree>
    <p:extLst>
      <p:ext uri="{BB962C8B-B14F-4D97-AF65-F5344CB8AC3E}">
        <p14:creationId xmlns:p14="http://schemas.microsoft.com/office/powerpoint/2010/main" val="1521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515"/>
    </mc:Choice>
    <mc:Fallback xmlns="">
      <p:transition spd="slow" advTm="277515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Unrelated t-test results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64401" y="1507331"/>
            <a:ext cx="8229600" cy="288032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smtClean="0"/>
              <a:t>Means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Play therapy: 4.1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Counselling:  6.9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dirty="0" smtClean="0"/>
              <a:t>t test results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T= 2.215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 </a:t>
            </a:r>
            <a:r>
              <a:rPr lang="en-GB" altLang="en-US" dirty="0" err="1" smtClean="0"/>
              <a:t>Df</a:t>
            </a:r>
            <a:r>
              <a:rPr lang="en-GB" altLang="en-US" dirty="0" smtClean="0"/>
              <a:t> =18</a:t>
            </a:r>
          </a:p>
          <a:p>
            <a:pPr marL="640080" lvl="1" fontAlgn="auto">
              <a:spcAft>
                <a:spcPts val="0"/>
              </a:spcAft>
              <a:defRPr/>
            </a:pPr>
            <a:r>
              <a:rPr lang="en-GB" altLang="en-US" dirty="0" smtClean="0"/>
              <a:t>Sig (two-tailed)= .040</a:t>
            </a:r>
          </a:p>
          <a:p>
            <a:pPr lvl="2" fontAlgn="auto">
              <a:spcAft>
                <a:spcPts val="0"/>
              </a:spcAft>
              <a:buClr>
                <a:schemeClr val="accent3"/>
              </a:buClr>
              <a:defRPr/>
            </a:pPr>
            <a:r>
              <a:rPr lang="en-GB" altLang="en-US" dirty="0" smtClean="0"/>
              <a:t>For one-tailed test, divide this value by 2</a:t>
            </a:r>
          </a:p>
          <a:p>
            <a:pPr marL="1280160" lvl="3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en-GB" altLang="en-US" dirty="0" smtClean="0"/>
              <a:t>.040/2 = ..020</a:t>
            </a:r>
          </a:p>
          <a:p>
            <a:pPr marL="640080" lvl="1" fontAlgn="auto">
              <a:spcAft>
                <a:spcPts val="0"/>
              </a:spcAft>
              <a:defRPr/>
            </a:pPr>
            <a:endParaRPr lang="en-GB" altLang="en-US" dirty="0" smtClean="0"/>
          </a:p>
        </p:txBody>
      </p:sp>
      <p:sp>
        <p:nvSpPr>
          <p:cNvPr id="6" name="Rectangle 5"/>
          <p:cNvSpPr/>
          <p:nvPr/>
        </p:nvSpPr>
        <p:spPr>
          <a:xfrm>
            <a:off x="457200" y="4497982"/>
            <a:ext cx="8229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u="sng" dirty="0">
                <a:latin typeface="Calibri" panose="020F0502020204030204" pitchFamily="34" charset="0"/>
                <a:ea typeface="Times New Roman" panose="02020603050405020304" pitchFamily="18" charset="0"/>
              </a:rPr>
              <a:t>Reporting the t-test results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000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An 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unrelated t-test indicated that the difference between the two groups was statistically significant (t = -2.215, </a:t>
            </a:r>
            <a:r>
              <a:rPr lang="en-GB" sz="2000" i="1" dirty="0" err="1">
                <a:latin typeface="Calibri" panose="020F0502020204030204" pitchFamily="34" charset="0"/>
                <a:ea typeface="Times New Roman" panose="02020603050405020304" pitchFamily="18" charset="0"/>
              </a:rPr>
              <a:t>df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 = 18, p=.020, one-tailed test</a:t>
            </a:r>
            <a:r>
              <a:rPr lang="en-GB" sz="2000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). The mean scores indicate that the play therapy intervention significantly reduced </a:t>
            </a:r>
            <a:r>
              <a:rPr lang="en-GB" sz="2000" i="1" dirty="0">
                <a:latin typeface="Calibri" panose="020F0502020204030204" pitchFamily="34" charset="0"/>
                <a:ea typeface="Times New Roman" panose="02020603050405020304" pitchFamily="18" charset="0"/>
              </a:rPr>
              <a:t>problem </a:t>
            </a:r>
            <a:r>
              <a:rPr lang="en-GB" sz="2000" i="1" dirty="0" smtClean="0">
                <a:latin typeface="Calibri" panose="020F0502020204030204" pitchFamily="34" charset="0"/>
                <a:ea typeface="Times New Roman" panose="02020603050405020304" pitchFamily="18" charset="0"/>
              </a:rPr>
              <a:t>behaviour.</a:t>
            </a:r>
            <a:endParaRPr lang="en-GB" sz="20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tmp54B7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28.269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90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33"/>
    </mc:Choice>
    <mc:Fallback xmlns="">
      <p:transition spd="slow" advTm="44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-243408"/>
            <a:ext cx="7924800" cy="14779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 smtClean="0"/>
              <a:t>Choosing Statistical Procedures</a:t>
            </a:r>
          </a:p>
        </p:txBody>
      </p:sp>
      <p:graphicFrame>
        <p:nvGraphicFramePr>
          <p:cNvPr id="34819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323850" y="1628775"/>
          <a:ext cx="8386763" cy="449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7" name="Worksheet" r:id="rId3" imgW="5514972" imgH="2448028" progId="Excel.Sheet.8">
                  <p:embed/>
                </p:oleObj>
              </mc:Choice>
              <mc:Fallback>
                <p:oleObj name="Worksheet" r:id="rId3" imgW="5514972" imgH="2448028" progId="Excel.Sheet.8">
                  <p:embed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1628775"/>
                        <a:ext cx="8386763" cy="4495800"/>
                      </a:xfrm>
                      <a:prstGeom prst="rect">
                        <a:avLst/>
                      </a:prstGeom>
                      <a:blipFill dpi="0" rotWithShape="1">
                        <a:blip r:embed="rId5"/>
                        <a:srcRect/>
                        <a:tile tx="0" ty="0" sx="100000" sy="100000" flip="none" algn="tl"/>
                      </a:blip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4"/>
    </mc:Choice>
    <mc:Fallback xmlns="">
      <p:transition spd="slow" advTm="1424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7584|recordLength=116601|start=0|end=17584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7|4.614|2.217|0.50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7584|recordEnd=80400|recordLength=116601|start=17584|end=80400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55|0.867|1.264|1.005|1.2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1271|recordLength=151671|start=0|end=51271|audioFormat={00001610-0000-0010-8000-00AA00389B71}|audioRate=44100|muted=false|volume=0.8|fadeIn=0|fadeOut=0|videoFormat={34363248-0000-0010-8000-00AA00389B71}|videoRate=15|videoWidth=256|videoHeight=25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5|6.114|1.958|2.39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1271|recordEnd=107493|recordLength=151671|start=51271|end=107493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92|1.37|1.892|1.216|6.65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7493|recordEnd=132857|recordLength=151671|start=107493|end=132857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81|1.365|0.934|4.07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7910|recordLength=456967|start=0|end=57910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8|3.642|1.428|3.754|2.909|1.976|7.155001|12.32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7910|recordEnd=110610|recordLength=456967|start=57910|end=110610|audioFormat={00001610-0000-0010-8000-00AA00389B71}|audioRate=44100|muted=false|volume=0.8|fadeIn=0|fadeOut=0|videoFormat={34363248-0000-0010-8000-00AA00389B71}|videoRate=15|videoWidth=256|videoHeight=25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28|1.386|3.96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10610|recordEnd=161491|recordLength=456967|start=110610|end=161491|audioFormat={00001610-0000-0010-8000-00AA00389B71}|audioRate=44100|muted=false|volume=0.8|fadeIn=0|fadeOut=0|videoFormat={34363248-0000-0010-8000-00AA00389B71}|videoRate=15|videoWidth=256|videoHeight=25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69|0.806|0.8210001|4.209|3.298|1.063|14.56|2.698|5.89800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61491|recordEnd=208491|recordLength=456967|start=161491|end=208491|audioFormat={00001610-0000-0010-8000-00AA00389B71}|audioRate=44100|muted=false|volume=0.8|fadeIn=0|fadeOut=0|videoFormat={34363248-0000-0010-8000-00AA00389B71}|videoRate=15|videoWidth=256|videoHeight=25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6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08491|recordEnd=251338|recordLength=456967|start=208491|end=251338|audioFormat={00001610-0000-0010-8000-00AA00389B71}|audioRate=44100|muted=false|volume=0.8|fadeIn=0|fadeOut=0|videoFormat={34363248-0000-0010-8000-00AA00389B71}|videoRate=15|videoWidth=256|videoHeight=25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21|0.701|0.85|12.373|9.58|0.864000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51338|recordEnd=287227|recordLength=456967|start=251338|end=287227|audioFormat={00001610-0000-0010-8000-00AA00389B71}|audioRate=44100|muted=false|volume=0.8|fadeIn=0|fadeOut=0|videoFormat={34363248-0000-0010-8000-00AA00389B71}|videoRate=15|videoWidth=256|videoHeight=25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87227|recordEnd=299428|recordLength=456967|start=287227|end=299428|audioFormat={00001610-0000-0010-8000-00AA00389B71}|audioRate=44100|muted=false|volume=0.8|fadeIn=0|fadeOut=0|videoFormat={34363248-0000-0010-8000-00AA00389B71}|videoRate=15|videoWidth=256|videoHeight=256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65|1.948|4.142|10.904|0.882|16.431|13.54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99428|recordEnd=378868|recordLength=456967|start=299428|end=378868|audioFormat={00001610-0000-0010-8000-00AA00389B71}|audioRate=44100|muted=false|volume=0.8|fadeIn=0|fadeOut=0|videoFormat={34363248-0000-0010-8000-00AA00389B71}|videoRate=15|videoWidth=256|videoHeight=256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7|1.167|3.362|4.993|8.96200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78868|recordEnd=417408|recordLength=456967|start=378868|end=417408|audioFormat={00001610-0000-0010-8000-00AA00389B71}|audioRate=44100|muted=false|volume=0.8|fadeIn=0|fadeOut=0|videoFormat={34363248-0000-0010-8000-00AA00389B71}|videoRate=15|videoWidth=256|videoHeight=256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11|3.648|3.702|4.782001|3.736|1.521|4.362|5.586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417408|recordEnd=456886|recordLength=456967|start=417408|end=456886|audioFormat={00001610-0000-0010-8000-00AA00389B71}|audioRate=44100|muted=false|volume=0.8|fadeIn=0|fadeOut=0|videoFormat={34363248-0000-0010-8000-00AA00389B71}|videoRate=15|videoWidth=256|videoHeight=256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163185|recordLength=175705|start=0|end=163185|audioFormat={00001610-0000-0010-8000-00AA00389B71}|audioRate=44100|muted=false|volume=1|fadeIn=0|fadeOut=0|videoFormat={34363248-0000-0010-8000-00AA00389B71}|videoRate=5|videoWidth=1024|videoHeight=768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8947|recordLength=89119|start=0|end=88947|audioFormat={00001610-0000-0010-8000-00AA00389B71}|audioRate=44100|muted=false|volume=0.8|fadeIn=0|fadeOut=0|videoFormat={34363248-0000-0010-8000-00AA00389B71}|videoRate=15|videoWidth=256|videoHeight=256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MuOZz8JAwAAAAEAAAAEAAAABwMAAAAAAQAAAAQAAAAECUlua0F0b21WMQIAAAAJBAAAAA0DBQQAAAALUGVuU3Ryb2tlVjEEAAAACkF0dHJpYnV0ZXMFVHJhY2UJU3RhcnRUaW1lBFR5cGUEBAAED1BlbkF0dHJpYnV0ZXNWMQIAAAAKSW5rVHJhY2VWMQIAAAAQDEFjdGlvblR5cGVWMQIAAAACAAAACQUAAAAJBgAAAMgVAQ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BMAAAATAAAAAcJAAAAAAEAAACAAAAABApJbmtQb2ludFYxAgAAAAkKAAAACQsAAAAJDAAAAAkNAAAACQ4AAAAJDwAAAAkQAAAACREAAAAJEgAAAAkTAAAACRQAAAAJFQAAAAkWAAAACRcAAAAJGAAAAAkZAAAACRoAAAAJGwAAAAkcAAAACR0AAAAJHgAAAAkfAAAACSAAAAAJIQAAAAkiAAAACSMAAAAJJAAAAAklAAAACSYAAAAJJwAAAAkoAAAACSkAAAAJKgAAAAkrAAAACSwAAAAJLQAAAAkuAAAACS8AAAAJMAAAAAkxAAAACTIAAAAJMwAAAAk0AAAACTUAAAAJNgAAAAk3AAAACTgAAAAJOQAAAAk6AAAACTsAAAAJPAAAAAk9AAAACT4AAAAJPwAAAAlAAAAACUEAAAAJQgAAAAlDAAAACUQAAAAJRQAAAAlGAAAACUcAAAAJSAAAAAlJAAAACUoAAAAJSwAAAAlMAAAACU0AAAAJTgAAAAlPAAAACVAAAAAJUQAAAAlSAAAACVMAAAAJVAAAAAlVAAAADTQFCgAAAApJbmtQb2ludFYxBAAAAAFYAVkOUHJlc3N1cmVGYWN0b3IJVGltZVN0YW1wAAAAAAYGCxACAAAAAL82lBbugz9AAAAAAADgPwAAAD8AAAAAAAAAAAELAAAACgAAAOCfW4EU1bo/QIRE+Dhz4z8AAAA/LwAAAAAAAAABDAAAAAoAAAAQAmOsXoDDP0AIifBx5uY/AAAAP04AAAAAAAAAAQ0AAAAKAAAAgE5Qx9MFxT9ACInwcebmPwAAAD9dAAAAAAAAAAEOAAAACgAAAND0xlSOyMU/oIzN6KpZ6j8AAAA/XQAAAAAAAAABDwAAAAoAAACg5yr9vRDIP6CMzeiqWeo/AAAAP10AAAAAAAAAARAAAAAKAAAAEDQYGDOWyT+gjM3oqlnqPwAAAD9dAAAAAAAAAAERAAAACgAAAOAmfMBi3ss/oIzN6KpZ6j8AAAA/bQAAAAAAAAABEgAAAAoAAACwGeBokibOP6CMzeiqWeo/AAAAP20AAAAAAAAAARMAAAAKAAAAIGbNgweszz+gjM3oqlnqPwAAAD98AAAAAAAAAAEUAAAACgAAAHisGJYb+tA/oIzN6KpZ6j8AAAA/fAAAAAAAAAABFQAAAAoAAADQpUpqMx7SP6CMzeiqWeo/AAAAP4wAAAAAAAAAARYAAAAKAAAAIEzB9+3g0j+gjM3oqlnqPwAAAD+MAAAAAAAAAAEXAAAACgAAAHhF88sFBdQ/oIzN6KpZ6j8AAAA/nAAAAAAAAAABGAAAAAoAAADgPiWgHSnVP6CMzeiqWeo/AAAAP5wAAAAAAAAAARkAAAAKAAAAGOWbLdjr1T+gjM3oqlnqPwAAAD+rAAAAAAAAAAEaAAAACgAAAGiLEruSrtY/oIzN6KpZ6j8AAAA/qwAAAAAAAAABGwAAAAoAAACgMYlITXHXP6CMzeiqWeo/AAAAP7sAAAAAAAAAARwAAAAKAAAA6Nf/1Qc02D+gjM3oqlnqPwAAAD+7AAAAAAAAAAEdAAAACgAAACB+dmPC9tg/oIzN6KpZ6j8AAAA/ygAAAAAAAAABHgAAAAoAAABgJO3wfLnZP6CMzeiqWeo/AAAAP8oAAAAAAAAAAR8AAAAKAAAAsMpjfjd82j+gjM3oqlnqPwAAAD/aAAAAAAAAAAEgAAAACgAAANAdH8WU3do/oIzN6KpZ6j8AAAA/2gAAAAAAAAABIQAAAAoAAAAAxJVST6DbP6CMzeiqWeo/AAAAP+oAAAAAAAAAASIAAAAKAAAAUGoM4Alj3D+gjM3oqlnqPwAAAD/qAAAAAAAAAAEjAAAACgAAAJAQg23EJd0/oIzN6KpZ6j8AAAA/+QAAAAAAAAABJAAAAAoAAACwYz60IYfdP6CMzeiqWeo/AAAAP/kAAAAAAAAAASUAAAAKAAAAEF1wiDmr3j+gjM3oqlnqPwAAAD8JAQAAAAAAAAEmAAAACgAAAIBWolxRz98/oIzN6KpZ6j8AAAA/CQEAAAAAAAABJwAAAAoAAABYfgz1BUngP6CMzeiqWeo/AAAAPxkBAAAAAAAAASgAAAAKAAAAeNHHO2Oq4D+gjM3oqlnqPwAAAD8ZAQAAAAAAAAEpAAAACgAAADDO4CVvPOE/oIzN6KpZ6j8AAAA/KAEAAAAAAAABKgAAAAoAAADgyvkPe87hP0AIifBx5uY/AAAAPygBAAAAAAAAASsAAAAKAAAAiMcS+oZg4j9ACInwcebmPwAAAD84AQAAAAAAAAEsAAAACgAAALAazkDkweI/QIRE+Dhz4z8AAAA/OAEAAAAAAAABLQAAAAoAAADwwETOnoTjP0CERPg4c+M/AAAAP0cBAAAAAAAAAS4AAAAKAAAAEBQAFfzl4z9AhET4OHPjPwAAAD9HAQAAAAAAAAEvAAAACgAAADBnu1tZR+Q/QIRE+Dhz4z8AAAA/VwEAAAAAAAABMAAAAAoAAADAEBn/B3jkP0CERPg4c+M/AAAAP1cBAAAAAAAAATEAAAAKAAAA4GPURWXZ5D9AhET4OHPjPwAAAD9nAQAAAAAAAAEyAAAACgAAAJBg7S9xa+U/QIRE+Dhz4z8AAAA/ZwEAAAAAAAABMwAAAAoAAAAoCkvTH5zlP0CERPg4c+M/AAAAP3YBAAAAAAAAATQAAAAKAAAASF0GGn395T9AhET4OHPjPwAAAD92AQAAAAAAAAE1AAAACgAAAGCwwWDaXuY/QAAAAAAA4D8AAAA/hgEAAAAAAAABNgAAAAoAAAAYrdpK5vDmP0AAAAAAAOA/AAAAP4YBAAAAAAAAATcAAAAKAAAAoFY47pQh5z/A93YPjhnZPwAAAD+WAQAAAAAAAAE4AAAACgAAAMip8zTyguc/wPd2D44Z2T8AAAA/pQEAAAAAAAABOQAAAAoAAABYU1HYoLPnP8D3dg+OGdk/AAAAP6UBAAAAAAAAAToAAAAKAAAAeKYMH/4U6D/A93YPjhnZPwAAAD+1AQAAAAAAAAE7AAAACgAAAKD5x2Vbdug/wPd2D44Z2T8AAAA/tQEAAAAAAAABPAAAAAoAAAAooyUJCqfoP8D3dg+OGdk/AAAAP8QBAAAAAAAAAT0AAAAKAAAASPbgT2cI6T/A93YPjhnZPwAAAD/EAQAAAAAAAAE+AAAACgAAANifPvMVOek/wPd2D44Z2T8AAAA/1AEAAAAAAAABPwAAAAoAAAD48vk5c5rpP8D3dg+OGdk/AAAAP+QBAAAAAAAAAUAAAAAKAAAAIEa1gND76T/A93YPjhnZPwAAAD/zAQAAAAAAAAFBAAAACgAAAKjvEiR/LOo/wPd2D44Z2T8AAAA/8wEAAAAAAAABQgAAAAoAAABAmXDHLV3qP8D3dg+OGdk/AAAAPwMCAAAAAAAAAUMAAAAKAAAAYOwrDou+6j+A7+0eHDPSPwAAAD8DAgAAAAAAAAFEAAAACgAAAOiVibE57+o/gO/tHhwz0j8AAAA/EwIAAAAAAAABRQAAAAoAAACIP+dU6B/rP4Dv7R4cM9I/AAAAPxMCAAAAAAAAAUYAAAAKAAAAoJKim0WB6z+A7+0eHDPSPwAAAD8iAgAAAAAAAAFHAAAACgAAAFCPu4VRE+w/gM3JXFSZxj8AAAA/IgIAAAAAAAABSAAAAAoAAADgOBkpAETsP4DNyVxUmcY/AAAAPzICAAAAAAAAAUkAAAAKAAAAeOJ2zK507D+AzclcVJnGPwAAAD8yAgAAAAAAAAFKAAAACgAAAJA1MhMM1uw/gM3JXFSZxj8AAAA/QQIAAAAAAAABSwAAAAoAAAAo34+2ugbtP4DNyVxUmcY/AAAAP1ECAAAAAAAAAUwAAAAKAAAASDJL/Rdo7T+AzclcVJnGPwAAAD9hAgAAAAAAAAFNAAAACgAAAGiFBkR1ye0/gM3JXFSZxj8AAAA/hAIAAAAAAAABTgAAAAoAAAD4LmTnI/rtP4DNyVxUmcY/AAAAP5QCAAAAAAAAAU8AAAAKAAAAiNjBitIq7j+AzclcVJnGPwAAAD+UAgAAAAAAAAFQAAAACgAAABiCHy6BW+4/gM3JXFSZxj8AAAA/owIAAAAAAAABUQAAAAoAAAA41dp03rzuP4DNyVxUmcY/AAAAP6MCAAAAAAAAAVIAAAAKAAAA0H44GI3t7j+AzclcVJnGPwAAAD+zAgAAAAAAAAFTAAAACgAAAOjR817qTu8/gM3JXFSZxj8AAAA/wgIAAAAAAAABVAAAAAoAAAB4e1ECmX/vP4DNyVxUmcY/AAAAP+ICAAAAAAAAAVUAAAAKAAAACCWvpUew7z+AzclcVJnGPwAAAD8gAwAAAAAAAAs=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1.481|11.008|2.524|3.339001|6.667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33389|recordLength=54498|start=0|end=33389|audioFormat={00001610-0000-0010-8000-00AA00389B71}|audioRate=44100|muted=false|volume=0.8|fadeIn=0|fadeOut=0|videoFormat={34363248-0000-0010-8000-00AA00389B71}|videoRate=15|videoWidth=256|videoHeight=256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45|1.281|4.33|2.994|3.117|2.00200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3389|recordEnd=52429|recordLength=54498|start=33389|end=52429|audioFormat={00001610-0000-0010-8000-00AA00389B71}|audioRate=44100|muted=false|volume=0.8|fadeIn=0|fadeOut=0|videoFormat={34363248-0000-0010-8000-00AA00389B71}|videoRate=15|videoWidth=256|videoHeight=25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embedded=true|recordStart=0|recordEnd=277515|recordLength=297314|start=0|end=277515|audioFormat={00001610-0000-0010-8000-00AA00389B71}|audioRate=44100|muted=false|volume=0.8|fadeIn=0|fadeOut=0|videoFormat={34363248-0000-0010-8000-00AA00389B71}|videoRate=5|videoWidth=1024|videoHeight=768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44833|recordLength=44861|start=0|end=44833|audioFormat={00001610-0000-0010-8000-00AA00389B71}|audioRate=44100|muted=false|volume=0.8|fadeIn=0|fadeOut=0|videoFormat={34363248-0000-0010-8000-00AA00389B71}|videoRate=15|videoWidth=256|videoHeight=25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728</TotalTime>
  <Words>1065</Words>
  <Application>Microsoft Office PowerPoint</Application>
  <PresentationFormat>On-screen Show (4:3)</PresentationFormat>
  <Paragraphs>236</Paragraphs>
  <Slides>23</Slides>
  <Notes>1</Notes>
  <HiddenSlides>0</HiddenSlides>
  <MMClips>21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Garamond</vt:lpstr>
      <vt:lpstr>Rockwell</vt:lpstr>
      <vt:lpstr>Times New Roman</vt:lpstr>
      <vt:lpstr>Wingdings</vt:lpstr>
      <vt:lpstr>Wingdings 2</vt:lpstr>
      <vt:lpstr>Wingdings 3</vt:lpstr>
      <vt:lpstr>Foundry</vt:lpstr>
      <vt:lpstr>Worksheet</vt:lpstr>
      <vt:lpstr>Research Methods</vt:lpstr>
      <vt:lpstr>Statistical testing</vt:lpstr>
      <vt:lpstr>Example</vt:lpstr>
      <vt:lpstr>Steps in significance testing</vt:lpstr>
      <vt:lpstr>Steps in significance testing</vt:lpstr>
      <vt:lpstr>Steps in significance testing</vt:lpstr>
      <vt:lpstr>Steps in significance testing</vt:lpstr>
      <vt:lpstr>Stats testing for a difference</vt:lpstr>
      <vt:lpstr>The t-test</vt:lpstr>
      <vt:lpstr>Example</vt:lpstr>
      <vt:lpstr>Example</vt:lpstr>
      <vt:lpstr>Example: Data</vt:lpstr>
      <vt:lpstr>Example</vt:lpstr>
      <vt:lpstr>The t-test</vt:lpstr>
      <vt:lpstr>Related t-test example</vt:lpstr>
      <vt:lpstr>Example: Data</vt:lpstr>
      <vt:lpstr>PowerPoint Presentation</vt:lpstr>
      <vt:lpstr>Related t-test results</vt:lpstr>
      <vt:lpstr>Unrelated t-test example</vt:lpstr>
      <vt:lpstr>Unrelated t-test example</vt:lpstr>
      <vt:lpstr>PowerPoint Presentation</vt:lpstr>
      <vt:lpstr>Unrelated t-test results</vt:lpstr>
      <vt:lpstr>Choosing Statistical Procedures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PL1D01 Introduction to Research Methods and Statistics</dc:title>
  <dc:creator>kcrowley</dc:creator>
  <cp:lastModifiedBy>Charlotte Greenway</cp:lastModifiedBy>
  <cp:revision>66</cp:revision>
  <cp:lastPrinted>2014-01-06T13:52:34Z</cp:lastPrinted>
  <dcterms:created xsi:type="dcterms:W3CDTF">2004-11-01T08:01:50Z</dcterms:created>
  <dcterms:modified xsi:type="dcterms:W3CDTF">2019-03-04T17:25:35Z</dcterms:modified>
</cp:coreProperties>
</file>