
<file path=[Content_Types].xml><?xml version="1.0" encoding="utf-8"?>
<Types xmlns="http://schemas.openxmlformats.org/package/2006/content-types">
  <Default Extension="rels" ContentType="application/vnd.openxmlformats-package.relationships+xml"/>
  <Default Extension="xlsx" ContentType="application/vnd.openxmlformats-officedocument.spreadsheetml.sheet"/>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charts/chart1.xml" ContentType="application/vnd.openxmlformats-officedocument.drawingml.chart+xml"/>
  <Override PartName="/ppt/notesSlides/notesSlide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5"/>
  </p:notesMasterIdLst>
  <p:sldIdLst>
    <p:sldId id="256" r:id="rId2"/>
    <p:sldId id="257" r:id="rId3"/>
    <p:sldId id="258" r:id="rId4"/>
  </p:sldIdLst>
  <p:sldSz cx="12192000" cy="6858000"/>
  <p:notesSz cx="6858000" cy="12192000"/>
  <p:defaultTex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11"/>
    <p:restoredTop sz="94610"/>
  </p:normalViewPr>
  <p:slideViewPr>
    <p:cSldViewPr snapToGrid="0" snapToObjects="1">
      <p:cViewPr>
        <p:scale>
          <a:sx n="90" d="100"/>
          <a:sy n="90" d="100"/>
        </p:scale>
        <p:origin x="66" y="-1674"/>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presProps" Target="presProps.xml"/><Relationship Id="rId5"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tableStyles" Target="tableStyles.xml"/></Relationships>
</file>

<file path=ppt/charts/_rels/chart1.xml.rels><?xml version="1.0" encoding="UTF-8" standalone="yes"?>
<Relationships xmlns="http://schemas.openxmlformats.org/package/2006/relationships"><Relationship Id="rId1" Type="http://schemas.openxmlformats.org/officeDocument/2006/relationships/package" Target="../embeddings/Microsoft_Excel_Worksheet.xlsx"/></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1"/>
  <c:style val="2"/>
  <c:chart>
    <c:title>
      <c:tx>
        <c:rich>
          <a:bodyPr/>
          <a:lstStyle/>
          <a:p>
            <a:pPr>
              <a:defRPr sz="950" b="0" i="0" u="none" strike="noStrike">
                <a:solidFill>
                  <a:srgbClr val="2C3E6B"/>
                </a:solidFill>
                <a:latin typeface="Arial"/>
              </a:defRPr>
            </a:pPr>
            <a:r>
              <a:rPr lang="en-GB" sz="950" b="0" i="0" u="none" strike="noStrike">
                <a:solidFill>
                  <a:srgbClr val="2C3E6B"/>
                </a:solidFill>
                <a:latin typeface="Arial"/>
              </a:rPr>
              <a:t>Approximate Treatment Response Rates (%)</a:t>
            </a:r>
          </a:p>
        </c:rich>
      </c:tx>
      <c:layout>
        <c:manualLayout>
          <c:xMode val="edge"/>
          <c:yMode val="edge"/>
          <c:x val="0.18559503702083535"/>
          <c:y val="0.10829866982371976"/>
        </c:manualLayout>
      </c:layout>
      <c:overlay val="0"/>
    </c:title>
    <c:autoTitleDeleted val="0"/>
    <c:plotArea>
      <c:layout/>
      <c:barChart>
        <c:barDir val="col"/>
        <c:grouping val="clustered"/>
        <c:varyColors val="0"/>
        <c:ser>
          <c:idx val="0"/>
          <c:order val="0"/>
          <c:tx>
            <c:strRef>
              <c:f>Sheet1!$B$1</c:f>
              <c:strCache>
                <c:ptCount val="1"/>
                <c:pt idx="0">
                  <c:v>Response Rate (%)</c:v>
                </c:pt>
              </c:strCache>
            </c:strRef>
          </c:tx>
          <c:spPr>
            <a:solidFill>
              <a:srgbClr val="0D9E8D"/>
            </a:solidFill>
            <a:effectLst/>
          </c:spPr>
          <c:invertIfNegative val="0"/>
          <c:dPt>
            <c:idx val="0"/>
            <c:invertIfNegative val="0"/>
            <c:bubble3D val="0"/>
            <c:spPr>
              <a:solidFill>
                <a:srgbClr val="0D9E8D"/>
              </a:solidFill>
              <a:effectLst/>
            </c:spPr>
            <c:extLst>
              <c:ext xmlns:c16="http://schemas.microsoft.com/office/drawing/2014/chart" uri="{C3380CC4-5D6E-409C-BE32-E72D297353CC}">
                <c16:uniqueId val="{00000001-12AD-43EA-8A03-C8575E05B499}"/>
              </c:ext>
            </c:extLst>
          </c:dPt>
          <c:dPt>
            <c:idx val="1"/>
            <c:invertIfNegative val="0"/>
            <c:bubble3D val="0"/>
            <c:spPr>
              <a:solidFill>
                <a:srgbClr val="0D7A6E"/>
              </a:solidFill>
              <a:effectLst/>
            </c:spPr>
            <c:extLst>
              <c:ext xmlns:c16="http://schemas.microsoft.com/office/drawing/2014/chart" uri="{C3380CC4-5D6E-409C-BE32-E72D297353CC}">
                <c16:uniqueId val="{00000003-12AD-43EA-8A03-C8575E05B499}"/>
              </c:ext>
            </c:extLst>
          </c:dPt>
          <c:dPt>
            <c:idx val="2"/>
            <c:invertIfNegative val="0"/>
            <c:bubble3D val="0"/>
            <c:spPr>
              <a:solidFill>
                <a:srgbClr val="E8A838"/>
              </a:solidFill>
              <a:effectLst/>
            </c:spPr>
            <c:extLst>
              <c:ext xmlns:c16="http://schemas.microsoft.com/office/drawing/2014/chart" uri="{C3380CC4-5D6E-409C-BE32-E72D297353CC}">
                <c16:uniqueId val="{00000005-12AD-43EA-8A03-C8575E05B499}"/>
              </c:ext>
            </c:extLst>
          </c:dPt>
          <c:dPt>
            <c:idx val="3"/>
            <c:invertIfNegative val="0"/>
            <c:bubble3D val="0"/>
            <c:spPr>
              <a:solidFill>
                <a:srgbClr val="B0B8C8"/>
              </a:solidFill>
              <a:effectLst/>
            </c:spPr>
            <c:extLst>
              <c:ext xmlns:c16="http://schemas.microsoft.com/office/drawing/2014/chart" uri="{C3380CC4-5D6E-409C-BE32-E72D297353CC}">
                <c16:uniqueId val="{00000007-12AD-43EA-8A03-C8575E05B499}"/>
              </c:ext>
            </c:extLst>
          </c:dPt>
          <c:dPt>
            <c:idx val="4"/>
            <c:invertIfNegative val="0"/>
            <c:bubble3D val="0"/>
            <c:spPr>
              <a:solidFill>
                <a:srgbClr val="2C3E6B"/>
              </a:solidFill>
              <a:effectLst/>
            </c:spPr>
            <c:extLst>
              <c:ext xmlns:c16="http://schemas.microsoft.com/office/drawing/2014/chart" uri="{C3380CC4-5D6E-409C-BE32-E72D297353CC}">
                <c16:uniqueId val="{00000009-12AD-43EA-8A03-C8575E05B499}"/>
              </c:ext>
            </c:extLst>
          </c:dPt>
          <c:dLbls>
            <c:numFmt formatCode="#,##0" sourceLinked="0"/>
            <c:spPr>
              <a:noFill/>
              <a:ln>
                <a:noFill/>
              </a:ln>
              <a:effectLst/>
            </c:spPr>
            <c:txPr>
              <a:bodyPr/>
              <a:lstStyle/>
              <a:p>
                <a:pPr>
                  <a:defRPr sz="900" b="0" i="0" u="none" strike="noStrike">
                    <a:solidFill>
                      <a:srgbClr val="1A1A2E"/>
                    </a:solidFill>
                    <a:latin typeface="Arial"/>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0"/>
              </c:ext>
            </c:extLst>
          </c:dLbls>
          <c:cat>
            <c:strRef>
              <c:f>Sheet1!$A$2:$A$6</c:f>
              <c:strCache>
                <c:ptCount val="5"/>
                <c:pt idx="0">
                  <c:v>ERP alone</c:v>
                </c:pt>
                <c:pt idx="1">
                  <c:v>SSRI alone</c:v>
                </c:pt>
                <c:pt idx="2">
                  <c:v>ERP + SSRI</c:v>
                </c:pt>
                <c:pt idx="3">
                  <c:v>Placebo</c:v>
                </c:pt>
                <c:pt idx="4">
                  <c:v>DBS (treatment-resistant)</c:v>
                </c:pt>
              </c:strCache>
            </c:strRef>
          </c:cat>
          <c:val>
            <c:numRef>
              <c:f>Sheet1!$B$2:$B$6</c:f>
              <c:numCache>
                <c:formatCode>General</c:formatCode>
                <c:ptCount val="5"/>
                <c:pt idx="0">
                  <c:v>60</c:v>
                </c:pt>
                <c:pt idx="1">
                  <c:v>45</c:v>
                </c:pt>
                <c:pt idx="2">
                  <c:v>72</c:v>
                </c:pt>
                <c:pt idx="3">
                  <c:v>14</c:v>
                </c:pt>
                <c:pt idx="4">
                  <c:v>52</c:v>
                </c:pt>
              </c:numCache>
            </c:numRef>
          </c:val>
          <c:extLst>
            <c:ext xmlns:c16="http://schemas.microsoft.com/office/drawing/2014/chart" uri="{C3380CC4-5D6E-409C-BE32-E72D297353CC}">
              <c16:uniqueId val="{0000000A-12AD-43EA-8A03-C8575E05B499}"/>
            </c:ext>
          </c:extLst>
        </c:ser>
        <c:dLbls>
          <c:showLegendKey val="0"/>
          <c:showVal val="1"/>
          <c:showCatName val="0"/>
          <c:showSerName val="0"/>
          <c:showPercent val="0"/>
          <c:showBubbleSize val="0"/>
        </c:dLbls>
        <c:gapWidth val="150"/>
        <c:axId val="2094734554"/>
        <c:axId val="2094734552"/>
      </c:barChart>
      <c:catAx>
        <c:axId val="2094734554"/>
        <c:scaling>
          <c:orientation val="minMax"/>
        </c:scaling>
        <c:delete val="0"/>
        <c:axPos val="b"/>
        <c:numFmt formatCode="General" sourceLinked="1"/>
        <c:majorTickMark val="out"/>
        <c:minorTickMark val="none"/>
        <c:tickLblPos val="low"/>
        <c:spPr>
          <a:ln w="12700" cap="flat">
            <a:solidFill>
              <a:srgbClr val="888888"/>
            </a:solidFill>
            <a:prstDash val="solid"/>
            <a:round/>
          </a:ln>
        </c:spPr>
        <c:txPr>
          <a:bodyPr/>
          <a:lstStyle/>
          <a:p>
            <a:pPr>
              <a:defRPr sz="1200" b="0" i="0" u="none" strike="noStrike">
                <a:solidFill>
                  <a:srgbClr val="5A6080"/>
                </a:solidFill>
                <a:latin typeface="Arial"/>
              </a:defRPr>
            </a:pPr>
            <a:endParaRPr lang="en-US"/>
          </a:p>
        </c:txPr>
        <c:crossAx val="2094734552"/>
        <c:crosses val="autoZero"/>
        <c:auto val="1"/>
        <c:lblAlgn val="ctr"/>
        <c:lblOffset val="100"/>
        <c:noMultiLvlLbl val="1"/>
      </c:catAx>
      <c:valAx>
        <c:axId val="2094734552"/>
        <c:scaling>
          <c:orientation val="minMax"/>
          <c:max val="100"/>
          <c:min val="0"/>
        </c:scaling>
        <c:delete val="0"/>
        <c:axPos val="l"/>
        <c:majorGridlines>
          <c:spPr>
            <a:ln w="6350" cap="flat">
              <a:solidFill>
                <a:srgbClr val="E2E8F0"/>
              </a:solidFill>
              <a:prstDash val="solid"/>
              <a:round/>
            </a:ln>
          </c:spPr>
        </c:majorGridlines>
        <c:numFmt formatCode="General" sourceLinked="0"/>
        <c:majorTickMark val="out"/>
        <c:minorTickMark val="none"/>
        <c:tickLblPos val="nextTo"/>
        <c:spPr>
          <a:ln w="12700" cap="flat">
            <a:solidFill>
              <a:srgbClr val="888888"/>
            </a:solidFill>
            <a:prstDash val="solid"/>
            <a:round/>
          </a:ln>
        </c:spPr>
        <c:txPr>
          <a:bodyPr/>
          <a:lstStyle/>
          <a:p>
            <a:pPr>
              <a:defRPr sz="1200" b="0" i="0" u="none" strike="noStrike">
                <a:solidFill>
                  <a:srgbClr val="5A6080"/>
                </a:solidFill>
                <a:latin typeface="Arial"/>
              </a:defRPr>
            </a:pPr>
            <a:endParaRPr lang="en-US"/>
          </a:p>
        </c:txPr>
        <c:crossAx val="2094734554"/>
        <c:crosses val="autoZero"/>
        <c:crossBetween val="between"/>
      </c:valAx>
      <c:spPr>
        <a:noFill/>
        <a:ln>
          <a:noFill/>
        </a:ln>
        <a:effectLst/>
      </c:spPr>
    </c:plotArea>
    <c:plotVisOnly val="1"/>
    <c:dispBlanksAs val="span"/>
    <c:showDLblsOverMax val="1"/>
  </c:chart>
  <c:spPr>
    <a:solidFill>
      <a:srgbClr val="FFFFFF"/>
    </a:solidFill>
    <a:ln>
      <a:noFill/>
    </a:ln>
    <a:effectLst/>
  </c:spPr>
  <c:externalData r:id="rId1">
    <c:autoUpdate val="0"/>
  </c:externalData>
</c:chartSpace>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423926476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COVER SLIDE – SPEAKER NOTES
Welcome the audience and introduce yourself.
Key points to mention verbally:
- OCD affects approximately 1–3% of the global population (Abramowitz et al., 2009).
- The World Health Organization ranked OCD among the top 10 most disabling conditions (WHO, 2001).
- It takes an average of 17 years from onset to receiving effective treatment, reflecting systemic failures.
- ICD-11 reclassified OCD out of anxiety disorders into its own chapter – a critical development.
- Set the scene: this poster traces OCD from its historical roots to contemporary care, examining stigma, policy, and inequality.
Transition: 'Let's begin by looking at how OCD was understood – and misunderstood – through history.'</a:t>
            </a:r>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MAIN POSTER SLIDE – SPEAKER NOTES
COLUMN 1 – Historical Perspectives:
- Emphasise the dramatic shift from religious/moral frameworks to neurobiological understanding.
- Highlight the harm caused by psychoanalytic approaches — patients endured years of ineffective therapy.
- Meyer's 1966 ERP introduction was revolutionary; draw a line between pre- and post-ERP survival rates of functional lives.
COLUMN 1 – Social/Cultural/Political Contexts:
- Challenge the 'neat freak' stereotype directly — ask the audience 'What image comes to mind when you think of OCD?'
- Discuss the 2012 Corrigan self-stigma model and how structural stigma (media, systems) cascades to internalised shame.
- NHS waiting times data is a powerful political point — link to the 2016 Five Year Forward View promises vs reality.
COLUMN 2 – Contemporary Treatment:
- Walk through the stepped-care model: bibliotherapy → digital CBT → face-to-face → specialist → residential.
- Point to the bar chart: the superiority of combined ERP + SSRI is clinically significant.
- Note DBS as a last resort — important to contextualise the neurosurgical shift from 20th-century lobotomy to targeted neuromodulation.
COLUMN 3 – Stigma / Policy:
- The 60% statistic (waiting &gt;10 years) is striking — invite the audience to consider why.
- Policy discussion: contrast the Equality Act's protections on paper vs lived reality.
- Recommendations: present these as evidence-based, not aspirational — each recommendation maps to a cited gap.
Wrap up: 'OCD has moved from moral failing to recognised neurobiological disorder — but the journey to equitable, evidence-based care remains incomplete.'</a:t>
            </a:r>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chart" Target="../charts/chart1.xml"/><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name="Slide 1">
    <p:bg>
      <p:bgPr>
        <a:solidFill>
          <a:srgbClr val="0D1B2A"/>
        </a:solidFill>
        <a:effectLst/>
      </p:bgPr>
    </p:bg>
    <p:spTree>
      <p:nvGrpSpPr>
        <p:cNvPr id="1" name=""/>
        <p:cNvGrpSpPr/>
        <p:nvPr/>
      </p:nvGrpSpPr>
      <p:grpSpPr>
        <a:xfrm>
          <a:off x="0" y="0"/>
          <a:ext cx="0" cy="0"/>
          <a:chOff x="0" y="0"/>
          <a:chExt cx="0" cy="0"/>
        </a:xfrm>
      </p:grpSpPr>
      <p:sp>
        <p:nvSpPr>
          <p:cNvPr id="2" name="Shape 0"/>
          <p:cNvSpPr/>
          <p:nvPr/>
        </p:nvSpPr>
        <p:spPr>
          <a:xfrm>
            <a:off x="6675120" y="0"/>
            <a:ext cx="5486400" cy="6858000"/>
          </a:xfrm>
          <a:prstGeom prst="rect">
            <a:avLst/>
          </a:prstGeom>
          <a:solidFill>
            <a:srgbClr val="C00000"/>
          </a:solidFill>
          <a:ln w="12700">
            <a:solidFill>
              <a:srgbClr val="2C3E6B"/>
            </a:solidFill>
            <a:prstDash val="solid"/>
          </a:ln>
        </p:spPr>
        <p:txBody>
          <a:bodyPr/>
          <a:lstStyle/>
          <a:p>
            <a:endParaRPr lang="en-GB" dirty="0"/>
          </a:p>
        </p:txBody>
      </p:sp>
      <p:sp>
        <p:nvSpPr>
          <p:cNvPr id="3" name="Shape 1"/>
          <p:cNvSpPr/>
          <p:nvPr/>
        </p:nvSpPr>
        <p:spPr>
          <a:xfrm>
            <a:off x="7863840" y="548640"/>
            <a:ext cx="3291840" cy="3291840"/>
          </a:xfrm>
          <a:prstGeom prst="ellipse">
            <a:avLst/>
          </a:prstGeom>
          <a:solidFill>
            <a:srgbClr val="0D9E8D">
              <a:alpha val="28000"/>
            </a:srgbClr>
          </a:solidFill>
          <a:ln w="25400">
            <a:solidFill>
              <a:srgbClr val="0D9E8D"/>
            </a:solidFill>
            <a:prstDash val="solid"/>
          </a:ln>
        </p:spPr>
      </p:sp>
      <p:sp>
        <p:nvSpPr>
          <p:cNvPr id="4" name="Shape 2"/>
          <p:cNvSpPr/>
          <p:nvPr/>
        </p:nvSpPr>
        <p:spPr>
          <a:xfrm>
            <a:off x="8412480" y="1005840"/>
            <a:ext cx="2194560" cy="2194560"/>
          </a:xfrm>
          <a:prstGeom prst="ellipse">
            <a:avLst/>
          </a:prstGeom>
          <a:solidFill>
            <a:srgbClr val="0D9E8D">
              <a:alpha val="45000"/>
            </a:srgbClr>
          </a:solidFill>
          <a:ln w="19050">
            <a:solidFill>
              <a:srgbClr val="12B5A3"/>
            </a:solidFill>
            <a:prstDash val="solid"/>
          </a:ln>
        </p:spPr>
      </p:sp>
      <p:sp>
        <p:nvSpPr>
          <p:cNvPr id="5" name="Shape 3"/>
          <p:cNvSpPr/>
          <p:nvPr/>
        </p:nvSpPr>
        <p:spPr>
          <a:xfrm>
            <a:off x="9052560" y="1508760"/>
            <a:ext cx="914400" cy="914400"/>
          </a:xfrm>
          <a:prstGeom prst="ellipse">
            <a:avLst/>
          </a:prstGeom>
          <a:solidFill>
            <a:srgbClr val="12B5A3"/>
          </a:solidFill>
          <a:ln w="12700">
            <a:solidFill>
              <a:srgbClr val="12B5A3"/>
            </a:solidFill>
            <a:prstDash val="solid"/>
          </a:ln>
        </p:spPr>
      </p:sp>
      <p:sp>
        <p:nvSpPr>
          <p:cNvPr id="6" name="Shape 4"/>
          <p:cNvSpPr/>
          <p:nvPr/>
        </p:nvSpPr>
        <p:spPr>
          <a:xfrm>
            <a:off x="10789920" y="5303520"/>
            <a:ext cx="457200" cy="457200"/>
          </a:xfrm>
          <a:prstGeom prst="ellipse">
            <a:avLst/>
          </a:prstGeom>
          <a:solidFill>
            <a:srgbClr val="E8A838"/>
          </a:solidFill>
          <a:ln w="12700">
            <a:solidFill>
              <a:srgbClr val="E8A838"/>
            </a:solidFill>
            <a:prstDash val="solid"/>
          </a:ln>
        </p:spPr>
      </p:sp>
      <p:sp>
        <p:nvSpPr>
          <p:cNvPr id="7" name="Shape 5"/>
          <p:cNvSpPr/>
          <p:nvPr/>
        </p:nvSpPr>
        <p:spPr>
          <a:xfrm>
            <a:off x="11247120" y="5577840"/>
            <a:ext cx="274320" cy="274320"/>
          </a:xfrm>
          <a:prstGeom prst="ellipse">
            <a:avLst/>
          </a:prstGeom>
          <a:solidFill>
            <a:srgbClr val="F5C96B"/>
          </a:solidFill>
          <a:ln w="12700">
            <a:solidFill>
              <a:srgbClr val="F5C96B"/>
            </a:solidFill>
            <a:prstDash val="solid"/>
          </a:ln>
        </p:spPr>
      </p:sp>
      <p:sp>
        <p:nvSpPr>
          <p:cNvPr id="8" name="Shape 6"/>
          <p:cNvSpPr/>
          <p:nvPr/>
        </p:nvSpPr>
        <p:spPr>
          <a:xfrm>
            <a:off x="10332720" y="5760720"/>
            <a:ext cx="182880" cy="182880"/>
          </a:xfrm>
          <a:prstGeom prst="ellipse">
            <a:avLst/>
          </a:prstGeom>
          <a:solidFill>
            <a:srgbClr val="E8A838"/>
          </a:solidFill>
          <a:ln w="12700">
            <a:solidFill>
              <a:srgbClr val="E8A838"/>
            </a:solidFill>
            <a:prstDash val="solid"/>
          </a:ln>
        </p:spPr>
      </p:sp>
      <p:sp>
        <p:nvSpPr>
          <p:cNvPr id="9" name="Text 7"/>
          <p:cNvSpPr/>
          <p:nvPr/>
        </p:nvSpPr>
        <p:spPr>
          <a:xfrm>
            <a:off x="502920" y="347472"/>
            <a:ext cx="5943600" cy="320040"/>
          </a:xfrm>
          <a:prstGeom prst="rect">
            <a:avLst/>
          </a:prstGeom>
          <a:noFill/>
          <a:ln/>
        </p:spPr>
        <p:txBody>
          <a:bodyPr wrap="square" lIns="0" tIns="0" rIns="0" bIns="0" rtlCol="0" anchor="ctr"/>
          <a:lstStyle/>
          <a:p>
            <a:pPr marL="0" indent="0" algn="l">
              <a:buNone/>
            </a:pPr>
            <a:r>
              <a:rPr lang="en-US" sz="1100" dirty="0">
                <a:solidFill>
                  <a:srgbClr val="12B5A3"/>
                </a:solidFill>
                <a:latin typeface="Calibri" pitchFamily="34" charset="0"/>
                <a:ea typeface="Calibri" pitchFamily="34" charset="-122"/>
                <a:cs typeface="Calibri" pitchFamily="34" charset="-120"/>
              </a:rPr>
              <a:t>UWTSD | BSc Health &amp; Social Care</a:t>
            </a:r>
            <a:endParaRPr lang="en-US" sz="1100" dirty="0"/>
          </a:p>
        </p:txBody>
      </p:sp>
      <p:sp>
        <p:nvSpPr>
          <p:cNvPr id="10" name="Shape 8"/>
          <p:cNvSpPr/>
          <p:nvPr/>
        </p:nvSpPr>
        <p:spPr>
          <a:xfrm>
            <a:off x="502920" y="749808"/>
            <a:ext cx="1645920" cy="292608"/>
          </a:xfrm>
          <a:prstGeom prst="roundRect">
            <a:avLst>
              <a:gd name="adj" fmla="val 18750"/>
            </a:avLst>
          </a:prstGeom>
          <a:solidFill>
            <a:srgbClr val="0D9E8D"/>
          </a:solidFill>
          <a:ln w="12700">
            <a:solidFill>
              <a:srgbClr val="0D9E8D"/>
            </a:solidFill>
            <a:prstDash val="solid"/>
          </a:ln>
        </p:spPr>
      </p:sp>
      <p:sp>
        <p:nvSpPr>
          <p:cNvPr id="11" name="Text 9"/>
          <p:cNvSpPr/>
          <p:nvPr/>
        </p:nvSpPr>
        <p:spPr>
          <a:xfrm>
            <a:off x="502920" y="749808"/>
            <a:ext cx="1645920" cy="292608"/>
          </a:xfrm>
          <a:prstGeom prst="rect">
            <a:avLst/>
          </a:prstGeom>
          <a:noFill/>
          <a:ln/>
        </p:spPr>
        <p:txBody>
          <a:bodyPr wrap="square" lIns="0" tIns="0" rIns="0" bIns="0" rtlCol="0" anchor="ctr"/>
          <a:lstStyle/>
          <a:p>
            <a:pPr marL="0" indent="0" algn="ctr">
              <a:buNone/>
            </a:pPr>
            <a:r>
              <a:rPr lang="en-US" sz="1000" b="1" dirty="0">
                <a:solidFill>
                  <a:srgbClr val="FFFFFF"/>
                </a:solidFill>
                <a:latin typeface="Calibri" pitchFamily="34" charset="0"/>
                <a:ea typeface="Calibri" pitchFamily="34" charset="-122"/>
                <a:cs typeface="Calibri" pitchFamily="34" charset="-120"/>
              </a:rPr>
              <a:t>ICD-11 | 6B20</a:t>
            </a:r>
            <a:endParaRPr lang="en-US" sz="1000" dirty="0"/>
          </a:p>
        </p:txBody>
      </p:sp>
      <p:sp>
        <p:nvSpPr>
          <p:cNvPr id="12" name="Text 10"/>
          <p:cNvSpPr/>
          <p:nvPr/>
        </p:nvSpPr>
        <p:spPr>
          <a:xfrm>
            <a:off x="502920" y="1188720"/>
            <a:ext cx="5943600" cy="868680"/>
          </a:xfrm>
          <a:prstGeom prst="rect">
            <a:avLst/>
          </a:prstGeom>
          <a:noFill/>
          <a:ln/>
        </p:spPr>
        <p:txBody>
          <a:bodyPr wrap="square" lIns="0" tIns="0" rIns="0" bIns="0" rtlCol="0" anchor="ctr"/>
          <a:lstStyle/>
          <a:p>
            <a:pPr marL="0" indent="0" algn="l">
              <a:buNone/>
            </a:pPr>
            <a:r>
              <a:rPr lang="en-US" sz="4600" b="1" dirty="0">
                <a:solidFill>
                  <a:srgbClr val="FFFFFF"/>
                </a:solidFill>
                <a:latin typeface="Cambria" pitchFamily="34" charset="0"/>
                <a:ea typeface="Cambria" pitchFamily="34" charset="-122"/>
                <a:cs typeface="Cambria" pitchFamily="34" charset="-120"/>
              </a:rPr>
              <a:t>Obsessive-Compulsive</a:t>
            </a:r>
            <a:endParaRPr lang="en-US" sz="4600" dirty="0"/>
          </a:p>
        </p:txBody>
      </p:sp>
      <p:sp>
        <p:nvSpPr>
          <p:cNvPr id="13" name="Text 11"/>
          <p:cNvSpPr/>
          <p:nvPr/>
        </p:nvSpPr>
        <p:spPr>
          <a:xfrm>
            <a:off x="502920" y="1993392"/>
            <a:ext cx="5943600" cy="822960"/>
          </a:xfrm>
          <a:prstGeom prst="rect">
            <a:avLst/>
          </a:prstGeom>
          <a:noFill/>
          <a:ln/>
        </p:spPr>
        <p:txBody>
          <a:bodyPr wrap="square" lIns="0" tIns="0" rIns="0" bIns="0" rtlCol="0" anchor="ctr"/>
          <a:lstStyle/>
          <a:p>
            <a:pPr marL="0" indent="0" algn="l">
              <a:buNone/>
            </a:pPr>
            <a:r>
              <a:rPr lang="en-US" sz="4600" b="1" dirty="0">
                <a:solidFill>
                  <a:srgbClr val="E8A838"/>
                </a:solidFill>
                <a:latin typeface="Cambria" pitchFamily="34" charset="0"/>
                <a:ea typeface="Cambria" pitchFamily="34" charset="-122"/>
                <a:cs typeface="Cambria" pitchFamily="34" charset="-120"/>
              </a:rPr>
              <a:t>Disorder (OCD)</a:t>
            </a:r>
            <a:endParaRPr lang="en-US" sz="4600" dirty="0"/>
          </a:p>
        </p:txBody>
      </p:sp>
      <p:sp>
        <p:nvSpPr>
          <p:cNvPr id="14" name="Text 12"/>
          <p:cNvSpPr/>
          <p:nvPr/>
        </p:nvSpPr>
        <p:spPr>
          <a:xfrm>
            <a:off x="502920" y="2926080"/>
            <a:ext cx="5943600" cy="777240"/>
          </a:xfrm>
          <a:prstGeom prst="rect">
            <a:avLst/>
          </a:prstGeom>
          <a:noFill/>
          <a:ln/>
        </p:spPr>
        <p:txBody>
          <a:bodyPr wrap="square" lIns="0" tIns="0" rIns="0" bIns="0" rtlCol="0" anchor="ctr"/>
          <a:lstStyle/>
          <a:p>
            <a:pPr marL="0" indent="0" algn="l">
              <a:buNone/>
            </a:pPr>
            <a:r>
              <a:rPr lang="en-US" sz="1600" dirty="0">
                <a:solidFill>
                  <a:srgbClr val="A8B8D0"/>
                </a:solidFill>
                <a:latin typeface="Calibri" pitchFamily="34" charset="0"/>
                <a:ea typeface="Calibri" pitchFamily="34" charset="-122"/>
                <a:cs typeface="Calibri" pitchFamily="34" charset="-120"/>
              </a:rPr>
              <a:t>A Critical Examination of Historical &amp; Contemporary</a:t>
            </a:r>
            <a:endParaRPr lang="en-US" sz="1600" dirty="0"/>
          </a:p>
          <a:p>
            <a:pPr marL="0" indent="0" algn="l">
              <a:buNone/>
            </a:pPr>
            <a:r>
              <a:rPr lang="en-US" sz="1600" dirty="0">
                <a:solidFill>
                  <a:srgbClr val="A8B8D0"/>
                </a:solidFill>
                <a:latin typeface="Calibri" pitchFamily="34" charset="0"/>
                <a:ea typeface="Calibri" pitchFamily="34" charset="-122"/>
                <a:cs typeface="Calibri" pitchFamily="34" charset="-120"/>
              </a:rPr>
              <a:t>Treatment and Provision of Care</a:t>
            </a:r>
            <a:endParaRPr lang="en-US" sz="1600" dirty="0"/>
          </a:p>
        </p:txBody>
      </p:sp>
      <p:sp>
        <p:nvSpPr>
          <p:cNvPr id="15" name="Shape 13"/>
          <p:cNvSpPr/>
          <p:nvPr/>
        </p:nvSpPr>
        <p:spPr>
          <a:xfrm>
            <a:off x="502920" y="3858768"/>
            <a:ext cx="5303520" cy="0"/>
          </a:xfrm>
          <a:prstGeom prst="line">
            <a:avLst/>
          </a:prstGeom>
          <a:noFill/>
          <a:ln w="25400">
            <a:solidFill>
              <a:srgbClr val="0D9E8D"/>
            </a:solidFill>
            <a:prstDash val="solid"/>
          </a:ln>
        </p:spPr>
      </p:sp>
      <p:sp>
        <p:nvSpPr>
          <p:cNvPr id="16" name="Text 14"/>
          <p:cNvSpPr/>
          <p:nvPr/>
        </p:nvSpPr>
        <p:spPr>
          <a:xfrm>
            <a:off x="502920" y="4023360"/>
            <a:ext cx="1691640" cy="502920"/>
          </a:xfrm>
          <a:prstGeom prst="rect">
            <a:avLst/>
          </a:prstGeom>
          <a:noFill/>
          <a:ln/>
        </p:spPr>
        <p:txBody>
          <a:bodyPr wrap="square" lIns="0" tIns="0" rIns="0" bIns="0" rtlCol="0" anchor="ctr"/>
          <a:lstStyle/>
          <a:p>
            <a:pPr marL="0" indent="0" algn="l">
              <a:buNone/>
            </a:pPr>
            <a:r>
              <a:rPr lang="en-US" sz="3000" b="1" dirty="0">
                <a:solidFill>
                  <a:srgbClr val="E8A838"/>
                </a:solidFill>
                <a:latin typeface="Cambria" pitchFamily="34" charset="0"/>
                <a:ea typeface="Cambria" pitchFamily="34" charset="-122"/>
                <a:cs typeface="Cambria" pitchFamily="34" charset="-120"/>
              </a:rPr>
              <a:t>1–3%</a:t>
            </a:r>
            <a:endParaRPr lang="en-US" sz="3000" dirty="0"/>
          </a:p>
        </p:txBody>
      </p:sp>
      <p:sp>
        <p:nvSpPr>
          <p:cNvPr id="17" name="Text 15"/>
          <p:cNvSpPr/>
          <p:nvPr/>
        </p:nvSpPr>
        <p:spPr>
          <a:xfrm>
            <a:off x="502920" y="4498848"/>
            <a:ext cx="1691640" cy="274320"/>
          </a:xfrm>
          <a:prstGeom prst="rect">
            <a:avLst/>
          </a:prstGeom>
          <a:noFill/>
          <a:ln/>
        </p:spPr>
        <p:txBody>
          <a:bodyPr wrap="square" lIns="0" tIns="0" rIns="0" bIns="0" rtlCol="0" anchor="ctr"/>
          <a:lstStyle/>
          <a:p>
            <a:pPr marL="0" indent="0" algn="l">
              <a:buNone/>
            </a:pPr>
            <a:r>
              <a:rPr lang="en-US" sz="1050" dirty="0">
                <a:solidFill>
                  <a:srgbClr val="A8B8D0"/>
                </a:solidFill>
                <a:latin typeface="Calibri" pitchFamily="34" charset="0"/>
                <a:ea typeface="Calibri" pitchFamily="34" charset="-122"/>
                <a:cs typeface="Calibri" pitchFamily="34" charset="-120"/>
              </a:rPr>
              <a:t>Global Prevalence</a:t>
            </a:r>
            <a:endParaRPr lang="en-US" sz="1050" dirty="0"/>
          </a:p>
        </p:txBody>
      </p:sp>
      <p:sp>
        <p:nvSpPr>
          <p:cNvPr id="18" name="Text 16"/>
          <p:cNvSpPr/>
          <p:nvPr/>
        </p:nvSpPr>
        <p:spPr>
          <a:xfrm>
            <a:off x="2331720" y="4023360"/>
            <a:ext cx="1691640" cy="502920"/>
          </a:xfrm>
          <a:prstGeom prst="rect">
            <a:avLst/>
          </a:prstGeom>
          <a:noFill/>
          <a:ln/>
        </p:spPr>
        <p:txBody>
          <a:bodyPr wrap="square" lIns="0" tIns="0" rIns="0" bIns="0" rtlCol="0" anchor="ctr"/>
          <a:lstStyle/>
          <a:p>
            <a:pPr marL="0" indent="0" algn="l">
              <a:buNone/>
            </a:pPr>
            <a:r>
              <a:rPr lang="en-US" sz="3000" b="1" dirty="0">
                <a:solidFill>
                  <a:srgbClr val="E8A838"/>
                </a:solidFill>
                <a:latin typeface="Cambria" pitchFamily="34" charset="0"/>
                <a:ea typeface="Cambria" pitchFamily="34" charset="-122"/>
                <a:cs typeface="Cambria" pitchFamily="34" charset="-120"/>
              </a:rPr>
              <a:t>10th</a:t>
            </a:r>
            <a:endParaRPr lang="en-US" sz="3000" dirty="0"/>
          </a:p>
        </p:txBody>
      </p:sp>
      <p:sp>
        <p:nvSpPr>
          <p:cNvPr id="19" name="Text 17"/>
          <p:cNvSpPr/>
          <p:nvPr/>
        </p:nvSpPr>
        <p:spPr>
          <a:xfrm>
            <a:off x="2331720" y="4498848"/>
            <a:ext cx="1691640" cy="274320"/>
          </a:xfrm>
          <a:prstGeom prst="rect">
            <a:avLst/>
          </a:prstGeom>
          <a:noFill/>
          <a:ln/>
        </p:spPr>
        <p:txBody>
          <a:bodyPr wrap="square" lIns="0" tIns="0" rIns="0" bIns="0" rtlCol="0" anchor="ctr"/>
          <a:lstStyle/>
          <a:p>
            <a:pPr marL="0" indent="0" algn="l">
              <a:buNone/>
            </a:pPr>
            <a:r>
              <a:rPr lang="en-US" sz="1050" dirty="0">
                <a:solidFill>
                  <a:srgbClr val="A8B8D0"/>
                </a:solidFill>
                <a:latin typeface="Calibri" pitchFamily="34" charset="0"/>
                <a:ea typeface="Calibri" pitchFamily="34" charset="-122"/>
                <a:cs typeface="Calibri" pitchFamily="34" charset="-120"/>
              </a:rPr>
              <a:t>WHO Disability Rank</a:t>
            </a:r>
            <a:endParaRPr lang="en-US" sz="1050" dirty="0"/>
          </a:p>
        </p:txBody>
      </p:sp>
      <p:sp>
        <p:nvSpPr>
          <p:cNvPr id="20" name="Text 18"/>
          <p:cNvSpPr/>
          <p:nvPr/>
        </p:nvSpPr>
        <p:spPr>
          <a:xfrm>
            <a:off x="4160520" y="4023360"/>
            <a:ext cx="1691640" cy="502920"/>
          </a:xfrm>
          <a:prstGeom prst="rect">
            <a:avLst/>
          </a:prstGeom>
          <a:noFill/>
          <a:ln/>
        </p:spPr>
        <p:txBody>
          <a:bodyPr wrap="square" lIns="0" tIns="0" rIns="0" bIns="0" rtlCol="0" anchor="ctr"/>
          <a:lstStyle/>
          <a:p>
            <a:pPr marL="0" indent="0" algn="l">
              <a:buNone/>
            </a:pPr>
            <a:r>
              <a:rPr lang="en-US" sz="3000" b="1" dirty="0">
                <a:solidFill>
                  <a:srgbClr val="E8A838"/>
                </a:solidFill>
                <a:latin typeface="Cambria" pitchFamily="34" charset="0"/>
                <a:ea typeface="Cambria" pitchFamily="34" charset="-122"/>
                <a:cs typeface="Cambria" pitchFamily="34" charset="-120"/>
              </a:rPr>
              <a:t>17 yrs</a:t>
            </a:r>
            <a:endParaRPr lang="en-US" sz="3000" dirty="0"/>
          </a:p>
        </p:txBody>
      </p:sp>
      <p:sp>
        <p:nvSpPr>
          <p:cNvPr id="21" name="Text 19"/>
          <p:cNvSpPr/>
          <p:nvPr/>
        </p:nvSpPr>
        <p:spPr>
          <a:xfrm>
            <a:off x="4160520" y="4498848"/>
            <a:ext cx="1691640" cy="274320"/>
          </a:xfrm>
          <a:prstGeom prst="rect">
            <a:avLst/>
          </a:prstGeom>
          <a:noFill/>
          <a:ln/>
        </p:spPr>
        <p:txBody>
          <a:bodyPr wrap="square" lIns="0" tIns="0" rIns="0" bIns="0" rtlCol="0" anchor="ctr"/>
          <a:lstStyle/>
          <a:p>
            <a:pPr marL="0" indent="0" algn="l">
              <a:buNone/>
            </a:pPr>
            <a:r>
              <a:rPr lang="en-US" sz="1050" dirty="0">
                <a:solidFill>
                  <a:srgbClr val="A8B8D0"/>
                </a:solidFill>
                <a:latin typeface="Calibri" pitchFamily="34" charset="0"/>
                <a:ea typeface="Calibri" pitchFamily="34" charset="-122"/>
                <a:cs typeface="Calibri" pitchFamily="34" charset="-120"/>
              </a:rPr>
              <a:t>Avg. Delay to Diagnosis</a:t>
            </a:r>
            <a:endParaRPr lang="en-US" sz="1050" dirty="0"/>
          </a:p>
        </p:txBody>
      </p:sp>
      <p:sp>
        <p:nvSpPr>
          <p:cNvPr id="22" name="Text 20"/>
          <p:cNvSpPr/>
          <p:nvPr/>
        </p:nvSpPr>
        <p:spPr>
          <a:xfrm>
            <a:off x="502920" y="5029200"/>
            <a:ext cx="5943600" cy="274320"/>
          </a:xfrm>
          <a:prstGeom prst="rect">
            <a:avLst/>
          </a:prstGeom>
          <a:noFill/>
          <a:ln/>
        </p:spPr>
        <p:txBody>
          <a:bodyPr wrap="square" lIns="0" tIns="0" rIns="0" bIns="0" rtlCol="0" anchor="ctr"/>
          <a:lstStyle/>
          <a:p>
            <a:pPr marL="0" indent="0" algn="l">
              <a:buNone/>
            </a:pPr>
            <a:r>
              <a:rPr lang="en-US" sz="1600" dirty="0">
                <a:solidFill>
                  <a:srgbClr val="6B7280"/>
                </a:solidFill>
                <a:latin typeface="Calibri" pitchFamily="34" charset="0"/>
                <a:ea typeface="Calibri" pitchFamily="34" charset="-122"/>
                <a:cs typeface="Calibri" pitchFamily="34" charset="-120"/>
              </a:rPr>
              <a:t>Academic Poster Presentation  |  Health, Illness &amp; Society</a:t>
            </a:r>
            <a:endParaRPr lang="en-US" sz="1600" dirty="0"/>
          </a:p>
        </p:txBody>
      </p:sp>
      <p:sp>
        <p:nvSpPr>
          <p:cNvPr id="24" name="Text 22"/>
          <p:cNvSpPr/>
          <p:nvPr/>
        </p:nvSpPr>
        <p:spPr>
          <a:xfrm>
            <a:off x="6903720" y="475488"/>
            <a:ext cx="5029200" cy="347472"/>
          </a:xfrm>
          <a:prstGeom prst="rect">
            <a:avLst/>
          </a:prstGeom>
          <a:noFill/>
          <a:ln/>
        </p:spPr>
        <p:txBody>
          <a:bodyPr wrap="square" lIns="0" tIns="0" rIns="0" bIns="0" rtlCol="0" anchor="ctr"/>
          <a:lstStyle/>
          <a:p>
            <a:pPr marL="0" indent="0" algn="l">
              <a:buNone/>
            </a:pPr>
            <a:r>
              <a:rPr lang="en-US" sz="1250" b="1" kern="0" spc="300" dirty="0">
                <a:solidFill>
                  <a:srgbClr val="12B5A3"/>
                </a:solidFill>
                <a:latin typeface="Calibri" pitchFamily="34" charset="0"/>
                <a:ea typeface="Calibri" pitchFamily="34" charset="-122"/>
                <a:cs typeface="Calibri" pitchFamily="34" charset="-120"/>
              </a:rPr>
              <a:t>WHAT IS OCD?</a:t>
            </a:r>
            <a:endParaRPr lang="en-US" sz="1250" dirty="0"/>
          </a:p>
        </p:txBody>
      </p:sp>
      <p:sp>
        <p:nvSpPr>
          <p:cNvPr id="25" name="Text 23"/>
          <p:cNvSpPr/>
          <p:nvPr/>
        </p:nvSpPr>
        <p:spPr>
          <a:xfrm>
            <a:off x="6903720" y="868680"/>
            <a:ext cx="5029200" cy="777240"/>
          </a:xfrm>
          <a:prstGeom prst="rect">
            <a:avLst/>
          </a:prstGeom>
          <a:noFill/>
          <a:ln/>
        </p:spPr>
        <p:txBody>
          <a:bodyPr wrap="square" lIns="0" tIns="0" rIns="0" bIns="0" rtlCol="0" anchor="ctr"/>
          <a:lstStyle/>
          <a:p>
            <a:pPr marL="0" indent="0" algn="l">
              <a:buNone/>
            </a:pPr>
            <a:r>
              <a:rPr lang="en-US" sz="1400" dirty="0">
                <a:solidFill>
                  <a:srgbClr val="FFFF00"/>
                </a:solidFill>
                <a:latin typeface="Calibri" pitchFamily="34" charset="0"/>
                <a:ea typeface="Calibri" pitchFamily="34" charset="-122"/>
                <a:cs typeface="Calibri" pitchFamily="34" charset="-120"/>
              </a:rPr>
              <a:t>Obsessive-Compulsive Disorder is characterised by persistent, intrusive obsessions and/or repetitive compulsions that are time-consuming, distressing and functionally impairing (WHO, 2022; ICD-11, 6B20).</a:t>
            </a:r>
            <a:endParaRPr lang="en-US" sz="1400" dirty="0">
              <a:solidFill>
                <a:srgbClr val="FFFF00"/>
              </a:solidFill>
            </a:endParaRPr>
          </a:p>
        </p:txBody>
      </p:sp>
      <p:sp>
        <p:nvSpPr>
          <p:cNvPr id="26" name="Shape 24"/>
          <p:cNvSpPr/>
          <p:nvPr/>
        </p:nvSpPr>
        <p:spPr>
          <a:xfrm>
            <a:off x="6903720" y="1755648"/>
            <a:ext cx="5257800" cy="1143000"/>
          </a:xfrm>
          <a:prstGeom prst="roundRect">
            <a:avLst>
              <a:gd name="adj" fmla="val 9259"/>
            </a:avLst>
          </a:prstGeom>
          <a:solidFill>
            <a:srgbClr val="1A3055"/>
          </a:solidFill>
          <a:ln w="12700">
            <a:solidFill>
              <a:srgbClr val="0D9E8D"/>
            </a:solidFill>
            <a:prstDash val="solid"/>
          </a:ln>
        </p:spPr>
        <p:txBody>
          <a:bodyPr/>
          <a:lstStyle/>
          <a:p>
            <a:endParaRPr lang="en-GB" dirty="0"/>
          </a:p>
        </p:txBody>
      </p:sp>
      <p:sp>
        <p:nvSpPr>
          <p:cNvPr id="27" name="Text 25"/>
          <p:cNvSpPr/>
          <p:nvPr/>
        </p:nvSpPr>
        <p:spPr>
          <a:xfrm>
            <a:off x="7040880" y="1828800"/>
            <a:ext cx="4754880" cy="274320"/>
          </a:xfrm>
          <a:prstGeom prst="rect">
            <a:avLst/>
          </a:prstGeom>
          <a:noFill/>
          <a:ln/>
        </p:spPr>
        <p:txBody>
          <a:bodyPr wrap="square" lIns="0" tIns="0" rIns="0" bIns="0" rtlCol="0" anchor="ctr"/>
          <a:lstStyle/>
          <a:p>
            <a:pPr marL="0" indent="0" algn="l">
              <a:buNone/>
            </a:pPr>
            <a:r>
              <a:rPr lang="en-US" sz="1100" b="1" dirty="0">
                <a:solidFill>
                  <a:srgbClr val="E8A838"/>
                </a:solidFill>
                <a:latin typeface="Calibri" pitchFamily="34" charset="0"/>
                <a:ea typeface="Calibri" pitchFamily="34" charset="-122"/>
                <a:cs typeface="Calibri" pitchFamily="34" charset="-120"/>
              </a:rPr>
              <a:t>Classification: ICD-11 (6B20)</a:t>
            </a:r>
            <a:endParaRPr lang="en-US" sz="1100" dirty="0"/>
          </a:p>
        </p:txBody>
      </p:sp>
      <p:sp>
        <p:nvSpPr>
          <p:cNvPr id="28" name="Text 26"/>
          <p:cNvSpPr/>
          <p:nvPr/>
        </p:nvSpPr>
        <p:spPr>
          <a:xfrm>
            <a:off x="7086600" y="2194560"/>
            <a:ext cx="4873752" cy="548640"/>
          </a:xfrm>
          <a:prstGeom prst="rect">
            <a:avLst/>
          </a:prstGeom>
          <a:noFill/>
          <a:ln/>
        </p:spPr>
        <p:txBody>
          <a:bodyPr wrap="square" lIns="0" tIns="0" rIns="0" bIns="0" rtlCol="0" anchor="ctr"/>
          <a:lstStyle/>
          <a:p>
            <a:pPr marL="0" indent="0" algn="l">
              <a:buNone/>
            </a:pPr>
            <a:r>
              <a:rPr lang="en-US" sz="1400" dirty="0">
                <a:solidFill>
                  <a:srgbClr val="B0C8DF"/>
                </a:solidFill>
                <a:latin typeface="Calibri" pitchFamily="34" charset="0"/>
                <a:ea typeface="Calibri" pitchFamily="34" charset="-122"/>
                <a:cs typeface="Calibri" pitchFamily="34" charset="-120"/>
              </a:rPr>
              <a:t>Reclassified from anxiety disorders to a dedicated 'Obsessive-Compulsive and Related Disorders' chapter in ICD-11 (WHO, 2022), reflecting advances in neurobiological and cognitive research.</a:t>
            </a:r>
            <a:endParaRPr lang="en-US" sz="1400" dirty="0"/>
          </a:p>
        </p:txBody>
      </p:sp>
      <p:sp>
        <p:nvSpPr>
          <p:cNvPr id="29" name="Text 27"/>
          <p:cNvSpPr/>
          <p:nvPr/>
        </p:nvSpPr>
        <p:spPr>
          <a:xfrm>
            <a:off x="6903720" y="2852928"/>
            <a:ext cx="5029200" cy="292608"/>
          </a:xfrm>
          <a:prstGeom prst="rect">
            <a:avLst/>
          </a:prstGeom>
          <a:noFill/>
          <a:ln/>
        </p:spPr>
        <p:txBody>
          <a:bodyPr wrap="square" lIns="0" tIns="0" rIns="0" bIns="0" rtlCol="0" anchor="ctr"/>
          <a:lstStyle/>
          <a:p>
            <a:pPr marL="0" indent="0" algn="l">
              <a:buNone/>
            </a:pPr>
            <a:r>
              <a:rPr lang="en-US" sz="1050" b="1" kern="0" spc="200" dirty="0">
                <a:solidFill>
                  <a:srgbClr val="FFFF00"/>
                </a:solidFill>
                <a:latin typeface="Calibri" pitchFamily="34" charset="0"/>
                <a:ea typeface="Calibri" pitchFamily="34" charset="-122"/>
                <a:cs typeface="Calibri" pitchFamily="34" charset="-120"/>
              </a:rPr>
              <a:t>CORE SYMPTOM DIMENSIONS</a:t>
            </a:r>
            <a:endParaRPr lang="en-US" sz="1050" dirty="0">
              <a:solidFill>
                <a:srgbClr val="FFFF00"/>
              </a:solidFill>
            </a:endParaRPr>
          </a:p>
        </p:txBody>
      </p:sp>
      <p:sp>
        <p:nvSpPr>
          <p:cNvPr id="30" name="Shape 28"/>
          <p:cNvSpPr/>
          <p:nvPr/>
        </p:nvSpPr>
        <p:spPr>
          <a:xfrm>
            <a:off x="6903720" y="3218688"/>
            <a:ext cx="2423160" cy="402336"/>
          </a:xfrm>
          <a:prstGeom prst="roundRect">
            <a:avLst>
              <a:gd name="adj" fmla="val 15909"/>
            </a:avLst>
          </a:prstGeom>
          <a:solidFill>
            <a:srgbClr val="1A3055"/>
          </a:solidFill>
          <a:ln w="12700">
            <a:solidFill>
              <a:srgbClr val="2C3E6B"/>
            </a:solidFill>
            <a:prstDash val="solid"/>
          </a:ln>
        </p:spPr>
      </p:sp>
      <p:sp>
        <p:nvSpPr>
          <p:cNvPr id="31" name="Text 29"/>
          <p:cNvSpPr/>
          <p:nvPr/>
        </p:nvSpPr>
        <p:spPr>
          <a:xfrm>
            <a:off x="6995160" y="3218688"/>
            <a:ext cx="2240280" cy="402336"/>
          </a:xfrm>
          <a:prstGeom prst="rect">
            <a:avLst/>
          </a:prstGeom>
          <a:noFill/>
          <a:ln/>
        </p:spPr>
        <p:txBody>
          <a:bodyPr wrap="square" lIns="0" tIns="0" rIns="0" bIns="0" rtlCol="0" anchor="ctr"/>
          <a:lstStyle/>
          <a:p>
            <a:pPr marL="0" indent="0" algn="ctr">
              <a:buNone/>
            </a:pPr>
            <a:r>
              <a:rPr lang="en-US" sz="950" dirty="0">
                <a:solidFill>
                  <a:srgbClr val="C8D8EC"/>
                </a:solidFill>
                <a:latin typeface="Calibri" pitchFamily="34" charset="0"/>
                <a:ea typeface="Calibri" pitchFamily="34" charset="-122"/>
                <a:cs typeface="Calibri" pitchFamily="34" charset="-120"/>
              </a:rPr>
              <a:t>Contamination / Washing</a:t>
            </a:r>
            <a:endParaRPr lang="en-US" sz="950" dirty="0"/>
          </a:p>
        </p:txBody>
      </p:sp>
      <p:sp>
        <p:nvSpPr>
          <p:cNvPr id="32" name="Shape 30"/>
          <p:cNvSpPr/>
          <p:nvPr/>
        </p:nvSpPr>
        <p:spPr>
          <a:xfrm>
            <a:off x="9445752" y="3218688"/>
            <a:ext cx="2423160" cy="402336"/>
          </a:xfrm>
          <a:prstGeom prst="roundRect">
            <a:avLst>
              <a:gd name="adj" fmla="val 15909"/>
            </a:avLst>
          </a:prstGeom>
          <a:solidFill>
            <a:srgbClr val="1A3055"/>
          </a:solidFill>
          <a:ln w="12700">
            <a:solidFill>
              <a:srgbClr val="2C3E6B"/>
            </a:solidFill>
            <a:prstDash val="solid"/>
          </a:ln>
        </p:spPr>
      </p:sp>
      <p:sp>
        <p:nvSpPr>
          <p:cNvPr id="33" name="Text 31"/>
          <p:cNvSpPr/>
          <p:nvPr/>
        </p:nvSpPr>
        <p:spPr>
          <a:xfrm>
            <a:off x="9537192" y="3218688"/>
            <a:ext cx="2240280" cy="402336"/>
          </a:xfrm>
          <a:prstGeom prst="rect">
            <a:avLst/>
          </a:prstGeom>
          <a:noFill/>
          <a:ln/>
        </p:spPr>
        <p:txBody>
          <a:bodyPr wrap="square" lIns="0" tIns="0" rIns="0" bIns="0" rtlCol="0" anchor="ctr"/>
          <a:lstStyle/>
          <a:p>
            <a:pPr marL="0" indent="0" algn="ctr">
              <a:buNone/>
            </a:pPr>
            <a:r>
              <a:rPr lang="en-US" sz="950" dirty="0">
                <a:solidFill>
                  <a:srgbClr val="C8D8EC"/>
                </a:solidFill>
                <a:latin typeface="Calibri" pitchFamily="34" charset="0"/>
                <a:ea typeface="Calibri" pitchFamily="34" charset="-122"/>
                <a:cs typeface="Calibri" pitchFamily="34" charset="-120"/>
              </a:rPr>
              <a:t>Symmetry / Ordering</a:t>
            </a:r>
            <a:endParaRPr lang="en-US" sz="950" dirty="0"/>
          </a:p>
        </p:txBody>
      </p:sp>
      <p:sp>
        <p:nvSpPr>
          <p:cNvPr id="34" name="Shape 32"/>
          <p:cNvSpPr/>
          <p:nvPr/>
        </p:nvSpPr>
        <p:spPr>
          <a:xfrm>
            <a:off x="6903720" y="3721608"/>
            <a:ext cx="2423160" cy="402336"/>
          </a:xfrm>
          <a:prstGeom prst="roundRect">
            <a:avLst>
              <a:gd name="adj" fmla="val 15909"/>
            </a:avLst>
          </a:prstGeom>
          <a:solidFill>
            <a:srgbClr val="1A3055"/>
          </a:solidFill>
          <a:ln w="12700">
            <a:solidFill>
              <a:srgbClr val="2C3E6B"/>
            </a:solidFill>
            <a:prstDash val="solid"/>
          </a:ln>
        </p:spPr>
      </p:sp>
      <p:sp>
        <p:nvSpPr>
          <p:cNvPr id="35" name="Text 33"/>
          <p:cNvSpPr/>
          <p:nvPr/>
        </p:nvSpPr>
        <p:spPr>
          <a:xfrm>
            <a:off x="6995160" y="3721608"/>
            <a:ext cx="2240280" cy="402336"/>
          </a:xfrm>
          <a:prstGeom prst="rect">
            <a:avLst/>
          </a:prstGeom>
          <a:noFill/>
          <a:ln/>
        </p:spPr>
        <p:txBody>
          <a:bodyPr wrap="square" lIns="0" tIns="0" rIns="0" bIns="0" rtlCol="0" anchor="ctr"/>
          <a:lstStyle/>
          <a:p>
            <a:pPr marL="0" indent="0" algn="ctr">
              <a:buNone/>
            </a:pPr>
            <a:r>
              <a:rPr lang="en-US" sz="950" dirty="0">
                <a:solidFill>
                  <a:srgbClr val="C8D8EC"/>
                </a:solidFill>
                <a:latin typeface="Calibri" pitchFamily="34" charset="0"/>
                <a:ea typeface="Calibri" pitchFamily="34" charset="-122"/>
                <a:cs typeface="Calibri" pitchFamily="34" charset="-120"/>
              </a:rPr>
              <a:t>Intrusive Thoughts / Mental Checking</a:t>
            </a:r>
            <a:endParaRPr lang="en-US" sz="950" dirty="0"/>
          </a:p>
        </p:txBody>
      </p:sp>
      <p:sp>
        <p:nvSpPr>
          <p:cNvPr id="36" name="Shape 34"/>
          <p:cNvSpPr/>
          <p:nvPr/>
        </p:nvSpPr>
        <p:spPr>
          <a:xfrm>
            <a:off x="9445752" y="3721608"/>
            <a:ext cx="2423160" cy="402336"/>
          </a:xfrm>
          <a:prstGeom prst="roundRect">
            <a:avLst>
              <a:gd name="adj" fmla="val 15909"/>
            </a:avLst>
          </a:prstGeom>
          <a:solidFill>
            <a:srgbClr val="1A3055"/>
          </a:solidFill>
          <a:ln w="12700">
            <a:solidFill>
              <a:srgbClr val="2C3E6B"/>
            </a:solidFill>
            <a:prstDash val="solid"/>
          </a:ln>
        </p:spPr>
      </p:sp>
      <p:sp>
        <p:nvSpPr>
          <p:cNvPr id="37" name="Text 35"/>
          <p:cNvSpPr/>
          <p:nvPr/>
        </p:nvSpPr>
        <p:spPr>
          <a:xfrm>
            <a:off x="9537192" y="3721608"/>
            <a:ext cx="2240280" cy="402336"/>
          </a:xfrm>
          <a:prstGeom prst="rect">
            <a:avLst/>
          </a:prstGeom>
          <a:noFill/>
          <a:ln/>
        </p:spPr>
        <p:txBody>
          <a:bodyPr wrap="square" lIns="0" tIns="0" rIns="0" bIns="0" rtlCol="0" anchor="ctr"/>
          <a:lstStyle/>
          <a:p>
            <a:pPr marL="0" indent="0" algn="ctr">
              <a:buNone/>
            </a:pPr>
            <a:r>
              <a:rPr lang="en-US" sz="950" dirty="0">
                <a:solidFill>
                  <a:srgbClr val="C8D8EC"/>
                </a:solidFill>
                <a:latin typeface="Calibri" pitchFamily="34" charset="0"/>
                <a:ea typeface="Calibri" pitchFamily="34" charset="-122"/>
                <a:cs typeface="Calibri" pitchFamily="34" charset="-120"/>
              </a:rPr>
              <a:t>Hoarding (distinct in ICD-11)</a:t>
            </a:r>
            <a:endParaRPr lang="en-US" sz="950" dirty="0"/>
          </a:p>
        </p:txBody>
      </p:sp>
      <p:sp>
        <p:nvSpPr>
          <p:cNvPr id="38" name="Text 36"/>
          <p:cNvSpPr/>
          <p:nvPr/>
        </p:nvSpPr>
        <p:spPr>
          <a:xfrm>
            <a:off x="6903720" y="4315968"/>
            <a:ext cx="5029200" cy="548640"/>
          </a:xfrm>
          <a:prstGeom prst="rect">
            <a:avLst/>
          </a:prstGeom>
          <a:noFill/>
          <a:ln/>
        </p:spPr>
        <p:txBody>
          <a:bodyPr wrap="square" lIns="0" tIns="0" rIns="0" bIns="0" rtlCol="0" anchor="ctr"/>
          <a:lstStyle/>
          <a:p>
            <a:pPr marL="0" indent="0" algn="l">
              <a:buNone/>
            </a:pPr>
            <a:r>
              <a:rPr lang="en-US" sz="1100" i="1" dirty="0">
                <a:solidFill>
                  <a:srgbClr val="A8B8D0"/>
                </a:solidFill>
                <a:latin typeface="Calibri" pitchFamily="34" charset="0"/>
                <a:ea typeface="Calibri" pitchFamily="34" charset="-122"/>
                <a:cs typeface="Calibri" pitchFamily="34" charset="-120"/>
              </a:rPr>
              <a:t>Social, cultural and political contexts have profoundly shaped OCD's recognition, treatment and the lived experiences of those affected.</a:t>
            </a:r>
            <a:endParaRPr lang="en-US" sz="1100" dirty="0"/>
          </a:p>
        </p:txBody>
      </p:sp>
      <p:sp>
        <p:nvSpPr>
          <p:cNvPr id="39" name="Shape 37"/>
          <p:cNvSpPr/>
          <p:nvPr/>
        </p:nvSpPr>
        <p:spPr>
          <a:xfrm>
            <a:off x="6903720" y="4974336"/>
            <a:ext cx="5029200" cy="18288"/>
          </a:xfrm>
          <a:prstGeom prst="rect">
            <a:avLst/>
          </a:prstGeom>
          <a:solidFill>
            <a:srgbClr val="0D9E8D"/>
          </a:solidFill>
          <a:ln w="12700">
            <a:solidFill>
              <a:srgbClr val="0D9E8D"/>
            </a:solidFill>
            <a:prstDash val="solid"/>
          </a:ln>
        </p:spPr>
      </p:sp>
      <p:sp>
        <p:nvSpPr>
          <p:cNvPr id="40" name="Text 38"/>
          <p:cNvSpPr/>
          <p:nvPr/>
        </p:nvSpPr>
        <p:spPr>
          <a:xfrm>
            <a:off x="6931152" y="5266944"/>
            <a:ext cx="5029200" cy="256032"/>
          </a:xfrm>
          <a:prstGeom prst="rect">
            <a:avLst/>
          </a:prstGeom>
          <a:noFill/>
          <a:ln/>
        </p:spPr>
        <p:txBody>
          <a:bodyPr wrap="square" lIns="0" tIns="0" rIns="0" bIns="0" rtlCol="0" anchor="ctr"/>
          <a:lstStyle/>
          <a:p>
            <a:pPr marL="0" indent="0" algn="l">
              <a:buNone/>
            </a:pPr>
            <a:r>
              <a:rPr lang="en-US" sz="1600" dirty="0">
                <a:solidFill>
                  <a:srgbClr val="FFFF00"/>
                </a:solidFill>
                <a:latin typeface="Calibri" pitchFamily="34" charset="0"/>
                <a:ea typeface="Calibri" pitchFamily="34" charset="-122"/>
                <a:cs typeface="Calibri" pitchFamily="34" charset="-120"/>
              </a:rPr>
              <a:t>Presenter: Sarra Fadl  |  Module: Health, Illness &amp; Society  | </a:t>
            </a:r>
            <a:endParaRPr lang="en-US" sz="1600" dirty="0">
              <a:solidFill>
                <a:srgbClr val="FFFF00"/>
              </a:solidFill>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 2">
    <p:bg>
      <p:bgPr>
        <a:solidFill>
          <a:schemeClr val="accent1">
            <a:lumMod val="20000"/>
            <a:lumOff val="80000"/>
          </a:schemeClr>
        </a:solidFill>
        <a:effectLst/>
      </p:bgPr>
    </p:bg>
    <p:spTree>
      <p:nvGrpSpPr>
        <p:cNvPr id="1" name=""/>
        <p:cNvGrpSpPr/>
        <p:nvPr/>
      </p:nvGrpSpPr>
      <p:grpSpPr>
        <a:xfrm>
          <a:off x="0" y="0"/>
          <a:ext cx="0" cy="0"/>
          <a:chOff x="0" y="0"/>
          <a:chExt cx="0" cy="0"/>
        </a:xfrm>
      </p:grpSpPr>
      <p:sp>
        <p:nvSpPr>
          <p:cNvPr id="2" name="Shape 0"/>
          <p:cNvSpPr/>
          <p:nvPr/>
        </p:nvSpPr>
        <p:spPr>
          <a:xfrm>
            <a:off x="0" y="0"/>
            <a:ext cx="12161520" cy="777240"/>
          </a:xfrm>
          <a:prstGeom prst="rect">
            <a:avLst/>
          </a:prstGeom>
          <a:solidFill>
            <a:srgbClr val="1B2A4A"/>
          </a:solidFill>
          <a:ln w="12700">
            <a:solidFill>
              <a:srgbClr val="1B2A4A"/>
            </a:solidFill>
            <a:prstDash val="solid"/>
          </a:ln>
        </p:spPr>
      </p:sp>
      <p:sp>
        <p:nvSpPr>
          <p:cNvPr id="3" name="Text 1"/>
          <p:cNvSpPr/>
          <p:nvPr/>
        </p:nvSpPr>
        <p:spPr>
          <a:xfrm>
            <a:off x="274320" y="0"/>
            <a:ext cx="9601200" cy="777240"/>
          </a:xfrm>
          <a:prstGeom prst="rect">
            <a:avLst/>
          </a:prstGeom>
          <a:noFill/>
          <a:ln/>
        </p:spPr>
        <p:txBody>
          <a:bodyPr wrap="square" lIns="0" tIns="0" rIns="0" bIns="0" rtlCol="0" anchor="ctr"/>
          <a:lstStyle/>
          <a:p>
            <a:pPr marL="0" indent="0">
              <a:buNone/>
            </a:pPr>
            <a:r>
              <a:rPr lang="en-US" sz="2100" b="1" dirty="0">
                <a:solidFill>
                  <a:srgbClr val="FFFFFF"/>
                </a:solidFill>
                <a:latin typeface="Cambria" pitchFamily="34" charset="0"/>
                <a:ea typeface="Cambria" pitchFamily="34" charset="-122"/>
                <a:cs typeface="Cambria" pitchFamily="34" charset="-120"/>
              </a:rPr>
              <a:t>OCD: Historical &amp; Contemporary Treatment — A Critical Examination</a:t>
            </a:r>
            <a:endParaRPr lang="en-US" sz="2100" dirty="0"/>
          </a:p>
        </p:txBody>
      </p:sp>
      <p:sp>
        <p:nvSpPr>
          <p:cNvPr id="4" name="Shape 2"/>
          <p:cNvSpPr/>
          <p:nvPr/>
        </p:nvSpPr>
        <p:spPr>
          <a:xfrm>
            <a:off x="10012680" y="164592"/>
            <a:ext cx="1691640" cy="411480"/>
          </a:xfrm>
          <a:prstGeom prst="roundRect">
            <a:avLst>
              <a:gd name="adj" fmla="val 17778"/>
            </a:avLst>
          </a:prstGeom>
          <a:solidFill>
            <a:srgbClr val="0D9E8D"/>
          </a:solidFill>
          <a:ln w="12700">
            <a:solidFill>
              <a:srgbClr val="0D9E8D"/>
            </a:solidFill>
            <a:prstDash val="solid"/>
          </a:ln>
        </p:spPr>
      </p:sp>
      <p:sp>
        <p:nvSpPr>
          <p:cNvPr id="5" name="Text 3"/>
          <p:cNvSpPr/>
          <p:nvPr/>
        </p:nvSpPr>
        <p:spPr>
          <a:xfrm>
            <a:off x="10012680" y="164592"/>
            <a:ext cx="1691640" cy="411480"/>
          </a:xfrm>
          <a:prstGeom prst="rect">
            <a:avLst/>
          </a:prstGeom>
          <a:noFill/>
          <a:ln/>
        </p:spPr>
        <p:txBody>
          <a:bodyPr wrap="square" lIns="0" tIns="0" rIns="0" bIns="0" rtlCol="0" anchor="ctr"/>
          <a:lstStyle/>
          <a:p>
            <a:pPr marL="0" indent="0" algn="ctr">
              <a:buNone/>
            </a:pPr>
            <a:r>
              <a:rPr lang="en-US" sz="1100" b="1" dirty="0">
                <a:solidFill>
                  <a:srgbClr val="FFFFFF"/>
                </a:solidFill>
                <a:latin typeface="Calibri" pitchFamily="34" charset="0"/>
                <a:ea typeface="Calibri" pitchFamily="34" charset="-122"/>
                <a:cs typeface="Calibri" pitchFamily="34" charset="-120"/>
              </a:rPr>
              <a:t>ICD-11 | 6B20</a:t>
            </a:r>
            <a:endParaRPr lang="en-US" sz="1100" dirty="0"/>
          </a:p>
        </p:txBody>
      </p:sp>
      <p:sp>
        <p:nvSpPr>
          <p:cNvPr id="6" name="Shape 4"/>
          <p:cNvSpPr/>
          <p:nvPr/>
        </p:nvSpPr>
        <p:spPr>
          <a:xfrm>
            <a:off x="164592" y="914400"/>
            <a:ext cx="3840480" cy="347472"/>
          </a:xfrm>
          <a:prstGeom prst="roundRect">
            <a:avLst>
              <a:gd name="adj" fmla="val 18421"/>
            </a:avLst>
          </a:prstGeom>
          <a:solidFill>
            <a:srgbClr val="FFFF00"/>
          </a:solidFill>
          <a:ln w="12700">
            <a:solidFill>
              <a:srgbClr val="1B2A4A"/>
            </a:solidFill>
            <a:prstDash val="solid"/>
          </a:ln>
        </p:spPr>
      </p:sp>
      <p:sp>
        <p:nvSpPr>
          <p:cNvPr id="7" name="Text 5"/>
          <p:cNvSpPr/>
          <p:nvPr/>
        </p:nvSpPr>
        <p:spPr>
          <a:xfrm>
            <a:off x="274320" y="914400"/>
            <a:ext cx="3703320" cy="347472"/>
          </a:xfrm>
          <a:prstGeom prst="rect">
            <a:avLst/>
          </a:prstGeom>
          <a:noFill/>
          <a:ln/>
        </p:spPr>
        <p:txBody>
          <a:bodyPr wrap="square" lIns="0" tIns="0" rIns="0" bIns="0" rtlCol="0" anchor="ctr"/>
          <a:lstStyle/>
          <a:p>
            <a:pPr marL="0" indent="0">
              <a:buNone/>
            </a:pPr>
            <a:r>
              <a:rPr lang="en-US" sz="1150" b="1" dirty="0">
                <a:latin typeface="Calibri" pitchFamily="34" charset="0"/>
                <a:ea typeface="Calibri" pitchFamily="34" charset="-122"/>
                <a:cs typeface="Calibri" pitchFamily="34" charset="-120"/>
              </a:rPr>
              <a:t>⏳  HISTORICAL PERSPECTIVES</a:t>
            </a:r>
            <a:endParaRPr lang="en-US" sz="1150" dirty="0"/>
          </a:p>
        </p:txBody>
      </p:sp>
      <p:sp>
        <p:nvSpPr>
          <p:cNvPr id="8" name="Shape 6"/>
          <p:cNvSpPr/>
          <p:nvPr/>
        </p:nvSpPr>
        <p:spPr>
          <a:xfrm>
            <a:off x="164592" y="1353312"/>
            <a:ext cx="658368" cy="219456"/>
          </a:xfrm>
          <a:prstGeom prst="roundRect">
            <a:avLst>
              <a:gd name="adj" fmla="val 20833"/>
            </a:avLst>
          </a:prstGeom>
          <a:solidFill>
            <a:srgbClr val="2C3E6B"/>
          </a:solidFill>
          <a:ln w="12700">
            <a:solidFill>
              <a:srgbClr val="2C3E6B"/>
            </a:solidFill>
            <a:prstDash val="solid"/>
          </a:ln>
        </p:spPr>
      </p:sp>
      <p:sp>
        <p:nvSpPr>
          <p:cNvPr id="9" name="Text 7"/>
          <p:cNvSpPr/>
          <p:nvPr/>
        </p:nvSpPr>
        <p:spPr>
          <a:xfrm>
            <a:off x="164592" y="1353312"/>
            <a:ext cx="658368" cy="219456"/>
          </a:xfrm>
          <a:prstGeom prst="rect">
            <a:avLst/>
          </a:prstGeom>
          <a:noFill/>
          <a:ln/>
        </p:spPr>
        <p:txBody>
          <a:bodyPr wrap="square" lIns="0" tIns="0" rIns="0" bIns="0" rtlCol="0" anchor="ctr"/>
          <a:lstStyle/>
          <a:p>
            <a:pPr marL="0" indent="0" algn="ctr">
              <a:buNone/>
            </a:pPr>
            <a:r>
              <a:rPr lang="en-US" sz="850" b="1" dirty="0">
                <a:solidFill>
                  <a:srgbClr val="FFFFFF"/>
                </a:solidFill>
                <a:latin typeface="Calibri" pitchFamily="34" charset="0"/>
                <a:ea typeface="Calibri" pitchFamily="34" charset="-122"/>
                <a:cs typeface="Calibri" pitchFamily="34" charset="-120"/>
              </a:rPr>
              <a:t>17th C.</a:t>
            </a:r>
            <a:endParaRPr lang="en-US" sz="850" dirty="0"/>
          </a:p>
        </p:txBody>
      </p:sp>
      <p:sp>
        <p:nvSpPr>
          <p:cNvPr id="10" name="Text 8"/>
          <p:cNvSpPr/>
          <p:nvPr/>
        </p:nvSpPr>
        <p:spPr>
          <a:xfrm>
            <a:off x="896112" y="1316736"/>
            <a:ext cx="3063240" cy="402336"/>
          </a:xfrm>
          <a:prstGeom prst="rect">
            <a:avLst/>
          </a:prstGeom>
          <a:noFill/>
          <a:ln/>
        </p:spPr>
        <p:txBody>
          <a:bodyPr wrap="square" lIns="0" tIns="0" rIns="0" bIns="0" rtlCol="0" anchor="t"/>
          <a:lstStyle/>
          <a:p>
            <a:pPr marL="0" indent="0" algn="l">
              <a:buNone/>
            </a:pPr>
            <a:r>
              <a:rPr lang="en-US" sz="900" dirty="0">
                <a:solidFill>
                  <a:srgbClr val="3D3D5C"/>
                </a:solidFill>
                <a:latin typeface="Calibri" pitchFamily="34" charset="0"/>
                <a:ea typeface="Calibri" pitchFamily="34" charset="-122"/>
                <a:cs typeface="Calibri" pitchFamily="34" charset="-120"/>
              </a:rPr>
              <a:t>Religious framing: intrusive thoughts deemed spiritual afflictions or signs of demonic possession; moral culpability assumed (Hunter &amp; Macalpine, 1963).</a:t>
            </a:r>
            <a:endParaRPr lang="en-US" sz="900" dirty="0"/>
          </a:p>
        </p:txBody>
      </p:sp>
      <p:sp>
        <p:nvSpPr>
          <p:cNvPr id="11" name="Shape 9"/>
          <p:cNvSpPr/>
          <p:nvPr/>
        </p:nvSpPr>
        <p:spPr>
          <a:xfrm>
            <a:off x="164592" y="1828800"/>
            <a:ext cx="658368" cy="219456"/>
          </a:xfrm>
          <a:prstGeom prst="roundRect">
            <a:avLst>
              <a:gd name="adj" fmla="val 20833"/>
            </a:avLst>
          </a:prstGeom>
          <a:solidFill>
            <a:srgbClr val="2C3E6B"/>
          </a:solidFill>
          <a:ln w="12700">
            <a:solidFill>
              <a:srgbClr val="2C3E6B"/>
            </a:solidFill>
            <a:prstDash val="solid"/>
          </a:ln>
        </p:spPr>
      </p:sp>
      <p:sp>
        <p:nvSpPr>
          <p:cNvPr id="12" name="Text 10"/>
          <p:cNvSpPr/>
          <p:nvPr/>
        </p:nvSpPr>
        <p:spPr>
          <a:xfrm>
            <a:off x="164592" y="1828800"/>
            <a:ext cx="658368" cy="219456"/>
          </a:xfrm>
          <a:prstGeom prst="rect">
            <a:avLst/>
          </a:prstGeom>
          <a:noFill/>
          <a:ln/>
        </p:spPr>
        <p:txBody>
          <a:bodyPr wrap="square" lIns="0" tIns="0" rIns="0" bIns="0" rtlCol="0" anchor="ctr"/>
          <a:lstStyle/>
          <a:p>
            <a:pPr marL="0" indent="0" algn="ctr">
              <a:buNone/>
            </a:pPr>
            <a:r>
              <a:rPr lang="en-US" sz="850" b="1" dirty="0">
                <a:solidFill>
                  <a:srgbClr val="FFFFFF"/>
                </a:solidFill>
                <a:latin typeface="Calibri" pitchFamily="34" charset="0"/>
                <a:ea typeface="Calibri" pitchFamily="34" charset="-122"/>
                <a:cs typeface="Calibri" pitchFamily="34" charset="-120"/>
              </a:rPr>
              <a:t>1838</a:t>
            </a:r>
            <a:endParaRPr lang="en-US" sz="850" dirty="0"/>
          </a:p>
        </p:txBody>
      </p:sp>
      <p:sp>
        <p:nvSpPr>
          <p:cNvPr id="13" name="Text 11"/>
          <p:cNvSpPr/>
          <p:nvPr/>
        </p:nvSpPr>
        <p:spPr>
          <a:xfrm>
            <a:off x="896112" y="1792224"/>
            <a:ext cx="3063240" cy="402336"/>
          </a:xfrm>
          <a:prstGeom prst="rect">
            <a:avLst/>
          </a:prstGeom>
          <a:noFill/>
          <a:ln/>
        </p:spPr>
        <p:txBody>
          <a:bodyPr wrap="square" lIns="0" tIns="0" rIns="0" bIns="0" rtlCol="0" anchor="t"/>
          <a:lstStyle/>
          <a:p>
            <a:pPr marL="0" indent="0" algn="l">
              <a:buNone/>
            </a:pPr>
            <a:r>
              <a:rPr lang="en-US" sz="900" dirty="0">
                <a:solidFill>
                  <a:srgbClr val="3D3D5C"/>
                </a:solidFill>
                <a:latin typeface="Calibri" pitchFamily="34" charset="0"/>
                <a:ea typeface="Calibri" pitchFamily="34" charset="-122"/>
                <a:cs typeface="Calibri" pitchFamily="34" charset="-120"/>
              </a:rPr>
              <a:t>Esquirol coins 'monomania' — an early psychiatric categorisation of OCD-like repetitive behaviours, marking a shift from religious to moral insanity frameworks (Berrios, 1989).</a:t>
            </a:r>
            <a:endParaRPr lang="en-US" sz="900" dirty="0"/>
          </a:p>
        </p:txBody>
      </p:sp>
      <p:sp>
        <p:nvSpPr>
          <p:cNvPr id="14" name="Shape 12"/>
          <p:cNvSpPr/>
          <p:nvPr/>
        </p:nvSpPr>
        <p:spPr>
          <a:xfrm>
            <a:off x="164592" y="2304288"/>
            <a:ext cx="658368" cy="219456"/>
          </a:xfrm>
          <a:prstGeom prst="roundRect">
            <a:avLst>
              <a:gd name="adj" fmla="val 20833"/>
            </a:avLst>
          </a:prstGeom>
          <a:solidFill>
            <a:srgbClr val="2C3E6B"/>
          </a:solidFill>
          <a:ln w="12700">
            <a:solidFill>
              <a:srgbClr val="2C3E6B"/>
            </a:solidFill>
            <a:prstDash val="solid"/>
          </a:ln>
        </p:spPr>
      </p:sp>
      <p:sp>
        <p:nvSpPr>
          <p:cNvPr id="15" name="Text 13"/>
          <p:cNvSpPr/>
          <p:nvPr/>
        </p:nvSpPr>
        <p:spPr>
          <a:xfrm>
            <a:off x="164592" y="2304288"/>
            <a:ext cx="658368" cy="219456"/>
          </a:xfrm>
          <a:prstGeom prst="rect">
            <a:avLst/>
          </a:prstGeom>
          <a:noFill/>
          <a:ln/>
        </p:spPr>
        <p:txBody>
          <a:bodyPr wrap="square" lIns="0" tIns="0" rIns="0" bIns="0" rtlCol="0" anchor="ctr"/>
          <a:lstStyle/>
          <a:p>
            <a:pPr marL="0" indent="0" algn="ctr">
              <a:buNone/>
            </a:pPr>
            <a:r>
              <a:rPr lang="en-US" sz="850" b="1" dirty="0">
                <a:solidFill>
                  <a:srgbClr val="FFFFFF"/>
                </a:solidFill>
                <a:latin typeface="Calibri" pitchFamily="34" charset="0"/>
                <a:ea typeface="Calibri" pitchFamily="34" charset="-122"/>
                <a:cs typeface="Calibri" pitchFamily="34" charset="-120"/>
              </a:rPr>
              <a:t>1877</a:t>
            </a:r>
            <a:endParaRPr lang="en-US" sz="850" dirty="0"/>
          </a:p>
        </p:txBody>
      </p:sp>
      <p:sp>
        <p:nvSpPr>
          <p:cNvPr id="16" name="Text 14"/>
          <p:cNvSpPr/>
          <p:nvPr/>
        </p:nvSpPr>
        <p:spPr>
          <a:xfrm>
            <a:off x="896112" y="2267712"/>
            <a:ext cx="3063240" cy="402336"/>
          </a:xfrm>
          <a:prstGeom prst="rect">
            <a:avLst/>
          </a:prstGeom>
          <a:noFill/>
          <a:ln/>
        </p:spPr>
        <p:txBody>
          <a:bodyPr wrap="square" lIns="0" tIns="0" rIns="0" bIns="0" rtlCol="0" anchor="t"/>
          <a:lstStyle/>
          <a:p>
            <a:pPr marL="0" indent="0" algn="l">
              <a:buNone/>
            </a:pPr>
            <a:r>
              <a:rPr lang="en-US" sz="900" dirty="0">
                <a:solidFill>
                  <a:srgbClr val="3D3D5C"/>
                </a:solidFill>
                <a:latin typeface="Calibri" pitchFamily="34" charset="0"/>
                <a:ea typeface="Calibri" pitchFamily="34" charset="-122"/>
                <a:cs typeface="Calibri" pitchFamily="34" charset="-120"/>
              </a:rPr>
              <a:t>Westphal describes 'Zwangsvorstellung' (obsessional ideas), the earliest clinical recognition of obsessional neurosis in European psychiatry (Westphal, 1877, cited in Berrios, 1989).</a:t>
            </a:r>
            <a:endParaRPr lang="en-US" sz="900" dirty="0"/>
          </a:p>
        </p:txBody>
      </p:sp>
      <p:sp>
        <p:nvSpPr>
          <p:cNvPr id="17" name="Shape 15"/>
          <p:cNvSpPr/>
          <p:nvPr/>
        </p:nvSpPr>
        <p:spPr>
          <a:xfrm>
            <a:off x="164592" y="2779776"/>
            <a:ext cx="658368" cy="219456"/>
          </a:xfrm>
          <a:prstGeom prst="roundRect">
            <a:avLst>
              <a:gd name="adj" fmla="val 20833"/>
            </a:avLst>
          </a:prstGeom>
          <a:solidFill>
            <a:srgbClr val="2C3E6B"/>
          </a:solidFill>
          <a:ln w="12700">
            <a:solidFill>
              <a:srgbClr val="2C3E6B"/>
            </a:solidFill>
            <a:prstDash val="solid"/>
          </a:ln>
        </p:spPr>
      </p:sp>
      <p:sp>
        <p:nvSpPr>
          <p:cNvPr id="18" name="Text 16"/>
          <p:cNvSpPr/>
          <p:nvPr/>
        </p:nvSpPr>
        <p:spPr>
          <a:xfrm>
            <a:off x="164592" y="2779776"/>
            <a:ext cx="658368" cy="219456"/>
          </a:xfrm>
          <a:prstGeom prst="rect">
            <a:avLst/>
          </a:prstGeom>
          <a:noFill/>
          <a:ln/>
        </p:spPr>
        <p:txBody>
          <a:bodyPr wrap="square" lIns="0" tIns="0" rIns="0" bIns="0" rtlCol="0" anchor="ctr"/>
          <a:lstStyle/>
          <a:p>
            <a:pPr marL="0" indent="0" algn="ctr">
              <a:buNone/>
            </a:pPr>
            <a:r>
              <a:rPr lang="en-US" sz="850" b="1" dirty="0">
                <a:solidFill>
                  <a:srgbClr val="FFFFFF"/>
                </a:solidFill>
                <a:latin typeface="Calibri" pitchFamily="34" charset="0"/>
                <a:ea typeface="Calibri" pitchFamily="34" charset="-122"/>
                <a:cs typeface="Calibri" pitchFamily="34" charset="-120"/>
              </a:rPr>
              <a:t>1894</a:t>
            </a:r>
            <a:endParaRPr lang="en-US" sz="850" dirty="0"/>
          </a:p>
        </p:txBody>
      </p:sp>
      <p:sp>
        <p:nvSpPr>
          <p:cNvPr id="19" name="Text 17"/>
          <p:cNvSpPr/>
          <p:nvPr/>
        </p:nvSpPr>
        <p:spPr>
          <a:xfrm>
            <a:off x="896112" y="2743200"/>
            <a:ext cx="3063240" cy="402336"/>
          </a:xfrm>
          <a:prstGeom prst="rect">
            <a:avLst/>
          </a:prstGeom>
          <a:noFill/>
          <a:ln/>
        </p:spPr>
        <p:txBody>
          <a:bodyPr wrap="square" lIns="0" tIns="0" rIns="0" bIns="0" rtlCol="0" anchor="t"/>
          <a:lstStyle/>
          <a:p>
            <a:pPr marL="0" indent="0" algn="l">
              <a:buNone/>
            </a:pPr>
            <a:r>
              <a:rPr lang="en-US" sz="900" dirty="0">
                <a:solidFill>
                  <a:srgbClr val="3D3D5C"/>
                </a:solidFill>
                <a:latin typeface="Calibri" pitchFamily="34" charset="0"/>
                <a:ea typeface="Calibri" pitchFamily="34" charset="-122"/>
                <a:cs typeface="Calibri" pitchFamily="34" charset="-120"/>
              </a:rPr>
              <a:t>Freud classifies OCD as 'obsessional neurosis', attributing it to repressed sexual conflict and unconscious guilt, leading to decades of psychoanalytic (non-evidence-based) treatment (Freud, 1909).</a:t>
            </a:r>
            <a:endParaRPr lang="en-US" sz="900" dirty="0"/>
          </a:p>
        </p:txBody>
      </p:sp>
      <p:sp>
        <p:nvSpPr>
          <p:cNvPr id="20" name="Shape 18"/>
          <p:cNvSpPr/>
          <p:nvPr/>
        </p:nvSpPr>
        <p:spPr>
          <a:xfrm>
            <a:off x="164592" y="3255264"/>
            <a:ext cx="658368" cy="219456"/>
          </a:xfrm>
          <a:prstGeom prst="roundRect">
            <a:avLst>
              <a:gd name="adj" fmla="val 20833"/>
            </a:avLst>
          </a:prstGeom>
          <a:solidFill>
            <a:srgbClr val="0D9E8D"/>
          </a:solidFill>
          <a:ln w="12700">
            <a:solidFill>
              <a:srgbClr val="0D9E8D"/>
            </a:solidFill>
            <a:prstDash val="solid"/>
          </a:ln>
        </p:spPr>
      </p:sp>
      <p:sp>
        <p:nvSpPr>
          <p:cNvPr id="21" name="Text 19"/>
          <p:cNvSpPr/>
          <p:nvPr/>
        </p:nvSpPr>
        <p:spPr>
          <a:xfrm>
            <a:off x="164592" y="3255264"/>
            <a:ext cx="658368" cy="219456"/>
          </a:xfrm>
          <a:prstGeom prst="rect">
            <a:avLst/>
          </a:prstGeom>
          <a:noFill/>
          <a:ln/>
        </p:spPr>
        <p:txBody>
          <a:bodyPr wrap="square" lIns="0" tIns="0" rIns="0" bIns="0" rtlCol="0" anchor="ctr"/>
          <a:lstStyle/>
          <a:p>
            <a:pPr marL="0" indent="0" algn="ctr">
              <a:buNone/>
            </a:pPr>
            <a:r>
              <a:rPr lang="en-US" sz="850" b="1" dirty="0">
                <a:solidFill>
                  <a:srgbClr val="FFFFFF"/>
                </a:solidFill>
                <a:latin typeface="Calibri" pitchFamily="34" charset="0"/>
                <a:ea typeface="Calibri" pitchFamily="34" charset="-122"/>
                <a:cs typeface="Calibri" pitchFamily="34" charset="-120"/>
              </a:rPr>
              <a:t>1966</a:t>
            </a:r>
            <a:endParaRPr lang="en-US" sz="850" dirty="0"/>
          </a:p>
        </p:txBody>
      </p:sp>
      <p:sp>
        <p:nvSpPr>
          <p:cNvPr id="22" name="Text 20"/>
          <p:cNvSpPr/>
          <p:nvPr/>
        </p:nvSpPr>
        <p:spPr>
          <a:xfrm>
            <a:off x="896112" y="3328416"/>
            <a:ext cx="3063240" cy="292608"/>
          </a:xfrm>
          <a:prstGeom prst="rect">
            <a:avLst/>
          </a:prstGeom>
          <a:noFill/>
          <a:ln/>
        </p:spPr>
        <p:txBody>
          <a:bodyPr wrap="square" lIns="0" tIns="0" rIns="0" bIns="0" rtlCol="0" anchor="t"/>
          <a:lstStyle/>
          <a:p>
            <a:pPr marL="0" indent="0" algn="l">
              <a:buNone/>
            </a:pPr>
            <a:r>
              <a:rPr lang="en-US" sz="900" dirty="0">
                <a:solidFill>
                  <a:srgbClr val="3D3D5C"/>
                </a:solidFill>
                <a:latin typeface="Calibri" pitchFamily="34" charset="0"/>
                <a:ea typeface="Calibri" pitchFamily="34" charset="-122"/>
                <a:cs typeface="Calibri" pitchFamily="34" charset="-120"/>
              </a:rPr>
              <a:t>Meyer introduces exposure with response prevention (ERP), the first evidence-based behavioural therapy, transforming treatment outcomes (Meyer, 1966).</a:t>
            </a:r>
            <a:endParaRPr lang="en-US" sz="900" dirty="0"/>
          </a:p>
        </p:txBody>
      </p:sp>
      <p:sp>
        <p:nvSpPr>
          <p:cNvPr id="23" name="Shape 21"/>
          <p:cNvSpPr/>
          <p:nvPr/>
        </p:nvSpPr>
        <p:spPr>
          <a:xfrm>
            <a:off x="164592" y="3730752"/>
            <a:ext cx="658368" cy="219456"/>
          </a:xfrm>
          <a:prstGeom prst="roundRect">
            <a:avLst>
              <a:gd name="adj" fmla="val 20833"/>
            </a:avLst>
          </a:prstGeom>
          <a:solidFill>
            <a:srgbClr val="0D9E8D"/>
          </a:solidFill>
          <a:ln w="12700">
            <a:solidFill>
              <a:srgbClr val="0D9E8D"/>
            </a:solidFill>
            <a:prstDash val="solid"/>
          </a:ln>
        </p:spPr>
      </p:sp>
      <p:sp>
        <p:nvSpPr>
          <p:cNvPr id="24" name="Text 22"/>
          <p:cNvSpPr/>
          <p:nvPr/>
        </p:nvSpPr>
        <p:spPr>
          <a:xfrm>
            <a:off x="164592" y="3730752"/>
            <a:ext cx="658368" cy="219456"/>
          </a:xfrm>
          <a:prstGeom prst="rect">
            <a:avLst/>
          </a:prstGeom>
          <a:noFill/>
          <a:ln/>
        </p:spPr>
        <p:txBody>
          <a:bodyPr wrap="square" lIns="0" tIns="0" rIns="0" bIns="0" rtlCol="0" anchor="ctr"/>
          <a:lstStyle/>
          <a:p>
            <a:pPr marL="0" indent="0" algn="ctr">
              <a:buNone/>
            </a:pPr>
            <a:r>
              <a:rPr lang="en-US" sz="850" b="1" dirty="0">
                <a:solidFill>
                  <a:srgbClr val="FFFFFF"/>
                </a:solidFill>
                <a:latin typeface="Calibri" pitchFamily="34" charset="0"/>
                <a:ea typeface="Calibri" pitchFamily="34" charset="-122"/>
                <a:cs typeface="Calibri" pitchFamily="34" charset="-120"/>
              </a:rPr>
              <a:t>1980</a:t>
            </a:r>
            <a:endParaRPr lang="en-US" sz="850" dirty="0"/>
          </a:p>
        </p:txBody>
      </p:sp>
      <p:sp>
        <p:nvSpPr>
          <p:cNvPr id="25" name="Text 23"/>
          <p:cNvSpPr/>
          <p:nvPr/>
        </p:nvSpPr>
        <p:spPr>
          <a:xfrm>
            <a:off x="896112" y="3822192"/>
            <a:ext cx="3063240" cy="402336"/>
          </a:xfrm>
          <a:prstGeom prst="rect">
            <a:avLst/>
          </a:prstGeom>
          <a:noFill/>
          <a:ln/>
        </p:spPr>
        <p:txBody>
          <a:bodyPr wrap="square" lIns="0" tIns="0" rIns="0" bIns="0" rtlCol="0" anchor="t"/>
          <a:lstStyle/>
          <a:p>
            <a:pPr marL="0" indent="0" algn="l">
              <a:buNone/>
            </a:pPr>
            <a:r>
              <a:rPr lang="en-US" sz="900" dirty="0">
                <a:solidFill>
                  <a:srgbClr val="3D3D5C"/>
                </a:solidFill>
                <a:latin typeface="Calibri" pitchFamily="34" charset="0"/>
                <a:ea typeface="Calibri" pitchFamily="34" charset="-122"/>
                <a:cs typeface="Calibri" pitchFamily="34" charset="-120"/>
              </a:rPr>
              <a:t>DSM-III formally recognises OCD as distinct diagnostic entity; pharmacological trials with clomipramine begin (APA, 1980).</a:t>
            </a:r>
            <a:endParaRPr lang="en-US" sz="900" dirty="0"/>
          </a:p>
        </p:txBody>
      </p:sp>
      <p:sp>
        <p:nvSpPr>
          <p:cNvPr id="26" name="Shape 24"/>
          <p:cNvSpPr/>
          <p:nvPr/>
        </p:nvSpPr>
        <p:spPr>
          <a:xfrm>
            <a:off x="164592" y="4206240"/>
            <a:ext cx="658368" cy="219456"/>
          </a:xfrm>
          <a:prstGeom prst="roundRect">
            <a:avLst>
              <a:gd name="adj" fmla="val 20833"/>
            </a:avLst>
          </a:prstGeom>
          <a:solidFill>
            <a:srgbClr val="0D9E8D"/>
          </a:solidFill>
          <a:ln w="12700">
            <a:solidFill>
              <a:srgbClr val="0D9E8D"/>
            </a:solidFill>
            <a:prstDash val="solid"/>
          </a:ln>
        </p:spPr>
      </p:sp>
      <p:sp>
        <p:nvSpPr>
          <p:cNvPr id="27" name="Text 25"/>
          <p:cNvSpPr/>
          <p:nvPr/>
        </p:nvSpPr>
        <p:spPr>
          <a:xfrm>
            <a:off x="164592" y="4206240"/>
            <a:ext cx="658368" cy="219456"/>
          </a:xfrm>
          <a:prstGeom prst="rect">
            <a:avLst/>
          </a:prstGeom>
          <a:noFill/>
          <a:ln/>
        </p:spPr>
        <p:txBody>
          <a:bodyPr wrap="square" lIns="0" tIns="0" rIns="0" bIns="0" rtlCol="0" anchor="ctr"/>
          <a:lstStyle/>
          <a:p>
            <a:pPr marL="0" indent="0" algn="ctr">
              <a:buNone/>
            </a:pPr>
            <a:r>
              <a:rPr lang="en-US" sz="850" b="1" dirty="0">
                <a:solidFill>
                  <a:srgbClr val="FFFFFF"/>
                </a:solidFill>
                <a:latin typeface="Calibri" pitchFamily="34" charset="0"/>
                <a:ea typeface="Calibri" pitchFamily="34" charset="-122"/>
                <a:cs typeface="Calibri" pitchFamily="34" charset="-120"/>
              </a:rPr>
              <a:t>1989</a:t>
            </a:r>
            <a:endParaRPr lang="en-US" sz="850" dirty="0"/>
          </a:p>
        </p:txBody>
      </p:sp>
      <p:sp>
        <p:nvSpPr>
          <p:cNvPr id="28" name="Text 26"/>
          <p:cNvSpPr/>
          <p:nvPr/>
        </p:nvSpPr>
        <p:spPr>
          <a:xfrm>
            <a:off x="896112" y="4169664"/>
            <a:ext cx="3063240" cy="402336"/>
          </a:xfrm>
          <a:prstGeom prst="rect">
            <a:avLst/>
          </a:prstGeom>
          <a:noFill/>
          <a:ln/>
        </p:spPr>
        <p:txBody>
          <a:bodyPr wrap="square" lIns="0" tIns="0" rIns="0" bIns="0" rtlCol="0" anchor="t"/>
          <a:lstStyle/>
          <a:p>
            <a:pPr marL="0" indent="0" algn="l">
              <a:buNone/>
            </a:pPr>
            <a:r>
              <a:rPr lang="en-US" sz="900" dirty="0">
                <a:solidFill>
                  <a:srgbClr val="3D3D5C"/>
                </a:solidFill>
                <a:latin typeface="Calibri" pitchFamily="34" charset="0"/>
                <a:ea typeface="Calibri" pitchFamily="34" charset="-122"/>
                <a:cs typeface="Calibri" pitchFamily="34" charset="-120"/>
              </a:rPr>
              <a:t>Fluoxetine (SSRI) trials demonstrate efficacy; NICE guidelines subsequently endorse CBT + ERP as first-line treatment (Pigott &amp; Seay, 1999).</a:t>
            </a:r>
            <a:endParaRPr lang="en-US" sz="900" dirty="0"/>
          </a:p>
        </p:txBody>
      </p:sp>
      <p:sp>
        <p:nvSpPr>
          <p:cNvPr id="29" name="Shape 27"/>
          <p:cNvSpPr/>
          <p:nvPr/>
        </p:nvSpPr>
        <p:spPr>
          <a:xfrm>
            <a:off x="164592" y="4754880"/>
            <a:ext cx="3840480" cy="347472"/>
          </a:xfrm>
          <a:prstGeom prst="roundRect">
            <a:avLst>
              <a:gd name="adj" fmla="val 18421"/>
            </a:avLst>
          </a:prstGeom>
          <a:solidFill>
            <a:srgbClr val="2C3E6B"/>
          </a:solidFill>
          <a:ln w="12700">
            <a:solidFill>
              <a:srgbClr val="2C3E6B"/>
            </a:solidFill>
            <a:prstDash val="solid"/>
          </a:ln>
        </p:spPr>
      </p:sp>
      <p:sp>
        <p:nvSpPr>
          <p:cNvPr id="30" name="Text 28"/>
          <p:cNvSpPr/>
          <p:nvPr/>
        </p:nvSpPr>
        <p:spPr>
          <a:xfrm>
            <a:off x="274320" y="4754880"/>
            <a:ext cx="3703320" cy="347472"/>
          </a:xfrm>
          <a:prstGeom prst="rect">
            <a:avLst/>
          </a:prstGeom>
          <a:noFill/>
          <a:ln/>
        </p:spPr>
        <p:txBody>
          <a:bodyPr wrap="square" lIns="0" tIns="0" rIns="0" bIns="0" rtlCol="0" anchor="ctr"/>
          <a:lstStyle/>
          <a:p>
            <a:pPr marL="0" indent="0">
              <a:buNone/>
            </a:pPr>
            <a:r>
              <a:rPr lang="en-US" sz="1150" b="1" dirty="0">
                <a:solidFill>
                  <a:srgbClr val="FFFFFF"/>
                </a:solidFill>
                <a:latin typeface="Calibri" pitchFamily="34" charset="0"/>
                <a:ea typeface="Calibri" pitchFamily="34" charset="-122"/>
                <a:cs typeface="Calibri" pitchFamily="34" charset="-120"/>
              </a:rPr>
              <a:t>🌍  SOCIAL, CULTURAL &amp; POLITICAL CONTEXTS</a:t>
            </a:r>
            <a:endParaRPr lang="en-US" sz="1150" dirty="0"/>
          </a:p>
        </p:txBody>
      </p:sp>
      <p:sp>
        <p:nvSpPr>
          <p:cNvPr id="31" name="Shape 29"/>
          <p:cNvSpPr/>
          <p:nvPr/>
        </p:nvSpPr>
        <p:spPr>
          <a:xfrm>
            <a:off x="164592" y="5175504"/>
            <a:ext cx="3840480" cy="219456"/>
          </a:xfrm>
          <a:prstGeom prst="roundRect">
            <a:avLst>
              <a:gd name="adj" fmla="val 25000"/>
            </a:avLst>
          </a:prstGeom>
          <a:solidFill>
            <a:srgbClr val="EEF2F8"/>
          </a:solidFill>
          <a:ln w="12700">
            <a:solidFill>
              <a:srgbClr val="C8D0DF"/>
            </a:solidFill>
            <a:prstDash val="solid"/>
          </a:ln>
        </p:spPr>
      </p:sp>
      <p:sp>
        <p:nvSpPr>
          <p:cNvPr id="32" name="Text 30"/>
          <p:cNvSpPr/>
          <p:nvPr/>
        </p:nvSpPr>
        <p:spPr>
          <a:xfrm>
            <a:off x="256032" y="5175504"/>
            <a:ext cx="3703320" cy="219456"/>
          </a:xfrm>
          <a:prstGeom prst="rect">
            <a:avLst/>
          </a:prstGeom>
          <a:noFill/>
          <a:ln/>
        </p:spPr>
        <p:txBody>
          <a:bodyPr wrap="square" lIns="0" tIns="0" rIns="0" bIns="0" rtlCol="0" anchor="ctr"/>
          <a:lstStyle/>
          <a:p>
            <a:pPr marL="0" indent="0">
              <a:buNone/>
            </a:pPr>
            <a:r>
              <a:rPr lang="en-US" sz="950" b="1" dirty="0">
                <a:solidFill>
                  <a:srgbClr val="2C3E6B"/>
                </a:solidFill>
                <a:latin typeface="Calibri" pitchFamily="34" charset="0"/>
                <a:ea typeface="Calibri" pitchFamily="34" charset="-122"/>
                <a:cs typeface="Calibri" pitchFamily="34" charset="-120"/>
              </a:rPr>
              <a:t>Stigma &amp; Misrepresentation</a:t>
            </a:r>
            <a:endParaRPr lang="en-US" sz="950" dirty="0"/>
          </a:p>
        </p:txBody>
      </p:sp>
      <p:sp>
        <p:nvSpPr>
          <p:cNvPr id="33" name="Text 31"/>
          <p:cNvSpPr/>
          <p:nvPr/>
        </p:nvSpPr>
        <p:spPr>
          <a:xfrm>
            <a:off x="256032" y="5413248"/>
            <a:ext cx="3703320" cy="566928"/>
          </a:xfrm>
          <a:prstGeom prst="rect">
            <a:avLst/>
          </a:prstGeom>
          <a:noFill/>
          <a:ln/>
        </p:spPr>
        <p:txBody>
          <a:bodyPr wrap="square" lIns="0" tIns="0" rIns="0" bIns="0" rtlCol="0" anchor="t"/>
          <a:lstStyle/>
          <a:p>
            <a:pPr marL="0" indent="0" algn="l">
              <a:buNone/>
            </a:pPr>
            <a:r>
              <a:rPr lang="en-US" sz="880" dirty="0">
                <a:solidFill>
                  <a:srgbClr val="3D3D5C"/>
                </a:solidFill>
                <a:latin typeface="Calibri" pitchFamily="34" charset="0"/>
                <a:ea typeface="Calibri" pitchFamily="34" charset="-122"/>
                <a:cs typeface="Calibri" pitchFamily="34" charset="-120"/>
              </a:rPr>
              <a:t>Media portrayals reduce OCD to a quirky 'neat-freak' stereotype, trivialising severe presentations and delaying help-seeking behaviour. Corrigan et al. (2012) found that self-stigma significantly reduces treatment engagement. Stigma operates at structural levels  clinicians historically under-diagnosed OCD in BAME communities, conflating cultural rituals with pathology (Williams et al., 2017).</a:t>
            </a:r>
            <a:endParaRPr lang="en-US" sz="880" dirty="0"/>
          </a:p>
        </p:txBody>
      </p:sp>
      <p:sp>
        <p:nvSpPr>
          <p:cNvPr id="34" name="Shape 32"/>
          <p:cNvSpPr/>
          <p:nvPr/>
        </p:nvSpPr>
        <p:spPr>
          <a:xfrm>
            <a:off x="164592" y="6089904"/>
            <a:ext cx="3840480" cy="219456"/>
          </a:xfrm>
          <a:prstGeom prst="roundRect">
            <a:avLst>
              <a:gd name="adj" fmla="val 25000"/>
            </a:avLst>
          </a:prstGeom>
          <a:solidFill>
            <a:srgbClr val="EEF2F8"/>
          </a:solidFill>
          <a:ln w="12700">
            <a:solidFill>
              <a:srgbClr val="C8D0DF"/>
            </a:solidFill>
            <a:prstDash val="solid"/>
          </a:ln>
        </p:spPr>
      </p:sp>
      <p:sp>
        <p:nvSpPr>
          <p:cNvPr id="35" name="Text 33"/>
          <p:cNvSpPr/>
          <p:nvPr/>
        </p:nvSpPr>
        <p:spPr>
          <a:xfrm>
            <a:off x="256032" y="6089904"/>
            <a:ext cx="3703320" cy="219456"/>
          </a:xfrm>
          <a:prstGeom prst="rect">
            <a:avLst/>
          </a:prstGeom>
          <a:noFill/>
          <a:ln/>
        </p:spPr>
        <p:txBody>
          <a:bodyPr wrap="square" lIns="0" tIns="0" rIns="0" bIns="0" rtlCol="0" anchor="ctr"/>
          <a:lstStyle/>
          <a:p>
            <a:pPr marL="0" indent="0">
              <a:buNone/>
            </a:pPr>
            <a:r>
              <a:rPr lang="en-US" sz="950" b="1" dirty="0">
                <a:solidFill>
                  <a:srgbClr val="2C3E6B"/>
                </a:solidFill>
                <a:latin typeface="Calibri" pitchFamily="34" charset="0"/>
                <a:ea typeface="Calibri" pitchFamily="34" charset="-122"/>
                <a:cs typeface="Calibri" pitchFamily="34" charset="-120"/>
              </a:rPr>
              <a:t>Inequality in Access to Care</a:t>
            </a:r>
            <a:endParaRPr lang="en-US" sz="950" dirty="0"/>
          </a:p>
        </p:txBody>
      </p:sp>
      <p:sp>
        <p:nvSpPr>
          <p:cNvPr id="36" name="Text 34"/>
          <p:cNvSpPr/>
          <p:nvPr/>
        </p:nvSpPr>
        <p:spPr>
          <a:xfrm>
            <a:off x="256032" y="6327648"/>
            <a:ext cx="3703320" cy="676656"/>
          </a:xfrm>
          <a:prstGeom prst="rect">
            <a:avLst/>
          </a:prstGeom>
          <a:noFill/>
          <a:ln/>
        </p:spPr>
        <p:txBody>
          <a:bodyPr wrap="square" lIns="0" tIns="0" rIns="0" bIns="0" rtlCol="0" anchor="t"/>
          <a:lstStyle/>
          <a:p>
            <a:pPr marL="0" indent="0" algn="l">
              <a:buNone/>
            </a:pPr>
            <a:r>
              <a:rPr lang="en-US" sz="880" dirty="0">
                <a:solidFill>
                  <a:srgbClr val="3D3D5C"/>
                </a:solidFill>
                <a:latin typeface="Calibri" pitchFamily="34" charset="0"/>
                <a:ea typeface="Calibri" pitchFamily="34" charset="-122"/>
                <a:cs typeface="Calibri" pitchFamily="34" charset="-120"/>
              </a:rPr>
              <a:t>Disparities in diagnosis and treatment persist across socioeconomic, ethnic, and gender lines. Women are diagnosed more frequently with contamination-type OCD; men with harm-related obsessions, reflecting diagnostic bias rather than true prevalence differences (Abramowitz et al., 2009). NHS England (2019) data confirmed prolonged waiting times for specialist CBT, with the effect disproportionately affecting deprived areas.</a:t>
            </a:r>
            <a:endParaRPr lang="en-US" sz="880" dirty="0"/>
          </a:p>
        </p:txBody>
      </p:sp>
      <p:sp>
        <p:nvSpPr>
          <p:cNvPr id="37" name="Shape 35"/>
          <p:cNvSpPr/>
          <p:nvPr/>
        </p:nvSpPr>
        <p:spPr>
          <a:xfrm>
            <a:off x="164592" y="7004304"/>
            <a:ext cx="3840480" cy="219456"/>
          </a:xfrm>
          <a:prstGeom prst="roundRect">
            <a:avLst>
              <a:gd name="adj" fmla="val 25000"/>
            </a:avLst>
          </a:prstGeom>
          <a:solidFill>
            <a:srgbClr val="EEF2F8"/>
          </a:solidFill>
          <a:ln w="12700">
            <a:solidFill>
              <a:srgbClr val="C8D0DF"/>
            </a:solidFill>
            <a:prstDash val="solid"/>
          </a:ln>
        </p:spPr>
      </p:sp>
      <p:sp>
        <p:nvSpPr>
          <p:cNvPr id="38" name="Text 36"/>
          <p:cNvSpPr/>
          <p:nvPr/>
        </p:nvSpPr>
        <p:spPr>
          <a:xfrm>
            <a:off x="256032" y="7004304"/>
            <a:ext cx="3703320" cy="219456"/>
          </a:xfrm>
          <a:prstGeom prst="rect">
            <a:avLst/>
          </a:prstGeom>
          <a:noFill/>
          <a:ln/>
        </p:spPr>
        <p:txBody>
          <a:bodyPr wrap="square" lIns="0" tIns="0" rIns="0" bIns="0" rtlCol="0" anchor="ctr"/>
          <a:lstStyle/>
          <a:p>
            <a:pPr marL="0" indent="0">
              <a:buNone/>
            </a:pPr>
            <a:r>
              <a:rPr lang="en-US" sz="950" b="1" dirty="0">
                <a:solidFill>
                  <a:srgbClr val="2C3E6B"/>
                </a:solidFill>
                <a:latin typeface="Calibri" pitchFamily="34" charset="0"/>
                <a:ea typeface="Calibri" pitchFamily="34" charset="-122"/>
                <a:cs typeface="Calibri" pitchFamily="34" charset="-120"/>
              </a:rPr>
              <a:t>Political &amp; Policy Dimensions</a:t>
            </a:r>
            <a:endParaRPr lang="en-US" sz="950" dirty="0"/>
          </a:p>
        </p:txBody>
      </p:sp>
      <p:sp>
        <p:nvSpPr>
          <p:cNvPr id="39" name="Text 37"/>
          <p:cNvSpPr/>
          <p:nvPr/>
        </p:nvSpPr>
        <p:spPr>
          <a:xfrm>
            <a:off x="256032" y="7242048"/>
            <a:ext cx="3703320" cy="676656"/>
          </a:xfrm>
          <a:prstGeom prst="rect">
            <a:avLst/>
          </a:prstGeom>
          <a:noFill/>
          <a:ln/>
        </p:spPr>
        <p:txBody>
          <a:bodyPr wrap="square" lIns="0" tIns="0" rIns="0" bIns="0" rtlCol="0" anchor="t"/>
          <a:lstStyle/>
          <a:p>
            <a:pPr marL="0" indent="0" algn="l">
              <a:buNone/>
            </a:pPr>
            <a:r>
              <a:rPr lang="en-US" sz="880" dirty="0">
                <a:solidFill>
                  <a:srgbClr val="3D3D5C"/>
                </a:solidFill>
                <a:latin typeface="Calibri" pitchFamily="34" charset="0"/>
                <a:ea typeface="Calibri" pitchFamily="34" charset="-122"/>
                <a:cs typeface="Calibri" pitchFamily="34" charset="-120"/>
              </a:rPr>
              <a:t>The Mental Health Act 1983 (amended 2007) and the Equality Act 2010 (UK Government, 2010) established legal protections, yet OCD remains underfunded relative to its burden (OCD-UK, 2021). The Five Year Forward View for Mental Health (NHS England, 2016) acknowledged access gaps but implementation has been inconsistent.</a:t>
            </a:r>
            <a:endParaRPr lang="en-US" sz="880" dirty="0"/>
          </a:p>
        </p:txBody>
      </p:sp>
      <p:sp>
        <p:nvSpPr>
          <p:cNvPr id="40" name="Shape 38"/>
          <p:cNvSpPr/>
          <p:nvPr/>
        </p:nvSpPr>
        <p:spPr>
          <a:xfrm>
            <a:off x="4160520" y="914400"/>
            <a:ext cx="3840480" cy="347472"/>
          </a:xfrm>
          <a:prstGeom prst="roundRect">
            <a:avLst>
              <a:gd name="adj" fmla="val 18421"/>
            </a:avLst>
          </a:prstGeom>
          <a:solidFill>
            <a:srgbClr val="FF0000"/>
          </a:solidFill>
          <a:ln w="12700">
            <a:solidFill>
              <a:srgbClr val="0D9E8D"/>
            </a:solidFill>
            <a:prstDash val="solid"/>
          </a:ln>
        </p:spPr>
      </p:sp>
      <p:sp>
        <p:nvSpPr>
          <p:cNvPr id="41" name="Text 39"/>
          <p:cNvSpPr/>
          <p:nvPr/>
        </p:nvSpPr>
        <p:spPr>
          <a:xfrm>
            <a:off x="4270248" y="914400"/>
            <a:ext cx="3703320" cy="347472"/>
          </a:xfrm>
          <a:prstGeom prst="rect">
            <a:avLst/>
          </a:prstGeom>
          <a:noFill/>
          <a:ln/>
        </p:spPr>
        <p:txBody>
          <a:bodyPr wrap="square" lIns="0" tIns="0" rIns="0" bIns="0" rtlCol="0" anchor="ctr"/>
          <a:lstStyle/>
          <a:p>
            <a:pPr marL="0" indent="0">
              <a:buNone/>
            </a:pPr>
            <a:r>
              <a:rPr lang="en-US" sz="1150" b="1" dirty="0">
                <a:solidFill>
                  <a:srgbClr val="FFFFFF"/>
                </a:solidFill>
                <a:latin typeface="Calibri" pitchFamily="34" charset="0"/>
                <a:ea typeface="Calibri" pitchFamily="34" charset="-122"/>
                <a:cs typeface="Calibri" pitchFamily="34" charset="-120"/>
              </a:rPr>
              <a:t>💊  CONTEMPORARY TREATMENT &amp; CARE</a:t>
            </a:r>
            <a:endParaRPr lang="en-US" sz="1150" dirty="0"/>
          </a:p>
        </p:txBody>
      </p:sp>
      <p:sp>
        <p:nvSpPr>
          <p:cNvPr id="42" name="Shape 40"/>
          <p:cNvSpPr/>
          <p:nvPr/>
        </p:nvSpPr>
        <p:spPr>
          <a:xfrm>
            <a:off x="4160520" y="1335024"/>
            <a:ext cx="3840480" cy="1554480"/>
          </a:xfrm>
          <a:prstGeom prst="roundRect">
            <a:avLst>
              <a:gd name="adj" fmla="val 4706"/>
            </a:avLst>
          </a:prstGeom>
          <a:solidFill>
            <a:schemeClr val="accent2">
              <a:lumMod val="60000"/>
              <a:lumOff val="40000"/>
            </a:schemeClr>
          </a:solidFill>
          <a:ln w="12700">
            <a:solidFill>
              <a:srgbClr val="D0DCF0"/>
            </a:solidFill>
            <a:prstDash val="solid"/>
          </a:ln>
          <a:effectLst>
            <a:outerShdw blurRad="101600" dist="38100" dir="2700000" algn="bl" rotWithShape="0">
              <a:srgbClr val="000000">
                <a:alpha val="12000"/>
              </a:srgbClr>
            </a:outerShdw>
          </a:effectLst>
        </p:spPr>
      </p:sp>
      <p:sp>
        <p:nvSpPr>
          <p:cNvPr id="43" name="Text 41"/>
          <p:cNvSpPr/>
          <p:nvPr/>
        </p:nvSpPr>
        <p:spPr>
          <a:xfrm>
            <a:off x="4297680" y="1426464"/>
            <a:ext cx="3584448" cy="310896"/>
          </a:xfrm>
          <a:prstGeom prst="rect">
            <a:avLst/>
          </a:prstGeom>
          <a:noFill/>
          <a:ln/>
        </p:spPr>
        <p:txBody>
          <a:bodyPr wrap="square" lIns="0" tIns="0" rIns="0" bIns="0" rtlCol="0" anchor="ctr"/>
          <a:lstStyle/>
          <a:p>
            <a:pPr marL="0" indent="0">
              <a:buNone/>
            </a:pPr>
            <a:r>
              <a:rPr lang="en-US" sz="1050" b="1" dirty="0">
                <a:solidFill>
                  <a:srgbClr val="1B2A4A"/>
                </a:solidFill>
                <a:latin typeface="Calibri" pitchFamily="34" charset="0"/>
                <a:ea typeface="Calibri" pitchFamily="34" charset="-122"/>
                <a:cs typeface="Calibri" pitchFamily="34" charset="-120"/>
              </a:rPr>
              <a:t>First-Line: CBT with Exposure &amp; Response Prevention (ERP)</a:t>
            </a:r>
            <a:endParaRPr lang="en-US" sz="1050" dirty="0"/>
          </a:p>
        </p:txBody>
      </p:sp>
      <p:sp>
        <p:nvSpPr>
          <p:cNvPr id="44" name="Text 42"/>
          <p:cNvSpPr/>
          <p:nvPr/>
        </p:nvSpPr>
        <p:spPr>
          <a:xfrm>
            <a:off x="4297680" y="1773936"/>
            <a:ext cx="3584448" cy="1051560"/>
          </a:xfrm>
          <a:prstGeom prst="rect">
            <a:avLst/>
          </a:prstGeom>
          <a:noFill/>
          <a:ln/>
        </p:spPr>
        <p:txBody>
          <a:bodyPr wrap="square" lIns="0" tIns="0" rIns="0" bIns="0" rtlCol="0" anchor="ctr"/>
          <a:lstStyle/>
          <a:p>
            <a:pPr marL="0" indent="0" algn="l">
              <a:buNone/>
            </a:pPr>
            <a:r>
              <a:rPr lang="en-US" sz="950" dirty="0">
                <a:solidFill>
                  <a:srgbClr val="3D3D5C"/>
                </a:solidFill>
                <a:latin typeface="Calibri" pitchFamily="34" charset="0"/>
                <a:ea typeface="Calibri" pitchFamily="34" charset="-122"/>
                <a:cs typeface="Calibri" pitchFamily="34" charset="-120"/>
              </a:rPr>
              <a:t>NICE (2005, updated 2023) recommends CBT incorporating ERP as the first-line psychological intervention for OCD. ERP involves deliberate exposure to feared stimuli while refraining from compulsive responses, thereby disrupting the negative reinforcement cycle (Abramowitz et al., 2019). Meta-analyses demonstrate a large effect size (d = 1.39) versus waitlist controls (Rosa-Alcázar et al., 2008). Stepped-care models allow low-intensity interventions (bibliotherapy, online CBT) before specialist referral, improving equitable access.</a:t>
            </a:r>
            <a:endParaRPr lang="en-US" sz="950" dirty="0"/>
          </a:p>
        </p:txBody>
      </p:sp>
      <p:sp>
        <p:nvSpPr>
          <p:cNvPr id="45" name="Shape 43"/>
          <p:cNvSpPr/>
          <p:nvPr/>
        </p:nvSpPr>
        <p:spPr>
          <a:xfrm>
            <a:off x="4160520" y="2980944"/>
            <a:ext cx="3840480" cy="1956816"/>
          </a:xfrm>
          <a:prstGeom prst="roundRect">
            <a:avLst>
              <a:gd name="adj" fmla="val 5161"/>
            </a:avLst>
          </a:prstGeom>
          <a:solidFill>
            <a:srgbClr val="00B0F0"/>
          </a:solidFill>
          <a:ln w="12700">
            <a:solidFill>
              <a:srgbClr val="D0DCF0"/>
            </a:solidFill>
            <a:prstDash val="solid"/>
          </a:ln>
          <a:effectLst>
            <a:outerShdw blurRad="101600" dist="38100" dir="2700000" algn="bl" rotWithShape="0">
              <a:srgbClr val="000000">
                <a:alpha val="12000"/>
              </a:srgbClr>
            </a:outerShdw>
          </a:effectLst>
        </p:spPr>
      </p:sp>
      <p:sp>
        <p:nvSpPr>
          <p:cNvPr id="46" name="Text 44"/>
          <p:cNvSpPr/>
          <p:nvPr/>
        </p:nvSpPr>
        <p:spPr>
          <a:xfrm>
            <a:off x="4297680" y="3072384"/>
            <a:ext cx="3584448" cy="292608"/>
          </a:xfrm>
          <a:prstGeom prst="rect">
            <a:avLst/>
          </a:prstGeom>
          <a:noFill/>
          <a:ln/>
        </p:spPr>
        <p:txBody>
          <a:bodyPr wrap="square" lIns="0" tIns="0" rIns="0" bIns="0" rtlCol="0" anchor="ctr"/>
          <a:lstStyle/>
          <a:p>
            <a:pPr marL="0" indent="0">
              <a:buNone/>
            </a:pPr>
            <a:r>
              <a:rPr lang="en-US" sz="1050" b="1" dirty="0">
                <a:solidFill>
                  <a:srgbClr val="1B2A4A"/>
                </a:solidFill>
                <a:latin typeface="Calibri" pitchFamily="34" charset="0"/>
                <a:ea typeface="Calibri" pitchFamily="34" charset="-122"/>
                <a:cs typeface="Calibri" pitchFamily="34" charset="-120"/>
              </a:rPr>
              <a:t>Pharmacotherapy: SRIs</a:t>
            </a:r>
            <a:endParaRPr lang="en-US" sz="1050" dirty="0"/>
          </a:p>
        </p:txBody>
      </p:sp>
      <p:sp>
        <p:nvSpPr>
          <p:cNvPr id="47" name="Text 45"/>
          <p:cNvSpPr/>
          <p:nvPr/>
        </p:nvSpPr>
        <p:spPr>
          <a:xfrm>
            <a:off x="4297680" y="3904486"/>
            <a:ext cx="3675888" cy="457201"/>
          </a:xfrm>
          <a:prstGeom prst="rect">
            <a:avLst/>
          </a:prstGeom>
          <a:noFill/>
          <a:ln/>
        </p:spPr>
        <p:txBody>
          <a:bodyPr wrap="square" lIns="0" tIns="0" rIns="0" bIns="0" rtlCol="0" anchor="ctr"/>
          <a:lstStyle/>
          <a:p>
            <a:pPr marL="0" indent="0" algn="l">
              <a:buNone/>
            </a:pPr>
            <a:r>
              <a:rPr lang="en-US" sz="950" dirty="0">
                <a:solidFill>
                  <a:srgbClr val="3D3D5C"/>
                </a:solidFill>
                <a:latin typeface="Calibri" pitchFamily="34" charset="0"/>
                <a:ea typeface="Calibri" pitchFamily="34" charset="-122"/>
                <a:cs typeface="Calibri" pitchFamily="34" charset="-120"/>
              </a:rPr>
              <a:t>Selective serotonin reuptake inhibitors (SSRIs), notably fluoxetine, sertraline, and fluvoxamine, and clomipramine are the recommended pharmacological agents (NICE, 2005). SSRIs are preferred over clomipramine due to superior tolerability (Greist et al., 1995). Approximately 40–60% of patients achieve clinically significant improvement. The combination of ERP + SSRI demonstrates superior long-term outcomes, particularly for severe or treatment-resistant cases (Simpson et al., 2013). Biological theories implicate serotonergic, dopaminergic, and glutamatergic dysregulation, and cortico-striato-thalamo-cortical (CSTC) circuit hyperactivity (Saxena &amp; Rauch, 2002).</a:t>
            </a:r>
            <a:endParaRPr lang="en-US" sz="950" dirty="0"/>
          </a:p>
        </p:txBody>
      </p:sp>
      <p:sp>
        <p:nvSpPr>
          <p:cNvPr id="48" name="Shape 46"/>
          <p:cNvSpPr/>
          <p:nvPr/>
        </p:nvSpPr>
        <p:spPr>
          <a:xfrm>
            <a:off x="4160520" y="5056632"/>
            <a:ext cx="3840480" cy="978407"/>
          </a:xfrm>
          <a:prstGeom prst="roundRect">
            <a:avLst>
              <a:gd name="adj" fmla="val 8000"/>
            </a:avLst>
          </a:prstGeom>
          <a:solidFill>
            <a:schemeClr val="accent2">
              <a:lumMod val="20000"/>
              <a:lumOff val="80000"/>
            </a:schemeClr>
          </a:solidFill>
          <a:ln w="12700">
            <a:solidFill>
              <a:srgbClr val="D0DCF0"/>
            </a:solidFill>
            <a:prstDash val="solid"/>
          </a:ln>
          <a:effectLst>
            <a:outerShdw blurRad="101600" dist="38100" dir="2700000" algn="bl" rotWithShape="0">
              <a:srgbClr val="000000">
                <a:alpha val="12000"/>
              </a:srgbClr>
            </a:outerShdw>
          </a:effectLst>
        </p:spPr>
      </p:sp>
      <p:sp>
        <p:nvSpPr>
          <p:cNvPr id="49" name="Text 47"/>
          <p:cNvSpPr/>
          <p:nvPr/>
        </p:nvSpPr>
        <p:spPr>
          <a:xfrm>
            <a:off x="4270248" y="4983479"/>
            <a:ext cx="3584448" cy="274320"/>
          </a:xfrm>
          <a:prstGeom prst="rect">
            <a:avLst/>
          </a:prstGeom>
          <a:noFill/>
          <a:ln/>
        </p:spPr>
        <p:txBody>
          <a:bodyPr wrap="square" lIns="0" tIns="0" rIns="0" bIns="0" rtlCol="0" anchor="ctr"/>
          <a:lstStyle/>
          <a:p>
            <a:pPr marL="0" indent="0">
              <a:buNone/>
            </a:pPr>
            <a:r>
              <a:rPr lang="en-US" sz="1050" b="1" dirty="0">
                <a:solidFill>
                  <a:srgbClr val="1B2A4A"/>
                </a:solidFill>
                <a:latin typeface="Calibri" pitchFamily="34" charset="0"/>
                <a:ea typeface="Calibri" pitchFamily="34" charset="-122"/>
                <a:cs typeface="Calibri" pitchFamily="34" charset="-120"/>
              </a:rPr>
              <a:t>Emerging &amp; Neuromodulation Approaches</a:t>
            </a:r>
            <a:endParaRPr lang="en-US" sz="1050" dirty="0"/>
          </a:p>
        </p:txBody>
      </p:sp>
      <p:sp>
        <p:nvSpPr>
          <p:cNvPr id="50" name="Text 48"/>
          <p:cNvSpPr/>
          <p:nvPr/>
        </p:nvSpPr>
        <p:spPr>
          <a:xfrm>
            <a:off x="4242816" y="5405167"/>
            <a:ext cx="3584448" cy="457200"/>
          </a:xfrm>
          <a:prstGeom prst="rect">
            <a:avLst/>
          </a:prstGeom>
          <a:noFill/>
          <a:ln/>
        </p:spPr>
        <p:txBody>
          <a:bodyPr wrap="square" lIns="0" tIns="0" rIns="0" bIns="0" rtlCol="0" anchor="ctr"/>
          <a:lstStyle/>
          <a:p>
            <a:pPr marL="0" indent="0" algn="l">
              <a:buNone/>
            </a:pPr>
            <a:r>
              <a:rPr lang="en-US" sz="950" dirty="0">
                <a:solidFill>
                  <a:srgbClr val="3D3D5C"/>
                </a:solidFill>
                <a:latin typeface="Calibri" pitchFamily="34" charset="0"/>
                <a:ea typeface="Calibri" pitchFamily="34" charset="-122"/>
                <a:cs typeface="Calibri" pitchFamily="34" charset="-120"/>
              </a:rPr>
              <a:t>Deep Brain Stimulation (DBS) is approved in treatment-resistant OCD (FDA, 2009; Greenberg et al., 2010). Transcranial Magnetic Stimulation (TMS) and focused ultrasound show promise (Carmi et al., 2019). Digital CBT platforms (e.g., NOCD, BioBase) improve access but raise equity and data-privacy concerns.</a:t>
            </a:r>
            <a:endParaRPr lang="en-US" sz="950" dirty="0"/>
          </a:p>
        </p:txBody>
      </p:sp>
      <p:graphicFrame>
        <p:nvGraphicFramePr>
          <p:cNvPr id="51" name="Chart 0"/>
          <p:cNvGraphicFramePr/>
          <p:nvPr>
            <p:extLst>
              <p:ext uri="{D42A27DB-BD31-4B8C-83A1-F6EECF244321}">
                <p14:modId xmlns:p14="http://schemas.microsoft.com/office/powerpoint/2010/main" val="727756589"/>
              </p:ext>
            </p:extLst>
          </p:nvPr>
        </p:nvGraphicFramePr>
        <p:xfrm>
          <a:off x="4114800" y="6089904"/>
          <a:ext cx="3950208" cy="2814439"/>
        </p:xfrm>
        <a:graphic>
          <a:graphicData uri="http://schemas.openxmlformats.org/drawingml/2006/chart">
            <c:chart xmlns:c="http://schemas.openxmlformats.org/drawingml/2006/chart" xmlns:r="http://schemas.openxmlformats.org/officeDocument/2006/relationships" r:id="rId3"/>
          </a:graphicData>
        </a:graphic>
      </p:graphicFrame>
      <p:sp>
        <p:nvSpPr>
          <p:cNvPr id="52" name="Shape 49"/>
          <p:cNvSpPr/>
          <p:nvPr/>
        </p:nvSpPr>
        <p:spPr>
          <a:xfrm>
            <a:off x="8156448" y="914400"/>
            <a:ext cx="3840480" cy="347472"/>
          </a:xfrm>
          <a:prstGeom prst="roundRect">
            <a:avLst>
              <a:gd name="adj" fmla="val 18421"/>
            </a:avLst>
          </a:prstGeom>
          <a:solidFill>
            <a:srgbClr val="E8A838"/>
          </a:solidFill>
          <a:ln w="12700">
            <a:solidFill>
              <a:srgbClr val="E8A838"/>
            </a:solidFill>
            <a:prstDash val="solid"/>
          </a:ln>
        </p:spPr>
      </p:sp>
      <p:sp>
        <p:nvSpPr>
          <p:cNvPr id="53" name="Text 50"/>
          <p:cNvSpPr/>
          <p:nvPr/>
        </p:nvSpPr>
        <p:spPr>
          <a:xfrm>
            <a:off x="8266176" y="914400"/>
            <a:ext cx="3703320" cy="347472"/>
          </a:xfrm>
          <a:prstGeom prst="rect">
            <a:avLst/>
          </a:prstGeom>
          <a:noFill/>
          <a:ln/>
        </p:spPr>
        <p:txBody>
          <a:bodyPr wrap="square" lIns="0" tIns="0" rIns="0" bIns="0" rtlCol="0" anchor="ctr"/>
          <a:lstStyle/>
          <a:p>
            <a:pPr marL="0" indent="0">
              <a:buNone/>
            </a:pPr>
            <a:r>
              <a:rPr lang="en-US" sz="1150" b="1" dirty="0">
                <a:solidFill>
                  <a:srgbClr val="0D1B2A"/>
                </a:solidFill>
                <a:latin typeface="Calibri" pitchFamily="34" charset="0"/>
                <a:ea typeface="Calibri" pitchFamily="34" charset="-122"/>
                <a:cs typeface="Calibri" pitchFamily="34" charset="-120"/>
              </a:rPr>
              <a:t>⚠️  STIGMA, DISCRIMINATION &amp; INEQUALITY</a:t>
            </a:r>
            <a:endParaRPr lang="en-US" sz="1150" dirty="0"/>
          </a:p>
        </p:txBody>
      </p:sp>
      <p:sp>
        <p:nvSpPr>
          <p:cNvPr id="54" name="Shape 51"/>
          <p:cNvSpPr/>
          <p:nvPr/>
        </p:nvSpPr>
        <p:spPr>
          <a:xfrm>
            <a:off x="8156448" y="1335024"/>
            <a:ext cx="1207008" cy="594360"/>
          </a:xfrm>
          <a:prstGeom prst="roundRect">
            <a:avLst>
              <a:gd name="adj" fmla="val 12308"/>
            </a:avLst>
          </a:prstGeom>
          <a:solidFill>
            <a:srgbClr val="1B2A4A"/>
          </a:solidFill>
          <a:ln w="12700">
            <a:solidFill>
              <a:srgbClr val="2C3E6B"/>
            </a:solidFill>
            <a:prstDash val="solid"/>
          </a:ln>
          <a:effectLst>
            <a:outerShdw blurRad="101600" dist="38100" dir="2700000" algn="bl" rotWithShape="0">
              <a:srgbClr val="000000">
                <a:alpha val="12000"/>
              </a:srgbClr>
            </a:outerShdw>
          </a:effectLst>
        </p:spPr>
      </p:sp>
      <p:sp>
        <p:nvSpPr>
          <p:cNvPr id="55" name="Text 52"/>
          <p:cNvSpPr/>
          <p:nvPr/>
        </p:nvSpPr>
        <p:spPr>
          <a:xfrm>
            <a:off x="8156448" y="1362456"/>
            <a:ext cx="1207008" cy="274320"/>
          </a:xfrm>
          <a:prstGeom prst="rect">
            <a:avLst/>
          </a:prstGeom>
          <a:noFill/>
          <a:ln/>
        </p:spPr>
        <p:txBody>
          <a:bodyPr wrap="square" lIns="0" tIns="0" rIns="0" bIns="0" rtlCol="0" anchor="ctr"/>
          <a:lstStyle/>
          <a:p>
            <a:pPr marL="0" indent="0" algn="ctr">
              <a:buNone/>
            </a:pPr>
            <a:r>
              <a:rPr lang="en-US" sz="2000" b="1" dirty="0">
                <a:solidFill>
                  <a:srgbClr val="E8A838"/>
                </a:solidFill>
                <a:latin typeface="Cambria" pitchFamily="34" charset="0"/>
                <a:ea typeface="Cambria" pitchFamily="34" charset="-122"/>
                <a:cs typeface="Cambria" pitchFamily="34" charset="-120"/>
              </a:rPr>
              <a:t>60%</a:t>
            </a:r>
            <a:endParaRPr lang="en-US" sz="2000" dirty="0"/>
          </a:p>
        </p:txBody>
      </p:sp>
      <p:sp>
        <p:nvSpPr>
          <p:cNvPr id="56" name="Text 53"/>
          <p:cNvSpPr/>
          <p:nvPr/>
        </p:nvSpPr>
        <p:spPr>
          <a:xfrm>
            <a:off x="8156448" y="1636776"/>
            <a:ext cx="1207008" cy="274320"/>
          </a:xfrm>
          <a:prstGeom prst="rect">
            <a:avLst/>
          </a:prstGeom>
          <a:noFill/>
          <a:ln/>
        </p:spPr>
        <p:txBody>
          <a:bodyPr wrap="square" lIns="0" tIns="0" rIns="0" bIns="0" rtlCol="0" anchor="ctr"/>
          <a:lstStyle/>
          <a:p>
            <a:pPr marL="0" indent="0" algn="ctr">
              <a:buNone/>
            </a:pPr>
            <a:r>
              <a:rPr lang="en-US" sz="700" dirty="0">
                <a:solidFill>
                  <a:srgbClr val="B0C8DF"/>
                </a:solidFill>
                <a:latin typeface="Calibri" pitchFamily="34" charset="0"/>
                <a:ea typeface="Calibri" pitchFamily="34" charset="-122"/>
                <a:cs typeface="Calibri" pitchFamily="34" charset="-120"/>
              </a:rPr>
              <a:t>Patients wait &gt;10 yrs before seeking help</a:t>
            </a:r>
            <a:endParaRPr lang="en-US" sz="700" dirty="0"/>
          </a:p>
        </p:txBody>
      </p:sp>
      <p:sp>
        <p:nvSpPr>
          <p:cNvPr id="57" name="Shape 54"/>
          <p:cNvSpPr/>
          <p:nvPr/>
        </p:nvSpPr>
        <p:spPr>
          <a:xfrm>
            <a:off x="9454896" y="1335024"/>
            <a:ext cx="1207008" cy="594360"/>
          </a:xfrm>
          <a:prstGeom prst="roundRect">
            <a:avLst>
              <a:gd name="adj" fmla="val 12308"/>
            </a:avLst>
          </a:prstGeom>
          <a:solidFill>
            <a:srgbClr val="1B2A4A"/>
          </a:solidFill>
          <a:ln w="12700">
            <a:solidFill>
              <a:srgbClr val="2C3E6B"/>
            </a:solidFill>
            <a:prstDash val="solid"/>
          </a:ln>
          <a:effectLst>
            <a:outerShdw blurRad="101600" dist="38100" dir="2700000" algn="bl" rotWithShape="0">
              <a:srgbClr val="000000">
                <a:alpha val="12000"/>
              </a:srgbClr>
            </a:outerShdw>
          </a:effectLst>
        </p:spPr>
      </p:sp>
      <p:sp>
        <p:nvSpPr>
          <p:cNvPr id="58" name="Text 55"/>
          <p:cNvSpPr/>
          <p:nvPr/>
        </p:nvSpPr>
        <p:spPr>
          <a:xfrm>
            <a:off x="9454896" y="1362456"/>
            <a:ext cx="1207008" cy="274320"/>
          </a:xfrm>
          <a:prstGeom prst="rect">
            <a:avLst/>
          </a:prstGeom>
          <a:noFill/>
          <a:ln/>
        </p:spPr>
        <p:txBody>
          <a:bodyPr wrap="square" lIns="0" tIns="0" rIns="0" bIns="0" rtlCol="0" anchor="ctr"/>
          <a:lstStyle/>
          <a:p>
            <a:pPr marL="0" indent="0" algn="ctr">
              <a:buNone/>
            </a:pPr>
            <a:r>
              <a:rPr lang="en-US" sz="2000" b="1" dirty="0">
                <a:solidFill>
                  <a:srgbClr val="E8A838"/>
                </a:solidFill>
                <a:latin typeface="Cambria" pitchFamily="34" charset="0"/>
                <a:ea typeface="Cambria" pitchFamily="34" charset="-122"/>
                <a:cs typeface="Cambria" pitchFamily="34" charset="-120"/>
              </a:rPr>
              <a:t>74%</a:t>
            </a:r>
            <a:endParaRPr lang="en-US" sz="2000" dirty="0"/>
          </a:p>
        </p:txBody>
      </p:sp>
      <p:sp>
        <p:nvSpPr>
          <p:cNvPr id="59" name="Text 56"/>
          <p:cNvSpPr/>
          <p:nvPr/>
        </p:nvSpPr>
        <p:spPr>
          <a:xfrm>
            <a:off x="9454896" y="1636776"/>
            <a:ext cx="1207008" cy="274320"/>
          </a:xfrm>
          <a:prstGeom prst="rect">
            <a:avLst/>
          </a:prstGeom>
          <a:noFill/>
          <a:ln/>
        </p:spPr>
        <p:txBody>
          <a:bodyPr wrap="square" lIns="0" tIns="0" rIns="0" bIns="0" rtlCol="0" anchor="ctr"/>
          <a:lstStyle/>
          <a:p>
            <a:pPr marL="0" indent="0" algn="ctr">
              <a:buNone/>
            </a:pPr>
            <a:r>
              <a:rPr lang="en-US" sz="700" dirty="0">
                <a:solidFill>
                  <a:srgbClr val="B0C8DF"/>
                </a:solidFill>
                <a:latin typeface="Calibri" pitchFamily="34" charset="0"/>
                <a:ea typeface="Calibri" pitchFamily="34" charset="-122"/>
                <a:cs typeface="Calibri" pitchFamily="34" charset="-120"/>
              </a:rPr>
              <a:t>Report public stigma impacts daily life</a:t>
            </a:r>
            <a:endParaRPr lang="en-US" sz="700" dirty="0"/>
          </a:p>
        </p:txBody>
      </p:sp>
      <p:sp>
        <p:nvSpPr>
          <p:cNvPr id="60" name="Shape 57"/>
          <p:cNvSpPr/>
          <p:nvPr/>
        </p:nvSpPr>
        <p:spPr>
          <a:xfrm>
            <a:off x="10753344" y="1335024"/>
            <a:ext cx="1207008" cy="594360"/>
          </a:xfrm>
          <a:prstGeom prst="roundRect">
            <a:avLst>
              <a:gd name="adj" fmla="val 12308"/>
            </a:avLst>
          </a:prstGeom>
          <a:solidFill>
            <a:srgbClr val="1B2A4A"/>
          </a:solidFill>
          <a:ln w="12700">
            <a:solidFill>
              <a:srgbClr val="2C3E6B"/>
            </a:solidFill>
            <a:prstDash val="solid"/>
          </a:ln>
          <a:effectLst>
            <a:outerShdw blurRad="101600" dist="38100" dir="2700000" algn="bl" rotWithShape="0">
              <a:srgbClr val="000000">
                <a:alpha val="12000"/>
              </a:srgbClr>
            </a:outerShdw>
          </a:effectLst>
        </p:spPr>
      </p:sp>
      <p:sp>
        <p:nvSpPr>
          <p:cNvPr id="61" name="Text 58"/>
          <p:cNvSpPr/>
          <p:nvPr/>
        </p:nvSpPr>
        <p:spPr>
          <a:xfrm>
            <a:off x="10753344" y="1362456"/>
            <a:ext cx="1207008" cy="274320"/>
          </a:xfrm>
          <a:prstGeom prst="rect">
            <a:avLst/>
          </a:prstGeom>
          <a:noFill/>
          <a:ln/>
        </p:spPr>
        <p:txBody>
          <a:bodyPr wrap="square" lIns="0" tIns="0" rIns="0" bIns="0" rtlCol="0" anchor="ctr"/>
          <a:lstStyle/>
          <a:p>
            <a:pPr marL="0" indent="0" algn="ctr">
              <a:buNone/>
            </a:pPr>
            <a:r>
              <a:rPr lang="en-US" sz="2000" b="1" dirty="0">
                <a:solidFill>
                  <a:srgbClr val="E8A838"/>
                </a:solidFill>
                <a:latin typeface="Cambria" pitchFamily="34" charset="0"/>
                <a:ea typeface="Cambria" pitchFamily="34" charset="-122"/>
                <a:cs typeface="Cambria" pitchFamily="34" charset="-120"/>
              </a:rPr>
              <a:t>40%</a:t>
            </a:r>
            <a:endParaRPr lang="en-US" sz="2000" dirty="0"/>
          </a:p>
        </p:txBody>
      </p:sp>
      <p:sp>
        <p:nvSpPr>
          <p:cNvPr id="62" name="Text 59"/>
          <p:cNvSpPr/>
          <p:nvPr/>
        </p:nvSpPr>
        <p:spPr>
          <a:xfrm>
            <a:off x="10753344" y="1636776"/>
            <a:ext cx="1207008" cy="274320"/>
          </a:xfrm>
          <a:prstGeom prst="rect">
            <a:avLst/>
          </a:prstGeom>
          <a:noFill/>
          <a:ln/>
        </p:spPr>
        <p:txBody>
          <a:bodyPr wrap="square" lIns="0" tIns="0" rIns="0" bIns="0" rtlCol="0" anchor="ctr"/>
          <a:lstStyle/>
          <a:p>
            <a:pPr marL="0" indent="0" algn="ctr">
              <a:buNone/>
            </a:pPr>
            <a:r>
              <a:rPr lang="en-US" sz="700" dirty="0">
                <a:solidFill>
                  <a:srgbClr val="B0C8DF"/>
                </a:solidFill>
                <a:latin typeface="Calibri" pitchFamily="34" charset="0"/>
                <a:ea typeface="Calibri" pitchFamily="34" charset="-122"/>
                <a:cs typeface="Calibri" pitchFamily="34" charset="-120"/>
              </a:rPr>
              <a:t>NHS trusts lack specialist OCD services</a:t>
            </a:r>
            <a:endParaRPr lang="en-US" sz="700" dirty="0"/>
          </a:p>
        </p:txBody>
      </p:sp>
      <p:sp>
        <p:nvSpPr>
          <p:cNvPr id="63" name="Shape 60"/>
          <p:cNvSpPr/>
          <p:nvPr/>
        </p:nvSpPr>
        <p:spPr>
          <a:xfrm>
            <a:off x="8156448" y="2029968"/>
            <a:ext cx="3840480" cy="1517904"/>
          </a:xfrm>
          <a:prstGeom prst="roundRect">
            <a:avLst>
              <a:gd name="adj" fmla="val 6061"/>
            </a:avLst>
          </a:prstGeom>
          <a:solidFill>
            <a:srgbClr val="FFFFFF"/>
          </a:solidFill>
          <a:ln w="12700">
            <a:solidFill>
              <a:srgbClr val="D0DCF0"/>
            </a:solidFill>
            <a:prstDash val="solid"/>
          </a:ln>
          <a:effectLst>
            <a:outerShdw blurRad="101600" dist="38100" dir="2700000" algn="bl" rotWithShape="0">
              <a:srgbClr val="000000">
                <a:alpha val="12000"/>
              </a:srgbClr>
            </a:outerShdw>
          </a:effectLst>
        </p:spPr>
      </p:sp>
      <p:sp>
        <p:nvSpPr>
          <p:cNvPr id="64" name="Text 61"/>
          <p:cNvSpPr/>
          <p:nvPr/>
        </p:nvSpPr>
        <p:spPr>
          <a:xfrm>
            <a:off x="8293608" y="2103120"/>
            <a:ext cx="3584448" cy="256032"/>
          </a:xfrm>
          <a:prstGeom prst="rect">
            <a:avLst/>
          </a:prstGeom>
          <a:noFill/>
          <a:ln/>
        </p:spPr>
        <p:txBody>
          <a:bodyPr wrap="square" lIns="0" tIns="0" rIns="0" bIns="0" rtlCol="0" anchor="ctr"/>
          <a:lstStyle/>
          <a:p>
            <a:pPr marL="0" indent="0">
              <a:buNone/>
            </a:pPr>
            <a:r>
              <a:rPr lang="en-US" sz="1000" b="1" dirty="0">
                <a:solidFill>
                  <a:srgbClr val="1B2A4A"/>
                </a:solidFill>
                <a:latin typeface="Calibri" pitchFamily="34" charset="0"/>
                <a:ea typeface="Calibri" pitchFamily="34" charset="-122"/>
                <a:cs typeface="Calibri" pitchFamily="34" charset="-120"/>
              </a:rPr>
              <a:t>Intersectionality &amp; Health Inequalities</a:t>
            </a:r>
          </a:p>
          <a:p>
            <a:pPr marL="0" indent="0">
              <a:buNone/>
            </a:pPr>
            <a:endParaRPr lang="en-US" sz="1000" dirty="0"/>
          </a:p>
        </p:txBody>
      </p:sp>
      <p:sp>
        <p:nvSpPr>
          <p:cNvPr id="65" name="Text 62"/>
          <p:cNvSpPr/>
          <p:nvPr/>
        </p:nvSpPr>
        <p:spPr>
          <a:xfrm>
            <a:off x="8293608" y="2523744"/>
            <a:ext cx="3584448" cy="658368"/>
          </a:xfrm>
          <a:prstGeom prst="rect">
            <a:avLst/>
          </a:prstGeom>
          <a:noFill/>
          <a:ln/>
        </p:spPr>
        <p:txBody>
          <a:bodyPr wrap="square" lIns="0" tIns="0" rIns="0" bIns="0" rtlCol="0" anchor="ctr"/>
          <a:lstStyle/>
          <a:p>
            <a:pPr marL="0" indent="0" algn="l">
              <a:buNone/>
            </a:pPr>
            <a:r>
              <a:rPr lang="en-US" sz="880" dirty="0">
                <a:solidFill>
                  <a:srgbClr val="3D3D5C"/>
                </a:solidFill>
                <a:latin typeface="Calibri" pitchFamily="34" charset="0"/>
                <a:ea typeface="Calibri" pitchFamily="34" charset="-122"/>
                <a:cs typeface="Calibri" pitchFamily="34" charset="-120"/>
              </a:rPr>
              <a:t>Race: BAME individuals are disproportionately misdiagnosed; culturally specific manifestations (e.g., religious scrupulosity) are pathologised without cultural competence (Williams et al., 2017; Ruscio et al., 2010).</a:t>
            </a:r>
            <a:endParaRPr lang="en-US" sz="880" dirty="0"/>
          </a:p>
          <a:p>
            <a:pPr marL="0" indent="0" algn="l">
              <a:buNone/>
            </a:pPr>
            <a:endParaRPr lang="en-US" sz="880" dirty="0"/>
          </a:p>
          <a:p>
            <a:pPr marL="0" indent="0" algn="l">
              <a:buNone/>
            </a:pPr>
            <a:r>
              <a:rPr lang="en-US" sz="880" dirty="0">
                <a:solidFill>
                  <a:srgbClr val="3D3D5C"/>
                </a:solidFill>
                <a:latin typeface="Calibri" pitchFamily="34" charset="0"/>
                <a:ea typeface="Calibri" pitchFamily="34" charset="-122"/>
                <a:cs typeface="Calibri" pitchFamily="34" charset="-120"/>
              </a:rPr>
              <a:t>Gender: Most RCTs overrepresent White Western samples, limiting generalisability (Abramowitz et al., 2009).</a:t>
            </a:r>
            <a:endParaRPr lang="en-US" sz="880" dirty="0"/>
          </a:p>
          <a:p>
            <a:pPr marL="0" indent="0" algn="l">
              <a:buNone/>
            </a:pPr>
            <a:endParaRPr lang="en-US" sz="880" dirty="0"/>
          </a:p>
          <a:p>
            <a:pPr marL="0" indent="0" algn="l">
              <a:buNone/>
            </a:pPr>
            <a:r>
              <a:rPr lang="en-US" sz="880" dirty="0">
                <a:solidFill>
                  <a:srgbClr val="3D3D5C"/>
                </a:solidFill>
                <a:latin typeface="Calibri" pitchFamily="34" charset="0"/>
                <a:ea typeface="Calibri" pitchFamily="34" charset="-122"/>
                <a:cs typeface="Calibri" pitchFamily="34" charset="-120"/>
              </a:rPr>
              <a:t>Socioeconomic Status: Lower-SES individuals face greater barriers to specialist care and longer wait times (NHS England, 2019; Mind, 2021).</a:t>
            </a:r>
            <a:endParaRPr lang="en-US" sz="880" dirty="0"/>
          </a:p>
        </p:txBody>
      </p:sp>
      <p:sp>
        <p:nvSpPr>
          <p:cNvPr id="66" name="Shape 63"/>
          <p:cNvSpPr/>
          <p:nvPr/>
        </p:nvSpPr>
        <p:spPr>
          <a:xfrm>
            <a:off x="8156448" y="3566160"/>
            <a:ext cx="3840480" cy="109728"/>
          </a:xfrm>
          <a:prstGeom prst="roundRect">
            <a:avLst>
              <a:gd name="adj" fmla="val 18421"/>
            </a:avLst>
          </a:prstGeom>
          <a:solidFill>
            <a:srgbClr val="2C3E6B"/>
          </a:solidFill>
          <a:ln w="12700">
            <a:solidFill>
              <a:srgbClr val="2C3E6B"/>
            </a:solidFill>
            <a:prstDash val="solid"/>
          </a:ln>
        </p:spPr>
      </p:sp>
      <p:sp>
        <p:nvSpPr>
          <p:cNvPr id="67" name="Text 64"/>
          <p:cNvSpPr/>
          <p:nvPr/>
        </p:nvSpPr>
        <p:spPr>
          <a:xfrm>
            <a:off x="8266176" y="3566160"/>
            <a:ext cx="3703320" cy="109728"/>
          </a:xfrm>
          <a:prstGeom prst="rect">
            <a:avLst/>
          </a:prstGeom>
          <a:noFill/>
          <a:ln/>
        </p:spPr>
        <p:txBody>
          <a:bodyPr wrap="square" lIns="0" tIns="0" rIns="0" bIns="0" rtlCol="0" anchor="ctr"/>
          <a:lstStyle/>
          <a:p>
            <a:pPr marL="0" indent="0">
              <a:buNone/>
            </a:pPr>
            <a:r>
              <a:rPr lang="en-US" sz="1150" b="1" dirty="0">
                <a:solidFill>
                  <a:srgbClr val="FFFFFF"/>
                </a:solidFill>
                <a:latin typeface="Calibri" pitchFamily="34" charset="0"/>
                <a:ea typeface="Calibri" pitchFamily="34" charset="-122"/>
                <a:cs typeface="Calibri" pitchFamily="34" charset="-120"/>
              </a:rPr>
              <a:t>⚖️  POLICY, LEGISLATION &amp; PROVISION</a:t>
            </a:r>
            <a:endParaRPr lang="en-US" sz="1150" dirty="0"/>
          </a:p>
        </p:txBody>
      </p:sp>
      <p:sp>
        <p:nvSpPr>
          <p:cNvPr id="68" name="Shape 65"/>
          <p:cNvSpPr/>
          <p:nvPr/>
        </p:nvSpPr>
        <p:spPr>
          <a:xfrm>
            <a:off x="8156448" y="3749040"/>
            <a:ext cx="3840480" cy="201168"/>
          </a:xfrm>
          <a:prstGeom prst="roundRect">
            <a:avLst>
              <a:gd name="adj" fmla="val 22727"/>
            </a:avLst>
          </a:prstGeom>
          <a:solidFill>
            <a:srgbClr val="EEF2F8"/>
          </a:solidFill>
          <a:ln w="12700">
            <a:solidFill>
              <a:srgbClr val="C8D0DF"/>
            </a:solidFill>
            <a:prstDash val="solid"/>
          </a:ln>
        </p:spPr>
      </p:sp>
      <p:sp>
        <p:nvSpPr>
          <p:cNvPr id="69" name="Text 66"/>
          <p:cNvSpPr/>
          <p:nvPr/>
        </p:nvSpPr>
        <p:spPr>
          <a:xfrm>
            <a:off x="8247888" y="3749040"/>
            <a:ext cx="3703320" cy="201168"/>
          </a:xfrm>
          <a:prstGeom prst="rect">
            <a:avLst/>
          </a:prstGeom>
          <a:noFill/>
          <a:ln/>
        </p:spPr>
        <p:txBody>
          <a:bodyPr wrap="square" lIns="0" tIns="0" rIns="0" bIns="0" rtlCol="0" anchor="ctr"/>
          <a:lstStyle/>
          <a:p>
            <a:pPr marL="0" indent="0">
              <a:buNone/>
            </a:pPr>
            <a:r>
              <a:rPr lang="en-US" sz="880" b="1" dirty="0">
                <a:solidFill>
                  <a:srgbClr val="0D9E8D"/>
                </a:solidFill>
                <a:latin typeface="Calibri" pitchFamily="34" charset="0"/>
                <a:ea typeface="Calibri" pitchFamily="34" charset="-122"/>
                <a:cs typeface="Calibri" pitchFamily="34" charset="-120"/>
              </a:rPr>
              <a:t>Mental Health Act 1983 (Amended 2007)</a:t>
            </a:r>
            <a:endParaRPr lang="en-US" sz="880" dirty="0"/>
          </a:p>
        </p:txBody>
      </p:sp>
      <p:sp>
        <p:nvSpPr>
          <p:cNvPr id="70" name="Text 67"/>
          <p:cNvSpPr/>
          <p:nvPr/>
        </p:nvSpPr>
        <p:spPr>
          <a:xfrm>
            <a:off x="8247888" y="3968496"/>
            <a:ext cx="3703320" cy="310896"/>
          </a:xfrm>
          <a:prstGeom prst="rect">
            <a:avLst/>
          </a:prstGeom>
          <a:noFill/>
          <a:ln/>
        </p:spPr>
        <p:txBody>
          <a:bodyPr wrap="square" lIns="0" tIns="0" rIns="0" bIns="0" rtlCol="0" anchor="ctr"/>
          <a:lstStyle/>
          <a:p>
            <a:pPr marL="0" indent="0" algn="l">
              <a:buNone/>
            </a:pPr>
            <a:r>
              <a:rPr lang="en-US" sz="850" dirty="0">
                <a:solidFill>
                  <a:srgbClr val="3D3D5C"/>
                </a:solidFill>
                <a:latin typeface="Calibri" pitchFamily="34" charset="0"/>
                <a:ea typeface="Calibri" pitchFamily="34" charset="-122"/>
                <a:cs typeface="Calibri" pitchFamily="34" charset="-120"/>
              </a:rPr>
              <a:t>Provides compulsory treatment framework; applies rarely to OCD but risk of coercive care is ethically contested (UK Government, 2007).</a:t>
            </a:r>
            <a:endParaRPr lang="en-US" sz="850" dirty="0"/>
          </a:p>
        </p:txBody>
      </p:sp>
      <p:sp>
        <p:nvSpPr>
          <p:cNvPr id="71" name="Shape 68"/>
          <p:cNvSpPr/>
          <p:nvPr/>
        </p:nvSpPr>
        <p:spPr>
          <a:xfrm>
            <a:off x="8156448" y="4352544"/>
            <a:ext cx="3840480" cy="201168"/>
          </a:xfrm>
          <a:prstGeom prst="roundRect">
            <a:avLst>
              <a:gd name="adj" fmla="val 22727"/>
            </a:avLst>
          </a:prstGeom>
          <a:solidFill>
            <a:srgbClr val="EEF2F8"/>
          </a:solidFill>
          <a:ln w="12700">
            <a:solidFill>
              <a:srgbClr val="C8D0DF"/>
            </a:solidFill>
            <a:prstDash val="solid"/>
          </a:ln>
        </p:spPr>
      </p:sp>
      <p:sp>
        <p:nvSpPr>
          <p:cNvPr id="72" name="Text 69"/>
          <p:cNvSpPr/>
          <p:nvPr/>
        </p:nvSpPr>
        <p:spPr>
          <a:xfrm>
            <a:off x="8247888" y="4352544"/>
            <a:ext cx="3703320" cy="201168"/>
          </a:xfrm>
          <a:prstGeom prst="rect">
            <a:avLst/>
          </a:prstGeom>
          <a:noFill/>
          <a:ln/>
        </p:spPr>
        <p:txBody>
          <a:bodyPr wrap="square" lIns="0" tIns="0" rIns="0" bIns="0" rtlCol="0" anchor="ctr"/>
          <a:lstStyle/>
          <a:p>
            <a:pPr marL="0" indent="0">
              <a:buNone/>
            </a:pPr>
            <a:r>
              <a:rPr lang="en-US" sz="880" b="1" dirty="0">
                <a:solidFill>
                  <a:srgbClr val="0D9E8D"/>
                </a:solidFill>
                <a:latin typeface="Calibri" pitchFamily="34" charset="0"/>
                <a:ea typeface="Calibri" pitchFamily="34" charset="-122"/>
                <a:cs typeface="Calibri" pitchFamily="34" charset="-120"/>
              </a:rPr>
              <a:t>Equality Act 2010</a:t>
            </a:r>
            <a:endParaRPr lang="en-US" sz="880" dirty="0"/>
          </a:p>
        </p:txBody>
      </p:sp>
      <p:sp>
        <p:nvSpPr>
          <p:cNvPr id="73" name="Text 70"/>
          <p:cNvSpPr/>
          <p:nvPr/>
        </p:nvSpPr>
        <p:spPr>
          <a:xfrm>
            <a:off x="8247888" y="4572000"/>
            <a:ext cx="3703320" cy="310896"/>
          </a:xfrm>
          <a:prstGeom prst="rect">
            <a:avLst/>
          </a:prstGeom>
          <a:noFill/>
          <a:ln/>
        </p:spPr>
        <p:txBody>
          <a:bodyPr wrap="square" lIns="0" tIns="0" rIns="0" bIns="0" rtlCol="0" anchor="ctr"/>
          <a:lstStyle/>
          <a:p>
            <a:pPr marL="0" indent="0" algn="l">
              <a:buNone/>
            </a:pPr>
            <a:r>
              <a:rPr lang="en-US" sz="850" dirty="0">
                <a:solidFill>
                  <a:srgbClr val="3D3D5C"/>
                </a:solidFill>
                <a:latin typeface="Calibri" pitchFamily="34" charset="0"/>
                <a:ea typeface="Calibri" pitchFamily="34" charset="-122"/>
                <a:cs typeface="Calibri" pitchFamily="34" charset="-120"/>
              </a:rPr>
              <a:t>OCD recognised as a disability — employers must make reasonable adjustments; awareness remains low (UK Government, 2010).</a:t>
            </a:r>
            <a:endParaRPr lang="en-US" sz="850" dirty="0"/>
          </a:p>
        </p:txBody>
      </p:sp>
      <p:sp>
        <p:nvSpPr>
          <p:cNvPr id="74" name="Shape 71"/>
          <p:cNvSpPr/>
          <p:nvPr/>
        </p:nvSpPr>
        <p:spPr>
          <a:xfrm>
            <a:off x="8156448" y="4956048"/>
            <a:ext cx="3840480" cy="201168"/>
          </a:xfrm>
          <a:prstGeom prst="roundRect">
            <a:avLst>
              <a:gd name="adj" fmla="val 22727"/>
            </a:avLst>
          </a:prstGeom>
          <a:solidFill>
            <a:srgbClr val="EEF2F8"/>
          </a:solidFill>
          <a:ln w="12700">
            <a:solidFill>
              <a:srgbClr val="C8D0DF"/>
            </a:solidFill>
            <a:prstDash val="solid"/>
          </a:ln>
        </p:spPr>
      </p:sp>
      <p:sp>
        <p:nvSpPr>
          <p:cNvPr id="75" name="Text 72"/>
          <p:cNvSpPr/>
          <p:nvPr/>
        </p:nvSpPr>
        <p:spPr>
          <a:xfrm>
            <a:off x="8247888" y="4956048"/>
            <a:ext cx="3703320" cy="201168"/>
          </a:xfrm>
          <a:prstGeom prst="rect">
            <a:avLst/>
          </a:prstGeom>
          <a:noFill/>
          <a:ln/>
        </p:spPr>
        <p:txBody>
          <a:bodyPr wrap="square" lIns="0" tIns="0" rIns="0" bIns="0" rtlCol="0" anchor="ctr"/>
          <a:lstStyle/>
          <a:p>
            <a:pPr marL="0" indent="0">
              <a:buNone/>
            </a:pPr>
            <a:r>
              <a:rPr lang="en-US" sz="880" b="1" dirty="0">
                <a:solidFill>
                  <a:srgbClr val="0D9E8D"/>
                </a:solidFill>
                <a:latin typeface="Calibri" pitchFamily="34" charset="0"/>
                <a:ea typeface="Calibri" pitchFamily="34" charset="-122"/>
                <a:cs typeface="Calibri" pitchFamily="34" charset="-120"/>
              </a:rPr>
              <a:t>NICE CG31 (2005, 2023 Update)</a:t>
            </a:r>
            <a:endParaRPr lang="en-US" sz="880" dirty="0"/>
          </a:p>
        </p:txBody>
      </p:sp>
      <p:sp>
        <p:nvSpPr>
          <p:cNvPr id="76" name="Text 73"/>
          <p:cNvSpPr/>
          <p:nvPr/>
        </p:nvSpPr>
        <p:spPr>
          <a:xfrm>
            <a:off x="8247888" y="5175504"/>
            <a:ext cx="3703320" cy="310896"/>
          </a:xfrm>
          <a:prstGeom prst="rect">
            <a:avLst/>
          </a:prstGeom>
          <a:noFill/>
          <a:ln/>
        </p:spPr>
        <p:txBody>
          <a:bodyPr wrap="square" lIns="0" tIns="0" rIns="0" bIns="0" rtlCol="0" anchor="ctr"/>
          <a:lstStyle/>
          <a:p>
            <a:pPr marL="0" indent="0" algn="l">
              <a:buNone/>
            </a:pPr>
            <a:r>
              <a:rPr lang="en-US" sz="850" dirty="0">
                <a:solidFill>
                  <a:srgbClr val="3D3D5C"/>
                </a:solidFill>
                <a:latin typeface="Calibri" pitchFamily="34" charset="0"/>
                <a:ea typeface="Calibri" pitchFamily="34" charset="-122"/>
                <a:cs typeface="Calibri" pitchFamily="34" charset="-120"/>
              </a:rPr>
              <a:t>Mandates stepped-care CBT/ERP; updated guidance reflects digital delivery. Under-implementation persists (NICE, 2023).</a:t>
            </a:r>
            <a:endParaRPr lang="en-US" sz="850" dirty="0"/>
          </a:p>
        </p:txBody>
      </p:sp>
      <p:sp>
        <p:nvSpPr>
          <p:cNvPr id="77" name="Shape 74"/>
          <p:cNvSpPr/>
          <p:nvPr/>
        </p:nvSpPr>
        <p:spPr>
          <a:xfrm>
            <a:off x="8156448" y="5559552"/>
            <a:ext cx="3840480" cy="201168"/>
          </a:xfrm>
          <a:prstGeom prst="roundRect">
            <a:avLst>
              <a:gd name="adj" fmla="val 22727"/>
            </a:avLst>
          </a:prstGeom>
          <a:solidFill>
            <a:srgbClr val="EEF2F8"/>
          </a:solidFill>
          <a:ln w="12700">
            <a:solidFill>
              <a:srgbClr val="C8D0DF"/>
            </a:solidFill>
            <a:prstDash val="solid"/>
          </a:ln>
        </p:spPr>
      </p:sp>
      <p:sp>
        <p:nvSpPr>
          <p:cNvPr id="78" name="Text 75"/>
          <p:cNvSpPr/>
          <p:nvPr/>
        </p:nvSpPr>
        <p:spPr>
          <a:xfrm>
            <a:off x="8247888" y="5559552"/>
            <a:ext cx="3703320" cy="201168"/>
          </a:xfrm>
          <a:prstGeom prst="rect">
            <a:avLst/>
          </a:prstGeom>
          <a:noFill/>
          <a:ln/>
        </p:spPr>
        <p:txBody>
          <a:bodyPr wrap="square" lIns="0" tIns="0" rIns="0" bIns="0" rtlCol="0" anchor="ctr"/>
          <a:lstStyle/>
          <a:p>
            <a:pPr marL="0" indent="0">
              <a:buNone/>
            </a:pPr>
            <a:r>
              <a:rPr lang="en-US" sz="880" b="1" dirty="0">
                <a:solidFill>
                  <a:srgbClr val="0D9E8D"/>
                </a:solidFill>
                <a:latin typeface="Calibri" pitchFamily="34" charset="0"/>
                <a:ea typeface="Calibri" pitchFamily="34" charset="-122"/>
                <a:cs typeface="Calibri" pitchFamily="34" charset="-120"/>
              </a:rPr>
              <a:t>Five Year Forward View (NHS England, 2016)</a:t>
            </a:r>
            <a:endParaRPr lang="en-US" sz="880" dirty="0"/>
          </a:p>
        </p:txBody>
      </p:sp>
      <p:sp>
        <p:nvSpPr>
          <p:cNvPr id="79" name="Text 76"/>
          <p:cNvSpPr/>
          <p:nvPr/>
        </p:nvSpPr>
        <p:spPr>
          <a:xfrm>
            <a:off x="8247888" y="5779008"/>
            <a:ext cx="3703320" cy="310896"/>
          </a:xfrm>
          <a:prstGeom prst="rect">
            <a:avLst/>
          </a:prstGeom>
          <a:noFill/>
          <a:ln/>
        </p:spPr>
        <p:txBody>
          <a:bodyPr wrap="square" lIns="0" tIns="0" rIns="0" bIns="0" rtlCol="0" anchor="ctr"/>
          <a:lstStyle/>
          <a:p>
            <a:pPr marL="0" indent="0" algn="l">
              <a:buNone/>
            </a:pPr>
            <a:r>
              <a:rPr lang="en-US" sz="850" dirty="0">
                <a:solidFill>
                  <a:srgbClr val="3D3D5C"/>
                </a:solidFill>
                <a:latin typeface="Calibri" pitchFamily="34" charset="0"/>
                <a:ea typeface="Calibri" pitchFamily="34" charset="-122"/>
                <a:cs typeface="Calibri" pitchFamily="34" charset="-120"/>
              </a:rPr>
              <a:t>Pledged parity of esteem; OCD-specific services remain fragmented; dedicated clinics in &lt;30% of regions (OCD-UK, 2021).</a:t>
            </a:r>
            <a:endParaRPr lang="en-US" sz="850" dirty="0"/>
          </a:p>
        </p:txBody>
      </p:sp>
      <p:sp>
        <p:nvSpPr>
          <p:cNvPr id="80" name="Shape 77"/>
          <p:cNvSpPr/>
          <p:nvPr/>
        </p:nvSpPr>
        <p:spPr>
          <a:xfrm>
            <a:off x="8156448" y="6217920"/>
            <a:ext cx="3840480" cy="347472"/>
          </a:xfrm>
          <a:prstGeom prst="roundRect">
            <a:avLst>
              <a:gd name="adj" fmla="val 18421"/>
            </a:avLst>
          </a:prstGeom>
          <a:solidFill>
            <a:srgbClr val="E63946"/>
          </a:solidFill>
          <a:ln w="12700">
            <a:solidFill>
              <a:srgbClr val="E63946"/>
            </a:solidFill>
            <a:prstDash val="solid"/>
          </a:ln>
        </p:spPr>
      </p:sp>
      <p:sp>
        <p:nvSpPr>
          <p:cNvPr id="81" name="Text 78"/>
          <p:cNvSpPr/>
          <p:nvPr/>
        </p:nvSpPr>
        <p:spPr>
          <a:xfrm>
            <a:off x="8266176" y="6217920"/>
            <a:ext cx="3703320" cy="347472"/>
          </a:xfrm>
          <a:prstGeom prst="rect">
            <a:avLst/>
          </a:prstGeom>
          <a:noFill/>
          <a:ln/>
        </p:spPr>
        <p:txBody>
          <a:bodyPr wrap="square" lIns="0" tIns="0" rIns="0" bIns="0" rtlCol="0" anchor="ctr"/>
          <a:lstStyle/>
          <a:p>
            <a:pPr marL="0" indent="0">
              <a:buNone/>
            </a:pPr>
            <a:r>
              <a:rPr lang="en-US" sz="1000" b="1" dirty="0">
                <a:solidFill>
                  <a:srgbClr val="FFFFFF"/>
                </a:solidFill>
                <a:latin typeface="Calibri" pitchFamily="34" charset="0"/>
                <a:ea typeface="Calibri" pitchFamily="34" charset="-122"/>
                <a:cs typeface="Calibri" pitchFamily="34" charset="-120"/>
              </a:rPr>
              <a:t>💡  RECOMMENDATIONS FOR FUTURE POLICY &amp; PRACTICE</a:t>
            </a:r>
            <a:endParaRPr lang="en-US" sz="1000" dirty="0"/>
          </a:p>
        </p:txBody>
      </p:sp>
      <p:sp>
        <p:nvSpPr>
          <p:cNvPr id="82" name="Text 79"/>
          <p:cNvSpPr/>
          <p:nvPr/>
        </p:nvSpPr>
        <p:spPr>
          <a:xfrm>
            <a:off x="8247888" y="6638544"/>
            <a:ext cx="3703320" cy="274320"/>
          </a:xfrm>
          <a:prstGeom prst="rect">
            <a:avLst/>
          </a:prstGeom>
          <a:noFill/>
          <a:ln/>
        </p:spPr>
        <p:txBody>
          <a:bodyPr wrap="square" lIns="0" tIns="0" rIns="0" bIns="0" rtlCol="0" anchor="ctr"/>
          <a:lstStyle/>
          <a:p>
            <a:pPr marL="0" indent="0" algn="l">
              <a:buNone/>
            </a:pPr>
            <a:r>
              <a:rPr lang="en-US" sz="880" dirty="0">
                <a:solidFill>
                  <a:srgbClr val="1A1A2E"/>
                </a:solidFill>
                <a:latin typeface="Calibri" pitchFamily="34" charset="0"/>
                <a:ea typeface="Calibri" pitchFamily="34" charset="-122"/>
                <a:cs typeface="Calibri" pitchFamily="34" charset="-120"/>
              </a:rPr>
              <a:t>1. Expand nationally commissioned OCD specialist services aligned with NICE CG31 stepped-care models.</a:t>
            </a:r>
            <a:endParaRPr lang="en-US" sz="880" dirty="0"/>
          </a:p>
        </p:txBody>
      </p:sp>
      <p:sp>
        <p:nvSpPr>
          <p:cNvPr id="83" name="Text 80"/>
          <p:cNvSpPr/>
          <p:nvPr/>
        </p:nvSpPr>
        <p:spPr>
          <a:xfrm>
            <a:off x="8247888" y="6940296"/>
            <a:ext cx="3703320" cy="274320"/>
          </a:xfrm>
          <a:prstGeom prst="rect">
            <a:avLst/>
          </a:prstGeom>
          <a:noFill/>
          <a:ln/>
        </p:spPr>
        <p:txBody>
          <a:bodyPr wrap="square" lIns="0" tIns="0" rIns="0" bIns="0" rtlCol="0" anchor="ctr"/>
          <a:lstStyle/>
          <a:p>
            <a:pPr marL="0" indent="0" algn="l">
              <a:buNone/>
            </a:pPr>
            <a:r>
              <a:rPr lang="en-US" sz="880" dirty="0">
                <a:solidFill>
                  <a:srgbClr val="1A1A2E"/>
                </a:solidFill>
                <a:latin typeface="Calibri" pitchFamily="34" charset="0"/>
                <a:ea typeface="Calibri" pitchFamily="34" charset="-122"/>
                <a:cs typeface="Calibri" pitchFamily="34" charset="-120"/>
              </a:rPr>
              <a:t>2. Mandate cultural competence training for all IAPT/NHS Talking Therapies staff to reduce diagnostic disparities.</a:t>
            </a:r>
            <a:endParaRPr lang="en-US" sz="880" dirty="0"/>
          </a:p>
        </p:txBody>
      </p:sp>
      <p:sp>
        <p:nvSpPr>
          <p:cNvPr id="84" name="Text 81"/>
          <p:cNvSpPr/>
          <p:nvPr/>
        </p:nvSpPr>
        <p:spPr>
          <a:xfrm>
            <a:off x="8247888" y="7242048"/>
            <a:ext cx="3703320" cy="274320"/>
          </a:xfrm>
          <a:prstGeom prst="rect">
            <a:avLst/>
          </a:prstGeom>
          <a:noFill/>
          <a:ln/>
        </p:spPr>
        <p:txBody>
          <a:bodyPr wrap="square" lIns="0" tIns="0" rIns="0" bIns="0" rtlCol="0" anchor="ctr"/>
          <a:lstStyle/>
          <a:p>
            <a:pPr marL="0" indent="0" algn="l">
              <a:buNone/>
            </a:pPr>
            <a:r>
              <a:rPr lang="en-US" sz="880" dirty="0">
                <a:solidFill>
                  <a:srgbClr val="1A1A2E"/>
                </a:solidFill>
                <a:latin typeface="Calibri" pitchFamily="34" charset="0"/>
                <a:ea typeface="Calibri" pitchFamily="34" charset="-122"/>
                <a:cs typeface="Calibri" pitchFamily="34" charset="-120"/>
              </a:rPr>
              <a:t>3. Implement anti-stigma campaigns targeting media and public discourse, co-produced with OCD-lived-experience advocates.</a:t>
            </a:r>
            <a:endParaRPr lang="en-US" sz="880" dirty="0"/>
          </a:p>
        </p:txBody>
      </p:sp>
      <p:sp>
        <p:nvSpPr>
          <p:cNvPr id="85" name="Text 82"/>
          <p:cNvSpPr/>
          <p:nvPr/>
        </p:nvSpPr>
        <p:spPr>
          <a:xfrm>
            <a:off x="8247888" y="7543800"/>
            <a:ext cx="3703320" cy="274320"/>
          </a:xfrm>
          <a:prstGeom prst="rect">
            <a:avLst/>
          </a:prstGeom>
          <a:noFill/>
          <a:ln/>
        </p:spPr>
        <p:txBody>
          <a:bodyPr wrap="square" lIns="0" tIns="0" rIns="0" bIns="0" rtlCol="0" anchor="ctr"/>
          <a:lstStyle/>
          <a:p>
            <a:pPr marL="0" indent="0" algn="l">
              <a:buNone/>
            </a:pPr>
            <a:r>
              <a:rPr lang="en-US" sz="880" dirty="0">
                <a:solidFill>
                  <a:srgbClr val="1A1A2E"/>
                </a:solidFill>
                <a:latin typeface="Calibri" pitchFamily="34" charset="0"/>
                <a:ea typeface="Calibri" pitchFamily="34" charset="-122"/>
                <a:cs typeface="Calibri" pitchFamily="34" charset="-120"/>
              </a:rPr>
              <a:t>4. Reform the Mental Health Act 2023 review to explicitly address OCD within community treatment planning.</a:t>
            </a:r>
            <a:endParaRPr lang="en-US" sz="880" dirty="0"/>
          </a:p>
        </p:txBody>
      </p:sp>
      <p:sp>
        <p:nvSpPr>
          <p:cNvPr id="86" name="Text 83"/>
          <p:cNvSpPr/>
          <p:nvPr/>
        </p:nvSpPr>
        <p:spPr>
          <a:xfrm>
            <a:off x="8247888" y="7845552"/>
            <a:ext cx="3703320" cy="274320"/>
          </a:xfrm>
          <a:prstGeom prst="rect">
            <a:avLst/>
          </a:prstGeom>
          <a:noFill/>
          <a:ln/>
        </p:spPr>
        <p:txBody>
          <a:bodyPr wrap="square" lIns="0" tIns="0" rIns="0" bIns="0" rtlCol="0" anchor="ctr"/>
          <a:lstStyle/>
          <a:p>
            <a:pPr marL="0" indent="0" algn="l">
              <a:buNone/>
            </a:pPr>
            <a:r>
              <a:rPr lang="en-US" sz="880" dirty="0">
                <a:solidFill>
                  <a:srgbClr val="1A1A2E"/>
                </a:solidFill>
                <a:latin typeface="Calibri" pitchFamily="34" charset="0"/>
                <a:ea typeface="Calibri" pitchFamily="34" charset="-122"/>
                <a:cs typeface="Calibri" pitchFamily="34" charset="-120"/>
              </a:rPr>
              <a:t>5. Increase ring-fenced NHS funding for digital ERP platforms with safeguarded equity of access provisions.</a:t>
            </a:r>
            <a:endParaRPr lang="en-US" sz="880" dirty="0"/>
          </a:p>
        </p:txBody>
      </p:sp>
      <p:sp>
        <p:nvSpPr>
          <p:cNvPr id="87" name="Text 84"/>
          <p:cNvSpPr/>
          <p:nvPr/>
        </p:nvSpPr>
        <p:spPr>
          <a:xfrm>
            <a:off x="8247888" y="8147304"/>
            <a:ext cx="3703320" cy="274320"/>
          </a:xfrm>
          <a:prstGeom prst="rect">
            <a:avLst/>
          </a:prstGeom>
          <a:noFill/>
          <a:ln/>
        </p:spPr>
        <p:txBody>
          <a:bodyPr wrap="square" lIns="0" tIns="0" rIns="0" bIns="0" rtlCol="0" anchor="ctr"/>
          <a:lstStyle/>
          <a:p>
            <a:pPr marL="0" indent="0" algn="l">
              <a:buNone/>
            </a:pPr>
            <a:r>
              <a:rPr lang="en-US" sz="880" dirty="0">
                <a:solidFill>
                  <a:srgbClr val="1A1A2E"/>
                </a:solidFill>
                <a:latin typeface="Calibri" pitchFamily="34" charset="0"/>
                <a:ea typeface="Calibri" pitchFamily="34" charset="-122"/>
                <a:cs typeface="Calibri" pitchFamily="34" charset="-120"/>
              </a:rPr>
              <a:t>6. Prioritise diverse, representative samples in future OCD RCTs to address generalisability gaps.</a:t>
            </a:r>
            <a:endParaRPr lang="en-US" sz="880"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 3">
    <p:bg>
      <p:bgPr>
        <a:solidFill>
          <a:srgbClr val="0D1B2A"/>
        </a:solidFill>
        <a:effectLst/>
      </p:bgPr>
    </p:bg>
    <p:spTree>
      <p:nvGrpSpPr>
        <p:cNvPr id="1" name=""/>
        <p:cNvGrpSpPr/>
        <p:nvPr/>
      </p:nvGrpSpPr>
      <p:grpSpPr>
        <a:xfrm>
          <a:off x="0" y="0"/>
          <a:ext cx="0" cy="0"/>
          <a:chOff x="0" y="0"/>
          <a:chExt cx="0" cy="0"/>
        </a:xfrm>
      </p:grpSpPr>
      <p:sp>
        <p:nvSpPr>
          <p:cNvPr id="2" name="Shape 0"/>
          <p:cNvSpPr/>
          <p:nvPr/>
        </p:nvSpPr>
        <p:spPr>
          <a:xfrm>
            <a:off x="0" y="0"/>
            <a:ext cx="12161520" cy="658368"/>
          </a:xfrm>
          <a:prstGeom prst="rect">
            <a:avLst/>
          </a:prstGeom>
          <a:solidFill>
            <a:srgbClr val="1B2A4A"/>
          </a:solidFill>
          <a:ln w="12700">
            <a:solidFill>
              <a:srgbClr val="1B2A4A"/>
            </a:solidFill>
            <a:prstDash val="solid"/>
          </a:ln>
        </p:spPr>
      </p:sp>
      <p:sp>
        <p:nvSpPr>
          <p:cNvPr id="3" name="Text 1"/>
          <p:cNvSpPr/>
          <p:nvPr/>
        </p:nvSpPr>
        <p:spPr>
          <a:xfrm>
            <a:off x="365760" y="0"/>
            <a:ext cx="11430000" cy="658368"/>
          </a:xfrm>
          <a:prstGeom prst="rect">
            <a:avLst/>
          </a:prstGeom>
          <a:noFill/>
          <a:ln/>
        </p:spPr>
        <p:txBody>
          <a:bodyPr wrap="square" lIns="0" tIns="0" rIns="0" bIns="0" rtlCol="0" anchor="ctr"/>
          <a:lstStyle/>
          <a:p>
            <a:pPr marL="0" indent="0">
              <a:buNone/>
            </a:pPr>
            <a:r>
              <a:rPr lang="en-US" sz="2200" b="1" dirty="0">
                <a:solidFill>
                  <a:srgbClr val="FFFFFF"/>
                </a:solidFill>
                <a:latin typeface="Cambria" pitchFamily="34" charset="0"/>
                <a:ea typeface="Cambria" pitchFamily="34" charset="-122"/>
                <a:cs typeface="Cambria" pitchFamily="34" charset="-120"/>
              </a:rPr>
              <a:t>References</a:t>
            </a:r>
            <a:endParaRPr lang="en-US" sz="2200" dirty="0"/>
          </a:p>
        </p:txBody>
      </p:sp>
      <p:sp>
        <p:nvSpPr>
          <p:cNvPr id="4" name="Shape 2"/>
          <p:cNvSpPr/>
          <p:nvPr/>
        </p:nvSpPr>
        <p:spPr>
          <a:xfrm>
            <a:off x="10515600" y="146304"/>
            <a:ext cx="1325880" cy="347472"/>
          </a:xfrm>
          <a:prstGeom prst="roundRect">
            <a:avLst>
              <a:gd name="adj" fmla="val 18421"/>
            </a:avLst>
          </a:prstGeom>
          <a:solidFill>
            <a:srgbClr val="0D9E8D"/>
          </a:solidFill>
          <a:ln w="12700">
            <a:solidFill>
              <a:srgbClr val="0D9E8D"/>
            </a:solidFill>
            <a:prstDash val="solid"/>
          </a:ln>
        </p:spPr>
      </p:sp>
      <p:sp>
        <p:nvSpPr>
          <p:cNvPr id="5" name="Text 3"/>
          <p:cNvSpPr/>
          <p:nvPr/>
        </p:nvSpPr>
        <p:spPr>
          <a:xfrm>
            <a:off x="10515600" y="146304"/>
            <a:ext cx="1325880" cy="347472"/>
          </a:xfrm>
          <a:prstGeom prst="rect">
            <a:avLst/>
          </a:prstGeom>
          <a:noFill/>
          <a:ln/>
        </p:spPr>
        <p:txBody>
          <a:bodyPr wrap="square" lIns="0" tIns="0" rIns="0" bIns="0" rtlCol="0" anchor="ctr"/>
          <a:lstStyle/>
          <a:p>
            <a:pPr marL="0" indent="0" algn="ctr">
              <a:buNone/>
            </a:pPr>
            <a:r>
              <a:rPr lang="en-US" sz="950" b="1" dirty="0">
                <a:solidFill>
                  <a:srgbClr val="FFFFFF"/>
                </a:solidFill>
                <a:latin typeface="Calibri" pitchFamily="34" charset="0"/>
                <a:ea typeface="Calibri" pitchFamily="34" charset="-122"/>
                <a:cs typeface="Calibri" pitchFamily="34" charset="-120"/>
              </a:rPr>
              <a:t>UWTSD Harvard</a:t>
            </a:r>
            <a:endParaRPr lang="en-US" sz="950" dirty="0"/>
          </a:p>
        </p:txBody>
      </p:sp>
      <p:sp>
        <p:nvSpPr>
          <p:cNvPr id="6" name="Text 4"/>
          <p:cNvSpPr/>
          <p:nvPr/>
        </p:nvSpPr>
        <p:spPr>
          <a:xfrm>
            <a:off x="274320" y="777240"/>
            <a:ext cx="5669280" cy="256032"/>
          </a:xfrm>
          <a:prstGeom prst="rect">
            <a:avLst/>
          </a:prstGeom>
          <a:noFill/>
          <a:ln/>
        </p:spPr>
        <p:txBody>
          <a:bodyPr wrap="square" lIns="0" tIns="0" rIns="0" bIns="0" rtlCol="0" anchor="t"/>
          <a:lstStyle/>
          <a:p>
            <a:pPr marL="0" indent="0" algn="l">
              <a:buNone/>
            </a:pPr>
            <a:r>
              <a:rPr lang="en-US" sz="780" dirty="0">
                <a:solidFill>
                  <a:srgbClr val="B8CCDF"/>
                </a:solidFill>
                <a:latin typeface="Calibri" pitchFamily="34" charset="0"/>
                <a:ea typeface="Calibri" pitchFamily="34" charset="-122"/>
                <a:cs typeface="Calibri" pitchFamily="34" charset="-120"/>
              </a:rPr>
              <a:t>Abramowitz, J.S., Taylor, S. and McKay, D. (2009) 'Obsessive-compulsive disorder', The Lancet, 374(9688), pp. 491–499. https://doi.org/10.1016/S0140-6736(09)60240-3</a:t>
            </a:r>
            <a:endParaRPr lang="en-US" sz="780" dirty="0"/>
          </a:p>
        </p:txBody>
      </p:sp>
      <p:sp>
        <p:nvSpPr>
          <p:cNvPr id="7" name="Text 5"/>
          <p:cNvSpPr/>
          <p:nvPr/>
        </p:nvSpPr>
        <p:spPr>
          <a:xfrm>
            <a:off x="274320" y="1005840"/>
            <a:ext cx="5669280" cy="256032"/>
          </a:xfrm>
          <a:prstGeom prst="rect">
            <a:avLst/>
          </a:prstGeom>
          <a:noFill/>
          <a:ln/>
        </p:spPr>
        <p:txBody>
          <a:bodyPr wrap="square" lIns="0" tIns="0" rIns="0" bIns="0" rtlCol="0" anchor="t"/>
          <a:lstStyle/>
          <a:p>
            <a:pPr marL="0" indent="0" algn="l">
              <a:buNone/>
            </a:pPr>
            <a:r>
              <a:rPr lang="en-US" sz="780" dirty="0">
                <a:solidFill>
                  <a:srgbClr val="B8CCDF"/>
                </a:solidFill>
                <a:latin typeface="Calibri" pitchFamily="34" charset="0"/>
                <a:ea typeface="Calibri" pitchFamily="34" charset="-122"/>
                <a:cs typeface="Calibri" pitchFamily="34" charset="-120"/>
              </a:rPr>
              <a:t>Abramowitz, J.S., Blakey, S.M., Reuman, L. and Buchholz, J.L. (2019) 'New directions in the cognitive-behavioral treatment of OCD: theory, research, and practice', Behavior Therapy, 49(3), pp. 311–322.</a:t>
            </a:r>
            <a:endParaRPr lang="en-US" sz="780" dirty="0"/>
          </a:p>
        </p:txBody>
      </p:sp>
      <p:sp>
        <p:nvSpPr>
          <p:cNvPr id="8" name="Text 6"/>
          <p:cNvSpPr/>
          <p:nvPr/>
        </p:nvSpPr>
        <p:spPr>
          <a:xfrm>
            <a:off x="274320" y="1234440"/>
            <a:ext cx="5669280" cy="256032"/>
          </a:xfrm>
          <a:prstGeom prst="rect">
            <a:avLst/>
          </a:prstGeom>
          <a:noFill/>
          <a:ln/>
        </p:spPr>
        <p:txBody>
          <a:bodyPr wrap="square" lIns="0" tIns="0" rIns="0" bIns="0" rtlCol="0" anchor="t"/>
          <a:lstStyle/>
          <a:p>
            <a:pPr marL="0" indent="0" algn="l">
              <a:buNone/>
            </a:pPr>
            <a:r>
              <a:rPr lang="en-US" sz="780" dirty="0">
                <a:solidFill>
                  <a:srgbClr val="B8CCDF"/>
                </a:solidFill>
                <a:latin typeface="Calibri" pitchFamily="34" charset="0"/>
                <a:ea typeface="Calibri" pitchFamily="34" charset="-122"/>
                <a:cs typeface="Calibri" pitchFamily="34" charset="-120"/>
              </a:rPr>
              <a:t>American Psychiatric Association (APA) (1980) Diagnostic and Statistical Manual of Mental Disorders. 3rd edn. Washington, DC: APA.</a:t>
            </a:r>
            <a:endParaRPr lang="en-US" sz="780" dirty="0"/>
          </a:p>
        </p:txBody>
      </p:sp>
      <p:sp>
        <p:nvSpPr>
          <p:cNvPr id="9" name="Text 7"/>
          <p:cNvSpPr/>
          <p:nvPr/>
        </p:nvSpPr>
        <p:spPr>
          <a:xfrm>
            <a:off x="274320" y="1463040"/>
            <a:ext cx="5669280" cy="256032"/>
          </a:xfrm>
          <a:prstGeom prst="rect">
            <a:avLst/>
          </a:prstGeom>
          <a:noFill/>
          <a:ln/>
        </p:spPr>
        <p:txBody>
          <a:bodyPr wrap="square" lIns="0" tIns="0" rIns="0" bIns="0" rtlCol="0" anchor="t"/>
          <a:lstStyle/>
          <a:p>
            <a:pPr marL="0" indent="0" algn="l">
              <a:buNone/>
            </a:pPr>
            <a:r>
              <a:rPr lang="en-US" sz="780" dirty="0">
                <a:solidFill>
                  <a:srgbClr val="B8CCDF"/>
                </a:solidFill>
                <a:latin typeface="Calibri" pitchFamily="34" charset="0"/>
                <a:ea typeface="Calibri" pitchFamily="34" charset="-122"/>
                <a:cs typeface="Calibri" pitchFamily="34" charset="-120"/>
              </a:rPr>
              <a:t>Berrios, G.E. (1989) 'Obsessive-compulsive disorder: its conceptual history in France during the 19th century', Comprehensive Psychiatry, 30(4), pp. 283–295.</a:t>
            </a:r>
            <a:endParaRPr lang="en-US" sz="780" dirty="0"/>
          </a:p>
        </p:txBody>
      </p:sp>
      <p:sp>
        <p:nvSpPr>
          <p:cNvPr id="10" name="Text 8"/>
          <p:cNvSpPr/>
          <p:nvPr/>
        </p:nvSpPr>
        <p:spPr>
          <a:xfrm>
            <a:off x="274320" y="1691640"/>
            <a:ext cx="5669280" cy="256032"/>
          </a:xfrm>
          <a:prstGeom prst="rect">
            <a:avLst/>
          </a:prstGeom>
          <a:noFill/>
          <a:ln/>
        </p:spPr>
        <p:txBody>
          <a:bodyPr wrap="square" lIns="0" tIns="0" rIns="0" bIns="0" rtlCol="0" anchor="t"/>
          <a:lstStyle/>
          <a:p>
            <a:pPr marL="0" indent="0" algn="l">
              <a:buNone/>
            </a:pPr>
            <a:r>
              <a:rPr lang="en-US" sz="780" dirty="0">
                <a:solidFill>
                  <a:srgbClr val="B8CCDF"/>
                </a:solidFill>
                <a:latin typeface="Calibri" pitchFamily="34" charset="0"/>
                <a:ea typeface="Calibri" pitchFamily="34" charset="-122"/>
                <a:cs typeface="Calibri" pitchFamily="34" charset="-120"/>
              </a:rPr>
              <a:t>Carmi, L., Tendler, A., Bystritsky, A., Hollander, E., Blumberger, D.M., Daskalakis, J., Ward, H., Lapidus, K., Goodman, W., et al. (2019) 'Efficacy and safety of deep transcranial magnetic stimulation for obsessive-compulsive disorder', American Journal of Psychiatry, 176(11), pp. 931–938.</a:t>
            </a:r>
            <a:endParaRPr lang="en-US" sz="780" dirty="0"/>
          </a:p>
        </p:txBody>
      </p:sp>
      <p:sp>
        <p:nvSpPr>
          <p:cNvPr id="11" name="Text 9"/>
          <p:cNvSpPr/>
          <p:nvPr/>
        </p:nvSpPr>
        <p:spPr>
          <a:xfrm>
            <a:off x="274320" y="1920240"/>
            <a:ext cx="5669280" cy="256032"/>
          </a:xfrm>
          <a:prstGeom prst="rect">
            <a:avLst/>
          </a:prstGeom>
          <a:noFill/>
          <a:ln/>
        </p:spPr>
        <p:txBody>
          <a:bodyPr wrap="square" lIns="0" tIns="0" rIns="0" bIns="0" rtlCol="0" anchor="t"/>
          <a:lstStyle/>
          <a:p>
            <a:pPr marL="0" indent="0" algn="l">
              <a:buNone/>
            </a:pPr>
            <a:r>
              <a:rPr lang="en-US" sz="780" dirty="0">
                <a:solidFill>
                  <a:srgbClr val="B8CCDF"/>
                </a:solidFill>
                <a:latin typeface="Calibri" pitchFamily="34" charset="0"/>
                <a:ea typeface="Calibri" pitchFamily="34" charset="-122"/>
                <a:cs typeface="Calibri" pitchFamily="34" charset="-120"/>
              </a:rPr>
              <a:t>Corrigan, P.W., Druss, B.G. and Perlick, D.A. (2012) 'The impact of mental illness stigma on seeking and participating in mental health care', Psychological Science in the Public Interest, 15(2), pp. 37–70.</a:t>
            </a:r>
            <a:endParaRPr lang="en-US" sz="780" dirty="0"/>
          </a:p>
        </p:txBody>
      </p:sp>
      <p:sp>
        <p:nvSpPr>
          <p:cNvPr id="12" name="Text 10"/>
          <p:cNvSpPr/>
          <p:nvPr/>
        </p:nvSpPr>
        <p:spPr>
          <a:xfrm>
            <a:off x="274320" y="2148840"/>
            <a:ext cx="5669280" cy="256032"/>
          </a:xfrm>
          <a:prstGeom prst="rect">
            <a:avLst/>
          </a:prstGeom>
          <a:noFill/>
          <a:ln/>
        </p:spPr>
        <p:txBody>
          <a:bodyPr wrap="square" lIns="0" tIns="0" rIns="0" bIns="0" rtlCol="0" anchor="t"/>
          <a:lstStyle/>
          <a:p>
            <a:pPr marL="0" indent="0" algn="l">
              <a:buNone/>
            </a:pPr>
            <a:r>
              <a:rPr lang="en-US" sz="780" dirty="0">
                <a:solidFill>
                  <a:srgbClr val="B8CCDF"/>
                </a:solidFill>
                <a:latin typeface="Calibri" pitchFamily="34" charset="0"/>
                <a:ea typeface="Calibri" pitchFamily="34" charset="-122"/>
                <a:cs typeface="Calibri" pitchFamily="34" charset="-120"/>
              </a:rPr>
              <a:t>Freud, S. (1909) 'Notes upon a case of obsessional neurosis', in Strachey, J. (ed.) The Standard Edition of the Complete Psychological Works of Sigmund Freud, Vol. 10. London: Hogarth Press, pp. 153–249.</a:t>
            </a:r>
            <a:endParaRPr lang="en-US" sz="780" dirty="0"/>
          </a:p>
        </p:txBody>
      </p:sp>
      <p:sp>
        <p:nvSpPr>
          <p:cNvPr id="13" name="Text 11"/>
          <p:cNvSpPr/>
          <p:nvPr/>
        </p:nvSpPr>
        <p:spPr>
          <a:xfrm>
            <a:off x="274320" y="2377440"/>
            <a:ext cx="5669280" cy="256032"/>
          </a:xfrm>
          <a:prstGeom prst="rect">
            <a:avLst/>
          </a:prstGeom>
          <a:noFill/>
          <a:ln/>
        </p:spPr>
        <p:txBody>
          <a:bodyPr wrap="square" lIns="0" tIns="0" rIns="0" bIns="0" rtlCol="0" anchor="t"/>
          <a:lstStyle/>
          <a:p>
            <a:pPr marL="0" indent="0" algn="l">
              <a:buNone/>
            </a:pPr>
            <a:r>
              <a:rPr lang="en-US" sz="780" dirty="0">
                <a:solidFill>
                  <a:srgbClr val="B8CCDF"/>
                </a:solidFill>
                <a:latin typeface="Calibri" pitchFamily="34" charset="0"/>
                <a:ea typeface="Calibri" pitchFamily="34" charset="-122"/>
                <a:cs typeface="Calibri" pitchFamily="34" charset="-120"/>
              </a:rPr>
              <a:t>Greenberg, B.D., Gabriels, L.A., Malone, D.A., Rezai, A.R., Friehs, G.M., Okun, M.S., et al. (2010) 'Deep brain stimulation of the ventral internal capsule/ventral striatum for obsessive-compulsive disorder', Molecular Psychiatry, 15(1), pp. 64–79.</a:t>
            </a:r>
            <a:endParaRPr lang="en-US" sz="780" dirty="0"/>
          </a:p>
        </p:txBody>
      </p:sp>
      <p:sp>
        <p:nvSpPr>
          <p:cNvPr id="14" name="Text 12"/>
          <p:cNvSpPr/>
          <p:nvPr/>
        </p:nvSpPr>
        <p:spPr>
          <a:xfrm>
            <a:off x="274320" y="2606040"/>
            <a:ext cx="5669280" cy="256032"/>
          </a:xfrm>
          <a:prstGeom prst="rect">
            <a:avLst/>
          </a:prstGeom>
          <a:noFill/>
          <a:ln/>
        </p:spPr>
        <p:txBody>
          <a:bodyPr wrap="square" lIns="0" tIns="0" rIns="0" bIns="0" rtlCol="0" anchor="t"/>
          <a:lstStyle/>
          <a:p>
            <a:pPr marL="0" indent="0" algn="l">
              <a:buNone/>
            </a:pPr>
            <a:r>
              <a:rPr lang="en-US" sz="780" dirty="0">
                <a:solidFill>
                  <a:srgbClr val="B8CCDF"/>
                </a:solidFill>
                <a:latin typeface="Calibri" pitchFamily="34" charset="0"/>
                <a:ea typeface="Calibri" pitchFamily="34" charset="-122"/>
                <a:cs typeface="Calibri" pitchFamily="34" charset="-120"/>
              </a:rPr>
              <a:t>Greist, J.H., Jefferson, J.W., Kobak, K.A., Katzelnick, D.J. and Serlin, R.C. (1995) 'Efficacy and tolerability of serotonin transport inhibitors in obsessive-compulsive disorder', Archives of General Psychiatry, 52(1), pp. 53–60.</a:t>
            </a:r>
            <a:endParaRPr lang="en-US" sz="780" dirty="0"/>
          </a:p>
        </p:txBody>
      </p:sp>
      <p:sp>
        <p:nvSpPr>
          <p:cNvPr id="15" name="Text 13"/>
          <p:cNvSpPr/>
          <p:nvPr/>
        </p:nvSpPr>
        <p:spPr>
          <a:xfrm>
            <a:off x="274320" y="2834640"/>
            <a:ext cx="5669280" cy="256032"/>
          </a:xfrm>
          <a:prstGeom prst="rect">
            <a:avLst/>
          </a:prstGeom>
          <a:noFill/>
          <a:ln/>
        </p:spPr>
        <p:txBody>
          <a:bodyPr wrap="square" lIns="0" tIns="0" rIns="0" bIns="0" rtlCol="0" anchor="t"/>
          <a:lstStyle/>
          <a:p>
            <a:pPr marL="0" indent="0" algn="l">
              <a:buNone/>
            </a:pPr>
            <a:r>
              <a:rPr lang="en-US" sz="780" dirty="0">
                <a:solidFill>
                  <a:srgbClr val="B8CCDF"/>
                </a:solidFill>
                <a:latin typeface="Calibri" pitchFamily="34" charset="0"/>
                <a:ea typeface="Calibri" pitchFamily="34" charset="-122"/>
                <a:cs typeface="Calibri" pitchFamily="34" charset="-120"/>
              </a:rPr>
              <a:t>Hunter, R. and Macalpine, I. (1963) Three Hundred Years of Psychiatry. London: Oxford University Press.</a:t>
            </a:r>
            <a:endParaRPr lang="en-US" sz="780" dirty="0"/>
          </a:p>
        </p:txBody>
      </p:sp>
      <p:sp>
        <p:nvSpPr>
          <p:cNvPr id="16" name="Text 14"/>
          <p:cNvSpPr/>
          <p:nvPr/>
        </p:nvSpPr>
        <p:spPr>
          <a:xfrm>
            <a:off x="274320" y="3063240"/>
            <a:ext cx="5669280" cy="256032"/>
          </a:xfrm>
          <a:prstGeom prst="rect">
            <a:avLst/>
          </a:prstGeom>
          <a:noFill/>
          <a:ln/>
        </p:spPr>
        <p:txBody>
          <a:bodyPr wrap="square" lIns="0" tIns="0" rIns="0" bIns="0" rtlCol="0" anchor="t"/>
          <a:lstStyle/>
          <a:p>
            <a:pPr marL="0" indent="0" algn="l">
              <a:buNone/>
            </a:pPr>
            <a:r>
              <a:rPr lang="en-US" sz="780" dirty="0">
                <a:solidFill>
                  <a:srgbClr val="B8CCDF"/>
                </a:solidFill>
                <a:latin typeface="Calibri" pitchFamily="34" charset="0"/>
                <a:ea typeface="Calibri" pitchFamily="34" charset="-122"/>
                <a:cs typeface="Calibri" pitchFamily="34" charset="-120"/>
              </a:rPr>
              <a:t>Meyer, V. (1966) 'Modification of expectations in cases with obsessional rituals', Behaviour Research and Therapy, 4(3), pp. 273–280.</a:t>
            </a:r>
            <a:endParaRPr lang="en-US" sz="780" dirty="0"/>
          </a:p>
        </p:txBody>
      </p:sp>
      <p:sp>
        <p:nvSpPr>
          <p:cNvPr id="17" name="Text 15"/>
          <p:cNvSpPr/>
          <p:nvPr/>
        </p:nvSpPr>
        <p:spPr>
          <a:xfrm>
            <a:off x="274320" y="3291840"/>
            <a:ext cx="5669280" cy="256032"/>
          </a:xfrm>
          <a:prstGeom prst="rect">
            <a:avLst/>
          </a:prstGeom>
          <a:noFill/>
          <a:ln/>
        </p:spPr>
        <p:txBody>
          <a:bodyPr wrap="square" lIns="0" tIns="0" rIns="0" bIns="0" rtlCol="0" anchor="t"/>
          <a:lstStyle/>
          <a:p>
            <a:pPr marL="0" indent="0" algn="l">
              <a:buNone/>
            </a:pPr>
            <a:r>
              <a:rPr lang="en-US" sz="780" dirty="0">
                <a:solidFill>
                  <a:srgbClr val="B8CCDF"/>
                </a:solidFill>
                <a:latin typeface="Calibri" pitchFamily="34" charset="0"/>
                <a:ea typeface="Calibri" pitchFamily="34" charset="-122"/>
                <a:cs typeface="Calibri" pitchFamily="34" charset="-120"/>
              </a:rPr>
              <a:t>Mind (2021) Mental Health Crisis Care: Physical Restraint in Crisis. London: Mind. Available at: https://www.mind.org.uk (Accessed: 1 April 2024).</a:t>
            </a:r>
            <a:endParaRPr lang="en-US" sz="780" dirty="0"/>
          </a:p>
        </p:txBody>
      </p:sp>
      <p:sp>
        <p:nvSpPr>
          <p:cNvPr id="18" name="Text 16"/>
          <p:cNvSpPr/>
          <p:nvPr/>
        </p:nvSpPr>
        <p:spPr>
          <a:xfrm>
            <a:off x="274320" y="3520440"/>
            <a:ext cx="5669280" cy="256032"/>
          </a:xfrm>
          <a:prstGeom prst="rect">
            <a:avLst/>
          </a:prstGeom>
          <a:noFill/>
          <a:ln/>
        </p:spPr>
        <p:txBody>
          <a:bodyPr wrap="square" lIns="0" tIns="0" rIns="0" bIns="0" rtlCol="0" anchor="t"/>
          <a:lstStyle/>
          <a:p>
            <a:pPr marL="0" indent="0" algn="l">
              <a:buNone/>
            </a:pPr>
            <a:r>
              <a:rPr lang="en-US" sz="780" dirty="0">
                <a:solidFill>
                  <a:srgbClr val="B8CCDF"/>
                </a:solidFill>
                <a:latin typeface="Calibri" pitchFamily="34" charset="0"/>
                <a:ea typeface="Calibri" pitchFamily="34" charset="-122"/>
                <a:cs typeface="Calibri" pitchFamily="34" charset="-120"/>
              </a:rPr>
              <a:t>National Institute for Health and Care Excellence (NICE) (2005) Obsessive-Compulsive Disorder and Body Dysmorphic Disorder: Treatment. Clinical Guideline CG31. London: NICE.</a:t>
            </a:r>
            <a:endParaRPr lang="en-US" sz="780" dirty="0"/>
          </a:p>
        </p:txBody>
      </p:sp>
      <p:sp>
        <p:nvSpPr>
          <p:cNvPr id="19" name="Text 17"/>
          <p:cNvSpPr/>
          <p:nvPr/>
        </p:nvSpPr>
        <p:spPr>
          <a:xfrm>
            <a:off x="274320" y="3749040"/>
            <a:ext cx="5669280" cy="256032"/>
          </a:xfrm>
          <a:prstGeom prst="rect">
            <a:avLst/>
          </a:prstGeom>
          <a:noFill/>
          <a:ln/>
        </p:spPr>
        <p:txBody>
          <a:bodyPr wrap="square" lIns="0" tIns="0" rIns="0" bIns="0" rtlCol="0" anchor="t"/>
          <a:lstStyle/>
          <a:p>
            <a:pPr marL="0" indent="0" algn="l">
              <a:buNone/>
            </a:pPr>
            <a:r>
              <a:rPr lang="en-US" sz="780" dirty="0">
                <a:solidFill>
                  <a:srgbClr val="B8CCDF"/>
                </a:solidFill>
                <a:latin typeface="Calibri" pitchFamily="34" charset="0"/>
                <a:ea typeface="Calibri" pitchFamily="34" charset="-122"/>
                <a:cs typeface="Calibri" pitchFamily="34" charset="-120"/>
              </a:rPr>
              <a:t>National Institute for Health and Care Excellence (NICE) (2023) Obsessive-Compulsive Disorder. Evidence Review. London: NICE.</a:t>
            </a:r>
            <a:endParaRPr lang="en-US" sz="780" dirty="0"/>
          </a:p>
        </p:txBody>
      </p:sp>
      <p:sp>
        <p:nvSpPr>
          <p:cNvPr id="20" name="Text 18"/>
          <p:cNvSpPr/>
          <p:nvPr/>
        </p:nvSpPr>
        <p:spPr>
          <a:xfrm>
            <a:off x="6126480" y="777240"/>
            <a:ext cx="5742432" cy="256032"/>
          </a:xfrm>
          <a:prstGeom prst="rect">
            <a:avLst/>
          </a:prstGeom>
          <a:noFill/>
          <a:ln/>
        </p:spPr>
        <p:txBody>
          <a:bodyPr wrap="square" lIns="0" tIns="0" rIns="0" bIns="0" rtlCol="0" anchor="t"/>
          <a:lstStyle/>
          <a:p>
            <a:pPr marL="0" indent="0" algn="l">
              <a:buNone/>
            </a:pPr>
            <a:r>
              <a:rPr lang="en-US" sz="780" dirty="0">
                <a:solidFill>
                  <a:srgbClr val="B8CCDF"/>
                </a:solidFill>
                <a:latin typeface="Calibri" pitchFamily="34" charset="0"/>
                <a:ea typeface="Calibri" pitchFamily="34" charset="-122"/>
                <a:cs typeface="Calibri" pitchFamily="34" charset="-120"/>
              </a:rPr>
              <a:t>NHS England (2016) The Five Year Forward View for Mental Health. London: NHS England. Available at: https://www.england.nhs.uk (Accessed: 1 April 2024).</a:t>
            </a:r>
            <a:endParaRPr lang="en-US" sz="780" dirty="0"/>
          </a:p>
        </p:txBody>
      </p:sp>
      <p:sp>
        <p:nvSpPr>
          <p:cNvPr id="21" name="Text 19"/>
          <p:cNvSpPr/>
          <p:nvPr/>
        </p:nvSpPr>
        <p:spPr>
          <a:xfrm>
            <a:off x="6126480" y="1005840"/>
            <a:ext cx="5742432" cy="256032"/>
          </a:xfrm>
          <a:prstGeom prst="rect">
            <a:avLst/>
          </a:prstGeom>
          <a:noFill/>
          <a:ln/>
        </p:spPr>
        <p:txBody>
          <a:bodyPr wrap="square" lIns="0" tIns="0" rIns="0" bIns="0" rtlCol="0" anchor="t"/>
          <a:lstStyle/>
          <a:p>
            <a:pPr marL="0" indent="0" algn="l">
              <a:buNone/>
            </a:pPr>
            <a:r>
              <a:rPr lang="en-US" sz="780" dirty="0">
                <a:solidFill>
                  <a:srgbClr val="B8CCDF"/>
                </a:solidFill>
                <a:latin typeface="Calibri" pitchFamily="34" charset="0"/>
                <a:ea typeface="Calibri" pitchFamily="34" charset="-122"/>
                <a:cs typeface="Calibri" pitchFamily="34" charset="-120"/>
              </a:rPr>
              <a:t>NHS England (2019) NHS Long Term Plan. London: NHS England. Available at: https://www.longtermplan.nhs.uk (Accessed: 1 April 2024).</a:t>
            </a:r>
            <a:endParaRPr lang="en-US" sz="780" dirty="0"/>
          </a:p>
        </p:txBody>
      </p:sp>
      <p:sp>
        <p:nvSpPr>
          <p:cNvPr id="22" name="Text 20"/>
          <p:cNvSpPr/>
          <p:nvPr/>
        </p:nvSpPr>
        <p:spPr>
          <a:xfrm>
            <a:off x="6126480" y="1234440"/>
            <a:ext cx="5742432" cy="256032"/>
          </a:xfrm>
          <a:prstGeom prst="rect">
            <a:avLst/>
          </a:prstGeom>
          <a:noFill/>
          <a:ln/>
        </p:spPr>
        <p:txBody>
          <a:bodyPr wrap="square" lIns="0" tIns="0" rIns="0" bIns="0" rtlCol="0" anchor="t"/>
          <a:lstStyle/>
          <a:p>
            <a:pPr marL="0" indent="0" algn="l">
              <a:buNone/>
            </a:pPr>
            <a:r>
              <a:rPr lang="en-US" sz="780" dirty="0">
                <a:solidFill>
                  <a:srgbClr val="B8CCDF"/>
                </a:solidFill>
                <a:latin typeface="Calibri" pitchFamily="34" charset="0"/>
                <a:ea typeface="Calibri" pitchFamily="34" charset="-122"/>
                <a:cs typeface="Calibri" pitchFamily="34" charset="-120"/>
              </a:rPr>
              <a:t>OCD-UK (2021) State of OCD Services in England. Lichfield: OCD-UK. Available at: https://www.ocduk.org (Accessed: 2 April 2024).</a:t>
            </a:r>
            <a:endParaRPr lang="en-US" sz="780" dirty="0"/>
          </a:p>
        </p:txBody>
      </p:sp>
      <p:sp>
        <p:nvSpPr>
          <p:cNvPr id="23" name="Text 21"/>
          <p:cNvSpPr/>
          <p:nvPr/>
        </p:nvSpPr>
        <p:spPr>
          <a:xfrm>
            <a:off x="6126480" y="1463040"/>
            <a:ext cx="5742432" cy="256032"/>
          </a:xfrm>
          <a:prstGeom prst="rect">
            <a:avLst/>
          </a:prstGeom>
          <a:noFill/>
          <a:ln/>
        </p:spPr>
        <p:txBody>
          <a:bodyPr wrap="square" lIns="0" tIns="0" rIns="0" bIns="0" rtlCol="0" anchor="t"/>
          <a:lstStyle/>
          <a:p>
            <a:pPr marL="0" indent="0" algn="l">
              <a:buNone/>
            </a:pPr>
            <a:r>
              <a:rPr lang="en-US" sz="780" dirty="0">
                <a:solidFill>
                  <a:srgbClr val="B8CCDF"/>
                </a:solidFill>
                <a:latin typeface="Calibri" pitchFamily="34" charset="0"/>
                <a:ea typeface="Calibri" pitchFamily="34" charset="-122"/>
                <a:cs typeface="Calibri" pitchFamily="34" charset="-120"/>
              </a:rPr>
              <a:t>Pigott, T.A. and Seay, S.M. (1999) 'A review of the efficacy of selective serotonin reuptake inhibitors in obsessive-compulsive disorder', Journal of Clinical Psychiatry, 60(2), pp. 101–106.</a:t>
            </a:r>
            <a:endParaRPr lang="en-US" sz="780" dirty="0"/>
          </a:p>
        </p:txBody>
      </p:sp>
      <p:sp>
        <p:nvSpPr>
          <p:cNvPr id="24" name="Text 22"/>
          <p:cNvSpPr/>
          <p:nvPr/>
        </p:nvSpPr>
        <p:spPr>
          <a:xfrm>
            <a:off x="6126480" y="1691640"/>
            <a:ext cx="5742432" cy="256032"/>
          </a:xfrm>
          <a:prstGeom prst="rect">
            <a:avLst/>
          </a:prstGeom>
          <a:noFill/>
          <a:ln/>
        </p:spPr>
        <p:txBody>
          <a:bodyPr wrap="square" lIns="0" tIns="0" rIns="0" bIns="0" rtlCol="0" anchor="t"/>
          <a:lstStyle/>
          <a:p>
            <a:pPr marL="0" indent="0" algn="l">
              <a:buNone/>
            </a:pPr>
            <a:r>
              <a:rPr lang="en-US" sz="780" dirty="0">
                <a:solidFill>
                  <a:srgbClr val="B8CCDF"/>
                </a:solidFill>
                <a:latin typeface="Calibri" pitchFamily="34" charset="0"/>
                <a:ea typeface="Calibri" pitchFamily="34" charset="-122"/>
                <a:cs typeface="Calibri" pitchFamily="34" charset="-120"/>
              </a:rPr>
              <a:t>Rosa-Alcázar, A.I., Sánchez-Meca, J., Gómez-Conesa, A. and Marín-Martínez, F. (2008) 'Psychological treatment of obsessive–compulsive disorder: a meta-analysis', Clinical Psychology Review, 28(8), pp. 1310–1325.</a:t>
            </a:r>
            <a:endParaRPr lang="en-US" sz="780" dirty="0"/>
          </a:p>
        </p:txBody>
      </p:sp>
      <p:sp>
        <p:nvSpPr>
          <p:cNvPr id="25" name="Text 23"/>
          <p:cNvSpPr/>
          <p:nvPr/>
        </p:nvSpPr>
        <p:spPr>
          <a:xfrm>
            <a:off x="6126480" y="1920240"/>
            <a:ext cx="5742432" cy="256032"/>
          </a:xfrm>
          <a:prstGeom prst="rect">
            <a:avLst/>
          </a:prstGeom>
          <a:noFill/>
          <a:ln/>
        </p:spPr>
        <p:txBody>
          <a:bodyPr wrap="square" lIns="0" tIns="0" rIns="0" bIns="0" rtlCol="0" anchor="t"/>
          <a:lstStyle/>
          <a:p>
            <a:pPr marL="0" indent="0" algn="l">
              <a:buNone/>
            </a:pPr>
            <a:r>
              <a:rPr lang="en-US" sz="780" dirty="0">
                <a:solidFill>
                  <a:srgbClr val="B8CCDF"/>
                </a:solidFill>
                <a:latin typeface="Calibri" pitchFamily="34" charset="0"/>
                <a:ea typeface="Calibri" pitchFamily="34" charset="-122"/>
                <a:cs typeface="Calibri" pitchFamily="34" charset="-120"/>
              </a:rPr>
              <a:t>Ruscio, A.M., Stein, D.J., Chiu, W.T. and Kessler, R.C. (2010) 'The epidemiology of obsessive-compulsive disorder in the National Comorbidity Survey Replication', Molecular Psychiatry, 15(1), pp. 53–63.</a:t>
            </a:r>
            <a:endParaRPr lang="en-US" sz="780" dirty="0"/>
          </a:p>
        </p:txBody>
      </p:sp>
      <p:sp>
        <p:nvSpPr>
          <p:cNvPr id="26" name="Text 24"/>
          <p:cNvSpPr/>
          <p:nvPr/>
        </p:nvSpPr>
        <p:spPr>
          <a:xfrm>
            <a:off x="6126480" y="2148840"/>
            <a:ext cx="5742432" cy="256032"/>
          </a:xfrm>
          <a:prstGeom prst="rect">
            <a:avLst/>
          </a:prstGeom>
          <a:noFill/>
          <a:ln/>
        </p:spPr>
        <p:txBody>
          <a:bodyPr wrap="square" lIns="0" tIns="0" rIns="0" bIns="0" rtlCol="0" anchor="t"/>
          <a:lstStyle/>
          <a:p>
            <a:pPr marL="0" indent="0" algn="l">
              <a:buNone/>
            </a:pPr>
            <a:r>
              <a:rPr lang="en-US" sz="780" dirty="0">
                <a:solidFill>
                  <a:srgbClr val="B8CCDF"/>
                </a:solidFill>
                <a:latin typeface="Calibri" pitchFamily="34" charset="0"/>
                <a:ea typeface="Calibri" pitchFamily="34" charset="-122"/>
                <a:cs typeface="Calibri" pitchFamily="34" charset="-120"/>
              </a:rPr>
              <a:t>Saxena, S. and Rauch, S.L. (2002) 'Functional neuroimaging and the neuroanatomy of obsessive-compulsive disorder', Psychiatric Clinics of North America, 25(4), pp. 887–904.</a:t>
            </a:r>
            <a:endParaRPr lang="en-US" sz="780" dirty="0"/>
          </a:p>
        </p:txBody>
      </p:sp>
      <p:sp>
        <p:nvSpPr>
          <p:cNvPr id="27" name="Text 25"/>
          <p:cNvSpPr/>
          <p:nvPr/>
        </p:nvSpPr>
        <p:spPr>
          <a:xfrm>
            <a:off x="6126480" y="2377440"/>
            <a:ext cx="5742432" cy="256032"/>
          </a:xfrm>
          <a:prstGeom prst="rect">
            <a:avLst/>
          </a:prstGeom>
          <a:noFill/>
          <a:ln/>
        </p:spPr>
        <p:txBody>
          <a:bodyPr wrap="square" lIns="0" tIns="0" rIns="0" bIns="0" rtlCol="0" anchor="t"/>
          <a:lstStyle/>
          <a:p>
            <a:pPr marL="0" indent="0" algn="l">
              <a:buNone/>
            </a:pPr>
            <a:r>
              <a:rPr lang="en-US" sz="780" dirty="0">
                <a:solidFill>
                  <a:srgbClr val="B8CCDF"/>
                </a:solidFill>
                <a:latin typeface="Calibri" pitchFamily="34" charset="0"/>
                <a:ea typeface="Calibri" pitchFamily="34" charset="-122"/>
                <a:cs typeface="Calibri" pitchFamily="34" charset="-120"/>
              </a:rPr>
              <a:t>Simpson, H.B., Foa, E.B., Liebowitz, M.R., Huppert, J.D., Cahill, S., Maher, M.J., et al. (2013) 'Cognitive-behavioral therapy vs risperidone for augmenting serotonin reuptake inhibitors in obsessive-compulsive disorder', JAMA Psychiatry, 70(11), pp. 1190–1199.</a:t>
            </a:r>
            <a:endParaRPr lang="en-US" sz="780" dirty="0"/>
          </a:p>
        </p:txBody>
      </p:sp>
      <p:sp>
        <p:nvSpPr>
          <p:cNvPr id="28" name="Text 26"/>
          <p:cNvSpPr/>
          <p:nvPr/>
        </p:nvSpPr>
        <p:spPr>
          <a:xfrm>
            <a:off x="6126480" y="2606040"/>
            <a:ext cx="5742432" cy="256032"/>
          </a:xfrm>
          <a:prstGeom prst="rect">
            <a:avLst/>
          </a:prstGeom>
          <a:noFill/>
          <a:ln/>
        </p:spPr>
        <p:txBody>
          <a:bodyPr wrap="square" lIns="0" tIns="0" rIns="0" bIns="0" rtlCol="0" anchor="t"/>
          <a:lstStyle/>
          <a:p>
            <a:pPr marL="0" indent="0" algn="l">
              <a:buNone/>
            </a:pPr>
            <a:r>
              <a:rPr lang="en-US" sz="780" dirty="0">
                <a:solidFill>
                  <a:srgbClr val="B8CCDF"/>
                </a:solidFill>
                <a:latin typeface="Calibri" pitchFamily="34" charset="0"/>
                <a:ea typeface="Calibri" pitchFamily="34" charset="-122"/>
                <a:cs typeface="Calibri" pitchFamily="34" charset="-120"/>
              </a:rPr>
              <a:t>UK Government (2007) Mental Health Act 1983 (Amended by Mental Health Act 2007). London: HMSO.</a:t>
            </a:r>
            <a:endParaRPr lang="en-US" sz="780" dirty="0"/>
          </a:p>
        </p:txBody>
      </p:sp>
      <p:sp>
        <p:nvSpPr>
          <p:cNvPr id="29" name="Text 27"/>
          <p:cNvSpPr/>
          <p:nvPr/>
        </p:nvSpPr>
        <p:spPr>
          <a:xfrm>
            <a:off x="6126480" y="2834640"/>
            <a:ext cx="5742432" cy="256032"/>
          </a:xfrm>
          <a:prstGeom prst="rect">
            <a:avLst/>
          </a:prstGeom>
          <a:noFill/>
          <a:ln/>
        </p:spPr>
        <p:txBody>
          <a:bodyPr wrap="square" lIns="0" tIns="0" rIns="0" bIns="0" rtlCol="0" anchor="t"/>
          <a:lstStyle/>
          <a:p>
            <a:pPr marL="0" indent="0" algn="l">
              <a:buNone/>
            </a:pPr>
            <a:r>
              <a:rPr lang="en-US" sz="780" dirty="0">
                <a:solidFill>
                  <a:srgbClr val="B8CCDF"/>
                </a:solidFill>
                <a:latin typeface="Calibri" pitchFamily="34" charset="0"/>
                <a:ea typeface="Calibri" pitchFamily="34" charset="-122"/>
                <a:cs typeface="Calibri" pitchFamily="34" charset="-120"/>
              </a:rPr>
              <a:t>UK Government (2010) Equality Act 2010. London: HMSO.</a:t>
            </a:r>
            <a:endParaRPr lang="en-US" sz="780" dirty="0"/>
          </a:p>
        </p:txBody>
      </p:sp>
      <p:sp>
        <p:nvSpPr>
          <p:cNvPr id="30" name="Text 28"/>
          <p:cNvSpPr/>
          <p:nvPr/>
        </p:nvSpPr>
        <p:spPr>
          <a:xfrm>
            <a:off x="6126480" y="3063240"/>
            <a:ext cx="5742432" cy="256032"/>
          </a:xfrm>
          <a:prstGeom prst="rect">
            <a:avLst/>
          </a:prstGeom>
          <a:noFill/>
          <a:ln/>
        </p:spPr>
        <p:txBody>
          <a:bodyPr wrap="square" lIns="0" tIns="0" rIns="0" bIns="0" rtlCol="0" anchor="t"/>
          <a:lstStyle/>
          <a:p>
            <a:pPr marL="0" indent="0" algn="l">
              <a:buNone/>
            </a:pPr>
            <a:r>
              <a:rPr lang="en-US" sz="780" dirty="0">
                <a:solidFill>
                  <a:srgbClr val="B8CCDF"/>
                </a:solidFill>
                <a:latin typeface="Calibri" pitchFamily="34" charset="0"/>
                <a:ea typeface="Calibri" pitchFamily="34" charset="-122"/>
                <a:cs typeface="Calibri" pitchFamily="34" charset="-120"/>
              </a:rPr>
              <a:t>Williams, M.T., Proetto, D., Casiano, D. and Franklin, M.E. (2017) 'Recruitment of a hidden population: African Americans with obsessive-compulsive disorder', Contemporary Clinical Trials, 29(1), pp. 69–78.</a:t>
            </a:r>
            <a:endParaRPr lang="en-US" sz="780" dirty="0"/>
          </a:p>
        </p:txBody>
      </p:sp>
      <p:sp>
        <p:nvSpPr>
          <p:cNvPr id="31" name="Text 29"/>
          <p:cNvSpPr/>
          <p:nvPr/>
        </p:nvSpPr>
        <p:spPr>
          <a:xfrm>
            <a:off x="6126480" y="3291840"/>
            <a:ext cx="5742432" cy="256032"/>
          </a:xfrm>
          <a:prstGeom prst="rect">
            <a:avLst/>
          </a:prstGeom>
          <a:noFill/>
          <a:ln/>
        </p:spPr>
        <p:txBody>
          <a:bodyPr wrap="square" lIns="0" tIns="0" rIns="0" bIns="0" rtlCol="0" anchor="t"/>
          <a:lstStyle/>
          <a:p>
            <a:pPr marL="0" indent="0" algn="l">
              <a:buNone/>
            </a:pPr>
            <a:r>
              <a:rPr lang="en-US" sz="780" dirty="0">
                <a:solidFill>
                  <a:srgbClr val="B8CCDF"/>
                </a:solidFill>
                <a:latin typeface="Calibri" pitchFamily="34" charset="0"/>
                <a:ea typeface="Calibri" pitchFamily="34" charset="-122"/>
                <a:cs typeface="Calibri" pitchFamily="34" charset="-120"/>
              </a:rPr>
              <a:t>World Health Organization (WHO) (2001) The World Health Report 2001: Mental Health — New Understanding, New Hope. Geneva: WHO.</a:t>
            </a:r>
            <a:endParaRPr lang="en-US" sz="780" dirty="0"/>
          </a:p>
        </p:txBody>
      </p:sp>
      <p:sp>
        <p:nvSpPr>
          <p:cNvPr id="32" name="Text 30"/>
          <p:cNvSpPr/>
          <p:nvPr/>
        </p:nvSpPr>
        <p:spPr>
          <a:xfrm>
            <a:off x="6126480" y="3520440"/>
            <a:ext cx="5742432" cy="256032"/>
          </a:xfrm>
          <a:prstGeom prst="rect">
            <a:avLst/>
          </a:prstGeom>
          <a:noFill/>
          <a:ln/>
        </p:spPr>
        <p:txBody>
          <a:bodyPr wrap="square" lIns="0" tIns="0" rIns="0" bIns="0" rtlCol="0" anchor="t"/>
          <a:lstStyle/>
          <a:p>
            <a:pPr marL="0" indent="0" algn="l">
              <a:buNone/>
            </a:pPr>
            <a:r>
              <a:rPr lang="en-US" sz="780" dirty="0">
                <a:solidFill>
                  <a:srgbClr val="B8CCDF"/>
                </a:solidFill>
                <a:latin typeface="Calibri" pitchFamily="34" charset="0"/>
                <a:ea typeface="Calibri" pitchFamily="34" charset="-122"/>
                <a:cs typeface="Calibri" pitchFamily="34" charset="-120"/>
              </a:rPr>
              <a:t>World Health Organization (WHO) (2022) International Classification of Diseases, 11th Revision (ICD-11). Geneva: WHO. Available at: https://icd.who.int (Accessed: 1 April 2024).</a:t>
            </a:r>
            <a:endParaRPr lang="en-US" sz="780" dirty="0"/>
          </a:p>
        </p:txBody>
      </p:sp>
      <p:sp>
        <p:nvSpPr>
          <p:cNvPr id="33" name="Shape 31"/>
          <p:cNvSpPr/>
          <p:nvPr/>
        </p:nvSpPr>
        <p:spPr>
          <a:xfrm>
            <a:off x="0" y="6629400"/>
            <a:ext cx="12161520" cy="228600"/>
          </a:xfrm>
          <a:prstGeom prst="rect">
            <a:avLst/>
          </a:prstGeom>
          <a:solidFill>
            <a:srgbClr val="1B2A4A"/>
          </a:solidFill>
          <a:ln w="12700">
            <a:solidFill>
              <a:srgbClr val="1B2A4A"/>
            </a:solidFill>
            <a:prstDash val="solid"/>
          </a:ln>
        </p:spPr>
      </p:sp>
      <p:sp>
        <p:nvSpPr>
          <p:cNvPr id="34" name="Text 32"/>
          <p:cNvSpPr/>
          <p:nvPr/>
        </p:nvSpPr>
        <p:spPr>
          <a:xfrm>
            <a:off x="274320" y="6629400"/>
            <a:ext cx="11612880" cy="228600"/>
          </a:xfrm>
          <a:prstGeom prst="rect">
            <a:avLst/>
          </a:prstGeom>
          <a:noFill/>
          <a:ln/>
        </p:spPr>
        <p:txBody>
          <a:bodyPr wrap="square" lIns="0" tIns="0" rIns="0" bIns="0" rtlCol="0" anchor="ctr"/>
          <a:lstStyle/>
          <a:p>
            <a:pPr marL="0" indent="0" algn="ctr">
              <a:buNone/>
            </a:pPr>
            <a:r>
              <a:rPr lang="en-US" sz="800" dirty="0">
                <a:solidFill>
                  <a:srgbClr val="5A7090"/>
                </a:solidFill>
                <a:latin typeface="Calibri" pitchFamily="34" charset="0"/>
                <a:ea typeface="Calibri" pitchFamily="34" charset="-122"/>
                <a:cs typeface="Calibri" pitchFamily="34" charset="-120"/>
              </a:rPr>
              <a:t>All references formatted to UWTSD Harvard Referencing style  |  Academic Poster: OCD — Health, Illness &amp; Society 2024–25</a:t>
            </a:r>
            <a:endParaRPr lang="en-US" sz="800" dirty="0"/>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24</TotalTime>
  <Words>2742</Words>
  <Application>Microsoft Office PowerPoint</Application>
  <PresentationFormat>Widescreen</PresentationFormat>
  <Paragraphs>120</Paragraphs>
  <Slides>3</Slides>
  <Notes>3</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3</vt:i4>
      </vt:variant>
    </vt:vector>
  </HeadingPairs>
  <TitlesOfParts>
    <vt:vector size="7" baseType="lpstr">
      <vt:lpstr>Arial</vt:lpstr>
      <vt:lpstr>Calibri</vt:lpstr>
      <vt:lpstr>Cambria</vt:lpstr>
      <vt:lpstr>Office Theme</vt:lpstr>
      <vt:lpstr>PowerPoint Presentation</vt:lpstr>
      <vt:lpstr>PowerPoint Presentation</vt:lpstr>
      <vt:lpstr>PowerPoint Presentation</vt:lpstr>
    </vt:vector>
  </TitlesOfParts>
  <Company>PptxGenJS</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OCD Academic Poster</dc:title>
  <dc:subject>PptxGenJS Presentation</dc:subject>
  <dc:creator>PptxGenJS</dc:creator>
  <cp:lastModifiedBy>Kamula Mutinda</cp:lastModifiedBy>
  <cp:revision>2</cp:revision>
  <dcterms:created xsi:type="dcterms:W3CDTF">2026-06-24T08:55:30Z</dcterms:created>
  <dcterms:modified xsi:type="dcterms:W3CDTF">2026-06-24T10:05:11Z</dcterms:modified>
</cp:coreProperties>
</file>